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256" r:id="rId2"/>
    <p:sldId id="285" r:id="rId3"/>
    <p:sldId id="374" r:id="rId4"/>
    <p:sldId id="375" r:id="rId5"/>
    <p:sldId id="453" r:id="rId6"/>
    <p:sldId id="465" r:id="rId7"/>
    <p:sldId id="466" r:id="rId8"/>
    <p:sldId id="467" r:id="rId9"/>
    <p:sldId id="468" r:id="rId10"/>
    <p:sldId id="392" r:id="rId11"/>
    <p:sldId id="393" r:id="rId12"/>
    <p:sldId id="394" r:id="rId13"/>
    <p:sldId id="395" r:id="rId14"/>
    <p:sldId id="396" r:id="rId15"/>
    <p:sldId id="397" r:id="rId16"/>
    <p:sldId id="398" r:id="rId17"/>
    <p:sldId id="402" r:id="rId18"/>
    <p:sldId id="403" r:id="rId19"/>
    <p:sldId id="404" r:id="rId20"/>
    <p:sldId id="405" r:id="rId21"/>
    <p:sldId id="399" r:id="rId22"/>
    <p:sldId id="400" r:id="rId23"/>
    <p:sldId id="455" r:id="rId24"/>
    <p:sldId id="456" r:id="rId25"/>
    <p:sldId id="408" r:id="rId26"/>
    <p:sldId id="401" r:id="rId27"/>
    <p:sldId id="407" r:id="rId28"/>
    <p:sldId id="409" r:id="rId29"/>
    <p:sldId id="406" r:id="rId30"/>
    <p:sldId id="410" r:id="rId31"/>
    <p:sldId id="411" r:id="rId32"/>
    <p:sldId id="412" r:id="rId33"/>
    <p:sldId id="413" r:id="rId34"/>
    <p:sldId id="414" r:id="rId35"/>
    <p:sldId id="415" r:id="rId36"/>
    <p:sldId id="416" r:id="rId37"/>
    <p:sldId id="417" r:id="rId38"/>
    <p:sldId id="418" r:id="rId39"/>
    <p:sldId id="419" r:id="rId40"/>
    <p:sldId id="469" r:id="rId41"/>
    <p:sldId id="470" r:id="rId42"/>
    <p:sldId id="471" r:id="rId43"/>
    <p:sldId id="420" r:id="rId44"/>
    <p:sldId id="421" r:id="rId45"/>
    <p:sldId id="422" r:id="rId46"/>
    <p:sldId id="423" r:id="rId47"/>
    <p:sldId id="424" r:id="rId48"/>
    <p:sldId id="425" r:id="rId49"/>
    <p:sldId id="426" r:id="rId50"/>
    <p:sldId id="461" r:id="rId51"/>
    <p:sldId id="462" r:id="rId52"/>
    <p:sldId id="463" r:id="rId53"/>
    <p:sldId id="427" r:id="rId54"/>
    <p:sldId id="428" r:id="rId55"/>
    <p:sldId id="429" r:id="rId56"/>
    <p:sldId id="430" r:id="rId57"/>
    <p:sldId id="431" r:id="rId58"/>
    <p:sldId id="432" r:id="rId59"/>
    <p:sldId id="457" r:id="rId60"/>
    <p:sldId id="464" r:id="rId61"/>
    <p:sldId id="458" r:id="rId62"/>
    <p:sldId id="459" r:id="rId63"/>
    <p:sldId id="433" r:id="rId64"/>
    <p:sldId id="434" r:id="rId65"/>
    <p:sldId id="435" r:id="rId66"/>
    <p:sldId id="436" r:id="rId67"/>
    <p:sldId id="46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90"/>
    <p:restoredTop sz="68467"/>
  </p:normalViewPr>
  <p:slideViewPr>
    <p:cSldViewPr snapToGrid="0">
      <p:cViewPr varScale="1">
        <p:scale>
          <a:sx n="79" d="100"/>
          <a:sy n="79" d="100"/>
        </p:scale>
        <p:origin x="1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6/7/23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2631451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100616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2780752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393659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2604486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1553952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3326067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4752131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4305918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77</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78</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79</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30574121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80</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81</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82</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83</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33492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6/7/23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6/7/23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=None):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current node's value is greater than the previous node's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Update the previous node's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T(</a:t>
            </a:r>
            <a:r>
              <a:rPr lang="en-US" b="1" dirty="0" err="1"/>
              <a:t>i</a:t>
            </a:r>
            <a:r>
              <a:rPr lang="en-US" b="1" dirty="0"/>
              <a:t>) = T(i-1) * T(n-</a:t>
            </a:r>
            <a:r>
              <a:rPr lang="en-US" b="1" dirty="0" err="1"/>
              <a:t>i</a:t>
            </a:r>
            <a:r>
              <a:rPr lang="en-US" b="1" dirty="0"/>
              <a:t>) for </a:t>
            </a:r>
            <a:r>
              <a:rPr lang="en-US" b="1" dirty="0" err="1"/>
              <a:t>i</a:t>
            </a:r>
            <a:r>
              <a:rPr lang="en-US" b="1" dirty="0"/>
              <a:t> from 1 to n</a:t>
            </a:r>
          </a:p>
          <a:p>
            <a:pPr marL="0" indent="0">
              <a:buNone/>
            </a:pPr>
            <a:r>
              <a:rPr lang="en-US" b="1" dirty="0"/>
              <a:t>   T(0) = T(1) = 1</a:t>
            </a:r>
          </a:p>
        </p:txBody>
      </p:sp>
    </p:spTree>
    <p:extLst>
      <p:ext uri="{BB962C8B-B14F-4D97-AF65-F5344CB8AC3E}">
        <p14:creationId xmlns:p14="http://schemas.microsoft.com/office/powerpoint/2010/main" val="289468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1281202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p:txBody>
      </p:sp>
      <p:sp>
        <p:nvSpPr>
          <p:cNvPr id="5" name="TextBox 4">
            <a:extLst>
              <a:ext uri="{FF2B5EF4-FFF2-40B4-BE49-F238E27FC236}">
                <a16:creationId xmlns:a16="http://schemas.microsoft.com/office/drawing/2014/main" id="{C67650ED-0D2F-A04C-FC26-4EDB41408CA9}"/>
              </a:ext>
            </a:extLst>
          </p:cNvPr>
          <p:cNvSpPr txBox="1"/>
          <p:nvPr/>
        </p:nvSpPr>
        <p:spPr>
          <a:xfrm>
            <a:off x="838200" y="2670919"/>
            <a:ext cx="6098720" cy="2308324"/>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Key: 30, Hash: 30 mod 11 = 8</a:t>
            </a:r>
          </a:p>
          <a:p>
            <a:pPr algn="l"/>
            <a:r>
              <a:rPr lang="en-AU" sz="2400" b="0" i="0" u="none" strike="noStrike" dirty="0">
                <a:effectLst/>
                <a:latin typeface="Times New Roman" panose="02020603050405020304" pitchFamily="18" charset="0"/>
                <a:cs typeface="Times New Roman" panose="02020603050405020304" pitchFamily="18" charset="0"/>
              </a:rPr>
              <a:t>Key: 20, Hash: 20 mod 11 = 9</a:t>
            </a:r>
          </a:p>
          <a:p>
            <a:pPr algn="l"/>
            <a:r>
              <a:rPr lang="en-AU" sz="2400" b="0" i="0" u="none" strike="noStrike" dirty="0">
                <a:effectLst/>
                <a:latin typeface="Times New Roman" panose="02020603050405020304" pitchFamily="18" charset="0"/>
                <a:cs typeface="Times New Roman" panose="02020603050405020304" pitchFamily="18" charset="0"/>
              </a:rPr>
              <a:t>Key: 56, Hash: 56 mod 11 = 1</a:t>
            </a:r>
          </a:p>
          <a:p>
            <a:pPr algn="l"/>
            <a:r>
              <a:rPr lang="en-AU" sz="2400" b="0" i="0" u="none" strike="noStrike" dirty="0">
                <a:effectLst/>
                <a:latin typeface="Times New Roman" panose="02020603050405020304" pitchFamily="18" charset="0"/>
                <a:cs typeface="Times New Roman" panose="02020603050405020304" pitchFamily="18" charset="0"/>
              </a:rPr>
              <a:t>Key: 75, Hash: 75 mod 11 = 8 =&gt; behind key 30 </a:t>
            </a:r>
          </a:p>
          <a:p>
            <a:pPr algn="l"/>
            <a:r>
              <a:rPr lang="en-AU" sz="2400" b="0" i="0" u="none" strike="noStrike" dirty="0">
                <a:effectLst/>
                <a:latin typeface="Times New Roman" panose="02020603050405020304" pitchFamily="18" charset="0"/>
                <a:cs typeface="Times New Roman" panose="02020603050405020304" pitchFamily="18" charset="0"/>
              </a:rPr>
              <a:t>Key: 31, Hash: 31 mod 11 = 9 =&gt; behind key 20</a:t>
            </a:r>
          </a:p>
          <a:p>
            <a:pPr algn="l"/>
            <a:r>
              <a:rPr lang="en-AU" sz="2400" b="0" i="0" u="none" strike="noStrike" dirty="0">
                <a:effectLst/>
                <a:latin typeface="Times New Roman" panose="02020603050405020304" pitchFamily="18" charset="0"/>
                <a:cs typeface="Times New Roman" panose="02020603050405020304" pitchFamily="18" charset="0"/>
              </a:rPr>
              <a:t>Key: 19, Hash: 19 mod 11 = 8 =&gt; behind key 75</a:t>
            </a:r>
          </a:p>
        </p:txBody>
      </p:sp>
      <p:sp>
        <p:nvSpPr>
          <p:cNvPr id="7" name="TextBox 6">
            <a:extLst>
              <a:ext uri="{FF2B5EF4-FFF2-40B4-BE49-F238E27FC236}">
                <a16:creationId xmlns:a16="http://schemas.microsoft.com/office/drawing/2014/main" id="{C94C1CFB-F385-5A1E-676B-7E50C5A77A05}"/>
              </a:ext>
            </a:extLst>
          </p:cNvPr>
          <p:cNvSpPr txBox="1"/>
          <p:nvPr/>
        </p:nvSpPr>
        <p:spPr>
          <a:xfrm>
            <a:off x="838200" y="5106016"/>
            <a:ext cx="609872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If more than one key results in the same slot, we'll add the new key to the end of the linked list at that slot.</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1A06A-9B62-0045-35C6-638F5E76D258}"/>
              </a:ext>
            </a:extLst>
          </p:cNvPr>
          <p:cNvSpPr txBox="1"/>
          <p:nvPr/>
        </p:nvSpPr>
        <p:spPr>
          <a:xfrm>
            <a:off x="8883685" y="2256870"/>
            <a:ext cx="2792499" cy="4154984"/>
          </a:xfrm>
          <a:prstGeom prst="rect">
            <a:avLst/>
          </a:prstGeom>
          <a:noFill/>
          <a:ln w="15875">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0 -&gt; None</a:t>
            </a:r>
          </a:p>
          <a:p>
            <a:r>
              <a:rPr lang="en-US" sz="2400" dirty="0">
                <a:latin typeface="Times New Roman" panose="02020603050405020304" pitchFamily="18" charset="0"/>
                <a:cs typeface="Times New Roman" panose="02020603050405020304" pitchFamily="18" charset="0"/>
              </a:rPr>
              <a:t>1 -&gt; 56</a:t>
            </a:r>
          </a:p>
          <a:p>
            <a:r>
              <a:rPr lang="en-US" sz="2400" dirty="0">
                <a:latin typeface="Times New Roman" panose="02020603050405020304" pitchFamily="18" charset="0"/>
                <a:cs typeface="Times New Roman" panose="02020603050405020304" pitchFamily="18" charset="0"/>
              </a:rPr>
              <a:t>2 -&gt; None</a:t>
            </a:r>
          </a:p>
          <a:p>
            <a:r>
              <a:rPr lang="en-US" sz="2400" dirty="0">
                <a:latin typeface="Times New Roman" panose="02020603050405020304" pitchFamily="18" charset="0"/>
                <a:cs typeface="Times New Roman" panose="02020603050405020304" pitchFamily="18" charset="0"/>
              </a:rPr>
              <a:t>3 -&gt; None</a:t>
            </a:r>
          </a:p>
          <a:p>
            <a:r>
              <a:rPr lang="en-US" sz="2400" dirty="0">
                <a:latin typeface="Times New Roman" panose="02020603050405020304" pitchFamily="18" charset="0"/>
                <a:cs typeface="Times New Roman" panose="02020603050405020304" pitchFamily="18" charset="0"/>
              </a:rPr>
              <a:t>4 -&gt; None</a:t>
            </a:r>
          </a:p>
          <a:p>
            <a:r>
              <a:rPr lang="en-US" sz="2400" dirty="0">
                <a:latin typeface="Times New Roman" panose="02020603050405020304" pitchFamily="18" charset="0"/>
                <a:cs typeface="Times New Roman" panose="02020603050405020304" pitchFamily="18" charset="0"/>
              </a:rPr>
              <a:t>5 -&gt; None</a:t>
            </a:r>
          </a:p>
          <a:p>
            <a:r>
              <a:rPr lang="en-US" sz="2400" dirty="0">
                <a:latin typeface="Times New Roman" panose="02020603050405020304" pitchFamily="18" charset="0"/>
                <a:cs typeface="Times New Roman" panose="02020603050405020304" pitchFamily="18" charset="0"/>
              </a:rPr>
              <a:t>6 -&gt; None</a:t>
            </a:r>
          </a:p>
          <a:p>
            <a:r>
              <a:rPr lang="en-US" sz="2400" dirty="0">
                <a:latin typeface="Times New Roman" panose="02020603050405020304" pitchFamily="18" charset="0"/>
                <a:cs typeface="Times New Roman" panose="02020603050405020304" pitchFamily="18" charset="0"/>
              </a:rPr>
              <a:t>7 -&gt; None</a:t>
            </a:r>
          </a:p>
          <a:p>
            <a:r>
              <a:rPr lang="en-US" sz="2400" dirty="0">
                <a:latin typeface="Times New Roman" panose="02020603050405020304" pitchFamily="18" charset="0"/>
                <a:cs typeface="Times New Roman" panose="02020603050405020304" pitchFamily="18" charset="0"/>
              </a:rPr>
              <a:t>8 -&gt; 30 -&gt; 75 -&gt; 19</a:t>
            </a:r>
          </a:p>
          <a:p>
            <a:r>
              <a:rPr lang="en-US" sz="2400" dirty="0">
                <a:latin typeface="Times New Roman" panose="02020603050405020304" pitchFamily="18" charset="0"/>
                <a:cs typeface="Times New Roman" panose="02020603050405020304" pitchFamily="18" charset="0"/>
              </a:rPr>
              <a:t>9 -&gt; 20 -&gt; 31</a:t>
            </a:r>
          </a:p>
          <a:p>
            <a:r>
              <a:rPr lang="en-US" sz="2400" dirty="0">
                <a:latin typeface="Times New Roman" panose="02020603050405020304" pitchFamily="18" charset="0"/>
                <a:cs typeface="Times New Roman" panose="02020603050405020304" pitchFamily="18" charset="0"/>
              </a:rPr>
              <a:t>10 -&gt; None</a:t>
            </a:r>
          </a:p>
        </p:txBody>
      </p:sp>
    </p:spTree>
    <p:extLst>
      <p:ext uri="{BB962C8B-B14F-4D97-AF65-F5344CB8AC3E}">
        <p14:creationId xmlns:p14="http://schemas.microsoft.com/office/powerpoint/2010/main" val="1563913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a:p>
            <a:pPr marL="0" indent="0" algn="l">
              <a:buNone/>
            </a:pPr>
            <a:r>
              <a:rPr lang="en-AU" sz="2400" b="1" i="0" u="none" strike="noStrike" dirty="0">
                <a:effectLst/>
              </a:rPr>
              <a:t>Largest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This occurs at slot 8, which has 3 keys (30, 75, 19). Therefore, the largest number of key comparisons is 3.</a:t>
            </a:r>
          </a:p>
          <a:p>
            <a:pPr marL="0" indent="0" algn="l">
              <a:buNone/>
            </a:pPr>
            <a:r>
              <a:rPr lang="en-AU" sz="2400" b="1" i="0" u="none" strike="noStrike" dirty="0">
                <a:effectLst/>
              </a:rPr>
              <a:t>Average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To calculate this, we need to find the average number of keys in the non-empty slots.</a:t>
            </a:r>
            <a:br>
              <a:rPr lang="en-AU" sz="2400" b="0" i="0" u="none" strike="noStrike" dirty="0">
                <a:effectLst/>
              </a:rPr>
            </a:br>
            <a:r>
              <a:rPr lang="en-AU" sz="2400" b="0" i="0" u="none" strike="noStrike" dirty="0">
                <a:effectLst/>
              </a:rPr>
              <a:t>There are total of 6 keys across 3 non-empty slots, which gives an average of 6/3 = 2 comparisons per successful search.</a:t>
            </a:r>
          </a:p>
          <a:p>
            <a:pPr marL="0" indent="0">
              <a:buNone/>
            </a:pPr>
            <a:endParaRPr lang="en-AU" b="1" i="0" u="none" strike="noStrike" dirty="0">
              <a:effectLst/>
            </a:endParaRPr>
          </a:p>
        </p:txBody>
      </p:sp>
    </p:spTree>
    <p:extLst>
      <p:ext uri="{BB962C8B-B14F-4D97-AF65-F5344CB8AC3E}">
        <p14:creationId xmlns:p14="http://schemas.microsoft.com/office/powerpoint/2010/main" val="2070022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closed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closed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0        | 31</a:t>
            </a:r>
          </a:p>
          <a:p>
            <a:r>
              <a:rPr lang="en-US" sz="2400" dirty="0">
                <a:latin typeface="Times New Roman" panose="02020603050405020304" pitchFamily="18" charset="0"/>
                <a:cs typeface="Times New Roman" panose="02020603050405020304" pitchFamily="18" charset="0"/>
              </a:rPr>
              <a:t>1        | 56</a:t>
            </a:r>
          </a:p>
          <a:p>
            <a:r>
              <a:rPr lang="en-US" sz="2400" dirty="0">
                <a:latin typeface="Times New Roman" panose="02020603050405020304" pitchFamily="18" charset="0"/>
                <a:cs typeface="Times New Roman" panose="02020603050405020304" pitchFamily="18" charset="0"/>
              </a:rPr>
              <a:t>2        | 19</a:t>
            </a:r>
          </a:p>
          <a:p>
            <a:r>
              <a:rPr lang="en-US" sz="2400" dirty="0">
                <a:latin typeface="Times New Roman" panose="02020603050405020304" pitchFamily="18" charset="0"/>
                <a:cs typeface="Times New Roman" panose="02020603050405020304" pitchFamily="18" charset="0"/>
              </a:rPr>
              <a:t>3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p:txBody>
      </p:sp>
    </p:spTree>
    <p:extLst>
      <p:ext uri="{BB962C8B-B14F-4D97-AF65-F5344CB8AC3E}">
        <p14:creationId xmlns:p14="http://schemas.microsoft.com/office/powerpoint/2010/main" val="3162215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 </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1" i="0" u="none" strike="noStrike" dirty="0">
                <a:effectLst/>
              </a:rPr>
              <a:t>Largest number of key comparisons in a successful search:</a:t>
            </a:r>
            <a:r>
              <a:rPr lang="en-AU" b="0" i="0" u="none" strike="noStrike" dirty="0">
                <a:effectLst/>
              </a:rPr>
              <a:t> </a:t>
            </a:r>
          </a:p>
          <a:p>
            <a:pPr marL="0" indent="0">
              <a:buNone/>
            </a:pPr>
            <a:r>
              <a:rPr lang="en-AU" b="0" i="0" u="none" strike="noStrike" dirty="0">
                <a:effectLst/>
              </a:rPr>
              <a:t>This would be for key 31, which is the third key in its probe sequence (20, 75, 31). So it would require 3 comparisons.</a:t>
            </a:r>
          </a:p>
          <a:p>
            <a:pPr marL="0" indent="0">
              <a:buNone/>
            </a:pPr>
            <a:r>
              <a:rPr lang="en-AU" b="1" i="0" u="none" strike="noStrike" dirty="0">
                <a:effectLst/>
              </a:rPr>
              <a:t>Average number of key comparisons in a successful search:</a:t>
            </a:r>
          </a:p>
          <a:p>
            <a:pPr marL="0" indent="0">
              <a:buNone/>
            </a:pPr>
            <a:r>
              <a:rPr lang="en-AU" b="0" i="0" u="none" strike="noStrike" dirty="0">
                <a:effectLst/>
              </a:rPr>
              <a:t>For key 30: 1 comparison</a:t>
            </a:r>
          </a:p>
          <a:p>
            <a:pPr marL="0" indent="0">
              <a:buNone/>
            </a:pPr>
            <a:r>
              <a:rPr lang="en-AU" b="0" i="0" u="none" strike="noStrike" dirty="0">
                <a:effectLst/>
              </a:rPr>
              <a:t>For key 20: 1 comparison</a:t>
            </a:r>
          </a:p>
          <a:p>
            <a:pPr marL="0" indent="0">
              <a:buNone/>
            </a:pPr>
            <a:r>
              <a:rPr lang="en-AU" b="0" i="0" u="none" strike="noStrike" dirty="0">
                <a:effectLst/>
              </a:rPr>
              <a:t>For key 56: 1 comparison</a:t>
            </a:r>
          </a:p>
          <a:p>
            <a:pPr marL="0" indent="0">
              <a:buNone/>
            </a:pPr>
            <a:r>
              <a:rPr lang="en-AU" b="0" i="0" u="none" strike="noStrike" dirty="0">
                <a:effectLst/>
              </a:rPr>
              <a:t>For key 75: 2 comparisons (collision with 20)</a:t>
            </a:r>
          </a:p>
          <a:p>
            <a:pPr marL="0" indent="0">
              <a:buNone/>
            </a:pPr>
            <a:r>
              <a:rPr lang="en-AU" b="0" i="0" u="none" strike="noStrike" dirty="0">
                <a:effectLst/>
              </a:rPr>
              <a:t>For key 31: 3 comparisons (collisions with 20 and 75)</a:t>
            </a:r>
          </a:p>
          <a:p>
            <a:pPr marL="0" indent="0">
              <a:buNone/>
            </a:pPr>
            <a:r>
              <a:rPr lang="en-AU" b="0" i="0" u="none" strike="noStrike" dirty="0">
                <a:effectLst/>
              </a:rPr>
              <a:t>For key 19: 2 comparisons (collision with 30)</a:t>
            </a:r>
          </a:p>
          <a:p>
            <a:pPr marL="0" indent="0">
              <a:buNone/>
            </a:pPr>
            <a:r>
              <a:rPr lang="en-AU" b="0" i="0" u="none" strike="noStrike" dirty="0">
                <a:effectLst/>
              </a:rPr>
              <a:t>So the total number of comparisons would be 1 + 1 + 1 + 2 + 3 + 2 = 10. Since there are 6 keys, the average number of key comparisons for a successful search would be 10 / 6 ≈ 1.67.</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endParaRPr lang="en-US" dirty="0"/>
          </a:p>
          <a:p>
            <a:pPr>
              <a:buFont typeface="Symbol" pitchFamily="2" charset="2"/>
              <a:buChar char="Þ"/>
            </a:pPr>
            <a:endParaRPr lang="en-US" dirty="0"/>
          </a:p>
          <a:p>
            <a:pPr marL="0" indent="0">
              <a:buNone/>
            </a:pPr>
            <a:endParaRPr lang="en-US" dirty="0"/>
          </a:p>
        </p:txBody>
      </p:sp>
    </p:spTree>
    <p:extLst>
      <p:ext uri="{BB962C8B-B14F-4D97-AF65-F5344CB8AC3E}">
        <p14:creationId xmlns:p14="http://schemas.microsoft.com/office/powerpoint/2010/main" val="14756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p:txBody>
      </p:sp>
    </p:spTree>
    <p:extLst>
      <p:ext uri="{BB962C8B-B14F-4D97-AF65-F5344CB8AC3E}">
        <p14:creationId xmlns:p14="http://schemas.microsoft.com/office/powerpoint/2010/main" val="20171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55000" lnSpcReduction="20000"/>
          </a:bodyPr>
          <a:lstStyle/>
          <a:p>
            <a:pPr marL="0" indent="0">
              <a:buNone/>
            </a:pPr>
            <a:r>
              <a:rPr lang="en-US" b="1" dirty="0"/>
              <a:t>Consider 14 intervals:</a:t>
            </a:r>
          </a:p>
          <a:p>
            <a:pPr marL="514350" indent="-514350">
              <a:buAutoNum type="arabicPeriod"/>
            </a:pPr>
            <a:r>
              <a:rPr lang="en-US" dirty="0"/>
              <a:t>(-∞, 3)  </a:t>
            </a:r>
          </a:p>
          <a:p>
            <a:pPr marL="514350" indent="-514350">
              <a:buAutoNum type="arabicPeriod"/>
            </a:pPr>
            <a:r>
              <a:rPr lang="en-US" dirty="0"/>
              <a:t>(3, 14)  </a:t>
            </a:r>
          </a:p>
          <a:p>
            <a:pPr marL="514350" indent="-514350">
              <a:buAutoNum type="arabicPeriod"/>
            </a:pPr>
            <a:r>
              <a:rPr lang="en-US" dirty="0"/>
              <a:t>(14, 27)  </a:t>
            </a:r>
          </a:p>
          <a:p>
            <a:pPr marL="514350" indent="-514350">
              <a:buAutoNum type="arabicPeriod"/>
            </a:pPr>
            <a:r>
              <a:rPr lang="en-US" dirty="0"/>
              <a:t>(27, 31)  </a:t>
            </a:r>
          </a:p>
          <a:p>
            <a:pPr marL="514350" indent="-514350">
              <a:buAutoNum type="arabicPeriod"/>
            </a:pPr>
            <a:r>
              <a:rPr lang="en-US" dirty="0"/>
              <a:t>(31, 39)  </a:t>
            </a:r>
          </a:p>
          <a:p>
            <a:pPr marL="514350" indent="-514350">
              <a:buAutoNum type="arabicPeriod"/>
            </a:pPr>
            <a:r>
              <a:rPr lang="en-US" dirty="0"/>
              <a:t>(39, 42)  </a:t>
            </a:r>
          </a:p>
          <a:p>
            <a:pPr marL="514350" indent="-514350">
              <a:buAutoNum type="arabicPeriod"/>
            </a:pPr>
            <a:r>
              <a:rPr lang="en-US" dirty="0"/>
              <a:t>(42, 55)  </a:t>
            </a:r>
          </a:p>
          <a:p>
            <a:pPr marL="514350" indent="-514350">
              <a:buAutoNum type="arabicPeriod"/>
            </a:pPr>
            <a:r>
              <a:rPr lang="en-US" dirty="0"/>
              <a:t>(55, 70)  </a:t>
            </a:r>
          </a:p>
          <a:p>
            <a:pPr marL="514350" indent="-514350">
              <a:buAutoNum type="arabicPeriod"/>
            </a:pPr>
            <a:r>
              <a:rPr lang="en-US" dirty="0"/>
              <a:t>(70, 74) </a:t>
            </a:r>
          </a:p>
          <a:p>
            <a:pPr marL="514350" indent="-514350">
              <a:buAutoNum type="arabicPeriod"/>
            </a:pPr>
            <a:r>
              <a:rPr lang="en-US" dirty="0"/>
              <a:t> (74, 81)  </a:t>
            </a:r>
          </a:p>
          <a:p>
            <a:pPr marL="514350" indent="-514350">
              <a:buAutoNum type="arabicPeriod"/>
            </a:pPr>
            <a:r>
              <a:rPr lang="en-US" dirty="0"/>
              <a:t>(81, 85) </a:t>
            </a:r>
          </a:p>
          <a:p>
            <a:pPr marL="514350" indent="-514350">
              <a:buAutoNum type="arabicPeriod"/>
            </a:pPr>
            <a:r>
              <a:rPr lang="en-US" dirty="0"/>
              <a:t>(85, 93)  </a:t>
            </a:r>
          </a:p>
          <a:p>
            <a:pPr marL="514350" indent="-514350">
              <a:buAutoNum type="arabicPeriod"/>
            </a:pPr>
            <a:r>
              <a:rPr lang="en-US" dirty="0"/>
              <a:t>(93, 98)  </a:t>
            </a:r>
          </a:p>
          <a:p>
            <a:pPr marL="514350" indent="-514350">
              <a:buAutoNum type="arabicPeriod"/>
            </a:pPr>
            <a:r>
              <a:rPr lang="en-US" dirty="0"/>
              <a:t>(98, ∞) </a:t>
            </a:r>
          </a:p>
        </p:txBody>
      </p:sp>
    </p:spTree>
    <p:extLst>
      <p:ext uri="{BB962C8B-B14F-4D97-AF65-F5344CB8AC3E}">
        <p14:creationId xmlns:p14="http://schemas.microsoft.com/office/powerpoint/2010/main" val="4055456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35335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Now, consider a binary search on this array. The search sequence would go as follows:</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comparison: 55 (middle of the array) - divides into 2 groups: Group 1 (from -∞ to 55) and Group 2 (from 55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1): 27 - divides Group 1 into 2 subgroups: Subgroup 1.1 (from -∞ to 27) and Subgroup 1.2 (from 27 to 55)</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2): 81 - divides Group 2 into 2 subgroups: Subgroup 2.1 (from 55 to 81) and Subgroup 2.2 (from 81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And so on...</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3672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If we calculate the average number of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1st, 8th, and 14th intervals, you only need 1 comparison (55).</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2nd, 3rd, 7th, 9th, 10th, and 13th intervals, you need 2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4th, 5th, 6th, 11th, and 12th intervals, you need 3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4850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So, the average number of comparisons for an unsuccessful search is: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500"/>
              </a:spcAf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(1*3 + 2*6 + 3*5) / 14 = 2.21</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Therefore, the average number of comparisons made by binary search in an unsuccessful search in this array, assuming that searches for keys in each of the 14 intervals formed by the array’s elements are equally likely, is approximately 2.21 comparisons.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4603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11804</TotalTime>
  <Words>10805</Words>
  <Application>Microsoft Macintosh PowerPoint</Application>
  <PresentationFormat>Widescreen</PresentationFormat>
  <Paragraphs>845</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Solution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 </vt:lpstr>
      <vt:lpstr>Problem 7</vt:lpstr>
      <vt:lpstr>Solution 7</vt:lpstr>
      <vt:lpstr>Solution 7</vt:lpstr>
      <vt:lpstr>Problem 8</vt:lpstr>
      <vt:lpstr>Solution 8</vt:lpstr>
      <vt:lpstr>Solution 8</vt:lpstr>
      <vt:lpstr>Solution 8</vt:lpstr>
      <vt:lpstr>Problem 9</vt:lpstr>
      <vt:lpstr>Solution 9</vt:lpstr>
      <vt:lpstr>Solution 9</vt:lpstr>
      <vt:lpstr>Problem 10</vt:lpstr>
      <vt:lpstr>Solution 10</vt:lpstr>
      <vt:lpstr>Solution 10</vt:lpstr>
      <vt:lpstr>Problem 10</vt:lpstr>
      <vt:lpstr>Solution 10</vt:lpstr>
      <vt:lpstr>Solution 10</vt:lpstr>
      <vt:lpstr>Solution 10</vt:lpstr>
      <vt:lpstr>Solution 10</vt:lpstr>
      <vt:lpstr>Problem 11</vt:lpstr>
      <vt:lpstr>Solution 11</vt:lpstr>
      <vt:lpstr>Solution 11</vt:lpstr>
      <vt:lpstr>Solution 11</vt:lpstr>
      <vt:lpstr>Solution 11</vt:lpstr>
      <vt:lpstr>Problem 12</vt:lpstr>
      <vt:lpstr>Solution 12</vt:lpstr>
      <vt:lpstr>Solution 12</vt:lpstr>
      <vt:lpstr>Problem 13</vt:lpstr>
      <vt:lpstr>Solution 13</vt:lpstr>
      <vt:lpstr>Solution 13</vt:lpstr>
      <vt:lpstr>Solution 13</vt:lpstr>
      <vt:lpstr>Solution 13</vt:lpstr>
      <vt:lpstr>Solution 13</vt:lpstr>
      <vt:lpstr>Solution 13</vt:lpstr>
      <vt:lpstr>Solution 13</vt:lpstr>
      <vt:lpstr>Problem 14</vt:lpstr>
      <vt:lpstr>Solution 14</vt:lpstr>
      <vt:lpstr>Solution 14</vt:lpstr>
      <vt:lpstr>Solution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657</cp:revision>
  <dcterms:created xsi:type="dcterms:W3CDTF">2023-03-13T01:53:07Z</dcterms:created>
  <dcterms:modified xsi:type="dcterms:W3CDTF">2023-06-07T00:39:05Z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