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13" d="100"/>
          <a:sy n="113"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A970-DC47-130D-7841-CD1E6B1963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0E7021-FFED-358D-740C-015845BD4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718D4A-B8EC-69B0-F9C3-85DCFC130FA3}"/>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5" name="Footer Placeholder 4">
            <a:extLst>
              <a:ext uri="{FF2B5EF4-FFF2-40B4-BE49-F238E27FC236}">
                <a16:creationId xmlns:a16="http://schemas.microsoft.com/office/drawing/2014/main" id="{2236DEB1-2802-25B9-F164-C6BB6A99F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F5D5-C5F6-B242-9D93-4641F882FB35}"/>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77161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3537-1F2A-F1A3-0338-7A6F2E68AD6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96C075-5DCE-E6C4-45F6-F912700260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1726F8-2705-2DDB-12C0-63B3738B32E3}"/>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5" name="Footer Placeholder 4">
            <a:extLst>
              <a:ext uri="{FF2B5EF4-FFF2-40B4-BE49-F238E27FC236}">
                <a16:creationId xmlns:a16="http://schemas.microsoft.com/office/drawing/2014/main" id="{44AB421E-411B-2EBD-270F-99737C371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85DC3-0C15-C6E0-1428-72DBD4D304FC}"/>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68737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3A33-E4BA-D11D-B005-72DE46EF563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BDDF15-3BDE-C046-4DD6-2318B1BA0C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651FCE-7BA2-4463-5282-8065B71DD56F}"/>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5" name="Footer Placeholder 4">
            <a:extLst>
              <a:ext uri="{FF2B5EF4-FFF2-40B4-BE49-F238E27FC236}">
                <a16:creationId xmlns:a16="http://schemas.microsoft.com/office/drawing/2014/main" id="{72A7C599-EF51-9930-52AB-ED4AC2F1A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22F9F-5D0C-3DD9-DC0D-7AEB04047277}"/>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420722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C323-BDBD-5BE8-F3EA-BD39B21167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9BFEC5-447D-2015-458A-3CE05A4A2A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47875F-1AB1-962A-6B34-E58DB29EF65A}"/>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5" name="Footer Placeholder 4">
            <a:extLst>
              <a:ext uri="{FF2B5EF4-FFF2-40B4-BE49-F238E27FC236}">
                <a16:creationId xmlns:a16="http://schemas.microsoft.com/office/drawing/2014/main" id="{6BE6BD42-4EF2-963C-E057-82683418A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4EC79-13DE-473F-5DE5-E5465C60F0CE}"/>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240828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5025-255C-52CC-6812-FB1EACF9510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296838C-2138-78D1-796D-FD559CCB2C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71EBCC-3954-B9D0-FA24-92DE97B6551D}"/>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5" name="Footer Placeholder 4">
            <a:extLst>
              <a:ext uri="{FF2B5EF4-FFF2-40B4-BE49-F238E27FC236}">
                <a16:creationId xmlns:a16="http://schemas.microsoft.com/office/drawing/2014/main" id="{62C95124-6D65-27F6-2E99-9DE992EDE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0191F-4CF6-9FFA-9996-E065C95E670E}"/>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229444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147E-79F0-BB62-F24C-55C92157A7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E24DD1-8FBB-1F9C-DB1C-2006C66F7C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EF38E0B-D550-0D64-A8B5-7E8F580236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F94DE10-34E6-CFBF-ECF4-1FA9A731DD4D}"/>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6" name="Footer Placeholder 5">
            <a:extLst>
              <a:ext uri="{FF2B5EF4-FFF2-40B4-BE49-F238E27FC236}">
                <a16:creationId xmlns:a16="http://schemas.microsoft.com/office/drawing/2014/main" id="{4C9A1E7F-D185-F06E-B7B7-9843ADFB2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CE326-9CDA-0DD7-B49C-6CD0EDED9C3A}"/>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375072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BFD1-4212-6E9A-83FF-B6C1A79243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168F1E-D452-9D15-0595-38FCDCFDE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86FA9A-6AE6-ADE9-5A58-799B910DAA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E2DFB9F-45D5-B911-7A8A-044A1C3C8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669864-34D8-EB53-BEC5-77449A0E00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E93DAC0-5680-C6B2-6263-0C52722B0FB9}"/>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8" name="Footer Placeholder 7">
            <a:extLst>
              <a:ext uri="{FF2B5EF4-FFF2-40B4-BE49-F238E27FC236}">
                <a16:creationId xmlns:a16="http://schemas.microsoft.com/office/drawing/2014/main" id="{6E55FCE8-85EC-2A4D-89FA-7A1A17328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8283E3-941B-E007-6CED-55F4CB8F28F8}"/>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358346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507-5C41-D3BB-5412-4B9B32F636E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746160-747B-3322-DDDE-0F6ABC302D2F}"/>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4" name="Footer Placeholder 3">
            <a:extLst>
              <a:ext uri="{FF2B5EF4-FFF2-40B4-BE49-F238E27FC236}">
                <a16:creationId xmlns:a16="http://schemas.microsoft.com/office/drawing/2014/main" id="{0BA5D960-3248-D20D-4EDF-6F47FD5E3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94B5C-1642-0148-2B8C-497B9FA73114}"/>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40339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1D209-35D3-09F8-4EFF-935B38113289}"/>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3" name="Footer Placeholder 2">
            <a:extLst>
              <a:ext uri="{FF2B5EF4-FFF2-40B4-BE49-F238E27FC236}">
                <a16:creationId xmlns:a16="http://schemas.microsoft.com/office/drawing/2014/main" id="{BA22DA7C-921F-7C86-CBC9-956CEC458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764DC-AC4A-8833-3DEC-1759E90718BB}"/>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14365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14B4-7249-0173-9CF8-47732E49F4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120BBF-A25F-857A-CA6F-57418AE58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3D78A6-3DEE-44B0-A0CC-60276715A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DDBBE3-E704-8ACB-31EF-AB16DA86E41B}"/>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6" name="Footer Placeholder 5">
            <a:extLst>
              <a:ext uri="{FF2B5EF4-FFF2-40B4-BE49-F238E27FC236}">
                <a16:creationId xmlns:a16="http://schemas.microsoft.com/office/drawing/2014/main" id="{3B18B6CF-58AB-7EEA-A074-1BB37599C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75AFB-379A-2E6D-6220-7A743970381D}"/>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71104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B36B-EFF9-03A8-3143-4F3B1306FA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3A3CA4-E997-AB0D-B8BE-0D7F43E4C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617B1-0F5A-BC9B-8921-14B9BE3AA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0F5EF4-5713-A17D-C0B8-7060B5B32BD5}"/>
              </a:ext>
            </a:extLst>
          </p:cNvPr>
          <p:cNvSpPr>
            <a:spLocks noGrp="1"/>
          </p:cNvSpPr>
          <p:nvPr>
            <p:ph type="dt" sz="half" idx="10"/>
          </p:nvPr>
        </p:nvSpPr>
        <p:spPr/>
        <p:txBody>
          <a:bodyPr/>
          <a:lstStyle/>
          <a:p>
            <a:fld id="{16DAAC43-D3CD-4245-AC70-4A19FE152FA4}" type="datetimeFigureOut">
              <a:rPr lang="en-US" smtClean="0"/>
              <a:t>4/17/24</a:t>
            </a:fld>
            <a:endParaRPr lang="en-US"/>
          </a:p>
        </p:txBody>
      </p:sp>
      <p:sp>
        <p:nvSpPr>
          <p:cNvPr id="6" name="Footer Placeholder 5">
            <a:extLst>
              <a:ext uri="{FF2B5EF4-FFF2-40B4-BE49-F238E27FC236}">
                <a16:creationId xmlns:a16="http://schemas.microsoft.com/office/drawing/2014/main" id="{27B738C2-FFAF-8F2A-B967-4905B7DCB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228CE-77D6-6B88-18D3-38FDFD08D24F}"/>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398746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531B4-B227-0522-88AD-3D2D48DF9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F640CD-A421-9C6B-5ADE-8A75ABAE3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880C0-6041-DFCB-F6A2-BD7810929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Times New Roman" panose="02020603050405020304" pitchFamily="18" charset="0"/>
                <a:cs typeface="Times New Roman" panose="02020603050405020304" pitchFamily="18" charset="0"/>
              </a:defRPr>
            </a:lvl1pPr>
          </a:lstStyle>
          <a:p>
            <a:fld id="{16DAAC43-D3CD-4245-AC70-4A19FE152FA4}" type="datetimeFigureOut">
              <a:rPr lang="en-US" smtClean="0"/>
              <a:pPr/>
              <a:t>4/17/24</a:t>
            </a:fld>
            <a:endParaRPr lang="en-US"/>
          </a:p>
        </p:txBody>
      </p:sp>
      <p:sp>
        <p:nvSpPr>
          <p:cNvPr id="5" name="Footer Placeholder 4">
            <a:extLst>
              <a:ext uri="{FF2B5EF4-FFF2-40B4-BE49-F238E27FC236}">
                <a16:creationId xmlns:a16="http://schemas.microsoft.com/office/drawing/2014/main" id="{043FE3C9-D316-B382-DA18-A2D86B445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C673CEE1-0689-25B8-3986-F2DB8B5CB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Times New Roman" panose="02020603050405020304" pitchFamily="18" charset="0"/>
                <a:cs typeface="Times New Roman" panose="02020603050405020304" pitchFamily="18" charset="0"/>
              </a:defRPr>
            </a:lvl1pPr>
          </a:lstStyle>
          <a:p>
            <a:fld id="{3F53AA94-F008-4349-9552-7CA2C10C847F}" type="slidenum">
              <a:rPr lang="en-US" smtClean="0"/>
              <a:pPr/>
              <a:t>‹#›</a:t>
            </a:fld>
            <a:endParaRPr lang="en-US"/>
          </a:p>
        </p:txBody>
      </p:sp>
    </p:spTree>
    <p:extLst>
      <p:ext uri="{BB962C8B-B14F-4D97-AF65-F5344CB8AC3E}">
        <p14:creationId xmlns:p14="http://schemas.microsoft.com/office/powerpoint/2010/main" val="291336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usfca.edu/~galles/visualization/DPLCS.html" TargetMode="External"/><Relationship Id="rId2" Type="http://schemas.openxmlformats.org/officeDocument/2006/relationships/hyperlink" Target="https://www.geeksforgeeks.org/longest-common-subsequence-dp-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hruvilkotecha.medium.com/optimal-binary-search-tree-b91665db450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vqxc2EfPWdk" TargetMode="External"/><Relationship Id="rId2" Type="http://schemas.openxmlformats.org/officeDocument/2006/relationships/hyperlink" Target="https://pages.cs.wisc.edu/~bsettles/ibs08/lectures/02-alignmen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find-if-a-string-is-interleaved-of-two-other-strings-dp-3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FA94-0C75-5D72-698B-D0154029CC13}"/>
              </a:ext>
            </a:extLst>
          </p:cNvPr>
          <p:cNvSpPr>
            <a:spLocks noGrp="1"/>
          </p:cNvSpPr>
          <p:nvPr>
            <p:ph type="ctrTitle"/>
          </p:nvPr>
        </p:nvSpPr>
        <p:spPr/>
        <p:txBody>
          <a:bodyPr/>
          <a:lstStyle/>
          <a:p>
            <a:r>
              <a:rPr lang="en-US" dirty="0"/>
              <a:t>Workshop 6 – Dynamic Programming</a:t>
            </a:r>
          </a:p>
        </p:txBody>
      </p:sp>
      <p:sp>
        <p:nvSpPr>
          <p:cNvPr id="3" name="Subtitle 2">
            <a:extLst>
              <a:ext uri="{FF2B5EF4-FFF2-40B4-BE49-F238E27FC236}">
                <a16:creationId xmlns:a16="http://schemas.microsoft.com/office/drawing/2014/main" id="{5BB280DB-5796-D84C-343F-49CDC66959B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337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2E21-78F3-7083-EC18-4E52DA3C9BAE}"/>
              </a:ext>
            </a:extLst>
          </p:cNvPr>
          <p:cNvSpPr>
            <a:spLocks noGrp="1"/>
          </p:cNvSpPr>
          <p:nvPr>
            <p:ph type="title"/>
          </p:nvPr>
        </p:nvSpPr>
        <p:spPr/>
        <p:txBody>
          <a:bodyPr/>
          <a:lstStyle/>
          <a:p>
            <a:r>
              <a:rPr lang="en-US" dirty="0"/>
              <a:t>Question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18B97F-D2C0-4B8B-DD48-077D6C7ED661}"/>
                  </a:ext>
                </a:extLst>
              </p:cNvPr>
              <p:cNvSpPr>
                <a:spLocks noGrp="1"/>
              </p:cNvSpPr>
              <p:nvPr>
                <p:ph idx="1"/>
              </p:nvPr>
            </p:nvSpPr>
            <p:spPr/>
            <p:txBody>
              <a:bodyPr>
                <a:normAutofit fontScale="55000" lnSpcReduction="20000"/>
              </a:bodyPr>
              <a:lstStyle/>
              <a:p>
                <a:pPr marL="0" indent="0">
                  <a:buNone/>
                </a:pPr>
                <a:r>
                  <a:rPr lang="en-AU" b="1" dirty="0">
                    <a:effectLst/>
                    <a:latin typeface="Times New Roman" panose="02020603050405020304" pitchFamily="18" charset="0"/>
                    <a:cs typeface="Times New Roman" panose="02020603050405020304" pitchFamily="18" charset="0"/>
                  </a:rPr>
                  <a:t>Dynamic Programming Approach</a:t>
                </a:r>
              </a:p>
              <a:p>
                <a:r>
                  <a:rPr lang="en-AU" dirty="0">
                    <a:effectLst/>
                    <a:latin typeface="Times New Roman" panose="02020603050405020304" pitchFamily="18" charset="0"/>
                    <a:cs typeface="Times New Roman" panose="02020603050405020304" pitchFamily="18" charset="0"/>
                  </a:rPr>
                  <a:t>In dynamic programming, we break down the problem into smaller sub-problems and solve each one to build up the solution to the original problem. For this scenario, the chess piece can either move right or move down at each step. We can use a 2D array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][j] to represent the number of ways to reach cell (</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 j) from the starting corner (0, 0).</a:t>
                </a:r>
              </a:p>
              <a:p>
                <a:pPr>
                  <a:buFont typeface="Arial" panose="020B0604020202020204" pitchFamily="34" charset="0"/>
                  <a:buChar char="•"/>
                </a:pPr>
                <a:r>
                  <a:rPr lang="en-AU" dirty="0">
                    <a:effectLst/>
                    <a:latin typeface="Times New Roman" panose="02020603050405020304" pitchFamily="18" charset="0"/>
                    <a:cs typeface="Times New Roman" panose="02020603050405020304" pitchFamily="18" charset="0"/>
                  </a:rPr>
                  <a:t>The base case is that there's exactly 1 way to stay at the start: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[0][0] = 1.</a:t>
                </a:r>
              </a:p>
              <a:p>
                <a:pPr>
                  <a:buFont typeface="Arial" panose="020B0604020202020204" pitchFamily="34" charset="0"/>
                  <a:buChar char="•"/>
                </a:pPr>
                <a:r>
                  <a:rPr lang="en-AU" dirty="0">
                    <a:effectLst/>
                    <a:latin typeface="Times New Roman" panose="02020603050405020304" pitchFamily="18" charset="0"/>
                    <a:cs typeface="Times New Roman" panose="02020603050405020304" pitchFamily="18" charset="0"/>
                  </a:rPr>
                  <a:t>For the first row (</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 = 0) and first column (j = 0), there's only one way to reach any cell: straight horizontally or vertically.</a:t>
                </a:r>
              </a:p>
              <a:p>
                <a:pPr>
                  <a:buFont typeface="Arial" panose="020B0604020202020204" pitchFamily="34" charset="0"/>
                  <a:buChar char="•"/>
                </a:pPr>
                <a:r>
                  <a:rPr lang="en-AU" dirty="0">
                    <a:effectLst/>
                    <a:latin typeface="Times New Roman" panose="02020603050405020304" pitchFamily="18" charset="0"/>
                    <a:cs typeface="Times New Roman" panose="02020603050405020304" pitchFamily="18" charset="0"/>
                  </a:rPr>
                  <a:t>For any other cell (</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 j), the number of ways to get there is the sum of the number of ways to reach the cell directly above it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[i-1][j]) and the cell to the left of it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][j-1]).</a:t>
                </a:r>
              </a:p>
              <a:p>
                <a:r>
                  <a:rPr lang="en-AU" dirty="0">
                    <a:effectLst/>
                    <a:latin typeface="Times New Roman" panose="02020603050405020304" pitchFamily="18" charset="0"/>
                    <a:cs typeface="Times New Roman" panose="02020603050405020304" pitchFamily="18" charset="0"/>
                  </a:rPr>
                  <a:t>The value at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[7][7] will then represent the number of ways to reach the diagonally opposite corner (7, 7) from (0, 0).</a:t>
                </a:r>
              </a:p>
              <a:p>
                <a:pPr marL="0" indent="0">
                  <a:buNone/>
                </a:pPr>
                <a:r>
                  <a:rPr lang="en-AU" b="1" dirty="0">
                    <a:effectLst/>
                    <a:latin typeface="Times New Roman" panose="02020603050405020304" pitchFamily="18" charset="0"/>
                    <a:cs typeface="Times New Roman" panose="02020603050405020304" pitchFamily="18" charset="0"/>
                  </a:rPr>
                  <a:t>Combinatorial Approach</a:t>
                </a:r>
              </a:p>
              <a:p>
                <a:r>
                  <a:rPr lang="en-AU" dirty="0">
                    <a:effectLst/>
                    <a:latin typeface="Times New Roman" panose="02020603050405020304" pitchFamily="18" charset="0"/>
                    <a:cs typeface="Times New Roman" panose="02020603050405020304" pitchFamily="18" charset="0"/>
                  </a:rPr>
                  <a:t>Another approach to solve this problem is using combinatorics. Given that the piece needs to make exactly 7 moves right (R) and 7 moves down (D) to reach the opposite corner, the problem can be reduced to counting permutations of a sequence consisting of 7 Rs and 7 Ds. This can be computed using the formula for combinations:</a:t>
                </a:r>
              </a:p>
              <a:p>
                <a:pPr marL="0" indent="0">
                  <a:buNone/>
                </a:pPr>
                <a14:m>
                  <m:oMathPara xmlns:m="http://schemas.openxmlformats.org/officeDocument/2006/math">
                    <m:oMathParaPr>
                      <m:jc m:val="centerGroup"/>
                    </m:oMathParaPr>
                    <m:oMath xmlns:m="http://schemas.openxmlformats.org/officeDocument/2006/math">
                      <m:r>
                        <a:rPr lang="en-AU" b="0" i="1" smtClean="0">
                          <a:effectLst/>
                          <a:latin typeface="Cambria Math" panose="02040503050406030204" pitchFamily="18" charset="0"/>
                          <a:cs typeface="Times New Roman" panose="02020603050405020304" pitchFamily="18" charset="0"/>
                        </a:rPr>
                        <m:t>𝐶𝑜𝑚𝑏</m:t>
                      </m:r>
                      <m:d>
                        <m:dPr>
                          <m:ctrlPr>
                            <a:rPr lang="en-AU" b="0" i="1" smtClean="0">
                              <a:effectLst/>
                              <a:latin typeface="Cambria Math" panose="02040503050406030204" pitchFamily="18" charset="0"/>
                              <a:cs typeface="Times New Roman" panose="02020603050405020304" pitchFamily="18" charset="0"/>
                            </a:rPr>
                          </m:ctrlPr>
                        </m:dPr>
                        <m:e>
                          <m:r>
                            <a:rPr lang="en-AU" b="0" i="1" smtClean="0">
                              <a:effectLst/>
                              <a:latin typeface="Cambria Math" panose="02040503050406030204" pitchFamily="18" charset="0"/>
                              <a:cs typeface="Times New Roman" panose="02020603050405020304" pitchFamily="18" charset="0"/>
                            </a:rPr>
                            <m:t>𝑛</m:t>
                          </m:r>
                          <m:r>
                            <a:rPr lang="en-AU" b="0" i="1" smtClean="0">
                              <a:effectLst/>
                              <a:latin typeface="Cambria Math" panose="02040503050406030204" pitchFamily="18" charset="0"/>
                              <a:cs typeface="Times New Roman" panose="02020603050405020304" pitchFamily="18" charset="0"/>
                            </a:rPr>
                            <m:t>,</m:t>
                          </m:r>
                          <m:r>
                            <a:rPr lang="en-AU" b="0" i="1" smtClean="0">
                              <a:effectLst/>
                              <a:latin typeface="Cambria Math" panose="02040503050406030204" pitchFamily="18" charset="0"/>
                              <a:cs typeface="Times New Roman" panose="02020603050405020304" pitchFamily="18" charset="0"/>
                            </a:rPr>
                            <m:t>𝑘</m:t>
                          </m:r>
                        </m:e>
                      </m:d>
                      <m:r>
                        <a:rPr lang="en-AU" b="0" i="1" smtClean="0">
                          <a:effectLst/>
                          <a:latin typeface="Cambria Math" panose="02040503050406030204" pitchFamily="18" charset="0"/>
                          <a:cs typeface="Times New Roman" panose="02020603050405020304" pitchFamily="18" charset="0"/>
                        </a:rPr>
                        <m:t>=</m:t>
                      </m:r>
                      <m:f>
                        <m:fPr>
                          <m:ctrlPr>
                            <a:rPr lang="en-AU" b="0" i="1" smtClean="0">
                              <a:effectLst/>
                              <a:latin typeface="Cambria Math" panose="02040503050406030204" pitchFamily="18" charset="0"/>
                              <a:cs typeface="Times New Roman" panose="02020603050405020304" pitchFamily="18" charset="0"/>
                            </a:rPr>
                          </m:ctrlPr>
                        </m:fPr>
                        <m:num>
                          <m:r>
                            <a:rPr lang="en-AU" b="0" i="1" smtClean="0">
                              <a:effectLst/>
                              <a:latin typeface="Cambria Math" panose="02040503050406030204" pitchFamily="18" charset="0"/>
                              <a:cs typeface="Times New Roman" panose="02020603050405020304" pitchFamily="18" charset="0"/>
                            </a:rPr>
                            <m:t>𝑛</m:t>
                          </m:r>
                          <m:r>
                            <a:rPr lang="en-AU" b="0" i="1" smtClean="0">
                              <a:effectLst/>
                              <a:latin typeface="Cambria Math" panose="02040503050406030204" pitchFamily="18" charset="0"/>
                              <a:cs typeface="Times New Roman" panose="02020603050405020304" pitchFamily="18" charset="0"/>
                            </a:rPr>
                            <m:t>!</m:t>
                          </m:r>
                        </m:num>
                        <m:den>
                          <m:r>
                            <a:rPr lang="en-AU" b="0" i="1" smtClean="0">
                              <a:effectLst/>
                              <a:latin typeface="Cambria Math" panose="02040503050406030204" pitchFamily="18" charset="0"/>
                              <a:cs typeface="Times New Roman" panose="02020603050405020304" pitchFamily="18" charset="0"/>
                            </a:rPr>
                            <m:t>𝑘</m:t>
                          </m:r>
                          <m:r>
                            <a:rPr lang="en-AU" b="0" i="1" smtClean="0">
                              <a:effectLst/>
                              <a:latin typeface="Cambria Math" panose="02040503050406030204" pitchFamily="18" charset="0"/>
                              <a:cs typeface="Times New Roman" panose="02020603050405020304" pitchFamily="18" charset="0"/>
                            </a:rPr>
                            <m:t>!</m:t>
                          </m:r>
                          <m:d>
                            <m:dPr>
                              <m:ctrlPr>
                                <a:rPr lang="en-AU" b="0" i="1" smtClean="0">
                                  <a:effectLst/>
                                  <a:latin typeface="Cambria Math" panose="02040503050406030204" pitchFamily="18" charset="0"/>
                                  <a:cs typeface="Times New Roman" panose="02020603050405020304" pitchFamily="18" charset="0"/>
                                </a:rPr>
                              </m:ctrlPr>
                            </m:dPr>
                            <m:e>
                              <m:r>
                                <a:rPr lang="en-AU" b="0" i="1" smtClean="0">
                                  <a:effectLst/>
                                  <a:latin typeface="Cambria Math" panose="02040503050406030204" pitchFamily="18" charset="0"/>
                                  <a:cs typeface="Times New Roman" panose="02020603050405020304" pitchFamily="18" charset="0"/>
                                </a:rPr>
                                <m:t>𝑛</m:t>
                              </m:r>
                              <m:r>
                                <a:rPr lang="en-AU" b="0" i="1" smtClean="0">
                                  <a:effectLst/>
                                  <a:latin typeface="Cambria Math" panose="02040503050406030204" pitchFamily="18" charset="0"/>
                                  <a:cs typeface="Times New Roman" panose="02020603050405020304" pitchFamily="18" charset="0"/>
                                </a:rPr>
                                <m:t>−</m:t>
                              </m:r>
                              <m:r>
                                <a:rPr lang="en-AU" b="0" i="1" smtClean="0">
                                  <a:effectLst/>
                                  <a:latin typeface="Cambria Math" panose="02040503050406030204" pitchFamily="18" charset="0"/>
                                  <a:cs typeface="Times New Roman" panose="02020603050405020304" pitchFamily="18" charset="0"/>
                                </a:rPr>
                                <m:t>𝑘</m:t>
                              </m:r>
                            </m:e>
                          </m:d>
                          <m:r>
                            <a:rPr lang="en-AU" b="0" i="1" smtClean="0">
                              <a:effectLst/>
                              <a:latin typeface="Cambria Math" panose="02040503050406030204" pitchFamily="18" charset="0"/>
                              <a:cs typeface="Times New Roman" panose="02020603050405020304" pitchFamily="18" charset="0"/>
                            </a:rPr>
                            <m:t>!</m:t>
                          </m:r>
                        </m:den>
                      </m:f>
                    </m:oMath>
                  </m:oMathPara>
                </a14:m>
                <a:endParaRPr lang="en-AU" dirty="0">
                  <a:effectLst/>
                  <a:latin typeface="Times New Roman" panose="02020603050405020304" pitchFamily="18" charset="0"/>
                  <a:cs typeface="Times New Roman" panose="02020603050405020304" pitchFamily="18" charset="0"/>
                </a:endParaRPr>
              </a:p>
              <a:p>
                <a:r>
                  <a:rPr lang="en-AU" dirty="0">
                    <a:effectLst/>
                    <a:latin typeface="Times New Roman" panose="02020603050405020304" pitchFamily="18" charset="0"/>
                    <a:cs typeface="Times New Roman" panose="02020603050405020304" pitchFamily="18" charset="0"/>
                  </a:rPr>
                  <a:t>In our case, n = 14 (total moves) and k = 7 (moves in one direction), so:</a:t>
                </a:r>
                <a:endParaRPr lang="en-US" dirty="0">
                  <a:effectLst/>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effectLst/>
                          <a:latin typeface="Cambria Math" panose="02040503050406030204" pitchFamily="18" charset="0"/>
                          <a:cs typeface="Times New Roman" panose="02020603050405020304" pitchFamily="18" charset="0"/>
                        </a:rPr>
                        <m:t>𝐶𝑜𝑚𝑏</m:t>
                      </m:r>
                      <m:d>
                        <m:dPr>
                          <m:ctrlPr>
                            <a:rPr lang="en-AU" b="0" i="1" smtClean="0">
                              <a:effectLst/>
                              <a:latin typeface="Cambria Math" panose="02040503050406030204" pitchFamily="18" charset="0"/>
                              <a:cs typeface="Times New Roman" panose="02020603050405020304" pitchFamily="18" charset="0"/>
                            </a:rPr>
                          </m:ctrlPr>
                        </m:dPr>
                        <m:e>
                          <m:r>
                            <a:rPr lang="en-AU" b="0" i="1" smtClean="0">
                              <a:effectLst/>
                              <a:latin typeface="Cambria Math" panose="02040503050406030204" pitchFamily="18" charset="0"/>
                              <a:cs typeface="Times New Roman" panose="02020603050405020304" pitchFamily="18" charset="0"/>
                            </a:rPr>
                            <m:t>14</m:t>
                          </m:r>
                          <m:r>
                            <a:rPr lang="en-AU" b="0" i="1" smtClean="0">
                              <a:effectLst/>
                              <a:latin typeface="Cambria Math" panose="02040503050406030204" pitchFamily="18" charset="0"/>
                              <a:cs typeface="Times New Roman" panose="02020603050405020304" pitchFamily="18" charset="0"/>
                            </a:rPr>
                            <m:t>,</m:t>
                          </m:r>
                          <m:r>
                            <a:rPr lang="en-AU" b="0" i="1" smtClean="0">
                              <a:effectLst/>
                              <a:latin typeface="Cambria Math" panose="02040503050406030204" pitchFamily="18" charset="0"/>
                              <a:cs typeface="Times New Roman" panose="02020603050405020304" pitchFamily="18" charset="0"/>
                            </a:rPr>
                            <m:t>7</m:t>
                          </m:r>
                        </m:e>
                      </m:d>
                      <m:r>
                        <a:rPr lang="en-AU" b="0" i="1" smtClean="0">
                          <a:effectLst/>
                          <a:latin typeface="Cambria Math" panose="02040503050406030204" pitchFamily="18" charset="0"/>
                          <a:cs typeface="Times New Roman" panose="02020603050405020304" pitchFamily="18" charset="0"/>
                        </a:rPr>
                        <m:t>=</m:t>
                      </m:r>
                      <m:f>
                        <m:fPr>
                          <m:ctrlPr>
                            <a:rPr lang="en-AU" b="0" i="1" smtClean="0">
                              <a:effectLst/>
                              <a:latin typeface="Cambria Math" panose="02040503050406030204" pitchFamily="18" charset="0"/>
                              <a:cs typeface="Times New Roman" panose="02020603050405020304" pitchFamily="18" charset="0"/>
                            </a:rPr>
                          </m:ctrlPr>
                        </m:fPr>
                        <m:num>
                          <m:r>
                            <a:rPr lang="en-AU" b="0" i="1" smtClean="0">
                              <a:effectLst/>
                              <a:latin typeface="Cambria Math" panose="02040503050406030204" pitchFamily="18" charset="0"/>
                              <a:cs typeface="Times New Roman" panose="02020603050405020304" pitchFamily="18" charset="0"/>
                            </a:rPr>
                            <m:t>14</m:t>
                          </m:r>
                          <m:r>
                            <a:rPr lang="en-AU" b="0" i="1" smtClean="0">
                              <a:effectLst/>
                              <a:latin typeface="Cambria Math" panose="02040503050406030204" pitchFamily="18" charset="0"/>
                              <a:cs typeface="Times New Roman" panose="02020603050405020304" pitchFamily="18" charset="0"/>
                            </a:rPr>
                            <m:t>!</m:t>
                          </m:r>
                        </m:num>
                        <m:den>
                          <m:r>
                            <a:rPr lang="en-AU" b="0" i="1" smtClean="0">
                              <a:effectLst/>
                              <a:latin typeface="Cambria Math" panose="02040503050406030204" pitchFamily="18" charset="0"/>
                              <a:cs typeface="Times New Roman" panose="02020603050405020304" pitchFamily="18" charset="0"/>
                            </a:rPr>
                            <m:t>7</m:t>
                          </m:r>
                          <m:r>
                            <a:rPr lang="en-AU" b="0" i="1" smtClean="0">
                              <a:effectLst/>
                              <a:latin typeface="Cambria Math" panose="02040503050406030204" pitchFamily="18" charset="0"/>
                              <a:cs typeface="Times New Roman" panose="02020603050405020304" pitchFamily="18" charset="0"/>
                            </a:rPr>
                            <m:t>!</m:t>
                          </m:r>
                          <m:r>
                            <a:rPr lang="en-AU" b="0" i="1" smtClean="0">
                              <a:effectLst/>
                              <a:latin typeface="Cambria Math" panose="02040503050406030204" pitchFamily="18" charset="0"/>
                              <a:cs typeface="Times New Roman" panose="02020603050405020304" pitchFamily="18" charset="0"/>
                            </a:rPr>
                            <m:t>7</m:t>
                          </m:r>
                          <m:r>
                            <a:rPr lang="en-AU" b="0" i="1" smtClean="0">
                              <a:effectLst/>
                              <a:latin typeface="Cambria Math" panose="02040503050406030204" pitchFamily="18" charset="0"/>
                              <a:cs typeface="Times New Roman" panose="02020603050405020304" pitchFamily="18" charset="0"/>
                            </a:rPr>
                            <m:t>!</m:t>
                          </m:r>
                        </m:den>
                      </m:f>
                    </m:oMath>
                  </m:oMathPara>
                </a14:m>
                <a:endParaRPr lang="en-AU" dirty="0">
                  <a:effectLst/>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618B97F-D2C0-4B8B-DD48-077D6C7ED661}"/>
                  </a:ext>
                </a:extLst>
              </p:cNvPr>
              <p:cNvSpPr>
                <a:spLocks noGrp="1" noRot="1" noChangeAspect="1" noMove="1" noResize="1" noEditPoints="1" noAdjustHandles="1" noChangeArrowheads="1" noChangeShapeType="1" noTextEdit="1"/>
              </p:cNvSpPr>
              <p:nvPr>
                <p:ph idx="1"/>
              </p:nvPr>
            </p:nvSpPr>
            <p:spPr>
              <a:blipFill>
                <a:blip r:embed="rId2"/>
                <a:stretch>
                  <a:fillRect l="-362" t="-1744" r="-362"/>
                </a:stretch>
              </a:blipFill>
            </p:spPr>
            <p:txBody>
              <a:bodyPr/>
              <a:lstStyle/>
              <a:p>
                <a:r>
                  <a:rPr lang="en-US">
                    <a:noFill/>
                  </a:rPr>
                  <a:t> </a:t>
                </a:r>
              </a:p>
            </p:txBody>
          </p:sp>
        </mc:Fallback>
      </mc:AlternateContent>
    </p:spTree>
    <p:extLst>
      <p:ext uri="{BB962C8B-B14F-4D97-AF65-F5344CB8AC3E}">
        <p14:creationId xmlns:p14="http://schemas.microsoft.com/office/powerpoint/2010/main" val="92825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9AC5-F6DD-55FA-A242-8C4CCD03639E}"/>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BA2EB42-339A-51D3-63EC-BDDBFC22192B}"/>
              </a:ext>
            </a:extLst>
          </p:cNvPr>
          <p:cNvSpPr>
            <a:spLocks noGrp="1"/>
          </p:cNvSpPr>
          <p:nvPr>
            <p:ph idx="1"/>
          </p:nvPr>
        </p:nvSpPr>
        <p:spPr/>
        <p:txBody>
          <a:bodyPr>
            <a:normAutofit/>
          </a:bodyPr>
          <a:lstStyle/>
          <a:p>
            <a:r>
              <a:rPr lang="en-US" dirty="0">
                <a:hlinkClick r:id="rId2"/>
              </a:rPr>
              <a:t>https://www.geeksforgeeks.org/longest-common-subsequence-dp-4/</a:t>
            </a:r>
            <a:endParaRPr lang="en-US" dirty="0"/>
          </a:p>
          <a:p>
            <a:r>
              <a:rPr lang="en-US" dirty="0">
                <a:hlinkClick r:id="rId3"/>
              </a:rPr>
              <a:t>https://www.cs.usfca.edu/~galles/visualization/DPLCS.html</a:t>
            </a:r>
            <a:endParaRPr lang="en-US" dirty="0"/>
          </a:p>
        </p:txBody>
      </p:sp>
    </p:spTree>
    <p:extLst>
      <p:ext uri="{BB962C8B-B14F-4D97-AF65-F5344CB8AC3E}">
        <p14:creationId xmlns:p14="http://schemas.microsoft.com/office/powerpoint/2010/main" val="235393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FCBE-9F57-91B4-90A1-87667712C2DA}"/>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A24A4A7A-2A6E-FCDE-E325-F339F32AF31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hlinkClick r:id="rId2"/>
              </a:rPr>
              <a:t>https://dhruvilkotecha.medium.com/optimal-binary-search-tree-b91665db450c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44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FCBE-9F57-91B4-90A1-87667712C2DA}"/>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24A4A7A-2A6E-FCDE-E325-F339F32AF31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hlinkClick r:id="rId2"/>
              </a:rPr>
              <a:t>https://pages.cs.wisc.edu/~bsettles/ibs08/lectures/02-alignment.pdf</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https://www.youtube.com/watch?v=vqxc2EfPWdk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7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0CF2-38D0-1B3D-106F-054CA0A492E4}"/>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09D98D31-36A2-5B44-AEAD-80329246E5F9}"/>
              </a:ext>
            </a:extLst>
          </p:cNvPr>
          <p:cNvSpPr>
            <a:spLocks noGrp="1"/>
          </p:cNvSpPr>
          <p:nvPr>
            <p:ph idx="1"/>
          </p:nvPr>
        </p:nvSpPr>
        <p:spPr/>
        <p:txBody>
          <a:bodyPr>
            <a:normAutofit fontScale="85000" lnSpcReduction="20000"/>
          </a:bodyPr>
          <a:lstStyle/>
          <a:p>
            <a:pPr marL="0" indent="0" algn="l">
              <a:buNone/>
            </a:pPr>
            <a:r>
              <a:rPr lang="en-AU" i="0" u="none" strike="noStrike" dirty="0">
                <a:effectLst/>
                <a:latin typeface="Times New Roman" panose="02020603050405020304" pitchFamily="18" charset="0"/>
                <a:cs typeface="Times New Roman" panose="02020603050405020304" pitchFamily="18" charset="0"/>
                <a:hlinkClick r:id="rId2"/>
              </a:rPr>
              <a:t>https://www.geeksforgeeks.org/find-if-a-string-is-interleaved-of-two-other-strings-dp-33/</a:t>
            </a:r>
            <a:r>
              <a:rPr lang="en-AU" b="1" i="0" u="none" strike="noStrike" dirty="0">
                <a:effectLst/>
                <a:latin typeface="Times New Roman" panose="02020603050405020304" pitchFamily="18" charset="0"/>
                <a:cs typeface="Times New Roman" panose="02020603050405020304" pitchFamily="18" charset="0"/>
              </a:rPr>
              <a:t> </a:t>
            </a:r>
          </a:p>
          <a:p>
            <a:pPr algn="l">
              <a:buFont typeface="+mj-lt"/>
              <a:buAutoNum type="arabicPeriod"/>
            </a:pPr>
            <a:r>
              <a:rPr lang="en-AU" b="1" i="0" u="none" strike="noStrike" dirty="0">
                <a:effectLst/>
                <a:latin typeface="Times New Roman" panose="02020603050405020304" pitchFamily="18" charset="0"/>
                <a:cs typeface="Times New Roman" panose="02020603050405020304" pitchFamily="18" charset="0"/>
              </a:rPr>
              <a:t>Initialization</a:t>
            </a:r>
            <a:r>
              <a:rPr lang="en-AU" b="0" i="0" u="none" strike="noStrike" dirty="0">
                <a:effectLst/>
                <a:latin typeface="Times New Roman" panose="02020603050405020304" pitchFamily="18" charset="0"/>
                <a:cs typeface="Times New Roman" panose="02020603050405020304" pitchFamily="18" charset="0"/>
              </a:rPr>
              <a:t>: We first initialize a 2D table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 of size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(A)+1) x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(B)+1) where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][j] will be True if the first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characters of A and the first j characters of B can form an interleaving that matches the first </a:t>
            </a:r>
            <a:r>
              <a:rPr lang="en-AU" b="0" i="0" u="none" strike="noStrike" dirty="0" err="1">
                <a:effectLst/>
                <a:latin typeface="Times New Roman" panose="02020603050405020304" pitchFamily="18" charset="0"/>
                <a:cs typeface="Times New Roman" panose="02020603050405020304" pitchFamily="18" charset="0"/>
              </a:rPr>
              <a:t>i+j</a:t>
            </a:r>
            <a:r>
              <a:rPr lang="en-AU" b="0" i="0" u="none" strike="noStrike" dirty="0">
                <a:effectLst/>
                <a:latin typeface="Times New Roman" panose="02020603050405020304" pitchFamily="18" charset="0"/>
                <a:cs typeface="Times New Roman" panose="02020603050405020304" pitchFamily="18" charset="0"/>
              </a:rPr>
              <a:t> characters of C.</a:t>
            </a:r>
          </a:p>
          <a:p>
            <a:pPr algn="l">
              <a:buFont typeface="+mj-lt"/>
              <a:buAutoNum type="arabicPeriod"/>
            </a:pPr>
            <a:r>
              <a:rPr lang="en-AU" b="1" i="0" u="none" strike="noStrike" dirty="0">
                <a:effectLst/>
                <a:latin typeface="Times New Roman" panose="02020603050405020304" pitchFamily="18" charset="0"/>
                <a:cs typeface="Times New Roman" panose="02020603050405020304" pitchFamily="18" charset="0"/>
              </a:rPr>
              <a:t>Base Cases</a:t>
            </a:r>
            <a:r>
              <a:rPr lang="en-AU" b="0" i="0" u="none" strike="noStrike" dirty="0">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[0][0]: Trivially True because an empty A and an empty B can form an empty C.</a:t>
            </a:r>
          </a:p>
          <a:p>
            <a:pPr marL="742950" lvl="1" indent="-285750" algn="l">
              <a:buFont typeface="+mj-lt"/>
              <a:buAutoNum type="arabicPeriod"/>
            </a:pP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[0][j]: True if the first j characters of B match the first j characters of C.</a:t>
            </a:r>
          </a:p>
          <a:p>
            <a:pPr marL="742950" lvl="1" indent="-285750" algn="l">
              <a:buFont typeface="+mj-lt"/>
              <a:buAutoNum type="arabicPeriod"/>
            </a:pP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][0]: True if the first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characters of A match the first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characters of C.</a:t>
            </a:r>
          </a:p>
          <a:p>
            <a:pPr algn="l">
              <a:buFont typeface="+mj-lt"/>
              <a:buAutoNum type="arabicPeriod"/>
            </a:pPr>
            <a:r>
              <a:rPr lang="en-AU" b="1" i="0" u="none" strike="noStrike" dirty="0">
                <a:effectLst/>
                <a:latin typeface="Times New Roman" panose="02020603050405020304" pitchFamily="18" charset="0"/>
                <a:cs typeface="Times New Roman" panose="02020603050405020304" pitchFamily="18" charset="0"/>
              </a:rPr>
              <a:t>Filling the Table</a:t>
            </a:r>
            <a:r>
              <a:rPr lang="en-AU" b="0" i="0" u="none" strike="noStrike" dirty="0">
                <a:effectLst/>
                <a:latin typeface="Times New Roman" panose="02020603050405020304" pitchFamily="18" charset="0"/>
                <a:cs typeface="Times New Roman" panose="02020603050405020304" pitchFamily="18" charset="0"/>
              </a:rPr>
              <a:t>: The entry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][j] is True if either:</a:t>
            </a:r>
          </a:p>
          <a:p>
            <a:pPr marL="742950" lvl="1" indent="-285750" algn="l">
              <a:buFont typeface="+mj-lt"/>
              <a:buAutoNum type="arabicPeriod"/>
            </a:pPr>
            <a:r>
              <a:rPr lang="en-AU" b="0" i="0" u="none" strike="noStrike" dirty="0">
                <a:effectLst/>
                <a:latin typeface="Times New Roman" panose="02020603050405020304" pitchFamily="18" charset="0"/>
                <a:cs typeface="Times New Roman" panose="02020603050405020304" pitchFamily="18" charset="0"/>
              </a:rPr>
              <a:t>The character from A that would be added to form the interleaving matches the current character in C and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[i-1][j] was True.</a:t>
            </a:r>
          </a:p>
          <a:p>
            <a:pPr marL="742950" lvl="1" indent="-285750" algn="l">
              <a:buFont typeface="+mj-lt"/>
              <a:buAutoNum type="arabicPeriod"/>
            </a:pPr>
            <a:r>
              <a:rPr lang="en-AU" b="0" i="0" u="none" strike="noStrike" dirty="0">
                <a:effectLst/>
                <a:latin typeface="Times New Roman" panose="02020603050405020304" pitchFamily="18" charset="0"/>
                <a:cs typeface="Times New Roman" panose="02020603050405020304" pitchFamily="18" charset="0"/>
              </a:rPr>
              <a:t>The character from B that would be added matches the current character in C and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][j-1] was True.</a:t>
            </a:r>
          </a:p>
          <a:p>
            <a:endParaRPr lang="en-US" dirty="0"/>
          </a:p>
        </p:txBody>
      </p:sp>
    </p:spTree>
    <p:extLst>
      <p:ext uri="{BB962C8B-B14F-4D97-AF65-F5344CB8AC3E}">
        <p14:creationId xmlns:p14="http://schemas.microsoft.com/office/powerpoint/2010/main" val="200680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9f92db8-2851-4df9-9d12-fab52f5b1415}"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393</TotalTime>
  <Words>618</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Cambria Math</vt:lpstr>
      <vt:lpstr>Times New Roman</vt:lpstr>
      <vt:lpstr>Office Theme</vt:lpstr>
      <vt:lpstr>Workshop 6 – Dynamic Programming</vt:lpstr>
      <vt:lpstr>Question 1</vt:lpstr>
      <vt:lpstr>Question 2</vt:lpstr>
      <vt:lpstr>Question 3</vt:lpstr>
      <vt:lpstr>Question 4</vt:lpstr>
      <vt:lpstr>Question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6 – Dynamic Programming</dc:title>
  <dc:creator>Minh Hieu Nguyen</dc:creator>
  <cp:lastModifiedBy>Minh Hieu Nguyen</cp:lastModifiedBy>
  <cp:revision>16</cp:revision>
  <dcterms:created xsi:type="dcterms:W3CDTF">2024-04-17T11:41:46Z</dcterms:created>
  <dcterms:modified xsi:type="dcterms:W3CDTF">2024-04-17T18:14:56Z</dcterms:modified>
</cp:coreProperties>
</file>