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87"/>
  </p:normalViewPr>
  <p:slideViewPr>
    <p:cSldViewPr snapToGrid="0">
      <p:cViewPr varScale="1">
        <p:scale>
          <a:sx n="101" d="100"/>
          <a:sy n="101" d="100"/>
        </p:scale>
        <p:origin x="22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329E-0079-0F94-AD92-A46FD972D3D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ED2C88E-9BD5-7099-BCBD-2837F3B5EF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753D552-B74D-DD5B-1BFC-AB725E9DC470}"/>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5" name="Footer Placeholder 4">
            <a:extLst>
              <a:ext uri="{FF2B5EF4-FFF2-40B4-BE49-F238E27FC236}">
                <a16:creationId xmlns:a16="http://schemas.microsoft.com/office/drawing/2014/main" id="{097D4FAE-EFEB-34D4-667A-4C719CA9C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88E64-CDCC-EC36-5AEC-919CFFF85BEC}"/>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290979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55CC-1E8B-D81F-7EB3-85A2F76BBBF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08F7DE-D25D-4474-359F-344762A89E2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9AE09-9CF8-496C-B11D-273FF6DB2726}"/>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5" name="Footer Placeholder 4">
            <a:extLst>
              <a:ext uri="{FF2B5EF4-FFF2-40B4-BE49-F238E27FC236}">
                <a16:creationId xmlns:a16="http://schemas.microsoft.com/office/drawing/2014/main" id="{20215600-2AD4-42CA-D0B6-EEB798AC5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C2C2E-498E-1152-F78D-476F91E5F67B}"/>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203351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96055-34CF-08CD-55C8-72D10CE9CCA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2585FA6-F386-9637-9C79-ACC53075F2E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FA2108-F0C0-1E33-40C5-06B3D86F5C6F}"/>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5" name="Footer Placeholder 4">
            <a:extLst>
              <a:ext uri="{FF2B5EF4-FFF2-40B4-BE49-F238E27FC236}">
                <a16:creationId xmlns:a16="http://schemas.microsoft.com/office/drawing/2014/main" id="{4B0B9EBC-4E00-8BDF-4A3B-3F39D879A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FD90-8481-AB6A-B9BF-6B8F4BAA1A62}"/>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400178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F56C-7C1F-88C1-972E-3CF26825235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C3731A6-C942-F848-CF48-61690F738BC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C5656A-7A5B-F61A-01AE-AF5B8803333E}"/>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5" name="Footer Placeholder 4">
            <a:extLst>
              <a:ext uri="{FF2B5EF4-FFF2-40B4-BE49-F238E27FC236}">
                <a16:creationId xmlns:a16="http://schemas.microsoft.com/office/drawing/2014/main" id="{69010BCE-86CD-29F7-8DDC-A53233AF7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A839C-A3F8-989E-600A-6E9AE0ED20A1}"/>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166428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5E1B-57CF-D3A1-B2C0-0974806A9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648B7D4-BF03-CFDF-3905-759BEFD6E8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D6E8B66-35C5-2733-2AFF-059D7BD2355C}"/>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5" name="Footer Placeholder 4">
            <a:extLst>
              <a:ext uri="{FF2B5EF4-FFF2-40B4-BE49-F238E27FC236}">
                <a16:creationId xmlns:a16="http://schemas.microsoft.com/office/drawing/2014/main" id="{7CE6F6F5-0BBF-2B23-F09C-C47A3DD98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42BED-FB15-D075-F540-572BDB6F1BBC}"/>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86439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F38A-4025-2AE4-34E1-9B3CD00D96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6656C0-5151-DF5D-7C64-AF13D0B2C13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D652E2A-5721-7B4A-CDE6-5DA04F18722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3AD39F9-0540-3C20-73AD-46A3008E7DC7}"/>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6" name="Footer Placeholder 5">
            <a:extLst>
              <a:ext uri="{FF2B5EF4-FFF2-40B4-BE49-F238E27FC236}">
                <a16:creationId xmlns:a16="http://schemas.microsoft.com/office/drawing/2014/main" id="{0FE1E822-878A-C5A3-D436-8FBF1B5C4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9D156-0526-9EAF-7084-00009F6F1197}"/>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289777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6AFA-5740-0128-DA08-F79A3FA472C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67DBAD-1CC3-EBB9-7B06-57876FD6D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D3ACB05-302C-4DCC-5D37-CBC1F7EFF1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EED33D2-ECA9-21BB-4DAB-F77145B5D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C4DAAA-F085-BB6D-562E-4EDB0154CE8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BC8FBB7-12F5-8DFA-BF80-326B7034D4C3}"/>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8" name="Footer Placeholder 7">
            <a:extLst>
              <a:ext uri="{FF2B5EF4-FFF2-40B4-BE49-F238E27FC236}">
                <a16:creationId xmlns:a16="http://schemas.microsoft.com/office/drawing/2014/main" id="{FD8097B0-37CE-6FAC-0A18-546B1B0DE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9B2F09-B55F-17AE-83D5-064C2FDE244B}"/>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206955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21D5-3CF7-CCB8-BC82-B5A3C7FC1D2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3DCB1F0-995F-9452-03B8-76807C09910D}"/>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4" name="Footer Placeholder 3">
            <a:extLst>
              <a:ext uri="{FF2B5EF4-FFF2-40B4-BE49-F238E27FC236}">
                <a16:creationId xmlns:a16="http://schemas.microsoft.com/office/drawing/2014/main" id="{52C707CB-B132-AB59-AF1B-976C13625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89B1AA-F454-2654-4259-3FC91DAF59DA}"/>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120598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87C15-8880-1E69-90A9-30721CE45BC4}"/>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3" name="Footer Placeholder 2">
            <a:extLst>
              <a:ext uri="{FF2B5EF4-FFF2-40B4-BE49-F238E27FC236}">
                <a16:creationId xmlns:a16="http://schemas.microsoft.com/office/drawing/2014/main" id="{2DE03F4F-5BAF-1D3B-E63B-0145C6EC83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32B812-A2AA-1DCC-E8E4-E26DAF7B4F85}"/>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409369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6AB5-92A7-0927-D004-08766CC21F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F8B9CAC-B898-54E9-BB46-A3A901A80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17D4447-DD4F-1140-85EB-0286E7668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D264CB-12D4-EEB2-9A81-C77EAD7CC136}"/>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6" name="Footer Placeholder 5">
            <a:extLst>
              <a:ext uri="{FF2B5EF4-FFF2-40B4-BE49-F238E27FC236}">
                <a16:creationId xmlns:a16="http://schemas.microsoft.com/office/drawing/2014/main" id="{CCCE21D5-2872-D608-42A2-AAFF04624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595DA-B6B8-1687-2A83-3E590B3FF3FA}"/>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154365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5F1A-C703-ED9F-10A6-3DE96373B0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3681A40-7131-B091-D952-8CD4AD8C2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0C3241-F1E9-F6F0-4BE4-D825D41D0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F26E08-323C-6779-7C12-49524F205AEE}"/>
              </a:ext>
            </a:extLst>
          </p:cNvPr>
          <p:cNvSpPr>
            <a:spLocks noGrp="1"/>
          </p:cNvSpPr>
          <p:nvPr>
            <p:ph type="dt" sz="half" idx="10"/>
          </p:nvPr>
        </p:nvSpPr>
        <p:spPr/>
        <p:txBody>
          <a:bodyPr/>
          <a:lstStyle/>
          <a:p>
            <a:fld id="{515B30CF-D40D-6645-A47F-E7954FFA1364}" type="datetimeFigureOut">
              <a:rPr lang="en-US" smtClean="0"/>
              <a:t>3/20/24</a:t>
            </a:fld>
            <a:endParaRPr lang="en-US"/>
          </a:p>
        </p:txBody>
      </p:sp>
      <p:sp>
        <p:nvSpPr>
          <p:cNvPr id="6" name="Footer Placeholder 5">
            <a:extLst>
              <a:ext uri="{FF2B5EF4-FFF2-40B4-BE49-F238E27FC236}">
                <a16:creationId xmlns:a16="http://schemas.microsoft.com/office/drawing/2014/main" id="{074A1DDE-E80A-6789-6BE8-845D60E88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D7C29-28C6-6ED0-6B32-9EBDEA493045}"/>
              </a:ext>
            </a:extLst>
          </p:cNvPr>
          <p:cNvSpPr>
            <a:spLocks noGrp="1"/>
          </p:cNvSpPr>
          <p:nvPr>
            <p:ph type="sldNum" sz="quarter" idx="12"/>
          </p:nvPr>
        </p:nvSpPr>
        <p:spPr/>
        <p:txBody>
          <a:bodyPr/>
          <a:lstStyle/>
          <a:p>
            <a:fld id="{2CBD1A9A-2E78-304D-9DD5-9F0F5903C10C}" type="slidenum">
              <a:rPr lang="en-US" smtClean="0"/>
              <a:t>‹#›</a:t>
            </a:fld>
            <a:endParaRPr lang="en-US"/>
          </a:p>
        </p:txBody>
      </p:sp>
    </p:spTree>
    <p:extLst>
      <p:ext uri="{BB962C8B-B14F-4D97-AF65-F5344CB8AC3E}">
        <p14:creationId xmlns:p14="http://schemas.microsoft.com/office/powerpoint/2010/main" val="361622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E68C5-9EF6-F2BE-578C-AE99816F5E15}"/>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37EB904-DBFB-838F-6397-47D2ADB8464B}"/>
              </a:ext>
            </a:extLst>
          </p:cNvPr>
          <p:cNvSpPr>
            <a:spLocks noGrp="1"/>
          </p:cNvSpPr>
          <p:nvPr>
            <p:ph type="body" idx="1"/>
          </p:nvPr>
        </p:nvSpPr>
        <p:spPr>
          <a:xfrm>
            <a:off x="838200" y="1435395"/>
            <a:ext cx="10515600" cy="474156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B73D62-2BA9-24C2-5051-8A1ECA235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Times New Roman" panose="02020603050405020304" pitchFamily="18" charset="0"/>
                <a:cs typeface="Times New Roman" panose="02020603050405020304" pitchFamily="18" charset="0"/>
              </a:defRPr>
            </a:lvl1pPr>
          </a:lstStyle>
          <a:p>
            <a:fld id="{515B30CF-D40D-6645-A47F-E7954FFA1364}" type="datetimeFigureOut">
              <a:rPr lang="en-US" smtClean="0"/>
              <a:pPr/>
              <a:t>3/20/24</a:t>
            </a:fld>
            <a:endParaRPr lang="en-US"/>
          </a:p>
        </p:txBody>
      </p:sp>
      <p:sp>
        <p:nvSpPr>
          <p:cNvPr id="5" name="Footer Placeholder 4">
            <a:extLst>
              <a:ext uri="{FF2B5EF4-FFF2-40B4-BE49-F238E27FC236}">
                <a16:creationId xmlns:a16="http://schemas.microsoft.com/office/drawing/2014/main" id="{12F9DB84-BCEF-7D57-5290-2457755BB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A76EBC1D-6B9C-3F0B-32D1-EB3A5D063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Times New Roman" panose="02020603050405020304" pitchFamily="18" charset="0"/>
                <a:cs typeface="Times New Roman" panose="02020603050405020304" pitchFamily="18" charset="0"/>
              </a:defRPr>
            </a:lvl1pPr>
          </a:lstStyle>
          <a:p>
            <a:fld id="{2CBD1A9A-2E78-304D-9DD5-9F0F5903C10C}" type="slidenum">
              <a:rPr lang="en-US" smtClean="0"/>
              <a:pPr/>
              <a:t>‹#›</a:t>
            </a:fld>
            <a:endParaRPr lang="en-US"/>
          </a:p>
        </p:txBody>
      </p:sp>
    </p:spTree>
    <p:extLst>
      <p:ext uri="{BB962C8B-B14F-4D97-AF65-F5344CB8AC3E}">
        <p14:creationId xmlns:p14="http://schemas.microsoft.com/office/powerpoint/2010/main" val="2945134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go.net/en/mv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visualgo.net/en/t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E50-2C8F-A744-69F7-2D302CAB0C21}"/>
              </a:ext>
            </a:extLst>
          </p:cNvPr>
          <p:cNvSpPr>
            <a:spLocks noGrp="1"/>
          </p:cNvSpPr>
          <p:nvPr>
            <p:ph type="ctrTitle"/>
          </p:nvPr>
        </p:nvSpPr>
        <p:spPr/>
        <p:txBody>
          <a:bodyPr/>
          <a:lstStyle/>
          <a:p>
            <a:r>
              <a:rPr lang="en-US" dirty="0"/>
              <a:t>3805ICT Advanced Algorithms</a:t>
            </a:r>
          </a:p>
        </p:txBody>
      </p:sp>
      <p:sp>
        <p:nvSpPr>
          <p:cNvPr id="3" name="Subtitle 2">
            <a:extLst>
              <a:ext uri="{FF2B5EF4-FFF2-40B4-BE49-F238E27FC236}">
                <a16:creationId xmlns:a16="http://schemas.microsoft.com/office/drawing/2014/main" id="{34DE9ECE-C58D-8A53-35C1-EF2A4206AA02}"/>
              </a:ext>
            </a:extLst>
          </p:cNvPr>
          <p:cNvSpPr>
            <a:spLocks noGrp="1"/>
          </p:cNvSpPr>
          <p:nvPr>
            <p:ph type="subTitle" idx="1"/>
          </p:nvPr>
        </p:nvSpPr>
        <p:spPr/>
        <p:txBody>
          <a:bodyPr/>
          <a:lstStyle/>
          <a:p>
            <a:r>
              <a:rPr lang="en-US" dirty="0"/>
              <a:t>Workshop – Approximation Algorithms</a:t>
            </a:r>
          </a:p>
        </p:txBody>
      </p:sp>
    </p:spTree>
    <p:extLst>
      <p:ext uri="{BB962C8B-B14F-4D97-AF65-F5344CB8AC3E}">
        <p14:creationId xmlns:p14="http://schemas.microsoft.com/office/powerpoint/2010/main" val="331897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5A28-5AC1-99D7-9214-D9C99AD53F8A}"/>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04F50307-5F8C-1EB4-7BC7-D5D7CF79A9AE}"/>
              </a:ext>
            </a:extLst>
          </p:cNvPr>
          <p:cNvSpPr>
            <a:spLocks noGrp="1"/>
          </p:cNvSpPr>
          <p:nvPr>
            <p:ph idx="1"/>
          </p:nvPr>
        </p:nvSpPr>
        <p:spPr/>
        <p:txBody>
          <a:bodyPr>
            <a:normAutofit/>
          </a:bodyPr>
          <a:lstStyle/>
          <a:p>
            <a:pPr marL="0" indent="0">
              <a:buNone/>
            </a:pPr>
            <a:r>
              <a:rPr lang="en-US" dirty="0"/>
              <a:t>In Python/C++ implement the 2-approximation algorithm for vertex cover.</a:t>
            </a:r>
          </a:p>
          <a:p>
            <a:pPr marL="0" indent="0">
              <a:buNone/>
            </a:pPr>
            <a:endParaRPr lang="en-US" dirty="0"/>
          </a:p>
          <a:p>
            <a:pPr marL="0" indent="0">
              <a:buNone/>
            </a:pPr>
            <a:r>
              <a:rPr lang="en-US" dirty="0"/>
              <a:t>Definitions:</a:t>
            </a:r>
          </a:p>
          <a:p>
            <a:r>
              <a:rPr lang="en-US" dirty="0"/>
              <a:t>Vertex Cover problem: find the minimum number of vertices such that every edge in the graph is incident to at least one vertex in this set</a:t>
            </a:r>
          </a:p>
          <a:p>
            <a:r>
              <a:rPr lang="en-US" dirty="0"/>
              <a:t>A 2-approximation algorithm doesn't guarantee finding the minimum vertex cover but ensures that the number of  vertices in the cover is at most twice the optimal number.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789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5A28-5AC1-99D7-9214-D9C99AD53F8A}"/>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04F50307-5F8C-1EB4-7BC7-D5D7CF79A9AE}"/>
              </a:ext>
            </a:extLst>
          </p:cNvPr>
          <p:cNvSpPr>
            <a:spLocks noGrp="1"/>
          </p:cNvSpPr>
          <p:nvPr>
            <p:ph idx="1"/>
          </p:nvPr>
        </p:nvSpPr>
        <p:spPr/>
        <p:txBody>
          <a:bodyPr>
            <a:normAutofit/>
          </a:bodyPr>
          <a:lstStyle/>
          <a:p>
            <a:r>
              <a:rPr lang="en-US" dirty="0"/>
              <a:t>Idea:</a:t>
            </a:r>
          </a:p>
          <a:p>
            <a:pPr lvl="1"/>
            <a:r>
              <a:rPr lang="en-US" dirty="0"/>
              <a:t>By including both u and v for each selected edge, the algorithm potentially doubles the count of vertices in the worst case,  hence ensuring the size of the vertex cover found by the algorithm is at most twice the size of the optimal vertex cover.</a:t>
            </a:r>
          </a:p>
          <a:p>
            <a:r>
              <a:rPr lang="en-US" dirty="0"/>
              <a:t>Pseudo code (</a:t>
            </a:r>
            <a:r>
              <a:rPr lang="en-US" dirty="0">
                <a:hlinkClick r:id="rId2"/>
              </a:rPr>
              <a:t>https://visualgo.net/en/mvc</a:t>
            </a:r>
            <a:r>
              <a:rPr lang="en-US" dirty="0"/>
              <a:t>):</a:t>
            </a:r>
          </a:p>
          <a:p>
            <a:pPr lvl="1"/>
            <a:endParaRPr lang="en-US" dirty="0"/>
          </a:p>
        </p:txBody>
      </p:sp>
      <p:pic>
        <p:nvPicPr>
          <p:cNvPr id="5" name="Picture 4" descr="A green screen with black text&#10;&#10;Description automatically generated">
            <a:extLst>
              <a:ext uri="{FF2B5EF4-FFF2-40B4-BE49-F238E27FC236}">
                <a16:creationId xmlns:a16="http://schemas.microsoft.com/office/drawing/2014/main" id="{99F7D059-DC40-7184-00E2-9816E66E2942}"/>
              </a:ext>
            </a:extLst>
          </p:cNvPr>
          <p:cNvPicPr>
            <a:picLocks noChangeAspect="1"/>
          </p:cNvPicPr>
          <p:nvPr/>
        </p:nvPicPr>
        <p:blipFill>
          <a:blip r:embed="rId3"/>
          <a:stretch>
            <a:fillRect/>
          </a:stretch>
        </p:blipFill>
        <p:spPr>
          <a:xfrm>
            <a:off x="3371850" y="3944440"/>
            <a:ext cx="5448300" cy="2324100"/>
          </a:xfrm>
          <a:prstGeom prst="rect">
            <a:avLst/>
          </a:prstGeom>
        </p:spPr>
      </p:pic>
    </p:spTree>
    <p:extLst>
      <p:ext uri="{BB962C8B-B14F-4D97-AF65-F5344CB8AC3E}">
        <p14:creationId xmlns:p14="http://schemas.microsoft.com/office/powerpoint/2010/main" val="29503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5A28-5AC1-99D7-9214-D9C99AD53F8A}"/>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04F50307-5F8C-1EB4-7BC7-D5D7CF79A9AE}"/>
              </a:ext>
            </a:extLst>
          </p:cNvPr>
          <p:cNvSpPr>
            <a:spLocks noGrp="1"/>
          </p:cNvSpPr>
          <p:nvPr>
            <p:ph idx="1"/>
          </p:nvPr>
        </p:nvSpPr>
        <p:spPr/>
        <p:txBody>
          <a:bodyPr>
            <a:normAutofit/>
          </a:bodyPr>
          <a:lstStyle/>
          <a:p>
            <a:pPr marL="0" indent="0">
              <a:buNone/>
            </a:pPr>
            <a:r>
              <a:rPr lang="en-US" dirty="0"/>
              <a:t>In Python/C++ implement the 2-approximation algorithm for the TSP.</a:t>
            </a:r>
          </a:p>
          <a:p>
            <a:pPr marL="0" indent="0">
              <a:buNone/>
            </a:pPr>
            <a:endParaRPr lang="en-US" dirty="0"/>
          </a:p>
          <a:p>
            <a:pPr marL="0" indent="0">
              <a:buNone/>
            </a:pPr>
            <a:r>
              <a:rPr lang="en-US" dirty="0"/>
              <a:t>Definitions:</a:t>
            </a:r>
          </a:p>
          <a:p>
            <a:r>
              <a:rPr lang="en-US" dirty="0"/>
              <a:t>TSP: Given a list of cities and the distances between each pair of cities,  the problem is to find the shortest possible route that visits each city exactly once and returns to the origin city.</a:t>
            </a:r>
          </a:p>
          <a:p>
            <a:pPr marL="0" indent="0">
              <a:buNone/>
            </a:pPr>
            <a:endParaRPr lang="en-US" dirty="0"/>
          </a:p>
        </p:txBody>
      </p:sp>
    </p:spTree>
    <p:extLst>
      <p:ext uri="{BB962C8B-B14F-4D97-AF65-F5344CB8AC3E}">
        <p14:creationId xmlns:p14="http://schemas.microsoft.com/office/powerpoint/2010/main" val="352772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5A28-5AC1-99D7-9214-D9C99AD53F8A}"/>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04F50307-5F8C-1EB4-7BC7-D5D7CF79A9AE}"/>
              </a:ext>
            </a:extLst>
          </p:cNvPr>
          <p:cNvSpPr>
            <a:spLocks noGrp="1"/>
          </p:cNvSpPr>
          <p:nvPr>
            <p:ph idx="1"/>
          </p:nvPr>
        </p:nvSpPr>
        <p:spPr/>
        <p:txBody>
          <a:bodyPr>
            <a:normAutofit/>
          </a:bodyPr>
          <a:lstStyle/>
          <a:p>
            <a:r>
              <a:rPr lang="en-US" dirty="0"/>
              <a:t>Idea:</a:t>
            </a:r>
          </a:p>
          <a:p>
            <a:pPr lvl="1"/>
            <a:r>
              <a:rPr lang="en-US" dirty="0"/>
              <a:t>A well-known 2-approximation  algorithm for TSP in metric spaces (where the triangle inequality holds) is based on constructing a MST, performing  a preorder traversal of the MST to visit the vertices, and then returning to the start to complete the tour.  This method is often referred to in relation to </a:t>
            </a:r>
            <a:r>
              <a:rPr lang="en-US" dirty="0" err="1"/>
              <a:t>Christofides</a:t>
            </a:r>
            <a:r>
              <a:rPr lang="en-US" dirty="0"/>
              <a:t>' algorithm, which offers a 1.5-approximation but is  a bit more complex due to involving a matching step on odd-degree vertices.</a:t>
            </a:r>
          </a:p>
          <a:p>
            <a:r>
              <a:rPr lang="en-US" dirty="0"/>
              <a:t>Pseudo code (</a:t>
            </a:r>
            <a:r>
              <a:rPr lang="en-US" dirty="0">
                <a:hlinkClick r:id="rId2"/>
              </a:rPr>
              <a:t>https://visualgo.net/en/tsp</a:t>
            </a:r>
            <a:r>
              <a:rPr lang="en-US" dirty="0"/>
              <a:t>):</a:t>
            </a:r>
          </a:p>
          <a:p>
            <a:pPr lvl="1"/>
            <a:endParaRPr lang="en-US" dirty="0"/>
          </a:p>
        </p:txBody>
      </p:sp>
      <p:sp>
        <p:nvSpPr>
          <p:cNvPr id="6" name="TextBox 5">
            <a:extLst>
              <a:ext uri="{FF2B5EF4-FFF2-40B4-BE49-F238E27FC236}">
                <a16:creationId xmlns:a16="http://schemas.microsoft.com/office/drawing/2014/main" id="{3AB22E1F-DB67-B383-AC06-A6E31E578E01}"/>
              </a:ext>
            </a:extLst>
          </p:cNvPr>
          <p:cNvSpPr txBox="1"/>
          <p:nvPr/>
        </p:nvSpPr>
        <p:spPr>
          <a:xfrm>
            <a:off x="3047048" y="4791212"/>
            <a:ext cx="6097904" cy="1477328"/>
          </a:xfrm>
          <a:prstGeom prst="rect">
            <a:avLst/>
          </a:prstGeom>
          <a:noFill/>
          <a:ln w="19050">
            <a:solidFill>
              <a:schemeClr val="tx1"/>
            </a:solidFill>
          </a:ln>
        </p:spPr>
        <p:txBody>
          <a:bodyPr wrap="square">
            <a:spAutoFit/>
          </a:bodyPr>
          <a:lstStyle/>
          <a:p>
            <a:r>
              <a:rPr lang="en-AU" b="0" dirty="0">
                <a:effectLst/>
                <a:latin typeface="Times New Roman" panose="02020603050405020304" pitchFamily="18" charset="0"/>
                <a:cs typeface="Times New Roman" panose="02020603050405020304" pitchFamily="18" charset="0"/>
              </a:rPr>
              <a:t>- Construct a Minimum Spanning Tree (MST) for the graph.</a:t>
            </a:r>
          </a:p>
          <a:p>
            <a:r>
              <a:rPr lang="en-AU" b="0" dirty="0">
                <a:effectLst/>
                <a:latin typeface="Times New Roman" panose="02020603050405020304" pitchFamily="18" charset="0"/>
                <a:cs typeface="Times New Roman" panose="02020603050405020304" pitchFamily="18" charset="0"/>
              </a:rPr>
              <a:t>- Perform a </a:t>
            </a:r>
            <a:r>
              <a:rPr lang="en-AU" b="0" dirty="0" err="1">
                <a:effectLst/>
                <a:latin typeface="Times New Roman" panose="02020603050405020304" pitchFamily="18" charset="0"/>
                <a:cs typeface="Times New Roman" panose="02020603050405020304" pitchFamily="18" charset="0"/>
              </a:rPr>
              <a:t>Preorder</a:t>
            </a:r>
            <a:r>
              <a:rPr lang="en-AU" b="0" dirty="0">
                <a:effectLst/>
                <a:latin typeface="Times New Roman" panose="02020603050405020304" pitchFamily="18" charset="0"/>
                <a:cs typeface="Times New Roman" panose="02020603050405020304" pitchFamily="18" charset="0"/>
              </a:rPr>
              <a:t> Traversal of the MST to get the order of visits.</a:t>
            </a:r>
          </a:p>
          <a:p>
            <a:r>
              <a:rPr lang="en-AU" b="0" dirty="0">
                <a:effectLst/>
                <a:latin typeface="Times New Roman" panose="02020603050405020304" pitchFamily="18" charset="0"/>
                <a:cs typeface="Times New Roman" panose="02020603050405020304" pitchFamily="18" charset="0"/>
              </a:rPr>
              <a:t>- Create the TSP path by following the </a:t>
            </a:r>
            <a:r>
              <a:rPr lang="en-AU" b="0" dirty="0" err="1">
                <a:effectLst/>
                <a:latin typeface="Times New Roman" panose="02020603050405020304" pitchFamily="18" charset="0"/>
                <a:cs typeface="Times New Roman" panose="02020603050405020304" pitchFamily="18" charset="0"/>
              </a:rPr>
              <a:t>preorder</a:t>
            </a:r>
            <a:r>
              <a:rPr lang="en-AU" b="0" dirty="0">
                <a:effectLst/>
                <a:latin typeface="Times New Roman" panose="02020603050405020304" pitchFamily="18" charset="0"/>
                <a:cs typeface="Times New Roman" panose="02020603050405020304" pitchFamily="18" charset="0"/>
              </a:rPr>
              <a:t> traversal and return to the start.</a:t>
            </a:r>
          </a:p>
        </p:txBody>
      </p:sp>
    </p:spTree>
    <p:extLst>
      <p:ext uri="{BB962C8B-B14F-4D97-AF65-F5344CB8AC3E}">
        <p14:creationId xmlns:p14="http://schemas.microsoft.com/office/powerpoint/2010/main" val="202122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5A28-5AC1-99D7-9214-D9C99AD53F8A}"/>
              </a:ext>
            </a:extLst>
          </p:cNvPr>
          <p:cNvSpPr>
            <a:spLocks noGrp="1"/>
          </p:cNvSpPr>
          <p:nvPr>
            <p:ph type="title"/>
          </p:nvPr>
        </p:nvSpPr>
        <p:spPr/>
        <p:txBody>
          <a:bodyPr/>
          <a:lstStyle/>
          <a:p>
            <a:r>
              <a:rPr lang="en-US" dirty="0"/>
              <a:t>Task 3</a:t>
            </a:r>
          </a:p>
        </p:txBody>
      </p:sp>
      <p:sp>
        <p:nvSpPr>
          <p:cNvPr id="3" name="Content Placeholder 2">
            <a:extLst>
              <a:ext uri="{FF2B5EF4-FFF2-40B4-BE49-F238E27FC236}">
                <a16:creationId xmlns:a16="http://schemas.microsoft.com/office/drawing/2014/main" id="{04F50307-5F8C-1EB4-7BC7-D5D7CF79A9AE}"/>
              </a:ext>
            </a:extLst>
          </p:cNvPr>
          <p:cNvSpPr>
            <a:spLocks noGrp="1"/>
          </p:cNvSpPr>
          <p:nvPr>
            <p:ph idx="1"/>
          </p:nvPr>
        </p:nvSpPr>
        <p:spPr/>
        <p:txBody>
          <a:bodyPr>
            <a:normAutofit/>
          </a:bodyPr>
          <a:lstStyle/>
          <a:p>
            <a:pPr marL="0" indent="0">
              <a:buNone/>
            </a:pPr>
            <a:r>
              <a:rPr lang="en-US" dirty="0"/>
              <a:t>In Python/ C++ implement the greedy algorithm for set cover.</a:t>
            </a:r>
          </a:p>
          <a:p>
            <a:pPr marL="0" indent="0">
              <a:buNone/>
            </a:pPr>
            <a:endParaRPr lang="en-US" dirty="0"/>
          </a:p>
          <a:p>
            <a:pPr marL="0" indent="0">
              <a:buNone/>
            </a:pPr>
            <a:r>
              <a:rPr lang="en-US" dirty="0"/>
              <a:t>Definitions:</a:t>
            </a:r>
          </a:p>
          <a:p>
            <a:r>
              <a:rPr lang="en-US" dirty="0"/>
              <a:t>Given a universe of elements and a collection of sets containing these elements, find the smallest  subset of sets such that every element in the universe is included in at least one of the selected sets.</a:t>
            </a:r>
          </a:p>
        </p:txBody>
      </p:sp>
    </p:spTree>
    <p:extLst>
      <p:ext uri="{BB962C8B-B14F-4D97-AF65-F5344CB8AC3E}">
        <p14:creationId xmlns:p14="http://schemas.microsoft.com/office/powerpoint/2010/main" val="37696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5A28-5AC1-99D7-9214-D9C99AD53F8A}"/>
              </a:ext>
            </a:extLst>
          </p:cNvPr>
          <p:cNvSpPr>
            <a:spLocks noGrp="1"/>
          </p:cNvSpPr>
          <p:nvPr>
            <p:ph type="title"/>
          </p:nvPr>
        </p:nvSpPr>
        <p:spPr/>
        <p:txBody>
          <a:bodyPr/>
          <a:lstStyle/>
          <a:p>
            <a:r>
              <a:rPr lang="en-US" dirty="0"/>
              <a:t>Task 3</a:t>
            </a:r>
          </a:p>
        </p:txBody>
      </p:sp>
      <p:sp>
        <p:nvSpPr>
          <p:cNvPr id="3" name="Content Placeholder 2">
            <a:extLst>
              <a:ext uri="{FF2B5EF4-FFF2-40B4-BE49-F238E27FC236}">
                <a16:creationId xmlns:a16="http://schemas.microsoft.com/office/drawing/2014/main" id="{04F50307-5F8C-1EB4-7BC7-D5D7CF79A9AE}"/>
              </a:ext>
            </a:extLst>
          </p:cNvPr>
          <p:cNvSpPr>
            <a:spLocks noGrp="1"/>
          </p:cNvSpPr>
          <p:nvPr>
            <p:ph idx="1"/>
          </p:nvPr>
        </p:nvSpPr>
        <p:spPr/>
        <p:txBody>
          <a:bodyPr>
            <a:normAutofit/>
          </a:bodyPr>
          <a:lstStyle/>
          <a:p>
            <a:r>
              <a:rPr lang="en-US" dirty="0"/>
              <a:t>Ideas:</a:t>
            </a:r>
          </a:p>
          <a:p>
            <a:pPr lvl="1"/>
            <a:r>
              <a:rPr lang="en-US" sz="1800" dirty="0"/>
              <a:t>Start with all your items (the universe) and all the boxes (the subsets) available.</a:t>
            </a:r>
          </a:p>
          <a:p>
            <a:pPr lvl="1"/>
            <a:r>
              <a:rPr lang="en-US" sz="1800" dirty="0"/>
              <a:t>Find the box that contains the most items that are not yet covered by boxes already chosen. </a:t>
            </a:r>
          </a:p>
          <a:p>
            <a:pPr lvl="1"/>
            <a:r>
              <a:rPr lang="en-US" sz="1800" dirty="0"/>
              <a:t>Add this box to your list of chosen boxes (the cover).</a:t>
            </a:r>
          </a:p>
          <a:p>
            <a:pPr lvl="1"/>
            <a:r>
              <a:rPr lang="en-US" sz="1800" dirty="0"/>
              <a:t>Remove the items in this box from your list of items that still need to be covered. </a:t>
            </a:r>
          </a:p>
          <a:p>
            <a:pPr lvl="1"/>
            <a:r>
              <a:rPr lang="en-US" sz="1800" dirty="0"/>
              <a:t>Repeat this process until all items are covered.</a:t>
            </a:r>
          </a:p>
          <a:p>
            <a:r>
              <a:rPr lang="en-US" dirty="0"/>
              <a:t>Pseudo code:</a:t>
            </a:r>
          </a:p>
          <a:p>
            <a:pPr lvl="1"/>
            <a:endParaRPr lang="en-US" dirty="0"/>
          </a:p>
        </p:txBody>
      </p:sp>
      <p:pic>
        <p:nvPicPr>
          <p:cNvPr id="8" name="Picture 7" descr="A computer screen with text on it&#10;&#10;Description automatically generated">
            <a:extLst>
              <a:ext uri="{FF2B5EF4-FFF2-40B4-BE49-F238E27FC236}">
                <a16:creationId xmlns:a16="http://schemas.microsoft.com/office/drawing/2014/main" id="{7C199DB4-C869-F628-6D73-C948FFA6E5D0}"/>
              </a:ext>
            </a:extLst>
          </p:cNvPr>
          <p:cNvPicPr>
            <a:picLocks noChangeAspect="1"/>
          </p:cNvPicPr>
          <p:nvPr/>
        </p:nvPicPr>
        <p:blipFill>
          <a:blip r:embed="rId2"/>
          <a:stretch>
            <a:fillRect/>
          </a:stretch>
        </p:blipFill>
        <p:spPr>
          <a:xfrm>
            <a:off x="5029200" y="3637387"/>
            <a:ext cx="4914900" cy="3049958"/>
          </a:xfrm>
          <a:prstGeom prst="rect">
            <a:avLst/>
          </a:prstGeom>
        </p:spPr>
      </p:pic>
    </p:spTree>
    <p:extLst>
      <p:ext uri="{BB962C8B-B14F-4D97-AF65-F5344CB8AC3E}">
        <p14:creationId xmlns:p14="http://schemas.microsoft.com/office/powerpoint/2010/main" val="167894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5A28-5AC1-99D7-9214-D9C99AD53F8A}"/>
              </a:ext>
            </a:extLst>
          </p:cNvPr>
          <p:cNvSpPr>
            <a:spLocks noGrp="1"/>
          </p:cNvSpPr>
          <p:nvPr>
            <p:ph type="title"/>
          </p:nvPr>
        </p:nvSpPr>
        <p:spPr/>
        <p:txBody>
          <a:bodyPr/>
          <a:lstStyle/>
          <a:p>
            <a:r>
              <a:rPr lang="en-US" dirty="0"/>
              <a:t>Task 4</a:t>
            </a:r>
          </a:p>
        </p:txBody>
      </p:sp>
      <p:sp>
        <p:nvSpPr>
          <p:cNvPr id="3" name="Content Placeholder 2">
            <a:extLst>
              <a:ext uri="{FF2B5EF4-FFF2-40B4-BE49-F238E27FC236}">
                <a16:creationId xmlns:a16="http://schemas.microsoft.com/office/drawing/2014/main" id="{04F50307-5F8C-1EB4-7BC7-D5D7CF79A9AE}"/>
              </a:ext>
            </a:extLst>
          </p:cNvPr>
          <p:cNvSpPr>
            <a:spLocks noGrp="1"/>
          </p:cNvSpPr>
          <p:nvPr>
            <p:ph idx="1"/>
          </p:nvPr>
        </p:nvSpPr>
        <p:spPr/>
        <p:txBody>
          <a:bodyPr>
            <a:normAutofit/>
          </a:bodyPr>
          <a:lstStyle/>
          <a:p>
            <a:pPr marL="0" indent="0">
              <a:buNone/>
            </a:pPr>
            <a:r>
              <a:rPr lang="en-US" dirty="0"/>
              <a:t>In Python/ C++ implement the first and best fit algorithms for bin packing.</a:t>
            </a:r>
          </a:p>
          <a:p>
            <a:pPr marL="0" indent="0">
              <a:buNone/>
            </a:pPr>
            <a:endParaRPr lang="en-US" dirty="0"/>
          </a:p>
          <a:p>
            <a:pPr marL="0" indent="0">
              <a:buNone/>
            </a:pPr>
            <a:r>
              <a:rPr lang="en-US" dirty="0"/>
              <a:t>Definitions:</a:t>
            </a:r>
          </a:p>
          <a:p>
            <a:r>
              <a:rPr lang="en-AU" dirty="0">
                <a:solidFill>
                  <a:srgbClr val="0D0D0D"/>
                </a:solidFill>
                <a:highlight>
                  <a:srgbClr val="FFFFFF"/>
                </a:highlight>
              </a:rPr>
              <a:t>Given s</a:t>
            </a:r>
            <a:r>
              <a:rPr lang="en-AU" b="0" i="0" u="none" strike="noStrike" dirty="0">
                <a:solidFill>
                  <a:srgbClr val="0D0D0D"/>
                </a:solidFill>
                <a:effectLst/>
                <a:highlight>
                  <a:srgbClr val="FFFFFF"/>
                </a:highlight>
              </a:rPr>
              <a:t>everal objects of different sizes and a set of bins, each with the same capacity, our task is to pack all the objects into the bins so that we use as few bins as possible without exceeding the capacity of any bin.</a:t>
            </a:r>
            <a:endParaRPr lang="en-US" dirty="0"/>
          </a:p>
        </p:txBody>
      </p:sp>
    </p:spTree>
    <p:extLst>
      <p:ext uri="{BB962C8B-B14F-4D97-AF65-F5344CB8AC3E}">
        <p14:creationId xmlns:p14="http://schemas.microsoft.com/office/powerpoint/2010/main" val="221298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5A28-5AC1-99D7-9214-D9C99AD53F8A}"/>
              </a:ext>
            </a:extLst>
          </p:cNvPr>
          <p:cNvSpPr>
            <a:spLocks noGrp="1"/>
          </p:cNvSpPr>
          <p:nvPr>
            <p:ph type="title"/>
          </p:nvPr>
        </p:nvSpPr>
        <p:spPr/>
        <p:txBody>
          <a:bodyPr/>
          <a:lstStyle/>
          <a:p>
            <a:r>
              <a:rPr lang="en-US" dirty="0"/>
              <a:t>Task 4</a:t>
            </a:r>
          </a:p>
        </p:txBody>
      </p:sp>
      <p:sp>
        <p:nvSpPr>
          <p:cNvPr id="3" name="Content Placeholder 2">
            <a:extLst>
              <a:ext uri="{FF2B5EF4-FFF2-40B4-BE49-F238E27FC236}">
                <a16:creationId xmlns:a16="http://schemas.microsoft.com/office/drawing/2014/main" id="{04F50307-5F8C-1EB4-7BC7-D5D7CF79A9AE}"/>
              </a:ext>
            </a:extLst>
          </p:cNvPr>
          <p:cNvSpPr>
            <a:spLocks noGrp="1"/>
          </p:cNvSpPr>
          <p:nvPr>
            <p:ph idx="1"/>
          </p:nvPr>
        </p:nvSpPr>
        <p:spPr>
          <a:xfrm>
            <a:off x="838200" y="1155995"/>
            <a:ext cx="5613400" cy="4741568"/>
          </a:xfrm>
        </p:spPr>
        <p:txBody>
          <a:bodyPr>
            <a:normAutofit/>
          </a:bodyPr>
          <a:lstStyle/>
          <a:p>
            <a:pPr marL="0" indent="0">
              <a:buNone/>
            </a:pPr>
            <a:r>
              <a:rPr lang="en-US" sz="2000" dirty="0"/>
              <a:t>Ideas:</a:t>
            </a:r>
          </a:p>
          <a:p>
            <a:r>
              <a:rPr lang="en-US" sz="2000" dirty="0"/>
              <a:t>The First Fit algorithm places each object into the first bin that has enough space for it. If no bin can accommodate the object, a new bin is added =&gt; </a:t>
            </a:r>
            <a:r>
              <a:rPr lang="en-US" sz="2000" b="1" dirty="0"/>
              <a:t>less computation, more space</a:t>
            </a:r>
            <a:r>
              <a:rPr lang="en-US" sz="2000" dirty="0"/>
              <a:t>.</a:t>
            </a:r>
          </a:p>
          <a:p>
            <a:endParaRPr lang="en-US" sz="2000" dirty="0"/>
          </a:p>
          <a:p>
            <a:endParaRPr lang="en-US" sz="2000" dirty="0"/>
          </a:p>
          <a:p>
            <a:r>
              <a:rPr lang="en-US" sz="2000" dirty="0"/>
              <a:t>The Best Fit algorithm places each object into the bin that will have the least remaining space after the object is placed. If no bin can accommodate the object, a new bin is added =&gt; </a:t>
            </a:r>
            <a:r>
              <a:rPr lang="en-US" sz="2000" b="1" dirty="0"/>
              <a:t>more computation, less space.</a:t>
            </a:r>
          </a:p>
          <a:p>
            <a:endParaRPr lang="en-US" sz="2000" b="1" dirty="0"/>
          </a:p>
        </p:txBody>
      </p:sp>
      <p:sp>
        <p:nvSpPr>
          <p:cNvPr id="5" name="TextBox 4">
            <a:extLst>
              <a:ext uri="{FF2B5EF4-FFF2-40B4-BE49-F238E27FC236}">
                <a16:creationId xmlns:a16="http://schemas.microsoft.com/office/drawing/2014/main" id="{39A4672A-D945-47A8-5F80-DBA8AEAE9A83}"/>
              </a:ext>
            </a:extLst>
          </p:cNvPr>
          <p:cNvSpPr txBox="1"/>
          <p:nvPr/>
        </p:nvSpPr>
        <p:spPr>
          <a:xfrm>
            <a:off x="6870699" y="54289"/>
            <a:ext cx="5156201" cy="2677656"/>
          </a:xfrm>
          <a:prstGeom prst="rect">
            <a:avLst/>
          </a:prstGeom>
          <a:noFill/>
          <a:ln w="19050">
            <a:solidFill>
              <a:schemeClr val="tx1"/>
            </a:solidFill>
          </a:ln>
        </p:spPr>
        <p:txBody>
          <a:bodyPr wrap="square">
            <a:spAutoFit/>
          </a:bodyPr>
          <a:lstStyle/>
          <a:p>
            <a:r>
              <a:rPr lang="en-US" sz="1400" dirty="0">
                <a:latin typeface="Times New Roman" panose="02020603050405020304" pitchFamily="18" charset="0"/>
                <a:cs typeface="Times New Roman" panose="02020603050405020304" pitchFamily="18" charset="0"/>
              </a:rPr>
              <a:t>def </a:t>
            </a:r>
            <a:r>
              <a:rPr lang="en-US" sz="1400" dirty="0" err="1">
                <a:latin typeface="Times New Roman" panose="02020603050405020304" pitchFamily="18" charset="0"/>
                <a:cs typeface="Times New Roman" panose="02020603050405020304" pitchFamily="18" charset="0"/>
              </a:rPr>
              <a:t>first_fit</a:t>
            </a:r>
            <a:r>
              <a:rPr lang="en-US" sz="1400" dirty="0">
                <a:latin typeface="Times New Roman" panose="02020603050405020304" pitchFamily="18" charset="0"/>
                <a:cs typeface="Times New Roman" panose="02020603050405020304" pitchFamily="18" charset="0"/>
              </a:rPr>
              <a:t>(objects, </a:t>
            </a:r>
            <a:r>
              <a:rPr lang="en-US" sz="1400" dirty="0" err="1">
                <a:latin typeface="Times New Roman" panose="02020603050405020304" pitchFamily="18" charset="0"/>
                <a:cs typeface="Times New Roman" panose="02020603050405020304" pitchFamily="18" charset="0"/>
              </a:rPr>
              <a:t>bin_capacity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bins = []</a:t>
            </a:r>
          </a:p>
          <a:p>
            <a:r>
              <a:rPr lang="en-US" sz="1400" dirty="0">
                <a:latin typeface="Times New Roman" panose="02020603050405020304" pitchFamily="18" charset="0"/>
                <a:cs typeface="Times New Roman" panose="02020603050405020304" pitchFamily="18" charset="0"/>
              </a:rPr>
              <a:t>    for obj in objects:</a:t>
            </a:r>
          </a:p>
          <a:p>
            <a:r>
              <a:rPr lang="en-US" sz="1400" dirty="0">
                <a:latin typeface="Times New Roman" panose="02020603050405020304" pitchFamily="18" charset="0"/>
                <a:cs typeface="Times New Roman" panose="02020603050405020304" pitchFamily="18" charset="0"/>
              </a:rPr>
              <a:t>        placed = False</a:t>
            </a:r>
          </a:p>
          <a:p>
            <a:r>
              <a:rPr lang="en-US" sz="1400" dirty="0">
                <a:latin typeface="Times New Roman" panose="02020603050405020304" pitchFamily="18" charset="0"/>
                <a:cs typeface="Times New Roman" panose="02020603050405020304" pitchFamily="18" charset="0"/>
              </a:rPr>
              <a:t>        for bin in bins:</a:t>
            </a:r>
          </a:p>
          <a:p>
            <a:r>
              <a:rPr lang="en-US" sz="1400" dirty="0">
                <a:latin typeface="Times New Roman" panose="02020603050405020304" pitchFamily="18" charset="0"/>
                <a:cs typeface="Times New Roman" panose="02020603050405020304" pitchFamily="18" charset="0"/>
              </a:rPr>
              <a:t>            if sum(bin) + obj &lt;= </a:t>
            </a:r>
            <a:r>
              <a:rPr lang="en-US" sz="1400" dirty="0" err="1">
                <a:latin typeface="Times New Roman" panose="02020603050405020304" pitchFamily="18" charset="0"/>
                <a:cs typeface="Times New Roman" panose="02020603050405020304" pitchFamily="18" charset="0"/>
              </a:rPr>
              <a:t>bin_capacity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bin.append</a:t>
            </a:r>
            <a:r>
              <a:rPr lang="en-US" sz="1400" dirty="0">
                <a:latin typeface="Times New Roman" panose="02020603050405020304" pitchFamily="18" charset="0"/>
                <a:cs typeface="Times New Roman" panose="02020603050405020304" pitchFamily="18" charset="0"/>
              </a:rPr>
              <a:t>(obj)</a:t>
            </a:r>
          </a:p>
          <a:p>
            <a:r>
              <a:rPr lang="en-US" sz="1400" dirty="0">
                <a:latin typeface="Times New Roman" panose="02020603050405020304" pitchFamily="18" charset="0"/>
                <a:cs typeface="Times New Roman" panose="02020603050405020304" pitchFamily="18" charset="0"/>
              </a:rPr>
              <a:t>                placed = True</a:t>
            </a:r>
          </a:p>
          <a:p>
            <a:r>
              <a:rPr lang="en-US" sz="1400" dirty="0">
                <a:latin typeface="Times New Roman" panose="02020603050405020304" pitchFamily="18" charset="0"/>
                <a:cs typeface="Times New Roman" panose="02020603050405020304" pitchFamily="18" charset="0"/>
              </a:rPr>
              <a:t>                break</a:t>
            </a:r>
          </a:p>
          <a:p>
            <a:r>
              <a:rPr lang="en-US" sz="1400" dirty="0">
                <a:latin typeface="Times New Roman" panose="02020603050405020304" pitchFamily="18" charset="0"/>
                <a:cs typeface="Times New Roman" panose="02020603050405020304" pitchFamily="18" charset="0"/>
              </a:rPr>
              <a:t>        if not placed:</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bins.append</a:t>
            </a:r>
            <a:r>
              <a:rPr lang="en-US" sz="1400" dirty="0">
                <a:latin typeface="Times New Roman" panose="02020603050405020304" pitchFamily="18" charset="0"/>
                <a:cs typeface="Times New Roman" panose="02020603050405020304" pitchFamily="18" charset="0"/>
              </a:rPr>
              <a:t>([obj])</a:t>
            </a:r>
          </a:p>
          <a:p>
            <a:r>
              <a:rPr lang="en-US" sz="1400" dirty="0">
                <a:latin typeface="Times New Roman" panose="02020603050405020304" pitchFamily="18" charset="0"/>
                <a:cs typeface="Times New Roman" panose="02020603050405020304" pitchFamily="18" charset="0"/>
              </a:rPr>
              <a:t>    return bins</a:t>
            </a:r>
          </a:p>
        </p:txBody>
      </p:sp>
      <p:sp>
        <p:nvSpPr>
          <p:cNvPr id="7" name="TextBox 6">
            <a:extLst>
              <a:ext uri="{FF2B5EF4-FFF2-40B4-BE49-F238E27FC236}">
                <a16:creationId xmlns:a16="http://schemas.microsoft.com/office/drawing/2014/main" id="{8C03F649-13B6-ACAA-5DC1-ED41DB87B495}"/>
              </a:ext>
            </a:extLst>
          </p:cNvPr>
          <p:cNvSpPr txBox="1"/>
          <p:nvPr/>
        </p:nvSpPr>
        <p:spPr>
          <a:xfrm>
            <a:off x="6870699" y="3267792"/>
            <a:ext cx="5156201" cy="3539430"/>
          </a:xfrm>
          <a:prstGeom prst="rect">
            <a:avLst/>
          </a:prstGeom>
          <a:noFill/>
          <a:ln w="19050">
            <a:solidFill>
              <a:schemeClr val="tx1"/>
            </a:solidFill>
          </a:ln>
        </p:spPr>
        <p:txBody>
          <a:bodyPr wrap="square">
            <a:spAutoFit/>
          </a:bodyPr>
          <a:lstStyle/>
          <a:p>
            <a:r>
              <a:rPr lang="en-US" sz="1400" dirty="0">
                <a:latin typeface="Times New Roman" panose="02020603050405020304" pitchFamily="18" charset="0"/>
                <a:cs typeface="Times New Roman" panose="02020603050405020304" pitchFamily="18" charset="0"/>
              </a:rPr>
              <a:t>def </a:t>
            </a:r>
            <a:r>
              <a:rPr lang="en-US" sz="1400" dirty="0" err="1">
                <a:latin typeface="Times New Roman" panose="02020603050405020304" pitchFamily="18" charset="0"/>
                <a:cs typeface="Times New Roman" panose="02020603050405020304" pitchFamily="18" charset="0"/>
              </a:rPr>
              <a:t>best_fit</a:t>
            </a:r>
            <a:r>
              <a:rPr lang="en-US" sz="1400" dirty="0">
                <a:latin typeface="Times New Roman" panose="02020603050405020304" pitchFamily="18" charset="0"/>
                <a:cs typeface="Times New Roman" panose="02020603050405020304" pitchFamily="18" charset="0"/>
              </a:rPr>
              <a:t>(objects, </a:t>
            </a:r>
            <a:r>
              <a:rPr lang="en-US" sz="1400" dirty="0" err="1">
                <a:latin typeface="Times New Roman" panose="02020603050405020304" pitchFamily="18" charset="0"/>
                <a:cs typeface="Times New Roman" panose="02020603050405020304" pitchFamily="18" charset="0"/>
              </a:rPr>
              <a:t>bin_capacity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bins = []</a:t>
            </a:r>
          </a:p>
          <a:p>
            <a:r>
              <a:rPr lang="en-US" sz="1400" dirty="0">
                <a:latin typeface="Times New Roman" panose="02020603050405020304" pitchFamily="18" charset="0"/>
                <a:cs typeface="Times New Roman" panose="02020603050405020304" pitchFamily="18" charset="0"/>
              </a:rPr>
              <a:t>    for obj in objects: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best_bin</a:t>
            </a:r>
            <a:r>
              <a:rPr lang="en-US" sz="1400" dirty="0">
                <a:latin typeface="Times New Roman" panose="02020603050405020304" pitchFamily="18" charset="0"/>
                <a:cs typeface="Times New Roman" panose="02020603050405020304" pitchFamily="18" charset="0"/>
              </a:rPr>
              <a:t> = None</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min_space_left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bin_capacity</a:t>
            </a:r>
            <a:r>
              <a:rPr lang="en-US" sz="1400" dirty="0">
                <a:latin typeface="Times New Roman" panose="02020603050405020304" pitchFamily="18" charset="0"/>
                <a:cs typeface="Times New Roman" panose="02020603050405020304" pitchFamily="18" charset="0"/>
              </a:rPr>
              <a:t> + 1  # Initialize with a value greater than bin capacity</a:t>
            </a:r>
          </a:p>
          <a:p>
            <a:r>
              <a:rPr lang="en-US" sz="1400" dirty="0">
                <a:latin typeface="Times New Roman" panose="02020603050405020304" pitchFamily="18" charset="0"/>
                <a:cs typeface="Times New Roman" panose="02020603050405020304" pitchFamily="18" charset="0"/>
              </a:rPr>
              <a:t>        for bin in bins: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space_left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bin_capacity</a:t>
            </a:r>
            <a:r>
              <a:rPr lang="en-US" sz="1400" dirty="0">
                <a:latin typeface="Times New Roman" panose="02020603050405020304" pitchFamily="18" charset="0"/>
                <a:cs typeface="Times New Roman" panose="02020603050405020304" pitchFamily="18" charset="0"/>
              </a:rPr>
              <a:t> - sum(bin)</a:t>
            </a: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space_left</a:t>
            </a:r>
            <a:r>
              <a:rPr lang="en-US" sz="1400" dirty="0">
                <a:latin typeface="Times New Roman" panose="02020603050405020304" pitchFamily="18" charset="0"/>
                <a:cs typeface="Times New Roman" panose="02020603050405020304" pitchFamily="18" charset="0"/>
              </a:rPr>
              <a:t> &gt;= obj and </a:t>
            </a:r>
            <a:r>
              <a:rPr lang="en-US" sz="1400" dirty="0" err="1">
                <a:latin typeface="Times New Roman" panose="02020603050405020304" pitchFamily="18" charset="0"/>
                <a:cs typeface="Times New Roman" panose="02020603050405020304" pitchFamily="18" charset="0"/>
              </a:rPr>
              <a:t>space_left</a:t>
            </a:r>
            <a:r>
              <a:rPr lang="en-US" sz="1400" dirty="0">
                <a:latin typeface="Times New Roman" panose="02020603050405020304" pitchFamily="18" charset="0"/>
                <a:cs typeface="Times New Roman" panose="02020603050405020304" pitchFamily="18" charset="0"/>
              </a:rPr>
              <a:t> &lt; </a:t>
            </a:r>
            <a:r>
              <a:rPr lang="en-US" sz="1400" dirty="0" err="1">
                <a:latin typeface="Times New Roman" panose="02020603050405020304" pitchFamily="18" charset="0"/>
                <a:cs typeface="Times New Roman" panose="02020603050405020304" pitchFamily="18" charset="0"/>
              </a:rPr>
              <a:t>min_space_left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best_bin</a:t>
            </a:r>
            <a:r>
              <a:rPr lang="en-US" sz="1400" dirty="0">
                <a:latin typeface="Times New Roman" panose="02020603050405020304" pitchFamily="18" charset="0"/>
                <a:cs typeface="Times New Roman" panose="02020603050405020304" pitchFamily="18" charset="0"/>
              </a:rPr>
              <a:t> = bin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min_space_left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space_left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best_bin</a:t>
            </a:r>
            <a:r>
              <a:rPr lang="en-US" sz="1400" dirty="0">
                <a:latin typeface="Times New Roman" panose="02020603050405020304" pitchFamily="18" charset="0"/>
                <a:cs typeface="Times New Roman" panose="02020603050405020304" pitchFamily="18" charset="0"/>
              </a:rPr>
              <a:t> is not None:</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best_bin.append</a:t>
            </a:r>
            <a:r>
              <a:rPr lang="en-US" sz="1400" dirty="0">
                <a:latin typeface="Times New Roman" panose="02020603050405020304" pitchFamily="18" charset="0"/>
                <a:cs typeface="Times New Roman" panose="02020603050405020304" pitchFamily="18" charset="0"/>
              </a:rPr>
              <a:t>(obj)</a:t>
            </a:r>
          </a:p>
          <a:p>
            <a:r>
              <a:rPr lang="en-US"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bins.append</a:t>
            </a:r>
            <a:r>
              <a:rPr lang="en-US" sz="1400" dirty="0">
                <a:latin typeface="Times New Roman" panose="02020603050405020304" pitchFamily="18" charset="0"/>
                <a:cs typeface="Times New Roman" panose="02020603050405020304" pitchFamily="18" charset="0"/>
              </a:rPr>
              <a:t>([obj])</a:t>
            </a:r>
          </a:p>
          <a:p>
            <a:r>
              <a:rPr lang="en-US" sz="1400" dirty="0">
                <a:latin typeface="Times New Roman" panose="02020603050405020304" pitchFamily="18" charset="0"/>
                <a:cs typeface="Times New Roman" panose="02020603050405020304" pitchFamily="18" charset="0"/>
              </a:rPr>
              <a:t>    return bins</a:t>
            </a:r>
          </a:p>
        </p:txBody>
      </p:sp>
    </p:spTree>
    <p:extLst>
      <p:ext uri="{BB962C8B-B14F-4D97-AF65-F5344CB8AC3E}">
        <p14:creationId xmlns:p14="http://schemas.microsoft.com/office/powerpoint/2010/main" val="2713067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9f92db8-2851-4df9-9d12-fab52f5b1415}"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80</TotalTime>
  <Words>833</Words>
  <Application>Microsoft Macintosh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Office Theme</vt:lpstr>
      <vt:lpstr>3805ICT Advanced Algorithms</vt:lpstr>
      <vt:lpstr>Task 1</vt:lpstr>
      <vt:lpstr>Task 1</vt:lpstr>
      <vt:lpstr>Task 2</vt:lpstr>
      <vt:lpstr>Task 2</vt:lpstr>
      <vt:lpstr>Task 3</vt:lpstr>
      <vt:lpstr>Task 3</vt:lpstr>
      <vt:lpstr>Task 4</vt:lpstr>
      <vt:lpstr>Task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3805ICT</dc:title>
  <dc:creator>Minh Hieu Nguyen</dc:creator>
  <cp:lastModifiedBy>Minh Hieu Nguyen</cp:lastModifiedBy>
  <cp:revision>25</cp:revision>
  <dcterms:created xsi:type="dcterms:W3CDTF">2024-03-20T00:35:59Z</dcterms:created>
  <dcterms:modified xsi:type="dcterms:W3CDTF">2024-03-20T02:19:26Z</dcterms:modified>
</cp:coreProperties>
</file>