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796B8E-C422-4195-8BAC-91DB52E491F2}">
  <a:tblStyle styleId="{D2796B8E-C422-4195-8BAC-91DB52E491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a8fb0d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a8fb0d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d2843e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d2843e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3d2843e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3d2843e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d2843e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d2843e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3d2843e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3d2843e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3d2843e7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3d2843e7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3d2843e7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3d2843e7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3d2843e7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3d2843e7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3d2843e7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3d2843e7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3d2843e7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3d2843e7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3d2843e7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3d2843e7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3d2843e7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3d2843e7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3d2843e7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3d2843e7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3d2843e7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3d2843e7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3d2843e7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3d2843e7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3d2843e7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3d2843e7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3d2843e7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3d2843e7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a8fb0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a8fb0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1a8fb0d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21a8fb0d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1a8fb0d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1a8fb0d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1a8fb0d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1a8fb0d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cb00ead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cb00ead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1a8fb0d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1a8fb0d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1a8fb0dd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1a8fb0dd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cb00ead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cb00ead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cb00ead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cb00ead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f8c568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af8c568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f386dc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f386dc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d16b1d0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d16b1d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d2843e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3d2843e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9071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-64301" y="2739847"/>
            <a:ext cx="9144000" cy="26342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87550" y="752400"/>
            <a:ext cx="5568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00"/>
              <a:t>Debunking Medical Misinformation - Rootcauses, Benchmarks, and Explanations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/>
              <a:t>präsentation der Bachelorarbeit von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/>
              <a:t>Baraa Ragab Tbab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/>
              <a:t>betreuer von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/>
              <a:t>Prof. Dr. Wolfgang Nejdl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chemeClr val="dk1"/>
                </a:solidFill>
              </a:rPr>
              <a:t>Prof. </a:t>
            </a:r>
            <a:r>
              <a:rPr b="1" lang="ar" sz="1300"/>
              <a:t>Niloy Ganguly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/>
              <a:t>Dr. Thanh Tam Nguyen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/>
              <a:t>12.04.2022</a:t>
            </a:r>
            <a:endParaRPr b="1"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10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06" name="Google Shape;206;p22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3490650" y="6642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Models Implementation</a:t>
            </a:r>
            <a:endParaRPr b="1"/>
          </a:p>
        </p:txBody>
      </p:sp>
      <p:sp>
        <p:nvSpPr>
          <p:cNvPr id="208" name="Google Shape;208;p22"/>
          <p:cNvSpPr txBox="1"/>
          <p:nvPr/>
        </p:nvSpPr>
        <p:spPr>
          <a:xfrm>
            <a:off x="0" y="16801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ar" sz="1100">
                <a:solidFill>
                  <a:srgbClr val="0B5394"/>
                </a:solidFill>
              </a:rPr>
              <a:t>Keras Sequential Model</a:t>
            </a:r>
            <a:endParaRPr b="1" sz="1100">
              <a:solidFill>
                <a:srgbClr val="0B5394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0" y="20494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k-Nearest Neighbors Model (KNN)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0" y="24187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Naive-Bayes Model (NB)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0" y="27880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Support Vector Machine Model(SVM)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372" y="1598997"/>
            <a:ext cx="4393500" cy="30945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4681075" y="1326125"/>
            <a:ext cx="369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/>
              <a:t>The structure of the Keras model used in this thesis.</a:t>
            </a:r>
            <a:endParaRPr b="1" sz="1100"/>
          </a:p>
        </p:txBody>
      </p:sp>
      <p:sp>
        <p:nvSpPr>
          <p:cNvPr id="214" name="Google Shape;214;p22"/>
          <p:cNvSpPr txBox="1"/>
          <p:nvPr/>
        </p:nvSpPr>
        <p:spPr>
          <a:xfrm>
            <a:off x="0" y="3142025"/>
            <a:ext cx="21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Ensemble Model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11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490650" y="6642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Models Implementation</a:t>
            </a:r>
            <a:endParaRPr b="1"/>
          </a:p>
        </p:txBody>
      </p:sp>
      <p:sp>
        <p:nvSpPr>
          <p:cNvPr id="225" name="Google Shape;225;p23"/>
          <p:cNvSpPr txBox="1"/>
          <p:nvPr/>
        </p:nvSpPr>
        <p:spPr>
          <a:xfrm>
            <a:off x="0" y="16801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Keras Sequential Model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0" y="20494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ar" sz="1100">
                <a:solidFill>
                  <a:srgbClr val="0B5394"/>
                </a:solidFill>
              </a:rPr>
              <a:t>k-Nearest Neighbors Model (KNN)</a:t>
            </a:r>
            <a:endParaRPr b="1" sz="1100">
              <a:solidFill>
                <a:srgbClr val="0B5394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0" y="24187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Naive-Bayes Model (NB)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0" y="2788025"/>
            <a:ext cx="354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Support Vector Machine Model(SVM)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750" y="1447788"/>
            <a:ext cx="42767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0" y="3142025"/>
            <a:ext cx="21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Ensemble Model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12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39" name="Google Shape;239;p24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3490650" y="6642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Models Implementation</a:t>
            </a:r>
            <a:endParaRPr b="1"/>
          </a:p>
        </p:txBody>
      </p:sp>
      <p:sp>
        <p:nvSpPr>
          <p:cNvPr id="241" name="Google Shape;241;p24"/>
          <p:cNvSpPr txBox="1"/>
          <p:nvPr/>
        </p:nvSpPr>
        <p:spPr>
          <a:xfrm>
            <a:off x="0" y="16801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Keras Sequential Model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0" y="20494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b="1" lang="ar" sz="1100">
                <a:solidFill>
                  <a:schemeClr val="accent2"/>
                </a:solidFill>
              </a:rPr>
              <a:t>k-Nearest Neighbors Model (KNN)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0" y="24187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Naive-Bayes Model (NB)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0" y="2788025"/>
            <a:ext cx="354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ar" sz="1100">
                <a:solidFill>
                  <a:srgbClr val="0B5394"/>
                </a:solidFill>
              </a:rPr>
              <a:t>Support Vector Machine Model(SVM)</a:t>
            </a:r>
            <a:endParaRPr b="1" sz="1100">
              <a:solidFill>
                <a:srgbClr val="0B5394"/>
              </a:solidFill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0" y="3142025"/>
            <a:ext cx="21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Ensemble Model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3739775" y="2167025"/>
            <a:ext cx="1069200" cy="85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1155CC"/>
                </a:solidFill>
              </a:rPr>
              <a:t>SVM</a:t>
            </a:r>
            <a:endParaRPr b="1" sz="1300">
              <a:solidFill>
                <a:srgbClr val="1155CC"/>
              </a:solidFill>
            </a:endParaRPr>
          </a:p>
        </p:txBody>
      </p:sp>
      <p:cxnSp>
        <p:nvCxnSpPr>
          <p:cNvPr id="247" name="Google Shape;247;p24"/>
          <p:cNvCxnSpPr>
            <a:stCxn id="248" idx="1"/>
            <a:endCxn id="246" idx="3"/>
          </p:cNvCxnSpPr>
          <p:nvPr/>
        </p:nvCxnSpPr>
        <p:spPr>
          <a:xfrm flipH="1">
            <a:off x="4808975" y="1990025"/>
            <a:ext cx="1084500" cy="605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>
            <a:stCxn id="250" idx="1"/>
            <a:endCxn id="246" idx="3"/>
          </p:cNvCxnSpPr>
          <p:nvPr/>
        </p:nvCxnSpPr>
        <p:spPr>
          <a:xfrm rot="10800000">
            <a:off x="4809125" y="2595875"/>
            <a:ext cx="1084200" cy="4695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4"/>
          <p:cNvSpPr/>
          <p:nvPr/>
        </p:nvSpPr>
        <p:spPr>
          <a:xfrm>
            <a:off x="5893475" y="1561325"/>
            <a:ext cx="1069200" cy="85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1155CC"/>
                </a:solidFill>
              </a:rPr>
              <a:t>SVM</a:t>
            </a:r>
            <a:endParaRPr b="1" sz="13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CC0000"/>
                </a:solidFill>
              </a:rPr>
              <a:t>with</a:t>
            </a:r>
            <a:endParaRPr b="1" sz="13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1155CC"/>
                </a:solidFill>
              </a:rPr>
              <a:t>probability</a:t>
            </a:r>
            <a:endParaRPr b="1" sz="1300">
              <a:solidFill>
                <a:srgbClr val="1155CC"/>
              </a:solidFill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5893325" y="2636675"/>
            <a:ext cx="1069200" cy="85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300">
                <a:solidFill>
                  <a:srgbClr val="1155CC"/>
                </a:solidFill>
              </a:rPr>
              <a:t>SVM</a:t>
            </a:r>
            <a:endParaRPr b="1" sz="13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300">
                <a:solidFill>
                  <a:srgbClr val="CC0000"/>
                </a:solidFill>
              </a:rPr>
              <a:t>without</a:t>
            </a:r>
            <a:endParaRPr b="1" sz="13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300">
                <a:solidFill>
                  <a:srgbClr val="1155CC"/>
                </a:solidFill>
              </a:rPr>
              <a:t>probability</a:t>
            </a:r>
            <a:endParaRPr b="1" sz="1300">
              <a:solidFill>
                <a:srgbClr val="1155CC"/>
              </a:solidFill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7072375" y="1561325"/>
            <a:ext cx="207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Char char="●"/>
            </a:pPr>
            <a:r>
              <a:rPr b="1" lang="ar" sz="1000">
                <a:solidFill>
                  <a:srgbClr val="212529"/>
                </a:solidFill>
                <a:highlight>
                  <a:srgbClr val="FFFFFF"/>
                </a:highlight>
              </a:rPr>
              <a:t>uses 5-fold cross-validation internally</a:t>
            </a:r>
            <a:endParaRPr b="1" sz="1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Char char="●"/>
            </a:pPr>
            <a:r>
              <a:rPr b="1" lang="ar" sz="1000">
                <a:solidFill>
                  <a:srgbClr val="212529"/>
                </a:solidFill>
                <a:highlight>
                  <a:srgbClr val="FFFFFF"/>
                </a:highlight>
              </a:rPr>
              <a:t>5 times s</a:t>
            </a:r>
            <a:r>
              <a:rPr b="1" lang="ar" sz="1000">
                <a:solidFill>
                  <a:srgbClr val="212529"/>
                </a:solidFill>
                <a:highlight>
                  <a:srgbClr val="FFFFFF"/>
                </a:highlight>
              </a:rPr>
              <a:t>lower</a:t>
            </a:r>
            <a:endParaRPr b="1" sz="10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Char char="●"/>
            </a:pPr>
            <a:r>
              <a:rPr b="1" lang="ar" sz="1000">
                <a:solidFill>
                  <a:srgbClr val="212529"/>
                </a:solidFill>
                <a:highlight>
                  <a:srgbClr val="FFFFFF"/>
                </a:highlight>
              </a:rPr>
              <a:t>usable with LIME</a:t>
            </a:r>
            <a:endParaRPr b="1" sz="10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13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3490650" y="6642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Models Implementation</a:t>
            </a:r>
            <a:endParaRPr b="1"/>
          </a:p>
        </p:txBody>
      </p:sp>
      <p:sp>
        <p:nvSpPr>
          <p:cNvPr id="262" name="Google Shape;262;p25"/>
          <p:cNvSpPr txBox="1"/>
          <p:nvPr/>
        </p:nvSpPr>
        <p:spPr>
          <a:xfrm>
            <a:off x="0" y="16801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Keras Sequential Model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0" y="20494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b="1" lang="ar" sz="1100">
                <a:solidFill>
                  <a:schemeClr val="accent2"/>
                </a:solidFill>
              </a:rPr>
              <a:t>k-Nearest Neighbors Model (KNN)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0" y="24187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Naive-Bayes Model (NB)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0" y="2788025"/>
            <a:ext cx="354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Support Vector Machine Model(SVM)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0" y="3142025"/>
            <a:ext cx="21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b="1" lang="ar" sz="1100">
                <a:solidFill>
                  <a:srgbClr val="0B5394"/>
                </a:solidFill>
              </a:rPr>
              <a:t>Ensemble Model</a:t>
            </a:r>
            <a:endParaRPr b="1" sz="1100">
              <a:solidFill>
                <a:srgbClr val="0B5394"/>
              </a:solidFill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3250425" y="2699675"/>
            <a:ext cx="589200" cy="4002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0B5394"/>
                </a:solidFill>
              </a:rPr>
              <a:t>Corona news</a:t>
            </a:r>
            <a:endParaRPr b="1" sz="900">
              <a:solidFill>
                <a:srgbClr val="0B5394"/>
              </a:solidFill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141725" y="1687775"/>
            <a:ext cx="2484300" cy="242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5"/>
          <p:cNvCxnSpPr>
            <a:stCxn id="267" idx="3"/>
            <a:endCxn id="268" idx="1"/>
          </p:cNvCxnSpPr>
          <p:nvPr/>
        </p:nvCxnSpPr>
        <p:spPr>
          <a:xfrm>
            <a:off x="3839625" y="2899775"/>
            <a:ext cx="30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>
            <a:stCxn id="271" idx="1"/>
            <a:endCxn id="268" idx="3"/>
          </p:cNvCxnSpPr>
          <p:nvPr/>
        </p:nvCxnSpPr>
        <p:spPr>
          <a:xfrm flipH="1">
            <a:off x="6625925" y="2275400"/>
            <a:ext cx="1532100" cy="6243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5"/>
          <p:cNvCxnSpPr>
            <a:stCxn id="273" idx="1"/>
            <a:endCxn id="268" idx="3"/>
          </p:cNvCxnSpPr>
          <p:nvPr/>
        </p:nvCxnSpPr>
        <p:spPr>
          <a:xfrm rot="10800000">
            <a:off x="6625925" y="2899850"/>
            <a:ext cx="1532100" cy="6243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5"/>
          <p:cNvSpPr/>
          <p:nvPr/>
        </p:nvSpPr>
        <p:spPr>
          <a:xfrm>
            <a:off x="8158025" y="1936550"/>
            <a:ext cx="797400" cy="67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990000"/>
                </a:solidFill>
              </a:rPr>
              <a:t>Fake</a:t>
            </a:r>
            <a:endParaRPr b="1" sz="1300">
              <a:solidFill>
                <a:srgbClr val="990000"/>
              </a:solidFill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8158025" y="3192050"/>
            <a:ext cx="797400" cy="66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300">
                <a:solidFill>
                  <a:srgbClr val="38761D"/>
                </a:solidFill>
              </a:rPr>
              <a:t>True</a:t>
            </a:r>
            <a:endParaRPr b="1" sz="1300">
              <a:solidFill>
                <a:srgbClr val="38761D"/>
              </a:solidFill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4619863" y="2002100"/>
            <a:ext cx="589200" cy="546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351C75"/>
                </a:solidFill>
              </a:rPr>
              <a:t>keras</a:t>
            </a:r>
            <a:endParaRPr b="1" sz="900">
              <a:solidFill>
                <a:srgbClr val="351C75"/>
              </a:solidFill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4619863" y="2626475"/>
            <a:ext cx="589200" cy="546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BF9000"/>
                </a:solidFill>
              </a:rPr>
              <a:t>NB</a:t>
            </a:r>
            <a:endParaRPr b="1" sz="900">
              <a:solidFill>
                <a:srgbClr val="BF9000"/>
              </a:solidFill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4619863" y="3250850"/>
            <a:ext cx="589200" cy="546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B45F06"/>
                </a:solidFill>
              </a:rPr>
              <a:t>SVM</a:t>
            </a:r>
            <a:endParaRPr b="1" sz="900">
              <a:solidFill>
                <a:srgbClr val="B45F06"/>
              </a:solidFill>
            </a:endParaRPr>
          </a:p>
        </p:txBody>
      </p:sp>
      <p:cxnSp>
        <p:nvCxnSpPr>
          <p:cNvPr id="277" name="Google Shape;277;p25"/>
          <p:cNvCxnSpPr>
            <a:stCxn id="268" idx="1"/>
            <a:endCxn id="274" idx="1"/>
          </p:cNvCxnSpPr>
          <p:nvPr/>
        </p:nvCxnSpPr>
        <p:spPr>
          <a:xfrm flipH="1" rot="10800000">
            <a:off x="4141725" y="2275475"/>
            <a:ext cx="478200" cy="6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5"/>
          <p:cNvCxnSpPr>
            <a:stCxn id="268" idx="1"/>
            <a:endCxn id="275" idx="1"/>
          </p:cNvCxnSpPr>
          <p:nvPr/>
        </p:nvCxnSpPr>
        <p:spPr>
          <a:xfrm>
            <a:off x="4141725" y="2899775"/>
            <a:ext cx="47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5"/>
          <p:cNvCxnSpPr>
            <a:stCxn id="268" idx="1"/>
            <a:endCxn id="276" idx="1"/>
          </p:cNvCxnSpPr>
          <p:nvPr/>
        </p:nvCxnSpPr>
        <p:spPr>
          <a:xfrm>
            <a:off x="4141725" y="2899775"/>
            <a:ext cx="478200" cy="6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5"/>
          <p:cNvSpPr/>
          <p:nvPr/>
        </p:nvSpPr>
        <p:spPr>
          <a:xfrm>
            <a:off x="5721550" y="2138750"/>
            <a:ext cx="302100" cy="27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351C75"/>
                </a:solidFill>
              </a:rPr>
              <a:t>x</a:t>
            </a:r>
            <a:endParaRPr b="1" sz="900">
              <a:solidFill>
                <a:srgbClr val="351C75"/>
              </a:solidFill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5721550" y="2763125"/>
            <a:ext cx="302100" cy="27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BF9000"/>
                </a:solidFill>
              </a:rPr>
              <a:t>Y</a:t>
            </a:r>
            <a:endParaRPr b="1" sz="900">
              <a:solidFill>
                <a:srgbClr val="BF9000"/>
              </a:solidFill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5721550" y="3387500"/>
            <a:ext cx="302100" cy="273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B45F06"/>
                </a:solidFill>
              </a:rPr>
              <a:t>z</a:t>
            </a:r>
            <a:endParaRPr b="1" sz="900">
              <a:solidFill>
                <a:srgbClr val="B45F06"/>
              </a:solidFill>
            </a:endParaRPr>
          </a:p>
        </p:txBody>
      </p:sp>
      <p:cxnSp>
        <p:nvCxnSpPr>
          <p:cNvPr id="283" name="Google Shape;283;p25"/>
          <p:cNvCxnSpPr>
            <a:stCxn id="274" idx="3"/>
            <a:endCxn id="280" idx="1"/>
          </p:cNvCxnSpPr>
          <p:nvPr/>
        </p:nvCxnSpPr>
        <p:spPr>
          <a:xfrm>
            <a:off x="5209063" y="2275400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5"/>
          <p:cNvCxnSpPr>
            <a:stCxn id="275" idx="3"/>
            <a:endCxn id="281" idx="1"/>
          </p:cNvCxnSpPr>
          <p:nvPr/>
        </p:nvCxnSpPr>
        <p:spPr>
          <a:xfrm>
            <a:off x="5209063" y="2899775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5"/>
          <p:cNvCxnSpPr>
            <a:stCxn id="276" idx="3"/>
            <a:endCxn id="282" idx="1"/>
          </p:cNvCxnSpPr>
          <p:nvPr/>
        </p:nvCxnSpPr>
        <p:spPr>
          <a:xfrm>
            <a:off x="5209063" y="3524150"/>
            <a:ext cx="51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5"/>
          <p:cNvCxnSpPr>
            <a:stCxn id="280" idx="3"/>
            <a:endCxn id="268" idx="3"/>
          </p:cNvCxnSpPr>
          <p:nvPr/>
        </p:nvCxnSpPr>
        <p:spPr>
          <a:xfrm>
            <a:off x="6023650" y="2275400"/>
            <a:ext cx="602400" cy="6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5"/>
          <p:cNvCxnSpPr>
            <a:stCxn id="281" idx="3"/>
            <a:endCxn id="268" idx="3"/>
          </p:cNvCxnSpPr>
          <p:nvPr/>
        </p:nvCxnSpPr>
        <p:spPr>
          <a:xfrm>
            <a:off x="6023650" y="2899775"/>
            <a:ext cx="60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5"/>
          <p:cNvCxnSpPr>
            <a:stCxn id="282" idx="3"/>
            <a:endCxn id="268" idx="3"/>
          </p:cNvCxnSpPr>
          <p:nvPr/>
        </p:nvCxnSpPr>
        <p:spPr>
          <a:xfrm flipH="1" rot="10800000">
            <a:off x="6023650" y="2899850"/>
            <a:ext cx="602400" cy="6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5"/>
          <p:cNvSpPr txBox="1"/>
          <p:nvPr/>
        </p:nvSpPr>
        <p:spPr>
          <a:xfrm>
            <a:off x="3743625" y="1371700"/>
            <a:ext cx="328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/>
              <a:t>The structure of the Ensemble Model used in this thesis</a:t>
            </a:r>
            <a:endParaRPr b="1" sz="900"/>
          </a:p>
        </p:txBody>
      </p:sp>
      <p:pic>
        <p:nvPicPr>
          <p:cNvPr id="290" name="Google Shape;2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250" y="4217150"/>
            <a:ext cx="55340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Contents</a:t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192875" y="1007275"/>
            <a:ext cx="6172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Introduction and Motivation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❏"/>
            </a:pPr>
            <a:r>
              <a:rPr lang="ar" sz="2300">
                <a:solidFill>
                  <a:schemeClr val="accent2"/>
                </a:solidFill>
                <a:highlight>
                  <a:schemeClr val="lt1"/>
                </a:highlight>
              </a:rPr>
              <a:t>Methodology and Implementation</a:t>
            </a:r>
            <a:endParaRPr sz="23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Char char="❏"/>
            </a:pPr>
            <a:r>
              <a:rPr lang="ar" sz="2300">
                <a:solidFill>
                  <a:srgbClr val="0B5394"/>
                </a:solidFill>
                <a:highlight>
                  <a:schemeClr val="lt1"/>
                </a:highlight>
              </a:rPr>
              <a:t>Experiments and Evaluation</a:t>
            </a:r>
            <a:endParaRPr sz="23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Summary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8" name="Google Shape;298;p26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299" name="Google Shape;2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14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07" name="Google Shape;307;p27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15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3938400" y="664200"/>
            <a:ext cx="1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Experiments</a:t>
            </a:r>
            <a:endParaRPr b="1"/>
          </a:p>
        </p:txBody>
      </p:sp>
      <p:graphicFrame>
        <p:nvGraphicFramePr>
          <p:cNvPr id="311" name="Google Shape;311;p27"/>
          <p:cNvGraphicFramePr/>
          <p:nvPr/>
        </p:nvGraphicFramePr>
        <p:xfrm>
          <a:off x="105950" y="1935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1171775"/>
                <a:gridCol w="1171775"/>
                <a:gridCol w="11717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900">
                          <a:solidFill>
                            <a:srgbClr val="1C4587"/>
                          </a:solidFill>
                        </a:rPr>
                        <a:t>dataset type</a:t>
                      </a:r>
                      <a:endParaRPr b="1" sz="9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900">
                          <a:solidFill>
                            <a:srgbClr val="1C4587"/>
                          </a:solidFill>
                        </a:rPr>
                        <a:t>preprocessed</a:t>
                      </a:r>
                      <a:endParaRPr b="1" sz="9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900">
                          <a:solidFill>
                            <a:srgbClr val="1C4587"/>
                          </a:solidFill>
                        </a:rPr>
                        <a:t>number of instances</a:t>
                      </a:r>
                      <a:endParaRPr b="1" sz="9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19850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19852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rticles and </a:t>
                      </a: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21940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rticles and </a:t>
                      </a: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21944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2" name="Google Shape;3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971" y="1684450"/>
            <a:ext cx="5159630" cy="26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 txBox="1"/>
          <p:nvPr/>
        </p:nvSpPr>
        <p:spPr>
          <a:xfrm>
            <a:off x="4203038" y="4264825"/>
            <a:ext cx="44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/>
              <a:t>The dataset used in this figure is</a:t>
            </a:r>
            <a:r>
              <a:rPr b="1" lang="ar" sz="900"/>
              <a:t> </a:t>
            </a:r>
            <a:r>
              <a:rPr b="1" lang="ar" sz="900">
                <a:solidFill>
                  <a:srgbClr val="990000"/>
                </a:solidFill>
                <a:highlight>
                  <a:srgbClr val="F4CCCC"/>
                </a:highlight>
              </a:rPr>
              <a:t>Articles and Tweets</a:t>
            </a:r>
            <a:r>
              <a:rPr b="1" lang="ar" sz="900">
                <a:solidFill>
                  <a:srgbClr val="990000"/>
                </a:solidFill>
                <a:highlight>
                  <a:srgbClr val="F4CCCC"/>
                </a:highlight>
              </a:rPr>
              <a:t> without preprocessing</a:t>
            </a:r>
            <a:endParaRPr b="1" sz="900">
              <a:solidFill>
                <a:srgbClr val="990000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20" name="Google Shape;320;p28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21" name="Google Shape;3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16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3938400" y="664200"/>
            <a:ext cx="1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Experiments</a:t>
            </a:r>
            <a:endParaRPr b="1"/>
          </a:p>
        </p:txBody>
      </p:sp>
      <p:graphicFrame>
        <p:nvGraphicFramePr>
          <p:cNvPr id="324" name="Google Shape;324;p28"/>
          <p:cNvGraphicFramePr/>
          <p:nvPr/>
        </p:nvGraphicFramePr>
        <p:xfrm>
          <a:off x="2814338" y="1748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1171775"/>
                <a:gridCol w="1171775"/>
                <a:gridCol w="11717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rgbClr val="1C4587"/>
                          </a:solidFill>
                        </a:rPr>
                        <a:t>experiments</a:t>
                      </a:r>
                      <a:endParaRPr b="1" sz="8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rgbClr val="1C4587"/>
                          </a:solidFill>
                        </a:rPr>
                        <a:t>used model</a:t>
                      </a:r>
                      <a:endParaRPr b="1" sz="8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rgbClr val="1C4587"/>
                          </a:solidFill>
                        </a:rPr>
                        <a:t>running time</a:t>
                      </a:r>
                      <a:endParaRPr b="1" sz="8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1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keras sequential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60 minutes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2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KNN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90 minutes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3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Naive-Bayes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48 seconds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4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SVM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9.5 hours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31" name="Google Shape;331;p29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32" name="Google Shape;3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17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3610513" y="664200"/>
            <a:ext cx="19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The first experiment (</a:t>
            </a:r>
            <a:r>
              <a:rPr b="1" lang="ar" sz="1100">
                <a:solidFill>
                  <a:schemeClr val="dk1"/>
                </a:solidFill>
              </a:rPr>
              <a:t>Keras Sequential Model</a:t>
            </a:r>
            <a:r>
              <a:rPr b="1" lang="ar">
                <a:solidFill>
                  <a:schemeClr val="dk1"/>
                </a:solidFill>
              </a:rPr>
              <a:t>)</a:t>
            </a:r>
            <a:endParaRPr b="1"/>
          </a:p>
        </p:txBody>
      </p:sp>
      <p:graphicFrame>
        <p:nvGraphicFramePr>
          <p:cNvPr id="335" name="Google Shape;335;p29"/>
          <p:cNvGraphicFramePr/>
          <p:nvPr/>
        </p:nvGraphicFramePr>
        <p:xfrm>
          <a:off x="225050" y="15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790050"/>
                <a:gridCol w="790050"/>
                <a:gridCol w="790050"/>
                <a:gridCol w="790050"/>
                <a:gridCol w="790050"/>
              </a:tblGrid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sub-exp.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dataset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preprocessed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f1-score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0.86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0.86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0.87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4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average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336" name="Google Shape;3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675" y="1279800"/>
            <a:ext cx="4213623" cy="35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43" name="Google Shape;343;p30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0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18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3610513" y="664200"/>
            <a:ext cx="19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The first experiment (</a:t>
            </a:r>
            <a:r>
              <a:rPr b="1" lang="ar" sz="1100">
                <a:solidFill>
                  <a:schemeClr val="dk1"/>
                </a:solidFill>
              </a:rPr>
              <a:t>Keras Sequential Model</a:t>
            </a:r>
            <a:r>
              <a:rPr b="1" lang="ar">
                <a:solidFill>
                  <a:schemeClr val="dk1"/>
                </a:solidFill>
              </a:rPr>
              <a:t>)</a:t>
            </a:r>
            <a:endParaRPr b="1"/>
          </a:p>
        </p:txBody>
      </p:sp>
      <p:graphicFrame>
        <p:nvGraphicFramePr>
          <p:cNvPr id="347" name="Google Shape;347;p30"/>
          <p:cNvGraphicFramePr/>
          <p:nvPr/>
        </p:nvGraphicFramePr>
        <p:xfrm>
          <a:off x="225050" y="15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790050"/>
                <a:gridCol w="790050"/>
                <a:gridCol w="790050"/>
                <a:gridCol w="790050"/>
                <a:gridCol w="790050"/>
              </a:tblGrid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sub-exp.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dataset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preprocessed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f1-score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0.86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0.86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0.87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4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average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348" name="Google Shape;3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675" y="1519450"/>
            <a:ext cx="4359151" cy="3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55" name="Google Shape;355;p31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1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19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3430500" y="664200"/>
            <a:ext cx="22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The second </a:t>
            </a:r>
            <a:r>
              <a:rPr b="1" lang="ar">
                <a:solidFill>
                  <a:schemeClr val="dk1"/>
                </a:solidFill>
              </a:rPr>
              <a:t>experiment </a:t>
            </a:r>
            <a:r>
              <a:rPr b="1" lang="ar">
                <a:solidFill>
                  <a:schemeClr val="dk1"/>
                </a:solidFill>
              </a:rPr>
              <a:t>(</a:t>
            </a:r>
            <a:r>
              <a:rPr b="1" lang="ar" sz="1100">
                <a:solidFill>
                  <a:schemeClr val="dk1"/>
                </a:solidFill>
              </a:rPr>
              <a:t>KNN Model</a:t>
            </a:r>
            <a:r>
              <a:rPr b="1" lang="ar">
                <a:solidFill>
                  <a:schemeClr val="dk1"/>
                </a:solidFill>
              </a:rPr>
              <a:t>)</a:t>
            </a:r>
            <a:endParaRPr b="1"/>
          </a:p>
        </p:txBody>
      </p:sp>
      <p:graphicFrame>
        <p:nvGraphicFramePr>
          <p:cNvPr id="359" name="Google Shape;359;p31"/>
          <p:cNvGraphicFramePr/>
          <p:nvPr/>
        </p:nvGraphicFramePr>
        <p:xfrm>
          <a:off x="225050" y="15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790050"/>
                <a:gridCol w="790050"/>
                <a:gridCol w="790050"/>
                <a:gridCol w="790050"/>
                <a:gridCol w="790050"/>
              </a:tblGrid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sub-exp.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dataset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preprocessed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f1-score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0.87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0.90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0.90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4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average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360" name="Google Shape;3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853" y="1443250"/>
            <a:ext cx="4575623" cy="32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Contents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2875" y="1007275"/>
            <a:ext cx="6172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Char char="❏"/>
            </a:pPr>
            <a:r>
              <a:rPr lang="ar" sz="2300">
                <a:solidFill>
                  <a:srgbClr val="0B5394"/>
                </a:solidFill>
                <a:highlight>
                  <a:schemeClr val="lt1"/>
                </a:highlight>
              </a:rPr>
              <a:t>Introduction and Motivation</a:t>
            </a:r>
            <a:endParaRPr sz="23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Methodology and Implementation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Experiments and Evaluation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Summary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68" name="Google Shape;3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2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20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3430500" y="664200"/>
            <a:ext cx="22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The second experiment (</a:t>
            </a:r>
            <a:r>
              <a:rPr b="1" lang="ar" sz="1100">
                <a:solidFill>
                  <a:schemeClr val="dk1"/>
                </a:solidFill>
              </a:rPr>
              <a:t>KNN Model</a:t>
            </a:r>
            <a:r>
              <a:rPr b="1" lang="ar">
                <a:solidFill>
                  <a:schemeClr val="dk1"/>
                </a:solidFill>
              </a:rPr>
              <a:t>)</a:t>
            </a:r>
            <a:endParaRPr b="1"/>
          </a:p>
        </p:txBody>
      </p:sp>
      <p:graphicFrame>
        <p:nvGraphicFramePr>
          <p:cNvPr id="371" name="Google Shape;371;p32"/>
          <p:cNvGraphicFramePr/>
          <p:nvPr/>
        </p:nvGraphicFramePr>
        <p:xfrm>
          <a:off x="225050" y="15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790050"/>
                <a:gridCol w="790050"/>
                <a:gridCol w="790050"/>
                <a:gridCol w="790050"/>
                <a:gridCol w="790050"/>
              </a:tblGrid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sub-exp.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dataset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preprocessed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f1-score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0.87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0.90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0.90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4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average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0.89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372" name="Google Shape;3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92" y="1443250"/>
            <a:ext cx="4269883" cy="33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79" name="Google Shape;379;p33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21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3610525" y="664200"/>
            <a:ext cx="198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The </a:t>
            </a:r>
            <a:r>
              <a:rPr b="1" lang="ar">
                <a:solidFill>
                  <a:schemeClr val="dk1"/>
                </a:solidFill>
              </a:rPr>
              <a:t>third </a:t>
            </a:r>
            <a:r>
              <a:rPr b="1" lang="ar">
                <a:solidFill>
                  <a:schemeClr val="dk1"/>
                </a:solidFill>
              </a:rPr>
              <a:t>experiment</a:t>
            </a:r>
            <a:r>
              <a:rPr b="1" lang="ar" sz="1100">
                <a:solidFill>
                  <a:schemeClr val="dk1"/>
                </a:solidFill>
              </a:rPr>
              <a:t> (</a:t>
            </a:r>
            <a:r>
              <a:rPr b="1" lang="ar" sz="1100">
                <a:solidFill>
                  <a:schemeClr val="dk1"/>
                </a:solidFill>
              </a:rPr>
              <a:t>Naive-Bayes</a:t>
            </a:r>
            <a:r>
              <a:rPr b="1" lang="ar" sz="1100">
                <a:solidFill>
                  <a:schemeClr val="dk1"/>
                </a:solidFill>
              </a:rPr>
              <a:t> Model)</a:t>
            </a:r>
            <a:endParaRPr b="1" sz="1100"/>
          </a:p>
        </p:txBody>
      </p:sp>
      <p:graphicFrame>
        <p:nvGraphicFramePr>
          <p:cNvPr id="383" name="Google Shape;383;p33"/>
          <p:cNvGraphicFramePr/>
          <p:nvPr/>
        </p:nvGraphicFramePr>
        <p:xfrm>
          <a:off x="225050" y="15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790050"/>
                <a:gridCol w="790050"/>
                <a:gridCol w="790050"/>
                <a:gridCol w="790050"/>
                <a:gridCol w="790050"/>
              </a:tblGrid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sub-exp.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dataset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preprocessed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f1-score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0.88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4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average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0.90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0.90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384" name="Google Shape;3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025" y="1379550"/>
            <a:ext cx="4179688" cy="33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391" name="Google Shape;391;p34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392" name="Google Shape;3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22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3526950" y="664200"/>
            <a:ext cx="209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The f</a:t>
            </a:r>
            <a:r>
              <a:rPr b="1" lang="ar">
                <a:solidFill>
                  <a:schemeClr val="dk1"/>
                </a:solidFill>
              </a:rPr>
              <a:t>ourth </a:t>
            </a:r>
            <a:r>
              <a:rPr b="1" lang="ar">
                <a:solidFill>
                  <a:schemeClr val="dk1"/>
                </a:solidFill>
              </a:rPr>
              <a:t>experiment</a:t>
            </a:r>
            <a:r>
              <a:rPr b="1" lang="ar" sz="1100">
                <a:solidFill>
                  <a:schemeClr val="dk1"/>
                </a:solidFill>
              </a:rPr>
              <a:t> (</a:t>
            </a:r>
            <a:r>
              <a:rPr b="1" lang="ar" sz="1100">
                <a:solidFill>
                  <a:schemeClr val="dk1"/>
                </a:solidFill>
              </a:rPr>
              <a:t>SVM</a:t>
            </a:r>
            <a:r>
              <a:rPr b="1" lang="ar" sz="1100">
                <a:solidFill>
                  <a:schemeClr val="dk1"/>
                </a:solidFill>
              </a:rPr>
              <a:t> Model)</a:t>
            </a:r>
            <a:endParaRPr b="1" sz="1100"/>
          </a:p>
        </p:txBody>
      </p:sp>
      <p:graphicFrame>
        <p:nvGraphicFramePr>
          <p:cNvPr id="395" name="Google Shape;395;p34"/>
          <p:cNvGraphicFramePr/>
          <p:nvPr/>
        </p:nvGraphicFramePr>
        <p:xfrm>
          <a:off x="225050" y="15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790050"/>
                <a:gridCol w="790050"/>
                <a:gridCol w="790050"/>
                <a:gridCol w="790050"/>
                <a:gridCol w="790050"/>
              </a:tblGrid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sub-exp.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dataset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preprocessed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>
                          <a:solidFill>
                            <a:srgbClr val="1C4587"/>
                          </a:solidFill>
                        </a:rPr>
                        <a:t>f1-score</a:t>
                      </a:r>
                      <a:endParaRPr b="1" sz="7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0.90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0.90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2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Articles and 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0.91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yes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4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accent2"/>
                          </a:solidFill>
                        </a:rPr>
                        <a:t>Tweets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600"/>
                        <a:t>0.93</a:t>
                      </a:r>
                      <a:endParaRPr b="1"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average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0.92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700"/>
                        <a:t>0.92</a:t>
                      </a:r>
                      <a:endParaRPr b="1" sz="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396" name="Google Shape;3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723" y="1379550"/>
            <a:ext cx="4308003" cy="33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403" name="Google Shape;403;p35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04" name="Google Shape;4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5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23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0" y="89172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Comparison of the results of the four experiments:</a:t>
            </a:r>
            <a:endParaRPr b="1" sz="1100"/>
          </a:p>
        </p:txBody>
      </p:sp>
      <p:graphicFrame>
        <p:nvGraphicFramePr>
          <p:cNvPr id="407" name="Google Shape;407;p35"/>
          <p:cNvGraphicFramePr/>
          <p:nvPr/>
        </p:nvGraphicFramePr>
        <p:xfrm>
          <a:off x="2036963" y="165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873450"/>
                <a:gridCol w="969875"/>
                <a:gridCol w="1280650"/>
                <a:gridCol w="991300"/>
                <a:gridCol w="954750"/>
              </a:tblGrid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experiment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used model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tokenizer/encoder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running time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1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Keras (sequential)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Tensorflow tokenizer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60 minutes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0.89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2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KNN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BERT encoder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90 minutes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dk1"/>
                          </a:solidFill>
                        </a:rPr>
                        <a:t>0.89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3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Naive-Bayes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rgbClr val="38761D"/>
                          </a:solidFill>
                        </a:rPr>
                        <a:t>48 seconds</a:t>
                      </a:r>
                      <a:endParaRPr b="1" sz="8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0.90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4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SVM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dk1"/>
                          </a:solidFill>
                        </a:rPr>
                        <a:t>-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9.5 hours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rgbClr val="38761D"/>
                          </a:solidFill>
                        </a:rPr>
                        <a:t>0.92</a:t>
                      </a:r>
                      <a:endParaRPr b="1" sz="8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900"/>
                        <a:t>average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900"/>
                        <a:t>0.90</a:t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408" name="Google Shape;408;p35"/>
          <p:cNvSpPr/>
          <p:nvPr/>
        </p:nvSpPr>
        <p:spPr>
          <a:xfrm>
            <a:off x="2037000" y="2754300"/>
            <a:ext cx="5070000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415" name="Google Shape;415;p36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24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0" y="89172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Using LIME Explainer to Explain the Models results:</a:t>
            </a:r>
            <a:endParaRPr b="1" sz="1100"/>
          </a:p>
        </p:txBody>
      </p:sp>
      <p:pic>
        <p:nvPicPr>
          <p:cNvPr id="419" name="Google Shape;4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563" y="1444325"/>
            <a:ext cx="4688874" cy="326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426" name="Google Shape;426;p37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27" name="Google Shape;4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7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25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0" y="89172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Using LIME Explainer to Explain the Models results:</a:t>
            </a:r>
            <a:endParaRPr b="1" sz="1100"/>
          </a:p>
        </p:txBody>
      </p:sp>
      <p:pic>
        <p:nvPicPr>
          <p:cNvPr id="430" name="Google Shape;4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950" y="1215725"/>
            <a:ext cx="3885001" cy="34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437" name="Google Shape;437;p38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38" name="Google Shape;4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26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3966600" y="656950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Word Cloud</a:t>
            </a:r>
            <a:endParaRPr b="1" sz="1100"/>
          </a:p>
        </p:txBody>
      </p:sp>
      <p:pic>
        <p:nvPicPr>
          <p:cNvPr id="441" name="Google Shape;4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888" y="1057150"/>
            <a:ext cx="6898474" cy="3492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8"/>
          <p:cNvSpPr txBox="1"/>
          <p:nvPr/>
        </p:nvSpPr>
        <p:spPr>
          <a:xfrm>
            <a:off x="2363238" y="4466388"/>
            <a:ext cx="44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/>
              <a:t>The dataset used in this figure is </a:t>
            </a:r>
            <a:r>
              <a:rPr b="1" lang="ar" sz="900">
                <a:solidFill>
                  <a:srgbClr val="990000"/>
                </a:solidFill>
                <a:highlight>
                  <a:srgbClr val="F4CCCC"/>
                </a:highlight>
              </a:rPr>
              <a:t>Articles and Tweets without preprocessing</a:t>
            </a:r>
            <a:endParaRPr b="1" sz="900">
              <a:solidFill>
                <a:srgbClr val="990000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449" name="Google Shape;449;p39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50" name="Google Shape;4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9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27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3966600" y="656950"/>
            <a:ext cx="1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Word Cloud</a:t>
            </a:r>
            <a:endParaRPr b="1" sz="1100"/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75" y="1057150"/>
            <a:ext cx="7552467" cy="34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9"/>
          <p:cNvSpPr txBox="1"/>
          <p:nvPr/>
        </p:nvSpPr>
        <p:spPr>
          <a:xfrm>
            <a:off x="2363238" y="4466388"/>
            <a:ext cx="44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/>
              <a:t>The dataset used in this figure is </a:t>
            </a:r>
            <a:r>
              <a:rPr b="1" lang="ar" sz="900">
                <a:solidFill>
                  <a:srgbClr val="990000"/>
                </a:solidFill>
                <a:highlight>
                  <a:srgbClr val="F4CCCC"/>
                </a:highlight>
              </a:rPr>
              <a:t>Articles and Tweets without preprocessing</a:t>
            </a:r>
            <a:endParaRPr b="1" sz="900">
              <a:solidFill>
                <a:srgbClr val="990000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Experiments and Evaluation</a:t>
            </a:r>
            <a:endParaRPr/>
          </a:p>
        </p:txBody>
      </p:sp>
      <p:sp>
        <p:nvSpPr>
          <p:cNvPr id="461" name="Google Shape;461;p40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62" name="Google Shape;4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0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28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3731700" y="664200"/>
            <a:ext cx="16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Ensemble Model</a:t>
            </a:r>
            <a:endParaRPr b="1" sz="1100"/>
          </a:p>
        </p:txBody>
      </p:sp>
      <p:graphicFrame>
        <p:nvGraphicFramePr>
          <p:cNvPr id="465" name="Google Shape;465;p40"/>
          <p:cNvGraphicFramePr/>
          <p:nvPr/>
        </p:nvGraphicFramePr>
        <p:xfrm>
          <a:off x="1949050" y="176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{D2796B8E-C422-4195-8BAC-91DB52E491F2}</a:tableStyleId>
              </a:tblPr>
              <a:tblGrid>
                <a:gridCol w="1778225"/>
                <a:gridCol w="1778225"/>
                <a:gridCol w="1689425"/>
              </a:tblGrid>
              <a:tr h="28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used model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used dataset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1000">
                          <a:solidFill>
                            <a:srgbClr val="1C4587"/>
                          </a:solidFill>
                        </a:rPr>
                        <a:t>accuracy</a:t>
                      </a:r>
                      <a:endParaRPr b="1" sz="1000">
                        <a:solidFill>
                          <a:srgbClr val="1C4587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Keras (sequential)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Tweets without preprocessing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0.93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KNN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dk1"/>
                          </a:solidFill>
                        </a:rPr>
                        <a:t>Tweets without preprocessing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0.91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Naive-Bayes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dk1"/>
                          </a:solidFill>
                        </a:rPr>
                        <a:t>Tweets without preprocessing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0.92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ar" sz="800">
                          <a:solidFill>
                            <a:schemeClr val="accent2"/>
                          </a:solidFill>
                        </a:rPr>
                        <a:t>SVM</a:t>
                      </a:r>
                      <a:endParaRPr b="1" sz="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dk1"/>
                          </a:solidFill>
                        </a:rPr>
                        <a:t>Tweets without preprocessing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0.93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/>
                        <a:t>ensemble mode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chemeClr val="dk1"/>
                          </a:solidFill>
                        </a:rPr>
                        <a:t>Tweets without preprocessing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ar" sz="800">
                          <a:solidFill>
                            <a:srgbClr val="38761D"/>
                          </a:solidFill>
                        </a:rPr>
                        <a:t>0.94</a:t>
                      </a:r>
                      <a:endParaRPr b="1" sz="8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Contents</a:t>
            </a:r>
            <a:endParaRPr/>
          </a:p>
        </p:txBody>
      </p:sp>
      <p:sp>
        <p:nvSpPr>
          <p:cNvPr id="472" name="Google Shape;472;p41"/>
          <p:cNvSpPr txBox="1"/>
          <p:nvPr/>
        </p:nvSpPr>
        <p:spPr>
          <a:xfrm>
            <a:off x="192875" y="1007275"/>
            <a:ext cx="6172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Introduction and Motivation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❏"/>
            </a:pPr>
            <a:r>
              <a:rPr lang="ar" sz="2300">
                <a:solidFill>
                  <a:schemeClr val="accent2"/>
                </a:solidFill>
                <a:highlight>
                  <a:schemeClr val="lt1"/>
                </a:highlight>
              </a:rPr>
              <a:t>Methodology and Implementation</a:t>
            </a:r>
            <a:endParaRPr sz="23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Char char="❏"/>
            </a:pPr>
            <a:r>
              <a:rPr lang="ar" sz="2300">
                <a:solidFill>
                  <a:schemeClr val="accent2"/>
                </a:solidFill>
                <a:highlight>
                  <a:schemeClr val="lt1"/>
                </a:highlight>
              </a:rPr>
              <a:t>Experiments and Evaluation</a:t>
            </a:r>
            <a:endParaRPr sz="23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Char char="❏"/>
            </a:pPr>
            <a:r>
              <a:rPr lang="ar" sz="2300">
                <a:solidFill>
                  <a:srgbClr val="0B5394"/>
                </a:solidFill>
                <a:highlight>
                  <a:schemeClr val="lt1"/>
                </a:highlight>
              </a:rPr>
              <a:t>Summary</a:t>
            </a:r>
            <a:endParaRPr sz="2300">
              <a:solidFill>
                <a:srgbClr val="0B5394"/>
              </a:solidFill>
              <a:highlight>
                <a:schemeClr val="lt1"/>
              </a:highlight>
            </a:endParaRPr>
          </a:p>
        </p:txBody>
      </p:sp>
      <p:sp>
        <p:nvSpPr>
          <p:cNvPr id="473" name="Google Shape;473;p41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74" name="Google Shape;4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1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29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Introduction and Motivation</a:t>
            </a:r>
            <a:endParaRPr b="1" sz="32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0" y="1443913"/>
            <a:ext cx="2342025" cy="16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6812" y="3034175"/>
            <a:ext cx="239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600"/>
              <a:t>https://www.laeuft.eu/umgang-mit-fake-news-coronainsights/</a:t>
            </a:r>
            <a:endParaRPr b="1" sz="6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375" y="1510450"/>
            <a:ext cx="5357425" cy="180063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3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Summary</a:t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0" y="1714650"/>
            <a:ext cx="89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No significant differences in the </a:t>
            </a:r>
            <a:r>
              <a:rPr lang="ar">
                <a:solidFill>
                  <a:srgbClr val="FF0000"/>
                </a:solidFill>
                <a:highlight>
                  <a:schemeClr val="lt1"/>
                </a:highlight>
              </a:rPr>
              <a:t>performance </a:t>
            </a: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of the models used in this experiment.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  <p:sp>
        <p:nvSpPr>
          <p:cNvPr id="483" name="Google Shape;483;p42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84" name="Google Shape;4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2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30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0" y="2267250"/>
            <a:ext cx="890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There are significant differences between the models in terms of the </a:t>
            </a:r>
            <a:r>
              <a:rPr lang="ar">
                <a:solidFill>
                  <a:srgbClr val="FF0000"/>
                </a:solidFill>
                <a:highlight>
                  <a:schemeClr val="lt1"/>
                </a:highlight>
              </a:rPr>
              <a:t>time </a:t>
            </a: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needed to create, train and test the model.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0" y="3035250"/>
            <a:ext cx="89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Data preprocessing does not necessarily improve the performance of the machine learning model.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0" y="3587850"/>
            <a:ext cx="89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The performance of the model, and its decisions can be explained (LIME, word cloud).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0" y="8572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 the context of these experiments it was found: </a:t>
            </a:r>
            <a:endParaRPr/>
          </a:p>
        </p:txBody>
      </p:sp>
      <p:sp>
        <p:nvSpPr>
          <p:cNvPr id="490" name="Google Shape;490;p42"/>
          <p:cNvSpPr txBox="1"/>
          <p:nvPr/>
        </p:nvSpPr>
        <p:spPr>
          <a:xfrm>
            <a:off x="0" y="4140450"/>
            <a:ext cx="89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the performance of the Ensemble model is </a:t>
            </a:r>
            <a:r>
              <a:rPr lang="ar">
                <a:solidFill>
                  <a:srgbClr val="FF0000"/>
                </a:solidFill>
                <a:highlight>
                  <a:schemeClr val="lt1"/>
                </a:highlight>
              </a:rPr>
              <a:t>better </a:t>
            </a:r>
            <a:r>
              <a:rPr lang="ar">
                <a:solidFill>
                  <a:schemeClr val="accent2"/>
                </a:solidFill>
                <a:highlight>
                  <a:schemeClr val="lt1"/>
                </a:highlight>
              </a:rPr>
              <a:t>than the performance of each model separately.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3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497" name="Google Shape;4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3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31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900">
                <a:solidFill>
                  <a:schemeClr val="dk1"/>
                </a:solidFill>
              </a:rPr>
              <a:t>Contents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92875" y="1007275"/>
            <a:ext cx="6172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Introduction and Motivation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Char char="❏"/>
            </a:pPr>
            <a:r>
              <a:rPr lang="ar" sz="2300">
                <a:solidFill>
                  <a:srgbClr val="0B5394"/>
                </a:solidFill>
                <a:highlight>
                  <a:schemeClr val="lt1"/>
                </a:highlight>
              </a:rPr>
              <a:t>Methodology and Implementation</a:t>
            </a:r>
            <a:endParaRPr sz="23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Experiments and Evaluation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lang="ar" sz="2300">
                <a:solidFill>
                  <a:schemeClr val="dk1"/>
                </a:solidFill>
                <a:highlight>
                  <a:schemeClr val="lt1"/>
                </a:highlight>
              </a:rPr>
              <a:t>Summary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4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5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011425" y="664200"/>
            <a:ext cx="34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Creating and Preprocessing The Data </a:t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51500" y="2384288"/>
            <a:ext cx="1330992" cy="1142100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0B5394"/>
                </a:solidFill>
              </a:rPr>
              <a:t>Internet</a:t>
            </a:r>
            <a:endParaRPr b="1">
              <a:solidFill>
                <a:srgbClr val="0B5394"/>
              </a:solidFill>
            </a:endParaRPr>
          </a:p>
        </p:txBody>
      </p:sp>
      <p:cxnSp>
        <p:nvCxnSpPr>
          <p:cNvPr id="101" name="Google Shape;101;p17"/>
          <p:cNvCxnSpPr>
            <a:stCxn id="100" idx="0"/>
            <a:endCxn id="102" idx="2"/>
          </p:cNvCxnSpPr>
          <p:nvPr/>
        </p:nvCxnSpPr>
        <p:spPr>
          <a:xfrm flipH="1" rot="10800000">
            <a:off x="1381383" y="1662938"/>
            <a:ext cx="687900" cy="12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2069425" y="1330950"/>
            <a:ext cx="558300" cy="664200"/>
          </a:xfrm>
          <a:prstGeom prst="can">
            <a:avLst>
              <a:gd fmla="val 25000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741B47"/>
                </a:solidFill>
              </a:rPr>
              <a:t>DS1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069425" y="2155700"/>
            <a:ext cx="558300" cy="664200"/>
          </a:xfrm>
          <a:prstGeom prst="can">
            <a:avLst>
              <a:gd fmla="val 25000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741B47"/>
                </a:solidFill>
              </a:rPr>
              <a:t>DS1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069425" y="2980450"/>
            <a:ext cx="558300" cy="664200"/>
          </a:xfrm>
          <a:prstGeom prst="can">
            <a:avLst>
              <a:gd fmla="val 25000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741B47"/>
                </a:solidFill>
              </a:rPr>
              <a:t>DS1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069425" y="3805200"/>
            <a:ext cx="558300" cy="664200"/>
          </a:xfrm>
          <a:prstGeom prst="can">
            <a:avLst>
              <a:gd fmla="val 25000" name="adj"/>
            </a:avLst>
          </a:prstGeom>
          <a:solidFill>
            <a:srgbClr val="EAD1DC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741B47"/>
                </a:solidFill>
              </a:rPr>
              <a:t>DS1</a:t>
            </a:r>
            <a:endParaRPr b="1">
              <a:solidFill>
                <a:srgbClr val="741B47"/>
              </a:solidFill>
            </a:endParaRPr>
          </a:p>
        </p:txBody>
      </p:sp>
      <p:cxnSp>
        <p:nvCxnSpPr>
          <p:cNvPr id="106" name="Google Shape;106;p17"/>
          <p:cNvCxnSpPr>
            <a:stCxn id="100" idx="0"/>
            <a:endCxn id="103" idx="2"/>
          </p:cNvCxnSpPr>
          <p:nvPr/>
        </p:nvCxnSpPr>
        <p:spPr>
          <a:xfrm flipH="1" rot="10800000">
            <a:off x="1381383" y="2487938"/>
            <a:ext cx="6879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0" idx="0"/>
            <a:endCxn id="104" idx="2"/>
          </p:cNvCxnSpPr>
          <p:nvPr/>
        </p:nvCxnSpPr>
        <p:spPr>
          <a:xfrm>
            <a:off x="1381383" y="2955338"/>
            <a:ext cx="687900" cy="35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0" idx="0"/>
            <a:endCxn id="105" idx="2"/>
          </p:cNvCxnSpPr>
          <p:nvPr/>
        </p:nvCxnSpPr>
        <p:spPr>
          <a:xfrm>
            <a:off x="1381383" y="2955338"/>
            <a:ext cx="687900" cy="118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2627875" y="1604138"/>
            <a:ext cx="1547400" cy="1194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103" idx="4"/>
          </p:cNvCxnSpPr>
          <p:nvPr/>
        </p:nvCxnSpPr>
        <p:spPr>
          <a:xfrm>
            <a:off x="2627725" y="2487800"/>
            <a:ext cx="1576800" cy="31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04" idx="4"/>
          </p:cNvCxnSpPr>
          <p:nvPr/>
        </p:nvCxnSpPr>
        <p:spPr>
          <a:xfrm flipH="1" rot="10800000">
            <a:off x="2627725" y="2799250"/>
            <a:ext cx="1590600" cy="513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105" idx="4"/>
          </p:cNvCxnSpPr>
          <p:nvPr/>
        </p:nvCxnSpPr>
        <p:spPr>
          <a:xfrm flipH="1" rot="10800000">
            <a:off x="2627725" y="2799000"/>
            <a:ext cx="1572900" cy="133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5288875" y="1546575"/>
            <a:ext cx="558300" cy="6642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288875" y="3544288"/>
            <a:ext cx="558300" cy="664200"/>
          </a:xfrm>
          <a:prstGeom prst="can">
            <a:avLst>
              <a:gd fmla="val 25000" name="adj"/>
            </a:avLst>
          </a:prstGeom>
          <a:solidFill>
            <a:srgbClr val="E6B8AF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</a:endParaRPr>
          </a:p>
        </p:txBody>
      </p:sp>
      <p:cxnSp>
        <p:nvCxnSpPr>
          <p:cNvPr id="115" name="Google Shape;115;p17"/>
          <p:cNvCxnSpPr>
            <a:stCxn id="113" idx="2"/>
          </p:cNvCxnSpPr>
          <p:nvPr/>
        </p:nvCxnSpPr>
        <p:spPr>
          <a:xfrm flipH="1">
            <a:off x="4184875" y="1878675"/>
            <a:ext cx="1104000" cy="920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14" idx="2"/>
          </p:cNvCxnSpPr>
          <p:nvPr/>
        </p:nvCxnSpPr>
        <p:spPr>
          <a:xfrm rot="10800000">
            <a:off x="4163275" y="2799088"/>
            <a:ext cx="1125600" cy="1077300"/>
          </a:xfrm>
          <a:prstGeom prst="curvedConnector3">
            <a:avLst>
              <a:gd fmla="val 2406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5191825" y="2210775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8761D"/>
                </a:solidFill>
                <a:highlight>
                  <a:schemeClr val="lt1"/>
                </a:highlight>
              </a:rPr>
              <a:t>tweets</a:t>
            </a:r>
            <a:endParaRPr b="1">
              <a:solidFill>
                <a:srgbClr val="38761D"/>
              </a:solidFill>
              <a:highlight>
                <a:schemeClr val="lt1"/>
              </a:highlight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658275" y="4256350"/>
            <a:ext cx="18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85200C"/>
                </a:solidFill>
                <a:highlight>
                  <a:schemeClr val="lt1"/>
                </a:highlight>
              </a:rPr>
              <a:t>articles and tweets</a:t>
            </a:r>
            <a:endParaRPr b="1">
              <a:solidFill>
                <a:srgbClr val="85200C"/>
              </a:solidFill>
              <a:highlight>
                <a:schemeClr val="lt1"/>
              </a:highlight>
            </a:endParaRPr>
          </a:p>
        </p:txBody>
      </p:sp>
      <p:cxnSp>
        <p:nvCxnSpPr>
          <p:cNvPr id="119" name="Google Shape;119;p17"/>
          <p:cNvCxnSpPr>
            <a:stCxn id="120" idx="2"/>
          </p:cNvCxnSpPr>
          <p:nvPr/>
        </p:nvCxnSpPr>
        <p:spPr>
          <a:xfrm flipH="1">
            <a:off x="5847175" y="1330838"/>
            <a:ext cx="1068900" cy="567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22" idx="2"/>
          </p:cNvCxnSpPr>
          <p:nvPr/>
        </p:nvCxnSpPr>
        <p:spPr>
          <a:xfrm flipH="1">
            <a:off x="5847325" y="3337738"/>
            <a:ext cx="1088100" cy="55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24" idx="2"/>
          </p:cNvCxnSpPr>
          <p:nvPr/>
        </p:nvCxnSpPr>
        <p:spPr>
          <a:xfrm rot="10800000">
            <a:off x="5865925" y="1897488"/>
            <a:ext cx="1065600" cy="436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26" idx="2"/>
          </p:cNvCxnSpPr>
          <p:nvPr/>
        </p:nvCxnSpPr>
        <p:spPr>
          <a:xfrm rot="10800000">
            <a:off x="5865625" y="3895388"/>
            <a:ext cx="1069800" cy="445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6916075" y="998738"/>
            <a:ext cx="558300" cy="6642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935425" y="3005638"/>
            <a:ext cx="558300" cy="6642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931525" y="2002188"/>
            <a:ext cx="558300" cy="664200"/>
          </a:xfrm>
          <a:prstGeom prst="can">
            <a:avLst>
              <a:gd fmla="val 25000" name="adj"/>
            </a:avLst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935425" y="4009088"/>
            <a:ext cx="558300" cy="6642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553575" y="3933100"/>
            <a:ext cx="159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1155CC"/>
                </a:solidFill>
                <a:highlight>
                  <a:schemeClr val="lt1"/>
                </a:highlight>
              </a:rPr>
              <a:t>articles and tweets </a:t>
            </a:r>
            <a:r>
              <a:rPr b="1" lang="ar">
                <a:solidFill>
                  <a:srgbClr val="1155CC"/>
                </a:solidFill>
                <a:highlight>
                  <a:srgbClr val="F4CCCC"/>
                </a:highlight>
              </a:rPr>
              <a:t>without</a:t>
            </a:r>
            <a:r>
              <a:rPr b="1" lang="ar">
                <a:solidFill>
                  <a:srgbClr val="1155CC"/>
                </a:solidFill>
                <a:highlight>
                  <a:schemeClr val="lt1"/>
                </a:highlight>
              </a:rPr>
              <a:t> preprocessing</a:t>
            </a:r>
            <a:endParaRPr b="1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553575" y="2944800"/>
            <a:ext cx="159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1155CC"/>
                </a:solidFill>
                <a:highlight>
                  <a:schemeClr val="lt1"/>
                </a:highlight>
              </a:rPr>
              <a:t>articles and tweets </a:t>
            </a:r>
            <a:r>
              <a:rPr b="1" lang="ar">
                <a:solidFill>
                  <a:srgbClr val="1155CC"/>
                </a:solidFill>
                <a:highlight>
                  <a:srgbClr val="F4CCCC"/>
                </a:highlight>
              </a:rPr>
              <a:t>with</a:t>
            </a:r>
            <a:r>
              <a:rPr b="1" lang="ar">
                <a:solidFill>
                  <a:srgbClr val="1155CC"/>
                </a:solidFill>
                <a:highlight>
                  <a:schemeClr val="lt1"/>
                </a:highlight>
              </a:rPr>
              <a:t> preprocessing</a:t>
            </a:r>
            <a:endParaRPr b="1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553575" y="1964450"/>
            <a:ext cx="159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134F5C"/>
                </a:solidFill>
                <a:highlight>
                  <a:schemeClr val="lt1"/>
                </a:highlight>
              </a:rPr>
              <a:t>t</a:t>
            </a:r>
            <a:r>
              <a:rPr b="1" lang="ar">
                <a:solidFill>
                  <a:srgbClr val="134F5C"/>
                </a:solidFill>
                <a:highlight>
                  <a:schemeClr val="lt1"/>
                </a:highlight>
              </a:rPr>
              <a:t>weets </a:t>
            </a:r>
            <a:r>
              <a:rPr b="1" lang="ar">
                <a:solidFill>
                  <a:srgbClr val="134F5C"/>
                </a:solidFill>
                <a:highlight>
                  <a:srgbClr val="F4CCCC"/>
                </a:highlight>
              </a:rPr>
              <a:t>without</a:t>
            </a:r>
            <a:r>
              <a:rPr b="1" lang="ar">
                <a:solidFill>
                  <a:srgbClr val="134F5C"/>
                </a:solidFill>
                <a:highlight>
                  <a:schemeClr val="lt1"/>
                </a:highlight>
              </a:rPr>
              <a:t> preprocessing</a:t>
            </a:r>
            <a:endParaRPr b="1">
              <a:solidFill>
                <a:srgbClr val="134F5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865925" y="1420950"/>
            <a:ext cx="106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900">
                <a:solidFill>
                  <a:srgbClr val="38761D"/>
                </a:solidFill>
                <a:highlight>
                  <a:srgbClr val="D9EAD3"/>
                </a:highlight>
              </a:rPr>
              <a:t>preprocessing</a:t>
            </a:r>
            <a:endParaRPr sz="900">
              <a:solidFill>
                <a:srgbClr val="38761D"/>
              </a:solidFill>
              <a:highlight>
                <a:srgbClr val="D9EAD3"/>
              </a:highlight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553575" y="948450"/>
            <a:ext cx="159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134F5C"/>
                </a:solidFill>
                <a:highlight>
                  <a:schemeClr val="lt1"/>
                </a:highlight>
              </a:rPr>
              <a:t>tweets </a:t>
            </a:r>
            <a:r>
              <a:rPr b="1" lang="ar">
                <a:solidFill>
                  <a:srgbClr val="134F5C"/>
                </a:solidFill>
                <a:highlight>
                  <a:srgbClr val="F4CCCC"/>
                </a:highlight>
              </a:rPr>
              <a:t>with</a:t>
            </a:r>
            <a:r>
              <a:rPr b="1" lang="ar">
                <a:solidFill>
                  <a:srgbClr val="134F5C"/>
                </a:solidFill>
                <a:highlight>
                  <a:schemeClr val="lt1"/>
                </a:highlight>
              </a:rPr>
              <a:t> preprocessing</a:t>
            </a:r>
            <a:endParaRPr b="1">
              <a:solidFill>
                <a:srgbClr val="134F5C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829425" y="904875"/>
            <a:ext cx="2162100" cy="38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5865925" y="3478350"/>
            <a:ext cx="106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900">
                <a:solidFill>
                  <a:srgbClr val="85200C"/>
                </a:solidFill>
                <a:highlight>
                  <a:srgbClr val="E6B8AF"/>
                </a:highlight>
              </a:rPr>
              <a:t>preprocessing</a:t>
            </a:r>
            <a:endParaRPr sz="900">
              <a:solidFill>
                <a:srgbClr val="85200C"/>
              </a:solidFill>
              <a:highlight>
                <a:srgbClr val="E6B8A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6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42" name="Google Shape;142;p18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0" y="795125"/>
            <a:ext cx="32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the web links ("https:\\")</a:t>
            </a:r>
            <a:endParaRPr b="1" sz="1100"/>
          </a:p>
        </p:txBody>
      </p:sp>
      <p:sp>
        <p:nvSpPr>
          <p:cNvPr id="144" name="Google Shape;144;p18"/>
          <p:cNvSpPr txBox="1"/>
          <p:nvPr/>
        </p:nvSpPr>
        <p:spPr>
          <a:xfrm>
            <a:off x="3450750" y="664200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Preprocessing The Data </a:t>
            </a:r>
            <a:endParaRPr b="1"/>
          </a:p>
        </p:txBody>
      </p:sp>
      <p:sp>
        <p:nvSpPr>
          <p:cNvPr id="145" name="Google Shape;145;p18"/>
          <p:cNvSpPr txBox="1"/>
          <p:nvPr/>
        </p:nvSpPr>
        <p:spPr>
          <a:xfrm>
            <a:off x="0" y="1195325"/>
            <a:ext cx="236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Mention (@)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0" y="1595525"/>
            <a:ext cx="318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Hashtag (#)</a:t>
            </a:r>
            <a:endParaRPr b="1" sz="1100"/>
          </a:p>
        </p:txBody>
      </p:sp>
      <p:sp>
        <p:nvSpPr>
          <p:cNvPr id="147" name="Google Shape;147;p18"/>
          <p:cNvSpPr txBox="1"/>
          <p:nvPr/>
        </p:nvSpPr>
        <p:spPr>
          <a:xfrm>
            <a:off x="0" y="1995725"/>
            <a:ext cx="40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tab (\t) and newline (\n) characters</a:t>
            </a:r>
            <a:endParaRPr b="1" sz="1100"/>
          </a:p>
        </p:txBody>
      </p:sp>
      <p:sp>
        <p:nvSpPr>
          <p:cNvPr id="148" name="Google Shape;148;p18"/>
          <p:cNvSpPr txBox="1"/>
          <p:nvPr/>
        </p:nvSpPr>
        <p:spPr>
          <a:xfrm>
            <a:off x="0" y="2395925"/>
            <a:ext cx="318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the digits</a:t>
            </a:r>
            <a:endParaRPr b="1" sz="1100"/>
          </a:p>
        </p:txBody>
      </p:sp>
      <p:sp>
        <p:nvSpPr>
          <p:cNvPr id="149" name="Google Shape;149;p18"/>
          <p:cNvSpPr txBox="1"/>
          <p:nvPr/>
        </p:nvSpPr>
        <p:spPr>
          <a:xfrm>
            <a:off x="0" y="4396925"/>
            <a:ext cx="483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every character, that is not in the ascii table</a:t>
            </a:r>
            <a:endParaRPr b="1" sz="1100"/>
          </a:p>
        </p:txBody>
      </p:sp>
      <p:sp>
        <p:nvSpPr>
          <p:cNvPr id="150" name="Google Shape;150;p18"/>
          <p:cNvSpPr txBox="1"/>
          <p:nvPr/>
        </p:nvSpPr>
        <p:spPr>
          <a:xfrm>
            <a:off x="0" y="3196325"/>
            <a:ext cx="342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the duplicate whitespaces</a:t>
            </a:r>
            <a:endParaRPr b="1" sz="1100"/>
          </a:p>
        </p:txBody>
      </p:sp>
      <p:sp>
        <p:nvSpPr>
          <p:cNvPr id="151" name="Google Shape;151;p18"/>
          <p:cNvSpPr txBox="1"/>
          <p:nvPr/>
        </p:nvSpPr>
        <p:spPr>
          <a:xfrm>
            <a:off x="0" y="3596525"/>
            <a:ext cx="318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Convert all letters to lowercase</a:t>
            </a:r>
            <a:endParaRPr b="1" sz="1100"/>
          </a:p>
        </p:txBody>
      </p:sp>
      <p:sp>
        <p:nvSpPr>
          <p:cNvPr id="152" name="Google Shape;152;p18"/>
          <p:cNvSpPr txBox="1"/>
          <p:nvPr/>
        </p:nvSpPr>
        <p:spPr>
          <a:xfrm>
            <a:off x="0" y="3996725"/>
            <a:ext cx="318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the punctuation marks</a:t>
            </a:r>
            <a:endParaRPr b="1" sz="1100"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2796125"/>
            <a:ext cx="224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Remove stop words</a:t>
            </a:r>
            <a:endParaRPr b="1" sz="1100"/>
          </a:p>
        </p:txBody>
      </p:sp>
      <p:sp>
        <p:nvSpPr>
          <p:cNvPr id="154" name="Google Shape;154;p18"/>
          <p:cNvSpPr txBox="1"/>
          <p:nvPr/>
        </p:nvSpPr>
        <p:spPr>
          <a:xfrm>
            <a:off x="4202600" y="2140525"/>
            <a:ext cx="1822500" cy="126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rgbClr val="1155CC"/>
                </a:solidFill>
              </a:rPr>
              <a:t>Multiple posts shared repeatedly on Facebook and Twitter claim COVID-19 \n \t means \u0153see a sheep surrender in Latin. @test #test https://test.com</a:t>
            </a:r>
            <a:endParaRPr b="1" sz="1000">
              <a:solidFill>
                <a:srgbClr val="1155CC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7150725" y="2371375"/>
            <a:ext cx="1822500" cy="80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rgbClr val="1155CC"/>
                </a:solidFill>
              </a:rPr>
              <a:t>m</a:t>
            </a:r>
            <a:r>
              <a:rPr b="1" lang="ar" sz="1000">
                <a:solidFill>
                  <a:srgbClr val="1155CC"/>
                </a:solidFill>
              </a:rPr>
              <a:t>ultiple posts shared repeatedly facebook twitter claim covid means see sheep surrender latin</a:t>
            </a:r>
            <a:endParaRPr b="1" sz="1000">
              <a:solidFill>
                <a:srgbClr val="1155CC"/>
              </a:solidFill>
            </a:endParaRPr>
          </a:p>
        </p:txBody>
      </p:sp>
      <p:cxnSp>
        <p:nvCxnSpPr>
          <p:cNvPr id="156" name="Google Shape;156;p18"/>
          <p:cNvCxnSpPr>
            <a:endCxn id="155" idx="1"/>
          </p:cNvCxnSpPr>
          <p:nvPr/>
        </p:nvCxnSpPr>
        <p:spPr>
          <a:xfrm>
            <a:off x="6025125" y="2771575"/>
            <a:ext cx="11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7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313" y="1352550"/>
            <a:ext cx="37052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25" y="1347788"/>
            <a:ext cx="36957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6487988" y="952350"/>
            <a:ext cx="15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article and tweets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888893" y="952350"/>
            <a:ext cx="6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tweets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8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538050" y="664200"/>
            <a:ext cx="20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Create the Tokenizer</a:t>
            </a:r>
            <a:endParaRPr b="1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200" y="1385775"/>
            <a:ext cx="4125600" cy="5693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0" y="267667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Tensorflow Tokenizer.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0" y="3045975"/>
            <a:ext cx="439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BERT ‘paraphrase- MiniLM-L6-v2’ encoder (Sentence Transformer).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0" y="664200"/>
            <a:ext cx="9144000" cy="4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0" y="4789275"/>
            <a:ext cx="9144000" cy="354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ar" sz="900"/>
              <a:t>Baraa Ragab Tbab</a:t>
            </a:r>
            <a:endParaRPr b="1" sz="9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9400"/>
            <a:ext cx="106907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8726875" y="4789400"/>
            <a:ext cx="417300" cy="35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chemeClr val="dk2"/>
                </a:solidFill>
              </a:rPr>
              <a:t>9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91" name="Google Shape;191;p21"/>
          <p:cNvSpPr txBox="1"/>
          <p:nvPr>
            <p:ph idx="1" type="subTitle"/>
          </p:nvPr>
        </p:nvSpPr>
        <p:spPr>
          <a:xfrm>
            <a:off x="0" y="0"/>
            <a:ext cx="9144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300">
                <a:solidFill>
                  <a:schemeClr val="dk1"/>
                </a:solidFill>
              </a:rPr>
              <a:t>Methodology and Implementation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490650" y="6642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chemeClr val="dk1"/>
                </a:solidFill>
              </a:rPr>
              <a:t>Models Implementation</a:t>
            </a:r>
            <a:endParaRPr b="1"/>
          </a:p>
        </p:txBody>
      </p:sp>
      <p:sp>
        <p:nvSpPr>
          <p:cNvPr id="193" name="Google Shape;193;p21"/>
          <p:cNvSpPr txBox="1"/>
          <p:nvPr/>
        </p:nvSpPr>
        <p:spPr>
          <a:xfrm>
            <a:off x="0" y="16801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Keras Sequential Model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0" y="20494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k-Nearest Neighbors Model (KNN)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0" y="24187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Naive-Bayes </a:t>
            </a:r>
            <a:r>
              <a:rPr b="1" lang="ar" sz="1100">
                <a:solidFill>
                  <a:schemeClr val="dk1"/>
                </a:solidFill>
              </a:rPr>
              <a:t>Model </a:t>
            </a:r>
            <a:r>
              <a:rPr b="1" lang="ar" sz="1100">
                <a:solidFill>
                  <a:schemeClr val="dk1"/>
                </a:solidFill>
              </a:rPr>
              <a:t>(NB)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0" y="2788025"/>
            <a:ext cx="439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Support Vector Machine </a:t>
            </a:r>
            <a:r>
              <a:rPr b="1" lang="ar" sz="1100">
                <a:solidFill>
                  <a:schemeClr val="dk1"/>
                </a:solidFill>
              </a:rPr>
              <a:t>Model</a:t>
            </a:r>
            <a:r>
              <a:rPr b="1" lang="ar" sz="1100">
                <a:solidFill>
                  <a:schemeClr val="dk1"/>
                </a:solidFill>
              </a:rPr>
              <a:t>(SVM)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0" y="3142025"/>
            <a:ext cx="216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ar" sz="1100">
                <a:solidFill>
                  <a:schemeClr val="dk1"/>
                </a:solidFill>
              </a:rPr>
              <a:t>Ensemble Model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