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3" r:id="rId1"/>
  </p:sldMasterIdLst>
  <p:sldIdLst>
    <p:sldId id="257" r:id="rId2"/>
    <p:sldId id="258" r:id="rId3"/>
    <p:sldId id="259" r:id="rId4"/>
    <p:sldId id="279" r:id="rId5"/>
    <p:sldId id="260" r:id="rId6"/>
    <p:sldId id="261" r:id="rId7"/>
    <p:sldId id="262" r:id="rId8"/>
    <p:sldId id="263" r:id="rId9"/>
    <p:sldId id="264" r:id="rId10"/>
    <p:sldId id="265" r:id="rId11"/>
    <p:sldId id="266" r:id="rId12"/>
    <p:sldId id="267" r:id="rId13"/>
    <p:sldId id="268" r:id="rId14"/>
    <p:sldId id="280" r:id="rId15"/>
    <p:sldId id="269" r:id="rId16"/>
    <p:sldId id="270" r:id="rId17"/>
    <p:sldId id="271" r:id="rId18"/>
    <p:sldId id="277" r:id="rId19"/>
    <p:sldId id="272" r:id="rId20"/>
    <p:sldId id="273" r:id="rId21"/>
    <p:sldId id="274" r:id="rId22"/>
    <p:sldId id="275" r:id="rId23"/>
    <p:sldId id="276" r:id="rId24"/>
    <p:sldId id="278" r:id="rId25"/>
  </p:sldIdLst>
  <p:sldSz cx="12192000" cy="6858000"/>
  <p:notesSz cx="6858000" cy="9144000"/>
  <p:defaultTextStyle>
    <a:defPPr>
      <a:defRPr lang="ar-S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EM" initials="R" lastIdx="1" clrIdx="0">
    <p:extLst>
      <p:ext uri="{19B8F6BF-5375-455C-9EA6-DF929625EA0E}">
        <p15:presenceInfo xmlns:p15="http://schemas.microsoft.com/office/powerpoint/2012/main" userId="REE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886" autoAdjust="0"/>
    <p:restoredTop sz="94660"/>
  </p:normalViewPr>
  <p:slideViewPr>
    <p:cSldViewPr snapToGrid="0">
      <p:cViewPr varScale="1">
        <p:scale>
          <a:sx n="83" d="100"/>
          <a:sy n="83" d="100"/>
        </p:scale>
        <p:origin x="77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ar-S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ar-SY"/>
          </a:p>
        </p:txBody>
      </p:sp>
      <p:sp>
        <p:nvSpPr>
          <p:cNvPr id="4" name="Date Placeholder 3"/>
          <p:cNvSpPr>
            <a:spLocks noGrp="1"/>
          </p:cNvSpPr>
          <p:nvPr>
            <p:ph type="dt" sz="half" idx="10"/>
          </p:nvPr>
        </p:nvSpPr>
        <p:spPr/>
        <p:txBody>
          <a:bodyPr/>
          <a:lstStyle/>
          <a:p>
            <a:fld id="{AC0D4DA9-7E73-4DB1-8995-1217C31015D6}" type="datetimeFigureOut">
              <a:rPr lang="ar-SY" smtClean="0"/>
              <a:t>04/10/1442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63E98EA0-1ABD-4C94-B084-63DBCA529EAF}" type="slidenum">
              <a:rPr lang="ar-SY" smtClean="0"/>
              <a:t>‹#›</a:t>
            </a:fld>
            <a:endParaRPr lang="ar-SY"/>
          </a:p>
        </p:txBody>
      </p:sp>
    </p:spTree>
    <p:extLst>
      <p:ext uri="{BB962C8B-B14F-4D97-AF65-F5344CB8AC3E}">
        <p14:creationId xmlns:p14="http://schemas.microsoft.com/office/powerpoint/2010/main" val="22526472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Y"/>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Y"/>
          </a:p>
        </p:txBody>
      </p:sp>
      <p:sp>
        <p:nvSpPr>
          <p:cNvPr id="4" name="Date Placeholder 3"/>
          <p:cNvSpPr>
            <a:spLocks noGrp="1"/>
          </p:cNvSpPr>
          <p:nvPr>
            <p:ph type="dt" sz="half" idx="10"/>
          </p:nvPr>
        </p:nvSpPr>
        <p:spPr/>
        <p:txBody>
          <a:bodyPr/>
          <a:lstStyle/>
          <a:p>
            <a:fld id="{AC0D4DA9-7E73-4DB1-8995-1217C31015D6}" type="datetimeFigureOut">
              <a:rPr lang="ar-SY" smtClean="0"/>
              <a:t>04/10/1442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63E98EA0-1ABD-4C94-B084-63DBCA529EAF}" type="slidenum">
              <a:rPr lang="ar-SY" smtClean="0"/>
              <a:t>‹#›</a:t>
            </a:fld>
            <a:endParaRPr lang="ar-SY"/>
          </a:p>
        </p:txBody>
      </p:sp>
    </p:spTree>
    <p:extLst>
      <p:ext uri="{BB962C8B-B14F-4D97-AF65-F5344CB8AC3E}">
        <p14:creationId xmlns:p14="http://schemas.microsoft.com/office/powerpoint/2010/main" val="35763361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ar-S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Y"/>
          </a:p>
        </p:txBody>
      </p:sp>
      <p:sp>
        <p:nvSpPr>
          <p:cNvPr id="4" name="Date Placeholder 3"/>
          <p:cNvSpPr>
            <a:spLocks noGrp="1"/>
          </p:cNvSpPr>
          <p:nvPr>
            <p:ph type="dt" sz="half" idx="10"/>
          </p:nvPr>
        </p:nvSpPr>
        <p:spPr/>
        <p:txBody>
          <a:bodyPr/>
          <a:lstStyle/>
          <a:p>
            <a:fld id="{AC0D4DA9-7E73-4DB1-8995-1217C31015D6}" type="datetimeFigureOut">
              <a:rPr lang="ar-SY" smtClean="0"/>
              <a:t>04/10/1442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63E98EA0-1ABD-4C94-B084-63DBCA529EAF}" type="slidenum">
              <a:rPr lang="ar-SY" smtClean="0"/>
              <a:t>‹#›</a:t>
            </a:fld>
            <a:endParaRPr lang="ar-SY"/>
          </a:p>
        </p:txBody>
      </p:sp>
    </p:spTree>
    <p:extLst>
      <p:ext uri="{BB962C8B-B14F-4D97-AF65-F5344CB8AC3E}">
        <p14:creationId xmlns:p14="http://schemas.microsoft.com/office/powerpoint/2010/main" val="300419649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Y"/>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Y"/>
          </a:p>
        </p:txBody>
      </p:sp>
      <p:sp>
        <p:nvSpPr>
          <p:cNvPr id="4" name="Date Placeholder 3"/>
          <p:cNvSpPr>
            <a:spLocks noGrp="1"/>
          </p:cNvSpPr>
          <p:nvPr>
            <p:ph type="dt" sz="half" idx="10"/>
          </p:nvPr>
        </p:nvSpPr>
        <p:spPr/>
        <p:txBody>
          <a:bodyPr/>
          <a:lstStyle/>
          <a:p>
            <a:fld id="{AC0D4DA9-7E73-4DB1-8995-1217C31015D6}" type="datetimeFigureOut">
              <a:rPr lang="ar-SY" smtClean="0"/>
              <a:t>04/10/1442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63E98EA0-1ABD-4C94-B084-63DBCA529EAF}" type="slidenum">
              <a:rPr lang="ar-SY" smtClean="0"/>
              <a:t>‹#›</a:t>
            </a:fld>
            <a:endParaRPr lang="ar-SY"/>
          </a:p>
        </p:txBody>
      </p:sp>
    </p:spTree>
    <p:extLst>
      <p:ext uri="{BB962C8B-B14F-4D97-AF65-F5344CB8AC3E}">
        <p14:creationId xmlns:p14="http://schemas.microsoft.com/office/powerpoint/2010/main" val="20279370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ar-S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0D4DA9-7E73-4DB1-8995-1217C31015D6}" type="datetimeFigureOut">
              <a:rPr lang="ar-SY" smtClean="0"/>
              <a:t>04/10/1442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63E98EA0-1ABD-4C94-B084-63DBCA529EAF}" type="slidenum">
              <a:rPr lang="ar-SY" smtClean="0"/>
              <a:t>‹#›</a:t>
            </a:fld>
            <a:endParaRPr lang="ar-SY"/>
          </a:p>
        </p:txBody>
      </p:sp>
    </p:spTree>
    <p:extLst>
      <p:ext uri="{BB962C8B-B14F-4D97-AF65-F5344CB8AC3E}">
        <p14:creationId xmlns:p14="http://schemas.microsoft.com/office/powerpoint/2010/main" val="3777477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Y"/>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Y"/>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Y"/>
          </a:p>
        </p:txBody>
      </p:sp>
      <p:sp>
        <p:nvSpPr>
          <p:cNvPr id="5" name="Date Placeholder 4"/>
          <p:cNvSpPr>
            <a:spLocks noGrp="1"/>
          </p:cNvSpPr>
          <p:nvPr>
            <p:ph type="dt" sz="half" idx="10"/>
          </p:nvPr>
        </p:nvSpPr>
        <p:spPr/>
        <p:txBody>
          <a:bodyPr/>
          <a:lstStyle/>
          <a:p>
            <a:fld id="{AC0D4DA9-7E73-4DB1-8995-1217C31015D6}" type="datetimeFigureOut">
              <a:rPr lang="ar-SY" smtClean="0"/>
              <a:t>04/10/1442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63E98EA0-1ABD-4C94-B084-63DBCA529EAF}" type="slidenum">
              <a:rPr lang="ar-SY" smtClean="0"/>
              <a:t>‹#›</a:t>
            </a:fld>
            <a:endParaRPr lang="ar-SY"/>
          </a:p>
        </p:txBody>
      </p:sp>
    </p:spTree>
    <p:extLst>
      <p:ext uri="{BB962C8B-B14F-4D97-AF65-F5344CB8AC3E}">
        <p14:creationId xmlns:p14="http://schemas.microsoft.com/office/powerpoint/2010/main" val="38838160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ar-S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Y"/>
          </a:p>
        </p:txBody>
      </p:sp>
      <p:sp>
        <p:nvSpPr>
          <p:cNvPr id="7" name="Date Placeholder 6"/>
          <p:cNvSpPr>
            <a:spLocks noGrp="1"/>
          </p:cNvSpPr>
          <p:nvPr>
            <p:ph type="dt" sz="half" idx="10"/>
          </p:nvPr>
        </p:nvSpPr>
        <p:spPr/>
        <p:txBody>
          <a:bodyPr/>
          <a:lstStyle/>
          <a:p>
            <a:fld id="{AC0D4DA9-7E73-4DB1-8995-1217C31015D6}" type="datetimeFigureOut">
              <a:rPr lang="ar-SY" smtClean="0"/>
              <a:t>04/10/1442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63E98EA0-1ABD-4C94-B084-63DBCA529EAF}" type="slidenum">
              <a:rPr lang="ar-SY" smtClean="0"/>
              <a:t>‹#›</a:t>
            </a:fld>
            <a:endParaRPr lang="ar-SY"/>
          </a:p>
        </p:txBody>
      </p:sp>
    </p:spTree>
    <p:extLst>
      <p:ext uri="{BB962C8B-B14F-4D97-AF65-F5344CB8AC3E}">
        <p14:creationId xmlns:p14="http://schemas.microsoft.com/office/powerpoint/2010/main" val="41342715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Y"/>
          </a:p>
        </p:txBody>
      </p:sp>
      <p:sp>
        <p:nvSpPr>
          <p:cNvPr id="3" name="Date Placeholder 2"/>
          <p:cNvSpPr>
            <a:spLocks noGrp="1"/>
          </p:cNvSpPr>
          <p:nvPr>
            <p:ph type="dt" sz="half" idx="10"/>
          </p:nvPr>
        </p:nvSpPr>
        <p:spPr/>
        <p:txBody>
          <a:bodyPr/>
          <a:lstStyle/>
          <a:p>
            <a:fld id="{AC0D4DA9-7E73-4DB1-8995-1217C31015D6}" type="datetimeFigureOut">
              <a:rPr lang="ar-SY" smtClean="0"/>
              <a:t>04/10/1442</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63E98EA0-1ABD-4C94-B084-63DBCA529EAF}" type="slidenum">
              <a:rPr lang="ar-SY" smtClean="0"/>
              <a:t>‹#›</a:t>
            </a:fld>
            <a:endParaRPr lang="ar-SY"/>
          </a:p>
        </p:txBody>
      </p:sp>
    </p:spTree>
    <p:extLst>
      <p:ext uri="{BB962C8B-B14F-4D97-AF65-F5344CB8AC3E}">
        <p14:creationId xmlns:p14="http://schemas.microsoft.com/office/powerpoint/2010/main" val="9976754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D4DA9-7E73-4DB1-8995-1217C31015D6}" type="datetimeFigureOut">
              <a:rPr lang="ar-SY" smtClean="0"/>
              <a:t>04/10/1442</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63E98EA0-1ABD-4C94-B084-63DBCA529EAF}" type="slidenum">
              <a:rPr lang="ar-SY" smtClean="0"/>
              <a:t>‹#›</a:t>
            </a:fld>
            <a:endParaRPr lang="ar-SY"/>
          </a:p>
        </p:txBody>
      </p:sp>
    </p:spTree>
    <p:extLst>
      <p:ext uri="{BB962C8B-B14F-4D97-AF65-F5344CB8AC3E}">
        <p14:creationId xmlns:p14="http://schemas.microsoft.com/office/powerpoint/2010/main" val="9920908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0D4DA9-7E73-4DB1-8995-1217C31015D6}" type="datetimeFigureOut">
              <a:rPr lang="ar-SY" smtClean="0"/>
              <a:t>04/10/1442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63E98EA0-1ABD-4C94-B084-63DBCA529EAF}" type="slidenum">
              <a:rPr lang="ar-SY" smtClean="0"/>
              <a:t>‹#›</a:t>
            </a:fld>
            <a:endParaRPr lang="ar-SY"/>
          </a:p>
        </p:txBody>
      </p:sp>
    </p:spTree>
    <p:extLst>
      <p:ext uri="{BB962C8B-B14F-4D97-AF65-F5344CB8AC3E}">
        <p14:creationId xmlns:p14="http://schemas.microsoft.com/office/powerpoint/2010/main" val="14963457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0D4DA9-7E73-4DB1-8995-1217C31015D6}" type="datetimeFigureOut">
              <a:rPr lang="ar-SY" smtClean="0"/>
              <a:t>04/10/1442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63E98EA0-1ABD-4C94-B084-63DBCA529EAF}" type="slidenum">
              <a:rPr lang="ar-SY" smtClean="0"/>
              <a:t>‹#›</a:t>
            </a:fld>
            <a:endParaRPr lang="ar-SY"/>
          </a:p>
        </p:txBody>
      </p:sp>
    </p:spTree>
    <p:extLst>
      <p:ext uri="{BB962C8B-B14F-4D97-AF65-F5344CB8AC3E}">
        <p14:creationId xmlns:p14="http://schemas.microsoft.com/office/powerpoint/2010/main" val="21913489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ar-S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D4DA9-7E73-4DB1-8995-1217C31015D6}" type="datetimeFigureOut">
              <a:rPr lang="ar-SY" smtClean="0"/>
              <a:t>04/10/1442</a:t>
            </a:fld>
            <a:endParaRPr lang="ar-S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98EA0-1ABD-4C94-B084-63DBCA529EAF}" type="slidenum">
              <a:rPr lang="ar-SY" smtClean="0"/>
              <a:t>‹#›</a:t>
            </a:fld>
            <a:endParaRPr lang="ar-SY"/>
          </a:p>
        </p:txBody>
      </p:sp>
    </p:spTree>
    <p:extLst>
      <p:ext uri="{BB962C8B-B14F-4D97-AF65-F5344CB8AC3E}">
        <p14:creationId xmlns:p14="http://schemas.microsoft.com/office/powerpoint/2010/main" val="302043981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D66E913F-80B1-42A0-ABD2-983AFDAF63AD}"/>
              </a:ext>
            </a:extLst>
          </p:cNvPr>
          <p:cNvSpPr>
            <a:spLocks noGrp="1"/>
          </p:cNvSpPr>
          <p:nvPr>
            <p:ph idx="1"/>
          </p:nvPr>
        </p:nvSpPr>
        <p:spPr>
          <a:xfrm>
            <a:off x="838200" y="0"/>
            <a:ext cx="11353800" cy="6858000"/>
          </a:xfrm>
          <a:solidFill>
            <a:schemeClr val="bg2">
              <a:lumMod val="90000"/>
            </a:schemeClr>
          </a:solidFill>
        </p:spPr>
        <p:txBody>
          <a:bodyPr>
            <a:normAutofit/>
          </a:bodyPr>
          <a:lstStyle/>
          <a:p>
            <a:pPr marL="0" indent="0" algn="ctr">
              <a:buNone/>
            </a:pPr>
            <a:r>
              <a:rPr lang="en-US" sz="3600" b="1" dirty="0"/>
              <a:t>Software Requirements Specification</a:t>
            </a:r>
          </a:p>
          <a:p>
            <a:pPr marL="0" indent="0" algn="ctr">
              <a:buNone/>
            </a:pPr>
            <a:r>
              <a:rPr lang="en-US" sz="3600" b="1" dirty="0"/>
              <a:t/>
            </a:r>
            <a:br>
              <a:rPr lang="en-US" sz="3600" b="1" dirty="0"/>
            </a:br>
            <a:r>
              <a:rPr lang="en-US" sz="3600" b="1" dirty="0"/>
              <a:t>Version 1.0</a:t>
            </a:r>
            <a:r>
              <a:rPr lang="ar-SY" sz="3600" b="1" dirty="0"/>
              <a:t/>
            </a:r>
            <a:br>
              <a:rPr lang="ar-SY" sz="3600" b="1" dirty="0"/>
            </a:br>
            <a:r>
              <a:rPr lang="en-US" sz="3600" b="1" dirty="0"/>
              <a:t/>
            </a:r>
            <a:br>
              <a:rPr lang="en-US" sz="3600" b="1" dirty="0"/>
            </a:br>
            <a:r>
              <a:rPr lang="en-US" sz="3600" b="1" dirty="0"/>
              <a:t>may 10,2021</a:t>
            </a:r>
          </a:p>
          <a:p>
            <a:pPr marL="0" indent="0" algn="ctr">
              <a:buNone/>
            </a:pPr>
            <a:r>
              <a:rPr lang="en-US" sz="3600" b="1" dirty="0"/>
              <a:t/>
            </a:r>
            <a:br>
              <a:rPr lang="en-US" sz="3600" b="1" dirty="0"/>
            </a:br>
            <a:r>
              <a:rPr lang="en-US" sz="3600" b="1" dirty="0"/>
              <a:t>web property system</a:t>
            </a:r>
          </a:p>
          <a:p>
            <a:pPr marL="0" indent="0" algn="ctr">
              <a:buNone/>
            </a:pPr>
            <a:r>
              <a:rPr lang="en-US" sz="3600" b="1" dirty="0"/>
              <a:t/>
            </a:r>
            <a:br>
              <a:rPr lang="en-US" sz="3600" b="1" dirty="0"/>
            </a:br>
            <a:r>
              <a:rPr lang="en-US" sz="3600" b="1" dirty="0" err="1"/>
              <a:t>T</a:t>
            </a:r>
            <a:r>
              <a:rPr lang="en-US" sz="3600" b="1" dirty="0" err="1" smtClean="0"/>
              <a:t>ammam</a:t>
            </a:r>
            <a:r>
              <a:rPr lang="en-US" sz="3600" b="1" dirty="0" smtClean="0"/>
              <a:t> </a:t>
            </a:r>
            <a:r>
              <a:rPr lang="en-US" sz="3600" b="1" dirty="0"/>
              <a:t>Mansour</a:t>
            </a:r>
            <a:br>
              <a:rPr lang="en-US" sz="3600" b="1" dirty="0"/>
            </a:br>
            <a:r>
              <a:rPr lang="en-US" sz="3600" b="1" dirty="0"/>
              <a:t>M</a:t>
            </a:r>
            <a:r>
              <a:rPr lang="en-US" sz="3600" b="1" dirty="0" smtClean="0"/>
              <a:t>aya </a:t>
            </a:r>
            <a:r>
              <a:rPr lang="en-US" sz="3600" b="1" dirty="0" err="1"/>
              <a:t>ramadan</a:t>
            </a:r>
            <a:r>
              <a:rPr lang="en-US" sz="3600" b="1" dirty="0"/>
              <a:t/>
            </a:r>
            <a:br>
              <a:rPr lang="en-US" sz="3600" b="1" dirty="0"/>
            </a:br>
            <a:r>
              <a:rPr lang="en-US" sz="3600" b="1" dirty="0"/>
              <a:t>A</a:t>
            </a:r>
            <a:r>
              <a:rPr lang="en-US" sz="3600" b="1" dirty="0" smtClean="0"/>
              <a:t>li </a:t>
            </a:r>
            <a:r>
              <a:rPr lang="en-US" sz="3600" b="1" dirty="0" err="1"/>
              <a:t>hassan</a:t>
            </a:r>
            <a:r>
              <a:rPr lang="en-US" sz="3600" b="1" dirty="0"/>
              <a:t/>
            </a:r>
            <a:br>
              <a:rPr lang="en-US" sz="3600" b="1" dirty="0"/>
            </a:br>
            <a:r>
              <a:rPr lang="en-US" sz="3600" b="1" dirty="0" err="1" smtClean="0"/>
              <a:t>Reem</a:t>
            </a:r>
            <a:r>
              <a:rPr lang="en-US" sz="3600" b="1" dirty="0" smtClean="0"/>
              <a:t> </a:t>
            </a:r>
            <a:r>
              <a:rPr lang="en-US" sz="3600" b="1" dirty="0" err="1"/>
              <a:t>aldarmini</a:t>
            </a:r>
            <a:endParaRPr lang="ar-SY" sz="3600" b="1" dirty="0"/>
          </a:p>
        </p:txBody>
      </p:sp>
    </p:spTree>
    <p:extLst>
      <p:ext uri="{BB962C8B-B14F-4D97-AF65-F5344CB8AC3E}">
        <p14:creationId xmlns:p14="http://schemas.microsoft.com/office/powerpoint/2010/main" val="3588582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3542CAD6-02BB-40A3-BBD6-00EB300A889E}"/>
              </a:ext>
            </a:extLst>
          </p:cNvPr>
          <p:cNvSpPr>
            <a:spLocks noGrp="1"/>
          </p:cNvSpPr>
          <p:nvPr>
            <p:ph idx="1"/>
          </p:nvPr>
        </p:nvSpPr>
        <p:spPr>
          <a:xfrm>
            <a:off x="7048" y="0"/>
            <a:ext cx="12091737" cy="6858000"/>
          </a:xfrm>
        </p:spPr>
        <p:txBody>
          <a:bodyPr>
            <a:normAutofit fontScale="77500" lnSpcReduction="20000"/>
          </a:bodyPr>
          <a:lstStyle/>
          <a:p>
            <a:pPr marL="0" indent="0" algn="l">
              <a:buNone/>
            </a:pPr>
            <a:r>
              <a:rPr lang="en-US" b="1" dirty="0"/>
              <a:t>Use case:  Update user</a:t>
            </a:r>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r>
              <a:rPr lang="en-US" b="1" dirty="0"/>
              <a:t>Brief Description</a:t>
            </a:r>
          </a:p>
          <a:p>
            <a:pPr marL="0" indent="0" algn="l">
              <a:buNone/>
            </a:pPr>
            <a:r>
              <a:rPr lang="en-US" b="1" dirty="0"/>
              <a:t> </a:t>
            </a:r>
            <a:r>
              <a:rPr lang="en-US" dirty="0"/>
              <a:t>The Editor enters a new user</a:t>
            </a:r>
          </a:p>
          <a:p>
            <a:pPr marL="0" indent="0" algn="l">
              <a:buNone/>
            </a:pPr>
            <a:r>
              <a:rPr lang="en-US" b="1" dirty="0"/>
              <a:t>Initial Step-By-Step Description</a:t>
            </a:r>
            <a:endParaRPr lang="ar-SA" b="1" dirty="0"/>
          </a:p>
          <a:p>
            <a:pPr marL="0" indent="0" algn="l">
              <a:buNone/>
            </a:pPr>
            <a:r>
              <a:rPr lang="en-US" dirty="0"/>
              <a:t>Before this use case can be initiated, the Editor has already accessed the main page of the Article Manager. </a:t>
            </a:r>
            <a:endParaRPr lang="ar-SA" dirty="0"/>
          </a:p>
          <a:p>
            <a:pPr marL="0" indent="0" algn="l">
              <a:buNone/>
            </a:pPr>
            <a:r>
              <a:rPr lang="en-US" dirty="0"/>
              <a:t>1. The Editor selects to Add/Update user</a:t>
            </a:r>
          </a:p>
          <a:p>
            <a:pPr marL="0" indent="0" algn="l">
              <a:buNone/>
            </a:pPr>
            <a:r>
              <a:rPr lang="en-US" dirty="0"/>
              <a:t>2. The system presents a choice of adding or updating. </a:t>
            </a:r>
          </a:p>
          <a:p>
            <a:pPr marL="0" indent="0" algn="l">
              <a:buNone/>
            </a:pPr>
            <a:r>
              <a:rPr lang="en-US" dirty="0"/>
              <a:t>3. The Editor chooses to add or to update. </a:t>
            </a:r>
          </a:p>
          <a:p>
            <a:pPr marL="0" indent="0" algn="l">
              <a:buNone/>
            </a:pPr>
            <a:r>
              <a:rPr lang="en-US" dirty="0"/>
              <a:t>4. If the Editor is updating an user, the system presents a grid filling in with the information</a:t>
            </a:r>
            <a:endParaRPr lang="ar-SA" dirty="0"/>
          </a:p>
          <a:p>
            <a:pPr marL="0" indent="0" algn="l">
              <a:buNone/>
            </a:pPr>
            <a:r>
              <a:rPr lang="en-US" dirty="0"/>
              <a:t>5. The Editor fills in the information and submits the form.</a:t>
            </a:r>
          </a:p>
          <a:p>
            <a:pPr marL="0" indent="0" algn="l">
              <a:buNone/>
            </a:pPr>
            <a:r>
              <a:rPr lang="en-US" dirty="0"/>
              <a:t>6. The system verifies the information and returns the Editor to the Article Manager main page</a:t>
            </a:r>
            <a:r>
              <a:rPr lang="en-US" dirty="0" smtClean="0"/>
              <a:t>.</a:t>
            </a:r>
          </a:p>
          <a:p>
            <a:pPr marL="0" indent="0">
              <a:buNone/>
            </a:pPr>
            <a:r>
              <a:rPr lang="en-US" sz="3600" b="1" u="sng" dirty="0" err="1"/>
              <a:t>Xref</a:t>
            </a:r>
            <a:r>
              <a:rPr lang="en-US" sz="3600" b="1" u="sng" dirty="0"/>
              <a:t>: </a:t>
            </a:r>
            <a:r>
              <a:rPr lang="en-US" dirty="0"/>
              <a:t>Section 3.2.3, Add Author; Section 3.2.5 Update Person  </a:t>
            </a:r>
            <a:endParaRPr lang="ar-SY" dirty="0"/>
          </a:p>
        </p:txBody>
      </p:sp>
      <p:sp>
        <p:nvSpPr>
          <p:cNvPr id="4" name="شكل بيضاوي 3">
            <a:extLst>
              <a:ext uri="{FF2B5EF4-FFF2-40B4-BE49-F238E27FC236}">
                <a16:creationId xmlns:a16="http://schemas.microsoft.com/office/drawing/2014/main" id="{65299550-191C-4034-BDFC-4EDECFE9E979}"/>
              </a:ext>
            </a:extLst>
          </p:cNvPr>
          <p:cNvSpPr/>
          <p:nvPr/>
        </p:nvSpPr>
        <p:spPr>
          <a:xfrm>
            <a:off x="312821" y="890337"/>
            <a:ext cx="312821" cy="505326"/>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SY"/>
          </a:p>
        </p:txBody>
      </p:sp>
      <p:cxnSp>
        <p:nvCxnSpPr>
          <p:cNvPr id="6" name="رابط مستقيم 5">
            <a:extLst>
              <a:ext uri="{FF2B5EF4-FFF2-40B4-BE49-F238E27FC236}">
                <a16:creationId xmlns:a16="http://schemas.microsoft.com/office/drawing/2014/main" id="{0D53CE1F-C37D-44A3-8BA6-99DF5CAEF521}"/>
              </a:ext>
            </a:extLst>
          </p:cNvPr>
          <p:cNvCxnSpPr>
            <a:cxnSpLocks/>
            <a:stCxn id="4" idx="4"/>
          </p:cNvCxnSpPr>
          <p:nvPr/>
        </p:nvCxnSpPr>
        <p:spPr>
          <a:xfrm>
            <a:off x="469232" y="1395663"/>
            <a:ext cx="0" cy="757990"/>
          </a:xfrm>
          <a:prstGeom prst="line">
            <a:avLst/>
          </a:prstGeom>
        </p:spPr>
        <p:style>
          <a:lnRef idx="1">
            <a:schemeClr val="dk1"/>
          </a:lnRef>
          <a:fillRef idx="0">
            <a:schemeClr val="dk1"/>
          </a:fillRef>
          <a:effectRef idx="0">
            <a:schemeClr val="dk1"/>
          </a:effectRef>
          <a:fontRef idx="minor">
            <a:schemeClr val="tx1"/>
          </a:fontRef>
        </p:style>
      </p:cxnSp>
      <p:cxnSp>
        <p:nvCxnSpPr>
          <p:cNvPr id="11" name="رابط مستقيم 10">
            <a:extLst>
              <a:ext uri="{FF2B5EF4-FFF2-40B4-BE49-F238E27FC236}">
                <a16:creationId xmlns:a16="http://schemas.microsoft.com/office/drawing/2014/main" id="{F6627C70-2A65-4C0A-9CDB-AE7A62918467}"/>
              </a:ext>
            </a:extLst>
          </p:cNvPr>
          <p:cNvCxnSpPr/>
          <p:nvPr/>
        </p:nvCxnSpPr>
        <p:spPr>
          <a:xfrm>
            <a:off x="481262" y="2153653"/>
            <a:ext cx="144380" cy="228600"/>
          </a:xfrm>
          <a:prstGeom prst="line">
            <a:avLst/>
          </a:prstGeom>
        </p:spPr>
        <p:style>
          <a:lnRef idx="1">
            <a:schemeClr val="dk1"/>
          </a:lnRef>
          <a:fillRef idx="0">
            <a:schemeClr val="dk1"/>
          </a:fillRef>
          <a:effectRef idx="0">
            <a:schemeClr val="dk1"/>
          </a:effectRef>
          <a:fontRef idx="minor">
            <a:schemeClr val="tx1"/>
          </a:fontRef>
        </p:style>
      </p:cxnSp>
      <p:cxnSp>
        <p:nvCxnSpPr>
          <p:cNvPr id="13" name="رابط مستقيم 12">
            <a:extLst>
              <a:ext uri="{FF2B5EF4-FFF2-40B4-BE49-F238E27FC236}">
                <a16:creationId xmlns:a16="http://schemas.microsoft.com/office/drawing/2014/main" id="{BC73B227-071D-4D48-8E4F-4DF7C43CA7D8}"/>
              </a:ext>
            </a:extLst>
          </p:cNvPr>
          <p:cNvCxnSpPr/>
          <p:nvPr/>
        </p:nvCxnSpPr>
        <p:spPr>
          <a:xfrm flipH="1">
            <a:off x="264695" y="1636295"/>
            <a:ext cx="481262" cy="0"/>
          </a:xfrm>
          <a:prstGeom prst="line">
            <a:avLst/>
          </a:prstGeom>
        </p:spPr>
        <p:style>
          <a:lnRef idx="1">
            <a:schemeClr val="dk1"/>
          </a:lnRef>
          <a:fillRef idx="0">
            <a:schemeClr val="dk1"/>
          </a:fillRef>
          <a:effectRef idx="0">
            <a:schemeClr val="dk1"/>
          </a:effectRef>
          <a:fontRef idx="minor">
            <a:schemeClr val="tx1"/>
          </a:fontRef>
        </p:style>
      </p:cxnSp>
      <p:cxnSp>
        <p:nvCxnSpPr>
          <p:cNvPr id="17" name="رابط مستقيم 16">
            <a:extLst>
              <a:ext uri="{FF2B5EF4-FFF2-40B4-BE49-F238E27FC236}">
                <a16:creationId xmlns:a16="http://schemas.microsoft.com/office/drawing/2014/main" id="{18439009-1F8D-429E-8B9A-909E036A5639}"/>
              </a:ext>
            </a:extLst>
          </p:cNvPr>
          <p:cNvCxnSpPr/>
          <p:nvPr/>
        </p:nvCxnSpPr>
        <p:spPr>
          <a:xfrm flipH="1">
            <a:off x="312821" y="2153653"/>
            <a:ext cx="156410" cy="228600"/>
          </a:xfrm>
          <a:prstGeom prst="line">
            <a:avLst/>
          </a:prstGeom>
        </p:spPr>
        <p:style>
          <a:lnRef idx="1">
            <a:schemeClr val="dk1"/>
          </a:lnRef>
          <a:fillRef idx="0">
            <a:schemeClr val="dk1"/>
          </a:fillRef>
          <a:effectRef idx="0">
            <a:schemeClr val="dk1"/>
          </a:effectRef>
          <a:fontRef idx="minor">
            <a:schemeClr val="tx1"/>
          </a:fontRef>
        </p:style>
      </p:cxnSp>
      <p:cxnSp>
        <p:nvCxnSpPr>
          <p:cNvPr id="19" name="رابط مستقيم 18">
            <a:extLst>
              <a:ext uri="{FF2B5EF4-FFF2-40B4-BE49-F238E27FC236}">
                <a16:creationId xmlns:a16="http://schemas.microsoft.com/office/drawing/2014/main" id="{1C3BF219-A3F9-4CC4-A58C-A03C8D289F6F}"/>
              </a:ext>
            </a:extLst>
          </p:cNvPr>
          <p:cNvCxnSpPr/>
          <p:nvPr/>
        </p:nvCxnSpPr>
        <p:spPr>
          <a:xfrm flipV="1">
            <a:off x="1215189" y="1022684"/>
            <a:ext cx="1371600" cy="613611"/>
          </a:xfrm>
          <a:prstGeom prst="line">
            <a:avLst/>
          </a:prstGeom>
        </p:spPr>
        <p:style>
          <a:lnRef idx="1">
            <a:schemeClr val="dk1"/>
          </a:lnRef>
          <a:fillRef idx="0">
            <a:schemeClr val="dk1"/>
          </a:fillRef>
          <a:effectRef idx="0">
            <a:schemeClr val="dk1"/>
          </a:effectRef>
          <a:fontRef idx="minor">
            <a:schemeClr val="tx1"/>
          </a:fontRef>
        </p:style>
      </p:cxnSp>
      <p:cxnSp>
        <p:nvCxnSpPr>
          <p:cNvPr id="21" name="رابط مستقيم 20">
            <a:extLst>
              <a:ext uri="{FF2B5EF4-FFF2-40B4-BE49-F238E27FC236}">
                <a16:creationId xmlns:a16="http://schemas.microsoft.com/office/drawing/2014/main" id="{A5DF3831-B8FE-4EEA-8E38-447FC0FE227B}"/>
              </a:ext>
            </a:extLst>
          </p:cNvPr>
          <p:cNvCxnSpPr/>
          <p:nvPr/>
        </p:nvCxnSpPr>
        <p:spPr>
          <a:xfrm>
            <a:off x="1215189" y="1636295"/>
            <a:ext cx="1299411" cy="745958"/>
          </a:xfrm>
          <a:prstGeom prst="line">
            <a:avLst/>
          </a:prstGeom>
        </p:spPr>
        <p:style>
          <a:lnRef idx="1">
            <a:schemeClr val="dk1"/>
          </a:lnRef>
          <a:fillRef idx="0">
            <a:schemeClr val="dk1"/>
          </a:fillRef>
          <a:effectRef idx="0">
            <a:schemeClr val="dk1"/>
          </a:effectRef>
          <a:fontRef idx="minor">
            <a:schemeClr val="tx1"/>
          </a:fontRef>
        </p:style>
      </p:cxnSp>
      <p:sp>
        <p:nvSpPr>
          <p:cNvPr id="23" name="شكل بيضاوي 22">
            <a:extLst>
              <a:ext uri="{FF2B5EF4-FFF2-40B4-BE49-F238E27FC236}">
                <a16:creationId xmlns:a16="http://schemas.microsoft.com/office/drawing/2014/main" id="{9804737B-0AE2-4B17-ACF4-9C8B2C14F020}"/>
              </a:ext>
            </a:extLst>
          </p:cNvPr>
          <p:cNvSpPr/>
          <p:nvPr/>
        </p:nvSpPr>
        <p:spPr>
          <a:xfrm>
            <a:off x="2514600" y="1882944"/>
            <a:ext cx="2237863" cy="998618"/>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err="1"/>
              <a:t>Delet</a:t>
            </a:r>
            <a:r>
              <a:rPr lang="en-US" dirty="0"/>
              <a:t> user</a:t>
            </a:r>
          </a:p>
          <a:p>
            <a:pPr algn="ctr"/>
            <a:endParaRPr lang="en-US" dirty="0"/>
          </a:p>
        </p:txBody>
      </p:sp>
      <p:sp>
        <p:nvSpPr>
          <p:cNvPr id="24" name="شكل بيضاوي 23">
            <a:extLst>
              <a:ext uri="{FF2B5EF4-FFF2-40B4-BE49-F238E27FC236}">
                <a16:creationId xmlns:a16="http://schemas.microsoft.com/office/drawing/2014/main" id="{8BD5A42C-1E5A-48F8-AD3A-754BB27A655A}"/>
              </a:ext>
            </a:extLst>
          </p:cNvPr>
          <p:cNvSpPr/>
          <p:nvPr/>
        </p:nvSpPr>
        <p:spPr>
          <a:xfrm>
            <a:off x="2586789" y="511347"/>
            <a:ext cx="2237863" cy="998618"/>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Add user</a:t>
            </a:r>
          </a:p>
        </p:txBody>
      </p:sp>
    </p:spTree>
    <p:extLst>
      <p:ext uri="{BB962C8B-B14F-4D97-AF65-F5344CB8AC3E}">
        <p14:creationId xmlns:p14="http://schemas.microsoft.com/office/powerpoint/2010/main" val="3566501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E395B7C8-34E5-46AE-A9CF-EDDAB0C8A185}"/>
              </a:ext>
            </a:extLst>
          </p:cNvPr>
          <p:cNvSpPr>
            <a:spLocks noGrp="1"/>
          </p:cNvSpPr>
          <p:nvPr>
            <p:ph idx="1"/>
          </p:nvPr>
        </p:nvSpPr>
        <p:spPr>
          <a:xfrm>
            <a:off x="0" y="20888"/>
            <a:ext cx="12175958" cy="6837112"/>
          </a:xfrm>
        </p:spPr>
        <p:txBody>
          <a:bodyPr>
            <a:normAutofit fontScale="70000" lnSpcReduction="20000"/>
          </a:bodyPr>
          <a:lstStyle/>
          <a:p>
            <a:pPr marL="0" indent="0" algn="l">
              <a:buNone/>
            </a:pPr>
            <a:r>
              <a:rPr lang="en-US" b="1" dirty="0"/>
              <a:t>Update in real estate :</a:t>
            </a:r>
            <a:endParaRPr lang="ar-SA" b="1" dirty="0"/>
          </a:p>
          <a:p>
            <a:pPr marL="0" indent="0" algn="l">
              <a:buNone/>
            </a:pPr>
            <a:r>
              <a:rPr lang="en-US" b="1" dirty="0"/>
              <a:t>Use case :</a:t>
            </a:r>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r>
              <a:rPr lang="en-US" b="1" dirty="0"/>
              <a:t>Brief Description</a:t>
            </a:r>
          </a:p>
          <a:p>
            <a:pPr marL="0" indent="0" algn="l">
              <a:buNone/>
            </a:pPr>
            <a:r>
              <a:rPr lang="en-US" dirty="0"/>
              <a:t>Editor enters info about application </a:t>
            </a:r>
            <a:endParaRPr lang="ar-SA" dirty="0"/>
          </a:p>
          <a:p>
            <a:pPr marL="0" indent="0" algn="l">
              <a:buNone/>
            </a:pPr>
            <a:endParaRPr lang="ar-SA" dirty="0"/>
          </a:p>
          <a:p>
            <a:pPr marL="0" indent="0" algn="l">
              <a:buNone/>
            </a:pPr>
            <a:r>
              <a:rPr lang="en-US" b="1" dirty="0"/>
              <a:t>Initial Step-By-Step Description </a:t>
            </a:r>
            <a:endParaRPr lang="ar-SA" b="1" dirty="0"/>
          </a:p>
          <a:p>
            <a:pPr marL="0" indent="0" algn="l">
              <a:buNone/>
            </a:pPr>
            <a:r>
              <a:rPr lang="en-US" dirty="0"/>
              <a:t>1. The editor selects to (add/</a:t>
            </a:r>
            <a:r>
              <a:rPr lang="en-US" dirty="0" err="1"/>
              <a:t>delet</a:t>
            </a:r>
            <a:r>
              <a:rPr lang="en-US" dirty="0"/>
              <a:t>) </a:t>
            </a:r>
          </a:p>
          <a:p>
            <a:pPr marL="0" indent="0" algn="l">
              <a:buNone/>
            </a:pPr>
            <a:r>
              <a:rPr lang="en-US" dirty="0"/>
              <a:t>2. The system present list of </a:t>
            </a:r>
            <a:r>
              <a:rPr lang="en-US" dirty="0" err="1"/>
              <a:t>realestate</a:t>
            </a:r>
            <a:r>
              <a:rPr lang="en-US" dirty="0"/>
              <a:t> to edit </a:t>
            </a:r>
            <a:r>
              <a:rPr lang="en-US" dirty="0" err="1"/>
              <a:t>thim</a:t>
            </a:r>
            <a:endParaRPr lang="en-US" dirty="0"/>
          </a:p>
          <a:p>
            <a:pPr marL="0" indent="0" algn="l">
              <a:buNone/>
            </a:pPr>
            <a:r>
              <a:rPr lang="en-US" dirty="0"/>
              <a:t>3. The system presents the information about the chosen real estate</a:t>
            </a:r>
          </a:p>
          <a:p>
            <a:pPr marL="0" indent="0" algn="l">
              <a:buNone/>
            </a:pPr>
            <a:r>
              <a:rPr lang="en-US" dirty="0"/>
              <a:t>4. The editor updates (add or </a:t>
            </a:r>
            <a:r>
              <a:rPr lang="en-US" dirty="0" err="1"/>
              <a:t>delet</a:t>
            </a:r>
            <a:r>
              <a:rPr lang="en-US" dirty="0"/>
              <a:t>) and submits the form</a:t>
            </a:r>
          </a:p>
          <a:p>
            <a:pPr marL="0" indent="0" algn="l">
              <a:buNone/>
            </a:pPr>
            <a:r>
              <a:rPr lang="en-US" dirty="0"/>
              <a:t>5. The system </a:t>
            </a:r>
            <a:r>
              <a:rPr lang="en-US" dirty="0" err="1"/>
              <a:t>uerifies</a:t>
            </a:r>
            <a:r>
              <a:rPr lang="en-US" dirty="0"/>
              <a:t> the information and returns adjustment to the main </a:t>
            </a:r>
            <a:r>
              <a:rPr lang="en-US" dirty="0" smtClean="0"/>
              <a:t>page</a:t>
            </a:r>
            <a:endParaRPr lang="en-US" dirty="0"/>
          </a:p>
          <a:p>
            <a:pPr marL="0" indent="0">
              <a:buNone/>
            </a:pPr>
            <a:r>
              <a:rPr lang="en-US" sz="3600" b="1" dirty="0" err="1"/>
              <a:t>Xref</a:t>
            </a:r>
            <a:r>
              <a:rPr lang="en-US" sz="3600" b="1" dirty="0"/>
              <a:t>: </a:t>
            </a:r>
            <a:r>
              <a:rPr lang="en-US" dirty="0"/>
              <a:t>Section 3.2.6, Update Article Status </a:t>
            </a:r>
            <a:endParaRPr lang="ar-SY" dirty="0"/>
          </a:p>
        </p:txBody>
      </p:sp>
      <p:sp>
        <p:nvSpPr>
          <p:cNvPr id="4" name="شكل بيضاوي 3">
            <a:extLst>
              <a:ext uri="{FF2B5EF4-FFF2-40B4-BE49-F238E27FC236}">
                <a16:creationId xmlns:a16="http://schemas.microsoft.com/office/drawing/2014/main" id="{B2C97256-6DF6-4779-B060-B85D5C73BDC7}"/>
              </a:ext>
            </a:extLst>
          </p:cNvPr>
          <p:cNvSpPr/>
          <p:nvPr/>
        </p:nvSpPr>
        <p:spPr>
          <a:xfrm>
            <a:off x="348916" y="1540042"/>
            <a:ext cx="372979" cy="493295"/>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SY"/>
          </a:p>
        </p:txBody>
      </p:sp>
      <p:cxnSp>
        <p:nvCxnSpPr>
          <p:cNvPr id="6" name="رابط مستقيم 5">
            <a:extLst>
              <a:ext uri="{FF2B5EF4-FFF2-40B4-BE49-F238E27FC236}">
                <a16:creationId xmlns:a16="http://schemas.microsoft.com/office/drawing/2014/main" id="{497D90E9-CBC9-451C-8FB5-DD7263485AFA}"/>
              </a:ext>
            </a:extLst>
          </p:cNvPr>
          <p:cNvCxnSpPr>
            <a:stCxn id="4" idx="4"/>
          </p:cNvCxnSpPr>
          <p:nvPr/>
        </p:nvCxnSpPr>
        <p:spPr>
          <a:xfrm flipH="1">
            <a:off x="529389" y="2033337"/>
            <a:ext cx="6017" cy="565484"/>
          </a:xfrm>
          <a:prstGeom prst="line">
            <a:avLst/>
          </a:prstGeom>
        </p:spPr>
        <p:style>
          <a:lnRef idx="1">
            <a:schemeClr val="dk1"/>
          </a:lnRef>
          <a:fillRef idx="0">
            <a:schemeClr val="dk1"/>
          </a:fillRef>
          <a:effectRef idx="0">
            <a:schemeClr val="dk1"/>
          </a:effectRef>
          <a:fontRef idx="minor">
            <a:schemeClr val="tx1"/>
          </a:fontRef>
        </p:style>
      </p:cxnSp>
      <p:cxnSp>
        <p:nvCxnSpPr>
          <p:cNvPr id="8" name="رابط مستقيم 7">
            <a:extLst>
              <a:ext uri="{FF2B5EF4-FFF2-40B4-BE49-F238E27FC236}">
                <a16:creationId xmlns:a16="http://schemas.microsoft.com/office/drawing/2014/main" id="{D570C468-4243-49A5-A1FA-56B13CDACD5A}"/>
              </a:ext>
            </a:extLst>
          </p:cNvPr>
          <p:cNvCxnSpPr/>
          <p:nvPr/>
        </p:nvCxnSpPr>
        <p:spPr>
          <a:xfrm flipH="1">
            <a:off x="348916" y="2610853"/>
            <a:ext cx="168442" cy="240631"/>
          </a:xfrm>
          <a:prstGeom prst="line">
            <a:avLst/>
          </a:prstGeom>
        </p:spPr>
        <p:style>
          <a:lnRef idx="1">
            <a:schemeClr val="dk1"/>
          </a:lnRef>
          <a:fillRef idx="0">
            <a:schemeClr val="dk1"/>
          </a:fillRef>
          <a:effectRef idx="0">
            <a:schemeClr val="dk1"/>
          </a:effectRef>
          <a:fontRef idx="minor">
            <a:schemeClr val="tx1"/>
          </a:fontRef>
        </p:style>
      </p:cxnSp>
      <p:cxnSp>
        <p:nvCxnSpPr>
          <p:cNvPr id="10" name="رابط مستقيم 9">
            <a:extLst>
              <a:ext uri="{FF2B5EF4-FFF2-40B4-BE49-F238E27FC236}">
                <a16:creationId xmlns:a16="http://schemas.microsoft.com/office/drawing/2014/main" id="{BB9BFA5F-E5D1-48AB-A93B-3281C4299076}"/>
              </a:ext>
            </a:extLst>
          </p:cNvPr>
          <p:cNvCxnSpPr/>
          <p:nvPr/>
        </p:nvCxnSpPr>
        <p:spPr>
          <a:xfrm>
            <a:off x="529389" y="2598821"/>
            <a:ext cx="192506" cy="276726"/>
          </a:xfrm>
          <a:prstGeom prst="line">
            <a:avLst/>
          </a:prstGeom>
        </p:spPr>
        <p:style>
          <a:lnRef idx="1">
            <a:schemeClr val="dk1"/>
          </a:lnRef>
          <a:fillRef idx="0">
            <a:schemeClr val="dk1"/>
          </a:fillRef>
          <a:effectRef idx="0">
            <a:schemeClr val="dk1"/>
          </a:effectRef>
          <a:fontRef idx="minor">
            <a:schemeClr val="tx1"/>
          </a:fontRef>
        </p:style>
      </p:cxnSp>
      <p:cxnSp>
        <p:nvCxnSpPr>
          <p:cNvPr id="12" name="رابط مستقيم 11">
            <a:extLst>
              <a:ext uri="{FF2B5EF4-FFF2-40B4-BE49-F238E27FC236}">
                <a16:creationId xmlns:a16="http://schemas.microsoft.com/office/drawing/2014/main" id="{70CC6A5F-511A-408E-848E-3E097FC607A2}"/>
              </a:ext>
            </a:extLst>
          </p:cNvPr>
          <p:cNvCxnSpPr/>
          <p:nvPr/>
        </p:nvCxnSpPr>
        <p:spPr>
          <a:xfrm flipH="1">
            <a:off x="348916" y="2177716"/>
            <a:ext cx="348915" cy="0"/>
          </a:xfrm>
          <a:prstGeom prst="line">
            <a:avLst/>
          </a:prstGeom>
        </p:spPr>
        <p:style>
          <a:lnRef idx="1">
            <a:schemeClr val="dk1"/>
          </a:lnRef>
          <a:fillRef idx="0">
            <a:schemeClr val="dk1"/>
          </a:fillRef>
          <a:effectRef idx="0">
            <a:schemeClr val="dk1"/>
          </a:effectRef>
          <a:fontRef idx="minor">
            <a:schemeClr val="tx1"/>
          </a:fontRef>
        </p:style>
      </p:cxnSp>
      <p:sp>
        <p:nvSpPr>
          <p:cNvPr id="15" name="شكل بيضاوي 14">
            <a:extLst>
              <a:ext uri="{FF2B5EF4-FFF2-40B4-BE49-F238E27FC236}">
                <a16:creationId xmlns:a16="http://schemas.microsoft.com/office/drawing/2014/main" id="{3903B852-C946-46A3-B288-6962C44667FA}"/>
              </a:ext>
            </a:extLst>
          </p:cNvPr>
          <p:cNvSpPr/>
          <p:nvPr/>
        </p:nvSpPr>
        <p:spPr>
          <a:xfrm>
            <a:off x="3501190" y="1046761"/>
            <a:ext cx="2352173" cy="986576"/>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Add info</a:t>
            </a:r>
            <a:endParaRPr lang="ar-SY" dirty="0"/>
          </a:p>
        </p:txBody>
      </p:sp>
      <p:cxnSp>
        <p:nvCxnSpPr>
          <p:cNvPr id="17" name="رابط مستقيم 16">
            <a:extLst>
              <a:ext uri="{FF2B5EF4-FFF2-40B4-BE49-F238E27FC236}">
                <a16:creationId xmlns:a16="http://schemas.microsoft.com/office/drawing/2014/main" id="{BB7E39A4-AE1F-4488-8319-AF6BF7E2641A}"/>
              </a:ext>
            </a:extLst>
          </p:cNvPr>
          <p:cNvCxnSpPr>
            <a:endCxn id="15" idx="2"/>
          </p:cNvCxnSpPr>
          <p:nvPr/>
        </p:nvCxnSpPr>
        <p:spPr>
          <a:xfrm flipV="1">
            <a:off x="721895" y="1540049"/>
            <a:ext cx="2779295" cy="776030"/>
          </a:xfrm>
          <a:prstGeom prst="line">
            <a:avLst/>
          </a:prstGeom>
        </p:spPr>
        <p:style>
          <a:lnRef idx="1">
            <a:schemeClr val="dk1"/>
          </a:lnRef>
          <a:fillRef idx="0">
            <a:schemeClr val="dk1"/>
          </a:fillRef>
          <a:effectRef idx="0">
            <a:schemeClr val="dk1"/>
          </a:effectRef>
          <a:fontRef idx="minor">
            <a:schemeClr val="tx1"/>
          </a:fontRef>
        </p:style>
      </p:cxnSp>
      <p:cxnSp>
        <p:nvCxnSpPr>
          <p:cNvPr id="19" name="رابط مستقيم 18">
            <a:extLst>
              <a:ext uri="{FF2B5EF4-FFF2-40B4-BE49-F238E27FC236}">
                <a16:creationId xmlns:a16="http://schemas.microsoft.com/office/drawing/2014/main" id="{0F11106F-0930-4CEA-BAB8-745EF3FBE864}"/>
              </a:ext>
            </a:extLst>
          </p:cNvPr>
          <p:cNvCxnSpPr/>
          <p:nvPr/>
        </p:nvCxnSpPr>
        <p:spPr>
          <a:xfrm>
            <a:off x="791075" y="2316079"/>
            <a:ext cx="2565736" cy="655721"/>
          </a:xfrm>
          <a:prstGeom prst="line">
            <a:avLst/>
          </a:prstGeom>
        </p:spPr>
        <p:style>
          <a:lnRef idx="1">
            <a:schemeClr val="dk1"/>
          </a:lnRef>
          <a:fillRef idx="0">
            <a:schemeClr val="dk1"/>
          </a:fillRef>
          <a:effectRef idx="0">
            <a:schemeClr val="dk1"/>
          </a:effectRef>
          <a:fontRef idx="minor">
            <a:schemeClr val="tx1"/>
          </a:fontRef>
        </p:style>
      </p:cxnSp>
      <p:sp>
        <p:nvSpPr>
          <p:cNvPr id="20" name="شكل بيضاوي 19">
            <a:extLst>
              <a:ext uri="{FF2B5EF4-FFF2-40B4-BE49-F238E27FC236}">
                <a16:creationId xmlns:a16="http://schemas.microsoft.com/office/drawing/2014/main" id="{F6205C5D-CD6D-4A59-B958-93BFC8D16394}"/>
              </a:ext>
            </a:extLst>
          </p:cNvPr>
          <p:cNvSpPr/>
          <p:nvPr/>
        </p:nvSpPr>
        <p:spPr>
          <a:xfrm>
            <a:off x="3356811" y="2496552"/>
            <a:ext cx="2352173" cy="974558"/>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err="1"/>
              <a:t>Delet</a:t>
            </a:r>
            <a:r>
              <a:rPr lang="en-US" dirty="0"/>
              <a:t> info</a:t>
            </a:r>
            <a:endParaRPr lang="ar-SY" dirty="0"/>
          </a:p>
        </p:txBody>
      </p:sp>
    </p:spTree>
    <p:extLst>
      <p:ext uri="{BB962C8B-B14F-4D97-AF65-F5344CB8AC3E}">
        <p14:creationId xmlns:p14="http://schemas.microsoft.com/office/powerpoint/2010/main" val="15964859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A24BA3D8-443C-4128-B006-7C4FF260B6A9}"/>
              </a:ext>
            </a:extLst>
          </p:cNvPr>
          <p:cNvSpPr>
            <a:spLocks noGrp="1"/>
          </p:cNvSpPr>
          <p:nvPr>
            <p:ph idx="1"/>
          </p:nvPr>
        </p:nvSpPr>
        <p:spPr>
          <a:xfrm>
            <a:off x="0" y="0"/>
            <a:ext cx="12192000" cy="6813049"/>
          </a:xfrm>
        </p:spPr>
        <p:txBody>
          <a:bodyPr>
            <a:normAutofit fontScale="92500"/>
          </a:bodyPr>
          <a:lstStyle/>
          <a:p>
            <a:pPr marL="0" indent="0" algn="l">
              <a:buNone/>
            </a:pPr>
            <a:r>
              <a:rPr lang="en-US" b="1" dirty="0"/>
              <a:t>Publish new thing</a:t>
            </a:r>
          </a:p>
          <a:p>
            <a:pPr marL="0" indent="0" algn="l">
              <a:buNone/>
            </a:pPr>
            <a:r>
              <a:rPr lang="en-US" dirty="0"/>
              <a:t>Use case</a:t>
            </a:r>
            <a:endParaRPr lang="ar-SA" dirty="0"/>
          </a:p>
          <a:p>
            <a:pPr marL="0" indent="0" algn="l">
              <a:buNone/>
            </a:pPr>
            <a:endParaRPr lang="en-US" dirty="0"/>
          </a:p>
          <a:p>
            <a:pPr marL="0" indent="0">
              <a:buNone/>
            </a:pPr>
            <a:endParaRPr lang="en-US" dirty="0"/>
          </a:p>
          <a:p>
            <a:pPr marL="0" indent="0">
              <a:buNone/>
            </a:pPr>
            <a:endParaRPr lang="en-US" dirty="0"/>
          </a:p>
          <a:p>
            <a:pPr marL="0" indent="0" algn="l">
              <a:buNone/>
            </a:pPr>
            <a:endParaRPr lang="en-US" b="1" dirty="0"/>
          </a:p>
          <a:p>
            <a:pPr marL="0" indent="0">
              <a:buNone/>
            </a:pPr>
            <a:endParaRPr lang="ar-SA" dirty="0"/>
          </a:p>
          <a:p>
            <a:pPr marL="0" indent="0" algn="l">
              <a:buNone/>
            </a:pPr>
            <a:r>
              <a:rPr lang="en-US" b="1" dirty="0"/>
              <a:t>Brief Description</a:t>
            </a:r>
            <a:endParaRPr lang="ar-SA" b="1" dirty="0"/>
          </a:p>
          <a:p>
            <a:pPr marL="0" indent="0" algn="l">
              <a:buNone/>
            </a:pPr>
            <a:r>
              <a:rPr lang="en-US" dirty="0"/>
              <a:t>The editor transfers an accepted to the main page</a:t>
            </a:r>
            <a:endParaRPr lang="ar-SA" dirty="0"/>
          </a:p>
          <a:p>
            <a:pPr marL="0" indent="0" algn="l">
              <a:buNone/>
            </a:pPr>
            <a:r>
              <a:rPr lang="en-US" b="1" dirty="0"/>
              <a:t>Initial Step-By-Step Description </a:t>
            </a:r>
          </a:p>
          <a:p>
            <a:pPr marL="0" indent="0" algn="l">
              <a:buNone/>
            </a:pPr>
            <a:r>
              <a:rPr lang="en-US" dirty="0"/>
              <a:t>1. The editor selects to publish new</a:t>
            </a:r>
          </a:p>
          <a:p>
            <a:pPr marL="0" indent="0" algn="l">
              <a:buNone/>
            </a:pPr>
            <a:r>
              <a:rPr lang="en-US" dirty="0"/>
              <a:t>2. The system transfers the new added and updates the search information there</a:t>
            </a:r>
          </a:p>
          <a:p>
            <a:pPr marL="0" indent="0" algn="l">
              <a:buNone/>
            </a:pPr>
            <a:r>
              <a:rPr lang="en-US" dirty="0"/>
              <a:t>3. The system adds new to the database and returns  the editor to manager home page</a:t>
            </a:r>
            <a:endParaRPr lang="ar-SA" dirty="0"/>
          </a:p>
          <a:p>
            <a:pPr marL="0" indent="0">
              <a:buNone/>
            </a:pPr>
            <a:r>
              <a:rPr lang="en-US" sz="3000" b="1" dirty="0" err="1"/>
              <a:t>Xref</a:t>
            </a:r>
            <a:r>
              <a:rPr lang="en-US" sz="3000" b="1" dirty="0"/>
              <a:t>: </a:t>
            </a:r>
            <a:r>
              <a:rPr lang="en-US" dirty="0"/>
              <a:t>Section 3.2.11, Publish Article</a:t>
            </a:r>
            <a:endParaRPr lang="ar-SA" dirty="0"/>
          </a:p>
          <a:p>
            <a:pPr marL="0" indent="0" algn="l">
              <a:buNone/>
            </a:pPr>
            <a:endParaRPr lang="ar-SA" dirty="0"/>
          </a:p>
          <a:p>
            <a:pPr marL="0" indent="0">
              <a:buNone/>
            </a:pPr>
            <a:endParaRPr lang="ar-SY" dirty="0"/>
          </a:p>
        </p:txBody>
      </p:sp>
      <p:sp>
        <p:nvSpPr>
          <p:cNvPr id="4" name="شكل بيضاوي 3">
            <a:extLst>
              <a:ext uri="{FF2B5EF4-FFF2-40B4-BE49-F238E27FC236}">
                <a16:creationId xmlns:a16="http://schemas.microsoft.com/office/drawing/2014/main" id="{47CDEC62-A640-4F90-B1FC-DE68EC5C2694}"/>
              </a:ext>
            </a:extLst>
          </p:cNvPr>
          <p:cNvSpPr/>
          <p:nvPr/>
        </p:nvSpPr>
        <p:spPr>
          <a:xfrm>
            <a:off x="986589" y="1636295"/>
            <a:ext cx="372979" cy="481263"/>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SY"/>
          </a:p>
        </p:txBody>
      </p:sp>
      <p:cxnSp>
        <p:nvCxnSpPr>
          <p:cNvPr id="6" name="رابط مستقيم 5">
            <a:extLst>
              <a:ext uri="{FF2B5EF4-FFF2-40B4-BE49-F238E27FC236}">
                <a16:creationId xmlns:a16="http://schemas.microsoft.com/office/drawing/2014/main" id="{DAF36430-0649-41C4-9073-5AAFE05723C8}"/>
              </a:ext>
            </a:extLst>
          </p:cNvPr>
          <p:cNvCxnSpPr>
            <a:stCxn id="4" idx="4"/>
          </p:cNvCxnSpPr>
          <p:nvPr/>
        </p:nvCxnSpPr>
        <p:spPr>
          <a:xfrm flipH="1">
            <a:off x="1167063" y="2117558"/>
            <a:ext cx="6016" cy="673768"/>
          </a:xfrm>
          <a:prstGeom prst="line">
            <a:avLst/>
          </a:prstGeom>
        </p:spPr>
        <p:style>
          <a:lnRef idx="1">
            <a:schemeClr val="dk1"/>
          </a:lnRef>
          <a:fillRef idx="0">
            <a:schemeClr val="dk1"/>
          </a:fillRef>
          <a:effectRef idx="0">
            <a:schemeClr val="dk1"/>
          </a:effectRef>
          <a:fontRef idx="minor">
            <a:schemeClr val="tx1"/>
          </a:fontRef>
        </p:style>
      </p:cxnSp>
      <p:cxnSp>
        <p:nvCxnSpPr>
          <p:cNvPr id="10" name="رابط مستقيم 9">
            <a:extLst>
              <a:ext uri="{FF2B5EF4-FFF2-40B4-BE49-F238E27FC236}">
                <a16:creationId xmlns:a16="http://schemas.microsoft.com/office/drawing/2014/main" id="{D0B65F5F-BACA-463B-9088-7CE9E75016D5}"/>
              </a:ext>
            </a:extLst>
          </p:cNvPr>
          <p:cNvCxnSpPr>
            <a:cxnSpLocks/>
          </p:cNvCxnSpPr>
          <p:nvPr/>
        </p:nvCxnSpPr>
        <p:spPr>
          <a:xfrm>
            <a:off x="1173079" y="2791326"/>
            <a:ext cx="174458" cy="204537"/>
          </a:xfrm>
          <a:prstGeom prst="line">
            <a:avLst/>
          </a:prstGeom>
        </p:spPr>
        <p:style>
          <a:lnRef idx="1">
            <a:schemeClr val="dk1"/>
          </a:lnRef>
          <a:fillRef idx="0">
            <a:schemeClr val="dk1"/>
          </a:fillRef>
          <a:effectRef idx="0">
            <a:schemeClr val="dk1"/>
          </a:effectRef>
          <a:fontRef idx="minor">
            <a:schemeClr val="tx1"/>
          </a:fontRef>
        </p:style>
      </p:cxnSp>
      <p:cxnSp>
        <p:nvCxnSpPr>
          <p:cNvPr id="13" name="رابط مستقيم 12">
            <a:extLst>
              <a:ext uri="{FF2B5EF4-FFF2-40B4-BE49-F238E27FC236}">
                <a16:creationId xmlns:a16="http://schemas.microsoft.com/office/drawing/2014/main" id="{9627180D-DB37-4919-A886-57BF2938067A}"/>
              </a:ext>
            </a:extLst>
          </p:cNvPr>
          <p:cNvCxnSpPr/>
          <p:nvPr/>
        </p:nvCxnSpPr>
        <p:spPr>
          <a:xfrm flipH="1">
            <a:off x="986589" y="2791326"/>
            <a:ext cx="180474" cy="204537"/>
          </a:xfrm>
          <a:prstGeom prst="line">
            <a:avLst/>
          </a:prstGeom>
        </p:spPr>
        <p:style>
          <a:lnRef idx="1">
            <a:schemeClr val="dk1"/>
          </a:lnRef>
          <a:fillRef idx="0">
            <a:schemeClr val="dk1"/>
          </a:fillRef>
          <a:effectRef idx="0">
            <a:schemeClr val="dk1"/>
          </a:effectRef>
          <a:fontRef idx="minor">
            <a:schemeClr val="tx1"/>
          </a:fontRef>
        </p:style>
      </p:cxnSp>
      <p:cxnSp>
        <p:nvCxnSpPr>
          <p:cNvPr id="15" name="رابط مستقيم 14">
            <a:extLst>
              <a:ext uri="{FF2B5EF4-FFF2-40B4-BE49-F238E27FC236}">
                <a16:creationId xmlns:a16="http://schemas.microsoft.com/office/drawing/2014/main" id="{BE0BACB3-C561-456A-AF4E-8F73AF32D780}"/>
              </a:ext>
            </a:extLst>
          </p:cNvPr>
          <p:cNvCxnSpPr/>
          <p:nvPr/>
        </p:nvCxnSpPr>
        <p:spPr>
          <a:xfrm flipH="1">
            <a:off x="986589" y="2322095"/>
            <a:ext cx="360948" cy="0"/>
          </a:xfrm>
          <a:prstGeom prst="line">
            <a:avLst/>
          </a:prstGeom>
        </p:spPr>
        <p:style>
          <a:lnRef idx="1">
            <a:schemeClr val="dk1"/>
          </a:lnRef>
          <a:fillRef idx="0">
            <a:schemeClr val="dk1"/>
          </a:fillRef>
          <a:effectRef idx="0">
            <a:schemeClr val="dk1"/>
          </a:effectRef>
          <a:fontRef idx="minor">
            <a:schemeClr val="tx1"/>
          </a:fontRef>
        </p:style>
      </p:cxnSp>
      <p:cxnSp>
        <p:nvCxnSpPr>
          <p:cNvPr id="17" name="رابط مستقيم 16">
            <a:extLst>
              <a:ext uri="{FF2B5EF4-FFF2-40B4-BE49-F238E27FC236}">
                <a16:creationId xmlns:a16="http://schemas.microsoft.com/office/drawing/2014/main" id="{C1BD6DCC-1822-489B-A5E0-EAF9D407796B}"/>
              </a:ext>
            </a:extLst>
          </p:cNvPr>
          <p:cNvCxnSpPr/>
          <p:nvPr/>
        </p:nvCxnSpPr>
        <p:spPr>
          <a:xfrm>
            <a:off x="1347537" y="2574758"/>
            <a:ext cx="2009274" cy="0"/>
          </a:xfrm>
          <a:prstGeom prst="line">
            <a:avLst/>
          </a:prstGeom>
        </p:spPr>
        <p:style>
          <a:lnRef idx="1">
            <a:schemeClr val="dk1"/>
          </a:lnRef>
          <a:fillRef idx="0">
            <a:schemeClr val="dk1"/>
          </a:fillRef>
          <a:effectRef idx="0">
            <a:schemeClr val="dk1"/>
          </a:effectRef>
          <a:fontRef idx="minor">
            <a:schemeClr val="tx1"/>
          </a:fontRef>
        </p:style>
      </p:cxnSp>
      <p:sp>
        <p:nvSpPr>
          <p:cNvPr id="18" name="شكل بيضاوي 17">
            <a:extLst>
              <a:ext uri="{FF2B5EF4-FFF2-40B4-BE49-F238E27FC236}">
                <a16:creationId xmlns:a16="http://schemas.microsoft.com/office/drawing/2014/main" id="{264D984D-FB78-4429-A766-CED387D362A3}"/>
              </a:ext>
            </a:extLst>
          </p:cNvPr>
          <p:cNvSpPr/>
          <p:nvPr/>
        </p:nvSpPr>
        <p:spPr>
          <a:xfrm>
            <a:off x="3356811" y="1985213"/>
            <a:ext cx="2009274" cy="1179089"/>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publish</a:t>
            </a:r>
            <a:endParaRPr lang="ar-SY" dirty="0"/>
          </a:p>
        </p:txBody>
      </p:sp>
    </p:spTree>
    <p:extLst>
      <p:ext uri="{BB962C8B-B14F-4D97-AF65-F5344CB8AC3E}">
        <p14:creationId xmlns:p14="http://schemas.microsoft.com/office/powerpoint/2010/main" val="1793215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DA0D1875-B47B-48FC-B932-6783911E6CDA}"/>
              </a:ext>
            </a:extLst>
          </p:cNvPr>
          <p:cNvSpPr>
            <a:spLocks noGrp="1"/>
          </p:cNvSpPr>
          <p:nvPr>
            <p:ph idx="1"/>
          </p:nvPr>
        </p:nvSpPr>
        <p:spPr>
          <a:xfrm>
            <a:off x="838200" y="0"/>
            <a:ext cx="11353800" cy="6176963"/>
          </a:xfrm>
        </p:spPr>
        <p:txBody>
          <a:bodyPr/>
          <a:lstStyle/>
          <a:p>
            <a:pPr marL="0" indent="0" algn="l">
              <a:buNone/>
            </a:pPr>
            <a:r>
              <a:rPr lang="en-US" sz="4000" b="1" dirty="0"/>
              <a:t>2.3 </a:t>
            </a:r>
            <a:r>
              <a:rPr lang="en-US" sz="4000" b="1" i="1" dirty="0"/>
              <a:t>User Characteristics </a:t>
            </a:r>
            <a:endParaRPr lang="ar-SA" sz="4000" b="1" i="1" dirty="0"/>
          </a:p>
          <a:p>
            <a:pPr marL="0" indent="0" algn="l">
              <a:buNone/>
            </a:pPr>
            <a:endParaRPr lang="en-US" sz="3600" dirty="0" smtClean="0"/>
          </a:p>
          <a:p>
            <a:pPr marL="0" indent="0" algn="l">
              <a:buNone/>
            </a:pPr>
            <a:r>
              <a:rPr lang="en-US" sz="3600" dirty="0" smtClean="0"/>
              <a:t>The </a:t>
            </a:r>
            <a:r>
              <a:rPr lang="en-US" sz="3600" dirty="0"/>
              <a:t>Reader is expected to be Internet literate and be able to use a search engine. </a:t>
            </a:r>
            <a:endParaRPr lang="ar-SA" sz="3600" dirty="0"/>
          </a:p>
          <a:p>
            <a:pPr marL="0" indent="0" algn="l">
              <a:buNone/>
            </a:pPr>
            <a:r>
              <a:rPr lang="en-US" sz="3600" dirty="0"/>
              <a:t>He must have a website or </a:t>
            </a:r>
            <a:r>
              <a:rPr lang="en-US" sz="3600" dirty="0" err="1"/>
              <a:t>opersonal</a:t>
            </a:r>
            <a:r>
              <a:rPr lang="en-US" sz="3600" dirty="0"/>
              <a:t> account to be able to login</a:t>
            </a:r>
          </a:p>
          <a:p>
            <a:pPr marL="0" indent="0" algn="l">
              <a:buNone/>
            </a:pPr>
            <a:r>
              <a:rPr lang="en-US" sz="3600" dirty="0"/>
              <a:t>The editor is expected to be windows literate and to be able use button and</a:t>
            </a:r>
          </a:p>
          <a:p>
            <a:pPr marL="0" indent="0" algn="l">
              <a:buNone/>
            </a:pPr>
            <a:r>
              <a:rPr lang="en-US" sz="3600" dirty="0"/>
              <a:t>Similar </a:t>
            </a:r>
            <a:r>
              <a:rPr lang="en-US" sz="3600" dirty="0" smtClean="0"/>
              <a:t>teals</a:t>
            </a:r>
            <a:endParaRPr lang="en-US" sz="3600" dirty="0"/>
          </a:p>
        </p:txBody>
      </p:sp>
    </p:spTree>
    <p:extLst>
      <p:ext uri="{BB962C8B-B14F-4D97-AF65-F5344CB8AC3E}">
        <p14:creationId xmlns:p14="http://schemas.microsoft.com/office/powerpoint/2010/main" val="21216504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545" y="2274838"/>
            <a:ext cx="7989455" cy="3970318"/>
          </a:xfrm>
          <a:prstGeom prst="rect">
            <a:avLst/>
          </a:prstGeom>
        </p:spPr>
        <p:txBody>
          <a:bodyPr wrap="square">
            <a:spAutoFit/>
          </a:bodyPr>
          <a:lstStyle/>
          <a:p>
            <a:r>
              <a:rPr lang="en-US" sz="2800" dirty="0" smtClean="0"/>
              <a:t>This </a:t>
            </a:r>
            <a:r>
              <a:rPr lang="en-US" sz="2800" dirty="0"/>
              <a:t>set of </a:t>
            </a:r>
            <a:r>
              <a:rPr lang="en-US" sz="2800" dirty="0" err="1"/>
              <a:t>requirments</a:t>
            </a:r>
            <a:r>
              <a:rPr lang="en-US" sz="2800" dirty="0"/>
              <a:t> helps to describe how the system works including</a:t>
            </a:r>
          </a:p>
          <a:p>
            <a:r>
              <a:rPr lang="en-US" sz="2800" dirty="0"/>
              <a:t>The </a:t>
            </a:r>
            <a:r>
              <a:rPr lang="en-US" sz="2800" b="1" dirty="0"/>
              <a:t>usability</a:t>
            </a:r>
            <a:r>
              <a:rPr lang="en-US" sz="2800" dirty="0"/>
              <a:t> indicates to easy of use of the application to achieve the required goals effectively and efficiently ,</a:t>
            </a:r>
          </a:p>
          <a:p>
            <a:r>
              <a:rPr lang="en-US" sz="2800" b="1" dirty="0"/>
              <a:t>availability</a:t>
            </a:r>
            <a:r>
              <a:rPr lang="en-US" sz="2800" dirty="0"/>
              <a:t> this means that must fulfill the required of it and          fully and well when it is needed and </a:t>
            </a:r>
            <a:r>
              <a:rPr lang="en-US" sz="2800" dirty="0" err="1"/>
              <a:t>scalabilty</a:t>
            </a:r>
            <a:r>
              <a:rPr lang="en-US" sz="2800" dirty="0"/>
              <a:t> it describes the ability of a system to perform </a:t>
            </a:r>
            <a:r>
              <a:rPr lang="ar-SA" sz="2800" dirty="0"/>
              <a:t>    </a:t>
            </a:r>
            <a:endParaRPr lang="ar-SY" sz="2800" dirty="0"/>
          </a:p>
        </p:txBody>
      </p:sp>
      <p:sp>
        <p:nvSpPr>
          <p:cNvPr id="5" name="Title 4"/>
          <p:cNvSpPr>
            <a:spLocks noGrp="1"/>
          </p:cNvSpPr>
          <p:nvPr>
            <p:ph type="title"/>
          </p:nvPr>
        </p:nvSpPr>
        <p:spPr>
          <a:xfrm>
            <a:off x="838200" y="328179"/>
            <a:ext cx="10515600" cy="1325563"/>
          </a:xfrm>
        </p:spPr>
        <p:txBody>
          <a:bodyPr/>
          <a:lstStyle/>
          <a:p>
            <a:r>
              <a:rPr lang="en-US" b="1" dirty="0"/>
              <a:t>2.4 </a:t>
            </a:r>
            <a:r>
              <a:rPr lang="en-US" b="1" i="1" dirty="0"/>
              <a:t>Non-Functional Requirements </a:t>
            </a:r>
            <a:endParaRPr lang="ar-SA" b="1" i="1" dirty="0"/>
          </a:p>
        </p:txBody>
      </p:sp>
    </p:spTree>
    <p:extLst>
      <p:ext uri="{BB962C8B-B14F-4D97-AF65-F5344CB8AC3E}">
        <p14:creationId xmlns:p14="http://schemas.microsoft.com/office/powerpoint/2010/main" val="38219660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8F9224A1-071B-42F3-A7B4-E04CED6EA4BB}"/>
              </a:ext>
            </a:extLst>
          </p:cNvPr>
          <p:cNvSpPr>
            <a:spLocks noGrp="1"/>
          </p:cNvSpPr>
          <p:nvPr>
            <p:ph idx="1"/>
          </p:nvPr>
        </p:nvSpPr>
        <p:spPr>
          <a:xfrm>
            <a:off x="0" y="0"/>
            <a:ext cx="12192000" cy="6065520"/>
          </a:xfrm>
        </p:spPr>
        <p:txBody>
          <a:bodyPr/>
          <a:lstStyle/>
          <a:p>
            <a:pPr marL="0" indent="0" algn="l">
              <a:buNone/>
            </a:pPr>
            <a:r>
              <a:rPr lang="en-US" b="1" dirty="0"/>
              <a:t>3.0 Requirements Specification </a:t>
            </a:r>
          </a:p>
          <a:p>
            <a:pPr marL="0" indent="0" algn="l">
              <a:buNone/>
            </a:pPr>
            <a:endParaRPr lang="ar-IQ" sz="8000" dirty="0" smtClean="0"/>
          </a:p>
          <a:p>
            <a:pPr marL="0" indent="0" algn="l">
              <a:buNone/>
            </a:pPr>
            <a:r>
              <a:rPr lang="en-US" sz="8000" dirty="0" smtClean="0"/>
              <a:t>3.1 </a:t>
            </a:r>
            <a:r>
              <a:rPr lang="en-US" sz="8000" dirty="0"/>
              <a:t>External Interface Requirements</a:t>
            </a:r>
            <a:r>
              <a:rPr lang="en-US" dirty="0"/>
              <a:t> </a:t>
            </a:r>
            <a:endParaRPr lang="ar-SY" dirty="0"/>
          </a:p>
          <a:p>
            <a:pPr marL="0" indent="0" algn="l">
              <a:buNone/>
            </a:pPr>
            <a:endParaRPr lang="ar-SY" dirty="0"/>
          </a:p>
        </p:txBody>
      </p:sp>
    </p:spTree>
    <p:extLst>
      <p:ext uri="{BB962C8B-B14F-4D97-AF65-F5344CB8AC3E}">
        <p14:creationId xmlns:p14="http://schemas.microsoft.com/office/powerpoint/2010/main" val="23023723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D781579D-53D6-40D6-A79C-FCC40B42E119}"/>
              </a:ext>
            </a:extLst>
          </p:cNvPr>
          <p:cNvSpPr>
            <a:spLocks noGrp="1"/>
          </p:cNvSpPr>
          <p:nvPr>
            <p:ph idx="1"/>
          </p:nvPr>
        </p:nvSpPr>
        <p:spPr>
          <a:xfrm>
            <a:off x="0" y="0"/>
            <a:ext cx="12115800" cy="6065520"/>
          </a:xfrm>
        </p:spPr>
        <p:txBody>
          <a:bodyPr/>
          <a:lstStyle/>
          <a:p>
            <a:pPr marL="0" indent="0" algn="l">
              <a:buNone/>
            </a:pPr>
            <a:r>
              <a:rPr lang="en-US" dirty="0"/>
              <a:t>1. Enable users to control The user interface :</a:t>
            </a:r>
          </a:p>
          <a:p>
            <a:pPr marL="0" indent="0" algn="l">
              <a:buNone/>
            </a:pPr>
            <a:r>
              <a:rPr lang="en-US" dirty="0"/>
              <a:t>Providing users with an effective use interface that makes them feel able to control and understand it faster and make actions subject to reversal , meaning that the </a:t>
            </a:r>
            <a:r>
              <a:rPr lang="en-US" dirty="0" err="1"/>
              <a:t>the</a:t>
            </a:r>
            <a:r>
              <a:rPr lang="en-US" dirty="0"/>
              <a:t> user is able to quickly undo what he is doing this encourages him to explore new options</a:t>
            </a:r>
          </a:p>
          <a:p>
            <a:pPr marL="0" indent="0" algn="l">
              <a:buNone/>
            </a:pPr>
            <a:r>
              <a:rPr lang="en-US" dirty="0"/>
              <a:t>2. </a:t>
            </a:r>
            <a:r>
              <a:rPr lang="en-US" b="1" dirty="0" err="1"/>
              <a:t>Fead</a:t>
            </a:r>
            <a:r>
              <a:rPr lang="en-US" b="1" dirty="0"/>
              <a:t> back </a:t>
            </a:r>
            <a:r>
              <a:rPr lang="en-US" dirty="0"/>
              <a:t>:</a:t>
            </a:r>
          </a:p>
          <a:p>
            <a:pPr marL="0" indent="0" algn="l">
              <a:buNone/>
            </a:pPr>
            <a:r>
              <a:rPr lang="en-US" dirty="0"/>
              <a:t>Provide specific nots that show that the action taken by the user has been </a:t>
            </a:r>
            <a:r>
              <a:rPr lang="en-US" dirty="0" err="1"/>
              <a:t>succesiful</a:t>
            </a:r>
            <a:r>
              <a:rPr lang="en-US" dirty="0"/>
              <a:t> </a:t>
            </a:r>
          </a:p>
          <a:p>
            <a:pPr marL="0" indent="0" algn="l">
              <a:buNone/>
            </a:pPr>
            <a:r>
              <a:rPr lang="en-US" dirty="0" err="1"/>
              <a:t>i.e</a:t>
            </a:r>
            <a:r>
              <a:rPr lang="en-US" dirty="0"/>
              <a:t> : when pressing a button , it is necessary to provide some indicators that tell the user that it has been pressed so that he does not have to check again to see if his actions have been implemented or not </a:t>
            </a:r>
            <a:r>
              <a:rPr lang="en-US" dirty="0" err="1"/>
              <a:t>suchas</a:t>
            </a:r>
            <a:r>
              <a:rPr lang="en-US" dirty="0"/>
              <a:t> changing the color of a button</a:t>
            </a:r>
          </a:p>
          <a:p>
            <a:pPr marL="0" indent="0" algn="l">
              <a:buNone/>
            </a:pPr>
            <a:r>
              <a:rPr lang="ar-SA" dirty="0"/>
              <a:t> </a:t>
            </a:r>
            <a:endParaRPr lang="ar-SY" dirty="0"/>
          </a:p>
        </p:txBody>
      </p:sp>
    </p:spTree>
    <p:extLst>
      <p:ext uri="{BB962C8B-B14F-4D97-AF65-F5344CB8AC3E}">
        <p14:creationId xmlns:p14="http://schemas.microsoft.com/office/powerpoint/2010/main" val="13264332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F31CC2D9-AC3E-456B-B0CB-90527793A351}"/>
              </a:ext>
            </a:extLst>
          </p:cNvPr>
          <p:cNvSpPr>
            <a:spLocks noGrp="1"/>
          </p:cNvSpPr>
          <p:nvPr>
            <p:ph idx="1"/>
          </p:nvPr>
        </p:nvSpPr>
        <p:spPr>
          <a:xfrm>
            <a:off x="223520" y="0"/>
            <a:ext cx="11897360" cy="6858000"/>
          </a:xfrm>
        </p:spPr>
        <p:txBody>
          <a:bodyPr/>
          <a:lstStyle/>
          <a:p>
            <a:pPr marL="0" indent="0" algn="l">
              <a:buNone/>
            </a:pPr>
            <a:r>
              <a:rPr lang="en-US" dirty="0"/>
              <a:t>3. Make the user interface comfortable for the user to </a:t>
            </a:r>
            <a:r>
              <a:rPr lang="en-US" dirty="0" err="1"/>
              <a:t>intract</a:t>
            </a:r>
            <a:r>
              <a:rPr lang="en-US" dirty="0"/>
              <a:t> with the application  eliminate all unimportant because they distract the user from important information</a:t>
            </a:r>
          </a:p>
          <a:p>
            <a:pPr marL="0" indent="0" algn="l">
              <a:buNone/>
            </a:pPr>
            <a:endParaRPr lang="en-US" dirty="0"/>
          </a:p>
          <a:p>
            <a:pPr marL="0" indent="0" algn="l">
              <a:buNone/>
            </a:pPr>
            <a:r>
              <a:rPr lang="en-US" dirty="0"/>
              <a:t>4. The increase in the use of colors in the interface because color is one of the elements of the interface that has </a:t>
            </a:r>
            <a:r>
              <a:rPr lang="en-US" dirty="0" err="1"/>
              <a:t>astrong</a:t>
            </a:r>
            <a:r>
              <a:rPr lang="en-US" dirty="0"/>
              <a:t> impact on </a:t>
            </a:r>
            <a:r>
              <a:rPr lang="en-US" dirty="0" err="1"/>
              <a:t>accessibilty</a:t>
            </a:r>
            <a:r>
              <a:rPr lang="en-US" dirty="0"/>
              <a:t> </a:t>
            </a:r>
            <a:endParaRPr lang="ar-SY" dirty="0"/>
          </a:p>
        </p:txBody>
      </p:sp>
    </p:spTree>
    <p:extLst>
      <p:ext uri="{BB962C8B-B14F-4D97-AF65-F5344CB8AC3E}">
        <p14:creationId xmlns:p14="http://schemas.microsoft.com/office/powerpoint/2010/main" val="14175760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9631" y="1136459"/>
            <a:ext cx="10515600" cy="2031325"/>
          </a:xfrm>
          <a:prstGeom prst="rect">
            <a:avLst/>
          </a:prstGeom>
        </p:spPr>
        <p:txBody>
          <a:bodyPr wrap="square">
            <a:spAutoFit/>
          </a:bodyPr>
          <a:lstStyle/>
          <a:p>
            <a:pPr algn="l"/>
            <a:r>
              <a:rPr lang="ar-SY" dirty="0" smtClean="0"/>
              <a:t>3.2</a:t>
            </a:r>
            <a:br>
              <a:rPr lang="ar-SY" dirty="0" smtClean="0"/>
            </a:br>
            <a:r>
              <a:rPr lang="ar-SY" sz="8000" dirty="0" err="1" smtClean="0"/>
              <a:t>Functional</a:t>
            </a:r>
            <a:r>
              <a:rPr lang="ar-SY" sz="8000" dirty="0" smtClean="0"/>
              <a:t> </a:t>
            </a:r>
            <a:r>
              <a:rPr lang="ar-SY" sz="8000" dirty="0" err="1"/>
              <a:t>Requirements</a:t>
            </a:r>
            <a:r>
              <a:rPr lang="ar-SY" sz="8000" dirty="0"/>
              <a:t> </a:t>
            </a:r>
          </a:p>
        </p:txBody>
      </p:sp>
      <p:sp>
        <p:nvSpPr>
          <p:cNvPr id="6" name="Text Placeholder 5"/>
          <p:cNvSpPr>
            <a:spLocks noGrp="1"/>
          </p:cNvSpPr>
          <p:nvPr>
            <p:ph type="body" idx="1"/>
          </p:nvPr>
        </p:nvSpPr>
        <p:spPr>
          <a:xfrm>
            <a:off x="979631" y="3250190"/>
            <a:ext cx="10515600" cy="1500187"/>
          </a:xfrm>
        </p:spPr>
        <p:txBody>
          <a:bodyPr>
            <a:noAutofit/>
          </a:bodyPr>
          <a:lstStyle/>
          <a:p>
            <a:pPr algn="l"/>
            <a:r>
              <a:rPr lang="en-US" sz="8000" dirty="0"/>
              <a:t>The Logical Structure of the Data is contained in Section 3.3.1.</a:t>
            </a:r>
            <a:endParaRPr lang="ar-SY" sz="8000" dirty="0"/>
          </a:p>
        </p:txBody>
      </p:sp>
    </p:spTree>
    <p:extLst>
      <p:ext uri="{BB962C8B-B14F-4D97-AF65-F5344CB8AC3E}">
        <p14:creationId xmlns:p14="http://schemas.microsoft.com/office/powerpoint/2010/main" val="8905035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16272843"/>
              </p:ext>
            </p:extLst>
          </p:nvPr>
        </p:nvGraphicFramePr>
        <p:xfrm>
          <a:off x="1089891" y="-83126"/>
          <a:ext cx="10113819" cy="7284720"/>
        </p:xfrm>
        <a:graphic>
          <a:graphicData uri="http://schemas.openxmlformats.org/drawingml/2006/table">
            <a:tbl>
              <a:tblPr rtl="1" firstRow="1" bandRow="1">
                <a:tableStyleId>{073A0DAA-6AF3-43AB-8588-CEC1D06C72B9}</a:tableStyleId>
              </a:tblPr>
              <a:tblGrid>
                <a:gridCol w="7647710">
                  <a:extLst>
                    <a:ext uri="{9D8B030D-6E8A-4147-A177-3AD203B41FA5}">
                      <a16:colId xmlns:a16="http://schemas.microsoft.com/office/drawing/2014/main" val="3664365485"/>
                    </a:ext>
                  </a:extLst>
                </a:gridCol>
                <a:gridCol w="2466109">
                  <a:extLst>
                    <a:ext uri="{9D8B030D-6E8A-4147-A177-3AD203B41FA5}">
                      <a16:colId xmlns:a16="http://schemas.microsoft.com/office/drawing/2014/main" val="2791855999"/>
                    </a:ext>
                  </a:extLst>
                </a:gridCol>
              </a:tblGrid>
              <a:tr h="323698">
                <a:tc>
                  <a:txBody>
                    <a:bodyPr/>
                    <a:lstStyle/>
                    <a:p>
                      <a:pPr algn="l" rtl="1"/>
                      <a:r>
                        <a:rPr lang="en-US" dirty="0" smtClean="0"/>
                        <a:t>Name Add Reviewer </a:t>
                      </a:r>
                      <a:endParaRPr lang="ar-SY" dirty="0"/>
                    </a:p>
                  </a:txBody>
                  <a:tcPr/>
                </a:tc>
                <a:tc>
                  <a:txBody>
                    <a:bodyPr/>
                    <a:lstStyle/>
                    <a:p>
                      <a:pPr rtl="1"/>
                      <a:r>
                        <a:rPr lang="en-US" dirty="0" smtClean="0">
                          <a:solidFill>
                            <a:srgbClr val="FF0000"/>
                          </a:solidFill>
                        </a:rPr>
                        <a:t>Use Case</a:t>
                      </a:r>
                      <a:r>
                        <a:rPr lang="en-US" dirty="0" smtClean="0"/>
                        <a:t>: </a:t>
                      </a:r>
                      <a:endParaRPr lang="ar-SY" dirty="0"/>
                    </a:p>
                  </a:txBody>
                  <a:tcPr/>
                </a:tc>
                <a:extLst>
                  <a:ext uri="{0D108BD9-81ED-4DB2-BD59-A6C34878D82A}">
                    <a16:rowId xmlns:a16="http://schemas.microsoft.com/office/drawing/2014/main" val="499960652"/>
                  </a:ext>
                </a:extLst>
              </a:tr>
              <a:tr h="323698">
                <a:tc>
                  <a:txBody>
                    <a:bodyPr/>
                    <a:lstStyle/>
                    <a:p>
                      <a:pPr rtl="1"/>
                      <a:r>
                        <a:rPr lang="en-US" dirty="0" smtClean="0"/>
                        <a:t>Section 2.2.4, Update Reviewer SDD, Section 7.4 </a:t>
                      </a:r>
                      <a:endParaRPr lang="ar-SY" dirty="0"/>
                    </a:p>
                  </a:txBody>
                  <a:tcPr/>
                </a:tc>
                <a:tc>
                  <a:txBody>
                    <a:bodyPr/>
                    <a:lstStyle/>
                    <a:p>
                      <a:pPr rtl="1"/>
                      <a:r>
                        <a:rPr lang="en-US" dirty="0" smtClean="0">
                          <a:solidFill>
                            <a:srgbClr val="FF0000"/>
                          </a:solidFill>
                        </a:rPr>
                        <a:t> </a:t>
                      </a:r>
                      <a:r>
                        <a:rPr lang="en-US" dirty="0" err="1" smtClean="0">
                          <a:solidFill>
                            <a:srgbClr val="FF0000"/>
                          </a:solidFill>
                        </a:rPr>
                        <a:t>XRef</a:t>
                      </a:r>
                      <a:r>
                        <a:rPr lang="en-US" dirty="0" smtClean="0">
                          <a:solidFill>
                            <a:srgbClr val="FF0000"/>
                          </a:solidFill>
                        </a:rPr>
                        <a:t> </a:t>
                      </a:r>
                      <a:endParaRPr lang="ar-SY" dirty="0">
                        <a:solidFill>
                          <a:srgbClr val="FF0000"/>
                        </a:solidFill>
                      </a:endParaRPr>
                    </a:p>
                  </a:txBody>
                  <a:tcPr/>
                </a:tc>
                <a:extLst>
                  <a:ext uri="{0D108BD9-81ED-4DB2-BD59-A6C34878D82A}">
                    <a16:rowId xmlns:a16="http://schemas.microsoft.com/office/drawing/2014/main" val="2017744633"/>
                  </a:ext>
                </a:extLst>
              </a:tr>
              <a:tr h="836220">
                <a:tc>
                  <a:txBody>
                    <a:bodyPr/>
                    <a:lstStyle/>
                    <a:p>
                      <a:pPr rtl="1"/>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The Editor selects to add a new reviewer to the database</a:t>
                      </a:r>
                      <a:endParaRPr lang="ar-SY" dirty="0"/>
                    </a:p>
                  </a:txBody>
                  <a:tcPr/>
                </a:tc>
                <a:tc>
                  <a:txBody>
                    <a:bodyPr/>
                    <a:lstStyle/>
                    <a:p>
                      <a:pPr rtl="1"/>
                      <a:r>
                        <a:rPr lang="en-US" dirty="0" smtClean="0">
                          <a:solidFill>
                            <a:srgbClr val="FF0000"/>
                          </a:solidFill>
                        </a:rPr>
                        <a:t>Trigger :</a:t>
                      </a:r>
                      <a:endParaRPr lang="ar-SY" dirty="0"/>
                    </a:p>
                  </a:txBody>
                  <a:tcPr/>
                </a:tc>
                <a:extLst>
                  <a:ext uri="{0D108BD9-81ED-4DB2-BD59-A6C34878D82A}">
                    <a16:rowId xmlns:a16="http://schemas.microsoft.com/office/drawing/2014/main" val="1370909620"/>
                  </a:ext>
                </a:extLst>
              </a:tr>
              <a:tr h="836220">
                <a:tc>
                  <a:txBody>
                    <a:bodyPr/>
                    <a:lstStyle/>
                    <a:p>
                      <a:pPr rtl="1"/>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The Editor selects to add a new reviewer to the database</a:t>
                      </a:r>
                      <a:endParaRPr lang="ar-SY" dirty="0"/>
                    </a:p>
                  </a:txBody>
                  <a:tcPr/>
                </a:tc>
                <a:tc>
                  <a:txBody>
                    <a:bodyPr/>
                    <a:lstStyle/>
                    <a:p>
                      <a:pPr rtl="1"/>
                      <a:r>
                        <a:rPr lang="en-US" dirty="0" smtClean="0">
                          <a:solidFill>
                            <a:srgbClr val="FF0000"/>
                          </a:solidFill>
                        </a:rPr>
                        <a:t>Precondition </a:t>
                      </a:r>
                      <a:r>
                        <a:rPr lang="en-US" dirty="0" smtClean="0"/>
                        <a:t>:</a:t>
                      </a:r>
                      <a:endParaRPr lang="ar-SY" dirty="0"/>
                    </a:p>
                  </a:txBody>
                  <a:tcPr/>
                </a:tc>
                <a:extLst>
                  <a:ext uri="{0D108BD9-81ED-4DB2-BD59-A6C34878D82A}">
                    <a16:rowId xmlns:a16="http://schemas.microsoft.com/office/drawing/2014/main" val="1527376549"/>
                  </a:ext>
                </a:extLst>
              </a:tr>
              <a:tr h="1780338">
                <a:tc>
                  <a:txBody>
                    <a:bodyPr/>
                    <a:lstStyle/>
                    <a:p>
                      <a:pPr marL="0" indent="0" algn="l" rtl="1">
                        <a:buNone/>
                      </a:pPr>
                      <a:r>
                        <a:rPr lang="en-US" dirty="0" smtClean="0"/>
                        <a:t>1.The system accesses the Historical Society (HS) database and presents an alphabetical list of the society members. </a:t>
                      </a:r>
                    </a:p>
                    <a:p>
                      <a:pPr marL="0" indent="0" algn="l" rtl="1">
                        <a:buNone/>
                      </a:pPr>
                      <a:r>
                        <a:rPr lang="en-US" dirty="0" smtClean="0"/>
                        <a:t>2. The Editor selects a person. </a:t>
                      </a:r>
                    </a:p>
                    <a:p>
                      <a:pPr marL="0" indent="0" algn="l" rtl="1">
                        <a:buNone/>
                      </a:pPr>
                      <a:r>
                        <a:rPr lang="en-US" dirty="0" smtClean="0"/>
                        <a:t>3. The system transfers the member information from the HS database to the Article Manager (AM) database. If there is no email address in the HS database, the editor is prompted for an entry in that field.</a:t>
                      </a:r>
                    </a:p>
                    <a:p>
                      <a:pPr marL="0" indent="0" algn="l" rtl="1">
                        <a:buNone/>
                      </a:pPr>
                      <a:r>
                        <a:rPr lang="en-US" dirty="0" smtClean="0"/>
                        <a:t>  4. The information is entered into the AM database. </a:t>
                      </a:r>
                      <a:endParaRPr lang="ar-SY" dirty="0"/>
                    </a:p>
                  </a:txBody>
                  <a:tcPr/>
                </a:tc>
                <a:tc>
                  <a:txBody>
                    <a:bodyPr/>
                    <a:lstStyle/>
                    <a:p>
                      <a:pPr rtl="1"/>
                      <a:r>
                        <a:rPr lang="en-US" dirty="0" smtClean="0">
                          <a:solidFill>
                            <a:srgbClr val="FF0000"/>
                          </a:solidFill>
                        </a:rPr>
                        <a:t>Basic Path 1</a:t>
                      </a:r>
                      <a:r>
                        <a:rPr lang="en-US" dirty="0" smtClean="0"/>
                        <a:t>: </a:t>
                      </a:r>
                      <a:endParaRPr lang="ar-SY" dirty="0"/>
                    </a:p>
                  </a:txBody>
                  <a:tcPr/>
                </a:tc>
                <a:extLst>
                  <a:ext uri="{0D108BD9-81ED-4DB2-BD59-A6C34878D82A}">
                    <a16:rowId xmlns:a16="http://schemas.microsoft.com/office/drawing/2014/main" val="824937725"/>
                  </a:ext>
                </a:extLst>
              </a:tr>
              <a:tr h="809245">
                <a:tc>
                  <a:txBody>
                    <a:bodyPr/>
                    <a:lstStyle/>
                    <a:p>
                      <a:pPr rtl="1"/>
                      <a:r>
                        <a:rPr lang="en-US" dirty="0" smtClean="0"/>
                        <a:t>In step 3, if there is no entry for the email address in the HS database or on this grid, the Editor will be </a:t>
                      </a:r>
                      <a:r>
                        <a:rPr lang="en-US" dirty="0" err="1" smtClean="0"/>
                        <a:t>reprompted</a:t>
                      </a:r>
                      <a:r>
                        <a:rPr lang="en-US" dirty="0" smtClean="0"/>
                        <a:t> for an entry. No validation for correctness is made</a:t>
                      </a:r>
                      <a:endParaRPr lang="ar-SY" dirty="0"/>
                    </a:p>
                  </a:txBody>
                  <a:tcPr/>
                </a:tc>
                <a:tc>
                  <a:txBody>
                    <a:bodyPr/>
                    <a:lstStyle/>
                    <a:p>
                      <a:pPr rtl="1"/>
                      <a:r>
                        <a:rPr lang="en-US" dirty="0" smtClean="0">
                          <a:solidFill>
                            <a:srgbClr val="FF0000"/>
                          </a:solidFill>
                        </a:rPr>
                        <a:t>Alternative Paths: </a:t>
                      </a:r>
                      <a:endParaRPr lang="ar-SY" dirty="0"/>
                    </a:p>
                  </a:txBody>
                  <a:tcPr/>
                </a:tc>
                <a:extLst>
                  <a:ext uri="{0D108BD9-81ED-4DB2-BD59-A6C34878D82A}">
                    <a16:rowId xmlns:a16="http://schemas.microsoft.com/office/drawing/2014/main" val="2107433945"/>
                  </a:ext>
                </a:extLst>
              </a:tr>
              <a:tr h="323698">
                <a:tc>
                  <a:txBody>
                    <a:bodyPr/>
                    <a:lstStyle/>
                    <a:p>
                      <a:pPr algn="l" rtl="1"/>
                      <a:r>
                        <a:rPr lang="en-US" dirty="0" smtClean="0"/>
                        <a:t>The Reviewer has been added to the database. </a:t>
                      </a:r>
                      <a:endParaRPr lang="ar-SY" dirty="0"/>
                    </a:p>
                  </a:txBody>
                  <a:tcPr/>
                </a:tc>
                <a:tc>
                  <a:txBody>
                    <a:bodyPr/>
                    <a:lstStyle/>
                    <a:p>
                      <a:pPr rtl="1"/>
                      <a:r>
                        <a:rPr lang="en-US" dirty="0" err="1" smtClean="0">
                          <a:solidFill>
                            <a:srgbClr val="FF0000"/>
                          </a:solidFill>
                        </a:rPr>
                        <a:t>Postcondition</a:t>
                      </a:r>
                      <a:r>
                        <a:rPr lang="en-US" dirty="0" smtClean="0">
                          <a:solidFill>
                            <a:srgbClr val="FF0000"/>
                          </a:solidFill>
                        </a:rPr>
                        <a:t> </a:t>
                      </a:r>
                      <a:endParaRPr lang="ar-SY" dirty="0">
                        <a:solidFill>
                          <a:srgbClr val="FF0000"/>
                        </a:solidFill>
                      </a:endParaRPr>
                    </a:p>
                  </a:txBody>
                  <a:tcPr/>
                </a:tc>
                <a:extLst>
                  <a:ext uri="{0D108BD9-81ED-4DB2-BD59-A6C34878D82A}">
                    <a16:rowId xmlns:a16="http://schemas.microsoft.com/office/drawing/2014/main" val="3378056826"/>
                  </a:ext>
                </a:extLst>
              </a:tr>
              <a:tr h="323698">
                <a:tc>
                  <a:txBody>
                    <a:bodyPr/>
                    <a:lstStyle/>
                    <a:p>
                      <a:pPr algn="l" rtl="1"/>
                      <a:r>
                        <a:rPr lang="en-US" dirty="0" smtClean="0"/>
                        <a:t>The Editor may abandon the operation at any time. </a:t>
                      </a:r>
                      <a:endParaRPr lang="ar-SY" dirty="0"/>
                    </a:p>
                  </a:txBody>
                  <a:tcPr/>
                </a:tc>
                <a:tc>
                  <a:txBody>
                    <a:bodyPr/>
                    <a:lstStyle/>
                    <a:p>
                      <a:pPr rtl="1"/>
                      <a:r>
                        <a:rPr lang="en-US" dirty="0" smtClean="0">
                          <a:solidFill>
                            <a:srgbClr val="FF0000"/>
                          </a:solidFill>
                        </a:rPr>
                        <a:t>Exception Paths </a:t>
                      </a:r>
                      <a:r>
                        <a:rPr lang="en-US" dirty="0" smtClean="0"/>
                        <a:t>:</a:t>
                      </a:r>
                      <a:endParaRPr lang="ar-SY" dirty="0"/>
                    </a:p>
                  </a:txBody>
                  <a:tcPr/>
                </a:tc>
                <a:extLst>
                  <a:ext uri="{0D108BD9-81ED-4DB2-BD59-A6C34878D82A}">
                    <a16:rowId xmlns:a16="http://schemas.microsoft.com/office/drawing/2014/main" val="3739372087"/>
                  </a:ext>
                </a:extLst>
              </a:tr>
              <a:tr h="566471">
                <a:tc>
                  <a:txBody>
                    <a:bodyPr/>
                    <a:lstStyle/>
                    <a:p>
                      <a:pPr rtl="1"/>
                      <a:r>
                        <a:rPr lang="en-US" dirty="0" smtClean="0"/>
                        <a:t>The Reviewer information includes name, membership number, mailing address, categories of interest, and email address</a:t>
                      </a:r>
                      <a:endParaRPr lang="ar-SY" dirty="0"/>
                    </a:p>
                  </a:txBody>
                  <a:tcPr/>
                </a:tc>
                <a:tc>
                  <a:txBody>
                    <a:bodyPr/>
                    <a:lstStyle/>
                    <a:p>
                      <a:pPr rtl="1"/>
                      <a:r>
                        <a:rPr lang="en-US" dirty="0" smtClean="0"/>
                        <a:t> </a:t>
                      </a:r>
                      <a:r>
                        <a:rPr lang="en-US" dirty="0" smtClean="0">
                          <a:solidFill>
                            <a:srgbClr val="FF0000"/>
                          </a:solidFill>
                        </a:rPr>
                        <a:t>Other: </a:t>
                      </a:r>
                      <a:endParaRPr lang="ar-SY" dirty="0"/>
                    </a:p>
                  </a:txBody>
                  <a:tcPr/>
                </a:tc>
                <a:extLst>
                  <a:ext uri="{0D108BD9-81ED-4DB2-BD59-A6C34878D82A}">
                    <a16:rowId xmlns:a16="http://schemas.microsoft.com/office/drawing/2014/main" val="2684186252"/>
                  </a:ext>
                </a:extLst>
              </a:tr>
              <a:tr h="323698">
                <a:tc>
                  <a:txBody>
                    <a:bodyPr/>
                    <a:lstStyle/>
                    <a:p>
                      <a:pPr rtl="1"/>
                      <a:endParaRPr lang="ar-SY"/>
                    </a:p>
                  </a:txBody>
                  <a:tcPr/>
                </a:tc>
                <a:tc>
                  <a:txBody>
                    <a:bodyPr/>
                    <a:lstStyle/>
                    <a:p>
                      <a:pPr rtl="1"/>
                      <a:endParaRPr lang="ar-SY" dirty="0"/>
                    </a:p>
                  </a:txBody>
                  <a:tcPr/>
                </a:tc>
                <a:extLst>
                  <a:ext uri="{0D108BD9-81ED-4DB2-BD59-A6C34878D82A}">
                    <a16:rowId xmlns:a16="http://schemas.microsoft.com/office/drawing/2014/main" val="1936286210"/>
                  </a:ext>
                </a:extLst>
              </a:tr>
            </a:tbl>
          </a:graphicData>
        </a:graphic>
      </p:graphicFrame>
    </p:spTree>
    <p:extLst>
      <p:ext uri="{BB962C8B-B14F-4D97-AF65-F5344CB8AC3E}">
        <p14:creationId xmlns:p14="http://schemas.microsoft.com/office/powerpoint/2010/main" val="31749345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F531CB35-CA2C-4626-89AD-EB1413B13250}"/>
              </a:ext>
            </a:extLst>
          </p:cNvPr>
          <p:cNvSpPr>
            <a:spLocks noGrp="1"/>
          </p:cNvSpPr>
          <p:nvPr>
            <p:ph idx="1"/>
          </p:nvPr>
        </p:nvSpPr>
        <p:spPr>
          <a:xfrm>
            <a:off x="0" y="0"/>
            <a:ext cx="12187989" cy="6858000"/>
          </a:xfrm>
        </p:spPr>
        <p:txBody>
          <a:bodyPr/>
          <a:lstStyle/>
          <a:p>
            <a:pPr marL="0" indent="0" algn="l">
              <a:buNone/>
            </a:pPr>
            <a:r>
              <a:rPr lang="en-US" dirty="0"/>
              <a:t>1.0. </a:t>
            </a:r>
            <a:r>
              <a:rPr lang="en-US" sz="3600" b="1" dirty="0"/>
              <a:t>Introduction </a:t>
            </a:r>
          </a:p>
          <a:p>
            <a:pPr marL="0" indent="0" algn="l">
              <a:buNone/>
            </a:pPr>
            <a:r>
              <a:rPr lang="en-US" b="1" i="1" dirty="0"/>
              <a:t>1.1.</a:t>
            </a:r>
            <a:r>
              <a:rPr lang="en-US" dirty="0"/>
              <a:t> </a:t>
            </a:r>
            <a:r>
              <a:rPr lang="en-US" b="1" i="1" dirty="0"/>
              <a:t>Purpose </a:t>
            </a:r>
            <a:r>
              <a:rPr lang="en-US" b="1" dirty="0"/>
              <a:t>:</a:t>
            </a:r>
          </a:p>
          <a:p>
            <a:pPr marL="0" indent="0" algn="l">
              <a:buNone/>
            </a:pPr>
            <a:r>
              <a:rPr lang="en-US" dirty="0"/>
              <a:t>The goal of </a:t>
            </a:r>
            <a:r>
              <a:rPr lang="en-US" dirty="0" err="1"/>
              <a:t>greating</a:t>
            </a:r>
            <a:r>
              <a:rPr lang="en-US" dirty="0"/>
              <a:t> area estate sale or purchase application facilitating the</a:t>
            </a:r>
          </a:p>
          <a:p>
            <a:pPr marL="0" indent="0" algn="l">
              <a:buNone/>
            </a:pPr>
            <a:r>
              <a:rPr lang="en-US" dirty="0"/>
              <a:t>Process of selling or buying to the customer and </a:t>
            </a:r>
            <a:r>
              <a:rPr lang="en-US" dirty="0" err="1"/>
              <a:t>speedingup</a:t>
            </a:r>
            <a:r>
              <a:rPr lang="en-US" dirty="0"/>
              <a:t> getting </a:t>
            </a:r>
          </a:p>
          <a:p>
            <a:pPr marL="0" indent="0" algn="l">
              <a:buNone/>
            </a:pPr>
            <a:r>
              <a:rPr lang="en-US" dirty="0"/>
              <a:t>What he want </a:t>
            </a:r>
          </a:p>
          <a:p>
            <a:pPr marL="0" indent="0" algn="l">
              <a:buNone/>
            </a:pPr>
            <a:endParaRPr lang="en-US" dirty="0"/>
          </a:p>
          <a:p>
            <a:pPr marL="0" indent="0" algn="l">
              <a:buNone/>
            </a:pPr>
            <a:r>
              <a:rPr lang="en-US" b="1" dirty="0"/>
              <a:t>1.2. </a:t>
            </a:r>
            <a:r>
              <a:rPr lang="en-US" b="1" i="1" dirty="0"/>
              <a:t>Scope of Project </a:t>
            </a:r>
            <a:r>
              <a:rPr lang="en-US" b="1" dirty="0"/>
              <a:t>:</a:t>
            </a:r>
            <a:endParaRPr lang="ar-SA" b="1" dirty="0"/>
          </a:p>
          <a:p>
            <a:pPr marL="0" indent="0" algn="l">
              <a:buNone/>
            </a:pPr>
            <a:r>
              <a:rPr lang="en-US" dirty="0"/>
              <a:t>This system will allow the customer to communicate with a group of </a:t>
            </a:r>
          </a:p>
          <a:p>
            <a:pPr marL="0" indent="0" algn="l">
              <a:buNone/>
            </a:pPr>
            <a:r>
              <a:rPr lang="en-US" dirty="0"/>
              <a:t>People to choose the apartment  he wants to buy or to offer what</a:t>
            </a:r>
          </a:p>
          <a:p>
            <a:pPr marL="0" indent="0" algn="l">
              <a:buNone/>
            </a:pPr>
            <a:r>
              <a:rPr lang="en-US" dirty="0"/>
              <a:t>He wants to sell (real </a:t>
            </a:r>
            <a:r>
              <a:rPr lang="en-US" dirty="0" err="1"/>
              <a:t>astate</a:t>
            </a:r>
            <a:r>
              <a:rPr lang="en-US" dirty="0"/>
              <a:t> , apartment , land)</a:t>
            </a:r>
            <a:endParaRPr lang="ar-SA" dirty="0"/>
          </a:p>
          <a:p>
            <a:pPr marL="0" indent="0" algn="l">
              <a:buNone/>
            </a:pPr>
            <a:r>
              <a:rPr lang="en-US" dirty="0"/>
              <a:t>As the system give him all the details about his request , the system also containing</a:t>
            </a:r>
          </a:p>
          <a:p>
            <a:pPr marL="0" indent="0" algn="l">
              <a:buNone/>
            </a:pPr>
            <a:r>
              <a:rPr lang="en-US" dirty="0"/>
              <a:t>A list of authors , reviewer and available real estate details</a:t>
            </a:r>
            <a:endParaRPr lang="ar-SY" dirty="0"/>
          </a:p>
        </p:txBody>
      </p:sp>
    </p:spTree>
    <p:extLst>
      <p:ext uri="{BB962C8B-B14F-4D97-AF65-F5344CB8AC3E}">
        <p14:creationId xmlns:p14="http://schemas.microsoft.com/office/powerpoint/2010/main" val="35635286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44955888"/>
              </p:ext>
            </p:extLst>
          </p:nvPr>
        </p:nvGraphicFramePr>
        <p:xfrm>
          <a:off x="-5121899" y="-65988"/>
          <a:ext cx="17555853" cy="6555824"/>
        </p:xfrm>
        <a:graphic>
          <a:graphicData uri="http://schemas.openxmlformats.org/drawingml/2006/table">
            <a:tbl>
              <a:tblPr rtl="1" firstRow="1" bandRow="1">
                <a:tableStyleId>{5C22544A-7EE6-4342-B048-85BDC9FD1C3A}</a:tableStyleId>
              </a:tblPr>
              <a:tblGrid>
                <a:gridCol w="15375117">
                  <a:extLst>
                    <a:ext uri="{9D8B030D-6E8A-4147-A177-3AD203B41FA5}">
                      <a16:colId xmlns:a16="http://schemas.microsoft.com/office/drawing/2014/main" val="1734554963"/>
                    </a:ext>
                  </a:extLst>
                </a:gridCol>
                <a:gridCol w="2180736">
                  <a:extLst>
                    <a:ext uri="{9D8B030D-6E8A-4147-A177-3AD203B41FA5}">
                      <a16:colId xmlns:a16="http://schemas.microsoft.com/office/drawing/2014/main" val="3579205413"/>
                    </a:ext>
                  </a:extLst>
                </a:gridCol>
              </a:tblGrid>
              <a:tr h="320246">
                <a:tc>
                  <a:txBody>
                    <a:bodyPr/>
                    <a:lstStyle/>
                    <a:p>
                      <a:pPr algn="l" rtl="1"/>
                      <a:r>
                        <a:rPr lang="en-US" dirty="0" smtClean="0"/>
                        <a:t>Search Article </a:t>
                      </a:r>
                      <a:endParaRPr lang="ar-SY" dirty="0"/>
                    </a:p>
                  </a:txBody>
                  <a:tcPr>
                    <a:solidFill>
                      <a:schemeClr val="tx1"/>
                    </a:solidFill>
                  </a:tcPr>
                </a:tc>
                <a:tc>
                  <a:txBody>
                    <a:bodyPr/>
                    <a:lstStyle/>
                    <a:p>
                      <a:pPr rtl="1"/>
                      <a:r>
                        <a:rPr lang="en-US" dirty="0" smtClean="0">
                          <a:solidFill>
                            <a:schemeClr val="bg1"/>
                          </a:solidFill>
                        </a:rPr>
                        <a:t>Use</a:t>
                      </a:r>
                      <a:r>
                        <a:rPr lang="en-US" baseline="0" dirty="0" smtClean="0">
                          <a:solidFill>
                            <a:schemeClr val="bg1"/>
                          </a:solidFill>
                        </a:rPr>
                        <a:t> case</a:t>
                      </a:r>
                      <a:endParaRPr lang="ar-SY" dirty="0">
                        <a:solidFill>
                          <a:schemeClr val="bg1"/>
                        </a:solidFill>
                      </a:endParaRPr>
                    </a:p>
                  </a:txBody>
                  <a:tcPr>
                    <a:solidFill>
                      <a:schemeClr val="tx1">
                        <a:lumMod val="95000"/>
                        <a:lumOff val="5000"/>
                      </a:schemeClr>
                    </a:solidFill>
                  </a:tcPr>
                </a:tc>
                <a:extLst>
                  <a:ext uri="{0D108BD9-81ED-4DB2-BD59-A6C34878D82A}">
                    <a16:rowId xmlns:a16="http://schemas.microsoft.com/office/drawing/2014/main" val="2345800736"/>
                  </a:ext>
                </a:extLst>
              </a:tr>
              <a:tr h="320246">
                <a:tc>
                  <a:txBody>
                    <a:bodyPr/>
                    <a:lstStyle/>
                    <a:p>
                      <a:pPr algn="l" rtl="1"/>
                      <a:r>
                        <a:rPr lang="en-US" dirty="0" smtClean="0"/>
                        <a:t>Section 2.2.1, Search Article SDD, Section 7.1</a:t>
                      </a:r>
                      <a:endParaRPr lang="ar-SY" dirty="0"/>
                    </a:p>
                  </a:txBody>
                  <a:tcPr>
                    <a:solidFill>
                      <a:schemeClr val="tx1">
                        <a:lumMod val="50000"/>
                        <a:lumOff val="50000"/>
                      </a:schemeClr>
                    </a:solidFill>
                  </a:tcPr>
                </a:tc>
                <a:tc>
                  <a:txBody>
                    <a:bodyPr/>
                    <a:lstStyle/>
                    <a:p>
                      <a:pPr rtl="1"/>
                      <a:r>
                        <a:rPr lang="en-US" dirty="0" err="1" smtClean="0"/>
                        <a:t>Xref</a:t>
                      </a:r>
                      <a:endParaRPr lang="ar-SY" dirty="0"/>
                    </a:p>
                  </a:txBody>
                  <a:tcPr>
                    <a:solidFill>
                      <a:schemeClr val="tx1">
                        <a:lumMod val="50000"/>
                        <a:lumOff val="50000"/>
                      </a:schemeClr>
                    </a:solidFill>
                  </a:tcPr>
                </a:tc>
                <a:extLst>
                  <a:ext uri="{0D108BD9-81ED-4DB2-BD59-A6C34878D82A}">
                    <a16:rowId xmlns:a16="http://schemas.microsoft.com/office/drawing/2014/main" val="4107550114"/>
                  </a:ext>
                </a:extLst>
              </a:tr>
              <a:tr h="320246">
                <a:tc>
                  <a:txBody>
                    <a:bodyPr/>
                    <a:lstStyle/>
                    <a:p>
                      <a:pPr algn="l" rtl="1"/>
                      <a:r>
                        <a:rPr lang="en-US" dirty="0" smtClean="0"/>
                        <a:t>The Reader assesses the Online Journal </a:t>
                      </a:r>
                      <a:r>
                        <a:rPr lang="en-US" dirty="0" err="1" smtClean="0"/>
                        <a:t>Websit</a:t>
                      </a:r>
                      <a:endParaRPr lang="ar-SY" dirty="0"/>
                    </a:p>
                  </a:txBody>
                  <a:tcPr>
                    <a:solidFill>
                      <a:schemeClr val="tx1">
                        <a:lumMod val="50000"/>
                        <a:lumOff val="50000"/>
                      </a:schemeClr>
                    </a:solidFill>
                  </a:tcPr>
                </a:tc>
                <a:tc>
                  <a:txBody>
                    <a:bodyPr/>
                    <a:lstStyle/>
                    <a:p>
                      <a:pPr rtl="1"/>
                      <a:r>
                        <a:rPr lang="en-US" dirty="0" smtClean="0"/>
                        <a:t>Trigger</a:t>
                      </a:r>
                      <a:endParaRPr lang="ar-SY" dirty="0"/>
                    </a:p>
                  </a:txBody>
                  <a:tcPr>
                    <a:solidFill>
                      <a:schemeClr val="tx1">
                        <a:lumMod val="50000"/>
                        <a:lumOff val="50000"/>
                      </a:schemeClr>
                    </a:solidFill>
                  </a:tcPr>
                </a:tc>
                <a:extLst>
                  <a:ext uri="{0D108BD9-81ED-4DB2-BD59-A6C34878D82A}">
                    <a16:rowId xmlns:a16="http://schemas.microsoft.com/office/drawing/2014/main" val="2703529526"/>
                  </a:ext>
                </a:extLst>
              </a:tr>
              <a:tr h="320246">
                <a:tc>
                  <a:txBody>
                    <a:bodyPr/>
                    <a:lstStyle/>
                    <a:p>
                      <a:pPr algn="l" rtl="1"/>
                      <a:r>
                        <a:rPr lang="en-US" dirty="0" smtClean="0"/>
                        <a:t>The Web is displayed with grids for searching </a:t>
                      </a:r>
                      <a:endParaRPr lang="ar-SY" dirty="0"/>
                    </a:p>
                  </a:txBody>
                  <a:tcPr>
                    <a:solidFill>
                      <a:schemeClr val="tx1">
                        <a:lumMod val="50000"/>
                        <a:lumOff val="50000"/>
                      </a:schemeClr>
                    </a:solidFill>
                  </a:tcPr>
                </a:tc>
                <a:tc>
                  <a:txBody>
                    <a:bodyPr/>
                    <a:lstStyle/>
                    <a:p>
                      <a:pPr rtl="1"/>
                      <a:r>
                        <a:rPr lang="en-US" dirty="0" smtClean="0"/>
                        <a:t>Precondition</a:t>
                      </a:r>
                      <a:endParaRPr lang="ar-SY" dirty="0"/>
                    </a:p>
                  </a:txBody>
                  <a:tcPr>
                    <a:solidFill>
                      <a:schemeClr val="bg1">
                        <a:lumMod val="65000"/>
                      </a:schemeClr>
                    </a:solidFill>
                  </a:tcPr>
                </a:tc>
                <a:extLst>
                  <a:ext uri="{0D108BD9-81ED-4DB2-BD59-A6C34878D82A}">
                    <a16:rowId xmlns:a16="http://schemas.microsoft.com/office/drawing/2014/main" val="1852245847"/>
                  </a:ext>
                </a:extLst>
              </a:tr>
              <a:tr h="2001536">
                <a:tc>
                  <a:txBody>
                    <a:bodyPr/>
                    <a:lstStyle/>
                    <a:p>
                      <a:pPr marL="0" indent="0" algn="l" rtl="1">
                        <a:buNone/>
                      </a:pPr>
                      <a:r>
                        <a:rPr lang="en-US" dirty="0" smtClean="0"/>
                        <a:t> 1.The Reader chooses how to search the Web site. The choices are by Author, by Category, and by Keyword. </a:t>
                      </a:r>
                    </a:p>
                    <a:p>
                      <a:pPr marL="0" indent="0" algn="l" rtl="1">
                        <a:buNone/>
                      </a:pPr>
                      <a:r>
                        <a:rPr lang="en-US" dirty="0" smtClean="0"/>
                        <a:t>2.If the search is by Author, the system creates and presents an alphabetical list of all authors in the database. In the case of an article with multiple authors, each is contained in the list.</a:t>
                      </a:r>
                    </a:p>
                    <a:p>
                      <a:pPr marL="0" indent="0" algn="l" rtl="1">
                        <a:buNone/>
                      </a:pPr>
                      <a:r>
                        <a:rPr lang="en-US" dirty="0" smtClean="0"/>
                        <a:t> 3. The Reader selects an author.</a:t>
                      </a:r>
                    </a:p>
                    <a:p>
                      <a:pPr marL="0" indent="0" algn="l" rtl="1">
                        <a:buNone/>
                      </a:pPr>
                      <a:r>
                        <a:rPr lang="en-US" dirty="0" smtClean="0"/>
                        <a:t> 4.  The system creates and presents a list    of all articles by that author in the    database.</a:t>
                      </a:r>
                    </a:p>
                    <a:p>
                      <a:pPr marL="0" indent="0" algn="l" rtl="1">
                        <a:buNone/>
                      </a:pPr>
                      <a:r>
                        <a:rPr lang="en-US" dirty="0" smtClean="0"/>
                        <a:t> 5. The Reader selects an article</a:t>
                      </a:r>
                    </a:p>
                    <a:p>
                      <a:pPr marL="0" indent="0" algn="l" rtl="1">
                        <a:buNone/>
                      </a:pPr>
                      <a:r>
                        <a:rPr lang="en-US" dirty="0" smtClean="0"/>
                        <a:t>6. The system displays the Abstract for the article.</a:t>
                      </a:r>
                    </a:p>
                    <a:p>
                      <a:pPr marL="0" indent="0" algn="l" rtl="1">
                        <a:buNone/>
                      </a:pPr>
                      <a:r>
                        <a:rPr lang="en-US" dirty="0" smtClean="0"/>
                        <a:t> 7. The Reader selects to download the article or to return to the article list or to the previous list</a:t>
                      </a:r>
                      <a:endParaRPr lang="ar-SY" dirty="0"/>
                    </a:p>
                  </a:txBody>
                  <a:tcPr>
                    <a:solidFill>
                      <a:schemeClr val="bg2">
                        <a:lumMod val="75000"/>
                      </a:schemeClr>
                    </a:solidFill>
                  </a:tcPr>
                </a:tc>
                <a:tc>
                  <a:txBody>
                    <a:bodyPr/>
                    <a:lstStyle/>
                    <a:p>
                      <a:pPr rtl="1"/>
                      <a:r>
                        <a:rPr lang="en-US" dirty="0" smtClean="0"/>
                        <a:t>Basic Path</a:t>
                      </a:r>
                      <a:endParaRPr lang="ar-SY" dirty="0"/>
                    </a:p>
                  </a:txBody>
                  <a:tcPr>
                    <a:solidFill>
                      <a:schemeClr val="tx1">
                        <a:lumMod val="50000"/>
                        <a:lumOff val="50000"/>
                      </a:schemeClr>
                    </a:solidFill>
                  </a:tcPr>
                </a:tc>
                <a:extLst>
                  <a:ext uri="{0D108BD9-81ED-4DB2-BD59-A6C34878D82A}">
                    <a16:rowId xmlns:a16="http://schemas.microsoft.com/office/drawing/2014/main" val="3237940522"/>
                  </a:ext>
                </a:extLst>
              </a:tr>
              <a:tr h="1761352">
                <a:tc>
                  <a:txBody>
                    <a:bodyPr/>
                    <a:lstStyle/>
                    <a:p>
                      <a:pPr algn="l" rtl="1"/>
                      <a:r>
                        <a:rPr lang="en-US" dirty="0" smtClean="0"/>
                        <a:t>In step 2, if the Reader selects to search by category, the system creates and presents a list of all categories in the database. </a:t>
                      </a:r>
                      <a:endParaRPr lang="ar-IQ" dirty="0" smtClean="0"/>
                    </a:p>
                    <a:p>
                      <a:pPr algn="l" rtl="1"/>
                      <a:r>
                        <a:rPr lang="en-US" dirty="0" smtClean="0"/>
                        <a:t>3. The Reader selects a category.</a:t>
                      </a:r>
                    </a:p>
                    <a:p>
                      <a:pPr algn="l" rtl="1"/>
                      <a:r>
                        <a:rPr lang="en-US" dirty="0" smtClean="0"/>
                        <a:t> 4. The system creates and presents a list of all articles in that category in the database. Return to step 5.</a:t>
                      </a:r>
                    </a:p>
                    <a:p>
                      <a:pPr algn="l" rtl="1"/>
                      <a:r>
                        <a:rPr lang="en-US" dirty="0" smtClean="0"/>
                        <a:t> In step 2, if the Reader selects to search by keyword, the system presents a dialog box to enter the keyword or phrase. </a:t>
                      </a:r>
                    </a:p>
                    <a:p>
                      <a:pPr algn="l" rtl="1"/>
                      <a:r>
                        <a:rPr lang="en-US" dirty="0" smtClean="0"/>
                        <a:t>3. The Reader enters a keyword or phrase. </a:t>
                      </a:r>
                    </a:p>
                    <a:p>
                      <a:pPr algn="l" rtl="1"/>
                      <a:r>
                        <a:rPr lang="en-US" dirty="0" smtClean="0"/>
                        <a:t>4. The system searches the Abstracts for all articles with that keyword or phrase and creates and presents a list of all such articles in the database. Return to step 5. </a:t>
                      </a:r>
                      <a:endParaRPr lang="ar-SY" dirty="0"/>
                    </a:p>
                  </a:txBody>
                  <a:tcPr>
                    <a:solidFill>
                      <a:schemeClr val="tx1">
                        <a:lumMod val="50000"/>
                        <a:lumOff val="50000"/>
                      </a:schemeClr>
                    </a:solidFill>
                  </a:tcPr>
                </a:tc>
                <a:tc>
                  <a:txBody>
                    <a:bodyPr/>
                    <a:lstStyle/>
                    <a:p>
                      <a:pPr rtl="1"/>
                      <a:r>
                        <a:rPr lang="en-US" dirty="0" smtClean="0"/>
                        <a:t>Alternative Paths</a:t>
                      </a:r>
                      <a:endParaRPr lang="ar-SY" dirty="0"/>
                    </a:p>
                  </a:txBody>
                  <a:tcPr>
                    <a:solidFill>
                      <a:schemeClr val="tx1">
                        <a:lumMod val="50000"/>
                        <a:lumOff val="50000"/>
                      </a:schemeClr>
                    </a:solidFill>
                  </a:tcPr>
                </a:tc>
                <a:extLst>
                  <a:ext uri="{0D108BD9-81ED-4DB2-BD59-A6C34878D82A}">
                    <a16:rowId xmlns:a16="http://schemas.microsoft.com/office/drawing/2014/main" val="1892915916"/>
                  </a:ext>
                </a:extLst>
              </a:tr>
              <a:tr h="320246">
                <a:tc>
                  <a:txBody>
                    <a:bodyPr/>
                    <a:lstStyle/>
                    <a:p>
                      <a:pPr algn="l" rtl="1"/>
                      <a:r>
                        <a:rPr lang="en-US" dirty="0" smtClean="0"/>
                        <a:t>The selected article is downloaded to the client machine. </a:t>
                      </a:r>
                      <a:endParaRPr lang="ar-SY" dirty="0"/>
                    </a:p>
                  </a:txBody>
                  <a:tcPr>
                    <a:solidFill>
                      <a:schemeClr val="bg1">
                        <a:lumMod val="75000"/>
                      </a:schemeClr>
                    </a:solidFill>
                  </a:tcPr>
                </a:tc>
                <a:tc>
                  <a:txBody>
                    <a:bodyPr/>
                    <a:lstStyle/>
                    <a:p>
                      <a:pPr rtl="1"/>
                      <a:r>
                        <a:rPr lang="en-US" dirty="0" err="1" smtClean="0"/>
                        <a:t>Postcondition</a:t>
                      </a:r>
                      <a:endParaRPr lang="ar-SY" dirty="0"/>
                    </a:p>
                  </a:txBody>
                  <a:tcPr>
                    <a:solidFill>
                      <a:schemeClr val="tx1">
                        <a:lumMod val="50000"/>
                        <a:lumOff val="50000"/>
                      </a:schemeClr>
                    </a:solidFill>
                  </a:tcPr>
                </a:tc>
                <a:extLst>
                  <a:ext uri="{0D108BD9-81ED-4DB2-BD59-A6C34878D82A}">
                    <a16:rowId xmlns:a16="http://schemas.microsoft.com/office/drawing/2014/main" val="2321005703"/>
                  </a:ext>
                </a:extLst>
              </a:tr>
              <a:tr h="679672">
                <a:tc>
                  <a:txBody>
                    <a:bodyPr/>
                    <a:lstStyle/>
                    <a:p>
                      <a:pPr algn="l" rtl="1"/>
                      <a:r>
                        <a:rPr lang="en-US" dirty="0" smtClean="0"/>
                        <a:t>The Reader may abandon the search at any time. </a:t>
                      </a:r>
                      <a:endParaRPr lang="ar-SY" dirty="0"/>
                    </a:p>
                  </a:txBody>
                  <a:tcPr>
                    <a:solidFill>
                      <a:schemeClr val="tx1">
                        <a:lumMod val="50000"/>
                        <a:lumOff val="50000"/>
                      </a:schemeClr>
                    </a:solidFill>
                  </a:tcPr>
                </a:tc>
                <a:tc>
                  <a:txBody>
                    <a:bodyPr/>
                    <a:lstStyle/>
                    <a:p>
                      <a:pPr rtl="1"/>
                      <a:r>
                        <a:rPr lang="en-US" dirty="0" smtClean="0"/>
                        <a:t>Exception Paths </a:t>
                      </a:r>
                      <a:endParaRPr lang="ar-SY" dirty="0"/>
                    </a:p>
                  </a:txBody>
                  <a:tcPr>
                    <a:solidFill>
                      <a:schemeClr val="bg1">
                        <a:lumMod val="65000"/>
                      </a:schemeClr>
                    </a:solidFill>
                  </a:tcPr>
                </a:tc>
                <a:extLst>
                  <a:ext uri="{0D108BD9-81ED-4DB2-BD59-A6C34878D82A}">
                    <a16:rowId xmlns:a16="http://schemas.microsoft.com/office/drawing/2014/main" val="197029339"/>
                  </a:ext>
                </a:extLst>
              </a:tr>
            </a:tbl>
          </a:graphicData>
        </a:graphic>
      </p:graphicFrame>
    </p:spTree>
    <p:extLst>
      <p:ext uri="{BB962C8B-B14F-4D97-AF65-F5344CB8AC3E}">
        <p14:creationId xmlns:p14="http://schemas.microsoft.com/office/powerpoint/2010/main" val="21092466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2655"/>
            <a:ext cx="10515600" cy="5604308"/>
          </a:xfrm>
        </p:spPr>
        <p:txBody>
          <a:bodyPr/>
          <a:lstStyle/>
          <a:p>
            <a:pPr algn="l"/>
            <a:r>
              <a:rPr lang="en-US" dirty="0"/>
              <a:t>3.3 Detailed Non-Functional Requirements </a:t>
            </a:r>
          </a:p>
          <a:p>
            <a:pPr algn="l"/>
            <a:r>
              <a:rPr lang="en-US" dirty="0"/>
              <a:t>3.3.1 Logical Structure of the Data </a:t>
            </a:r>
          </a:p>
          <a:p>
            <a:pPr marL="0" indent="0">
              <a:buNone/>
            </a:pPr>
            <a:r>
              <a:rPr lang="en-US" dirty="0"/>
              <a:t> </a:t>
            </a:r>
          </a:p>
          <a:p>
            <a:pPr algn="l"/>
            <a:r>
              <a:rPr lang="en-US" dirty="0"/>
              <a:t>The logical structure of the data to be stored in the internal Article Manager </a:t>
            </a:r>
          </a:p>
          <a:p>
            <a:pPr marL="0" indent="0" algn="l">
              <a:buNone/>
            </a:pPr>
            <a:r>
              <a:rPr lang="en-US" dirty="0"/>
              <a:t>database is given below.</a:t>
            </a:r>
            <a:endParaRPr lang="ar-SY" dirty="0"/>
          </a:p>
        </p:txBody>
      </p:sp>
    </p:spTree>
    <p:extLst>
      <p:ext uri="{BB962C8B-B14F-4D97-AF65-F5344CB8AC3E}">
        <p14:creationId xmlns:p14="http://schemas.microsoft.com/office/powerpoint/2010/main" val="41772258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Author Data Entity </a:t>
            </a:r>
            <a:endParaRPr lang="ar-SY"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217354789"/>
              </p:ext>
            </p:extLst>
          </p:nvPr>
        </p:nvGraphicFramePr>
        <p:xfrm>
          <a:off x="0" y="1825625"/>
          <a:ext cx="10515600" cy="3476048"/>
        </p:xfrm>
        <a:graphic>
          <a:graphicData uri="http://schemas.openxmlformats.org/drawingml/2006/table">
            <a:tbl>
              <a:tblPr rtl="1" firstRow="1" bandRow="1">
                <a:tableStyleId>{5C22544A-7EE6-4342-B048-85BDC9FD1C3A}</a:tableStyleId>
              </a:tblPr>
              <a:tblGrid>
                <a:gridCol w="1314450">
                  <a:extLst>
                    <a:ext uri="{9D8B030D-6E8A-4147-A177-3AD203B41FA5}">
                      <a16:colId xmlns:a16="http://schemas.microsoft.com/office/drawing/2014/main" val="3316718814"/>
                    </a:ext>
                  </a:extLst>
                </a:gridCol>
                <a:gridCol w="1314450">
                  <a:extLst>
                    <a:ext uri="{9D8B030D-6E8A-4147-A177-3AD203B41FA5}">
                      <a16:colId xmlns:a16="http://schemas.microsoft.com/office/drawing/2014/main" val="3116671798"/>
                    </a:ext>
                  </a:extLst>
                </a:gridCol>
                <a:gridCol w="2628900">
                  <a:extLst>
                    <a:ext uri="{9D8B030D-6E8A-4147-A177-3AD203B41FA5}">
                      <a16:colId xmlns:a16="http://schemas.microsoft.com/office/drawing/2014/main" val="3541089795"/>
                    </a:ext>
                  </a:extLst>
                </a:gridCol>
                <a:gridCol w="2628900">
                  <a:extLst>
                    <a:ext uri="{9D8B030D-6E8A-4147-A177-3AD203B41FA5}">
                      <a16:colId xmlns:a16="http://schemas.microsoft.com/office/drawing/2014/main" val="310505686"/>
                    </a:ext>
                  </a:extLst>
                </a:gridCol>
                <a:gridCol w="2628900">
                  <a:extLst>
                    <a:ext uri="{9D8B030D-6E8A-4147-A177-3AD203B41FA5}">
                      <a16:colId xmlns:a16="http://schemas.microsoft.com/office/drawing/2014/main" val="1502876981"/>
                    </a:ext>
                  </a:extLst>
                </a:gridCol>
              </a:tblGrid>
              <a:tr h="869012">
                <a:tc gridSpan="2">
                  <a:txBody>
                    <a:bodyPr/>
                    <a:lstStyle/>
                    <a:p>
                      <a:pPr algn="l" rtl="1"/>
                      <a:r>
                        <a:rPr lang="en-US" dirty="0" smtClean="0"/>
                        <a:t>Comment </a:t>
                      </a:r>
                      <a:endParaRPr lang="ar-SY" dirty="0"/>
                    </a:p>
                  </a:txBody>
                  <a:tcPr>
                    <a:solidFill>
                      <a:schemeClr val="tx1">
                        <a:lumMod val="95000"/>
                        <a:lumOff val="5000"/>
                      </a:schemeClr>
                    </a:solidFill>
                  </a:tcPr>
                </a:tc>
                <a:tc hMerge="1">
                  <a:txBody>
                    <a:bodyPr/>
                    <a:lstStyle/>
                    <a:p>
                      <a:pPr rtl="1"/>
                      <a:endParaRPr lang="ar-SY"/>
                    </a:p>
                  </a:txBody>
                  <a:tcPr/>
                </a:tc>
                <a:tc>
                  <a:txBody>
                    <a:bodyPr/>
                    <a:lstStyle/>
                    <a:p>
                      <a:pPr algn="l" rtl="1"/>
                      <a:r>
                        <a:rPr lang="en-US" sz="1800" b="1" kern="1200" dirty="0" smtClean="0">
                          <a:solidFill>
                            <a:schemeClr val="lt1"/>
                          </a:solidFill>
                          <a:latin typeface="+mn-lt"/>
                          <a:ea typeface="+mn-ea"/>
                          <a:cs typeface="+mn-cs"/>
                        </a:rPr>
                        <a:t>Description</a:t>
                      </a:r>
                      <a:endParaRPr lang="ar-SY" sz="1800" b="1" kern="1200" dirty="0">
                        <a:solidFill>
                          <a:schemeClr val="lt1"/>
                        </a:solidFill>
                        <a:latin typeface="+mn-lt"/>
                        <a:ea typeface="+mn-ea"/>
                        <a:cs typeface="+mn-cs"/>
                      </a:endParaRPr>
                    </a:p>
                  </a:txBody>
                  <a:tcPr>
                    <a:solidFill>
                      <a:schemeClr val="tx1">
                        <a:lumMod val="95000"/>
                        <a:lumOff val="5000"/>
                      </a:schemeClr>
                    </a:solidFill>
                  </a:tcPr>
                </a:tc>
                <a:tc>
                  <a:txBody>
                    <a:bodyPr/>
                    <a:lstStyle/>
                    <a:p>
                      <a:pPr algn="l" rtl="1"/>
                      <a:r>
                        <a:rPr lang="en-US" dirty="0" smtClean="0">
                          <a:solidFill>
                            <a:schemeClr val="bg1"/>
                          </a:solidFill>
                        </a:rPr>
                        <a:t>Type</a:t>
                      </a:r>
                      <a:endParaRPr lang="ar-SY" dirty="0">
                        <a:solidFill>
                          <a:schemeClr val="bg1"/>
                        </a:solidFill>
                      </a:endParaRPr>
                    </a:p>
                  </a:txBody>
                  <a:tcPr>
                    <a:solidFill>
                      <a:schemeClr val="tx1">
                        <a:lumMod val="95000"/>
                        <a:lumOff val="5000"/>
                      </a:schemeClr>
                    </a:solidFill>
                  </a:tcPr>
                </a:tc>
                <a:tc>
                  <a:txBody>
                    <a:bodyPr/>
                    <a:lstStyle/>
                    <a:p>
                      <a:pPr algn="l" rtl="1"/>
                      <a:r>
                        <a:rPr lang="en-US" dirty="0" smtClean="0"/>
                        <a:t>Data Item</a:t>
                      </a:r>
                      <a:endParaRPr lang="ar-SY" dirty="0"/>
                    </a:p>
                  </a:txBody>
                  <a:tcPr>
                    <a:solidFill>
                      <a:schemeClr val="tx1">
                        <a:lumMod val="95000"/>
                        <a:lumOff val="5000"/>
                      </a:schemeClr>
                    </a:solidFill>
                  </a:tcPr>
                </a:tc>
                <a:extLst>
                  <a:ext uri="{0D108BD9-81ED-4DB2-BD59-A6C34878D82A}">
                    <a16:rowId xmlns:a16="http://schemas.microsoft.com/office/drawing/2014/main" val="2975394868"/>
                  </a:ext>
                </a:extLst>
              </a:tr>
              <a:tr h="869012">
                <a:tc>
                  <a:txBody>
                    <a:bodyPr/>
                    <a:lstStyle/>
                    <a:p>
                      <a:pPr rtl="1"/>
                      <a:endParaRPr lang="ar-SY" dirty="0"/>
                    </a:p>
                  </a:txBody>
                  <a:tcPr/>
                </a:tc>
                <a:tc>
                  <a:txBody>
                    <a:bodyPr/>
                    <a:lstStyle/>
                    <a:p>
                      <a:pPr rtl="1"/>
                      <a:endParaRPr lang="ar-SY" dirty="0"/>
                    </a:p>
                  </a:txBody>
                  <a:tcPr/>
                </a:tc>
                <a:tc>
                  <a:txBody>
                    <a:bodyPr/>
                    <a:lstStyle/>
                    <a:p>
                      <a:pPr rtl="1"/>
                      <a:r>
                        <a:rPr lang="en-US" dirty="0" smtClean="0"/>
                        <a:t>Name of principle author</a:t>
                      </a:r>
                      <a:endParaRPr lang="ar-SY" dirty="0"/>
                    </a:p>
                  </a:txBody>
                  <a:tcPr/>
                </a:tc>
                <a:tc>
                  <a:txBody>
                    <a:bodyPr/>
                    <a:lstStyle/>
                    <a:p>
                      <a:pPr algn="l" rtl="1"/>
                      <a:r>
                        <a:rPr lang="en-US" dirty="0" smtClean="0"/>
                        <a:t>Text</a:t>
                      </a:r>
                      <a:endParaRPr lang="ar-SY" dirty="0"/>
                    </a:p>
                  </a:txBody>
                  <a:tcPr/>
                </a:tc>
                <a:tc>
                  <a:txBody>
                    <a:bodyPr/>
                    <a:lstStyle/>
                    <a:p>
                      <a:pPr algn="l" rtl="1"/>
                      <a:r>
                        <a:rPr lang="en-US" dirty="0" smtClean="0"/>
                        <a:t>Name</a:t>
                      </a:r>
                      <a:endParaRPr lang="ar-SY" dirty="0"/>
                    </a:p>
                  </a:txBody>
                  <a:tcPr/>
                </a:tc>
                <a:extLst>
                  <a:ext uri="{0D108BD9-81ED-4DB2-BD59-A6C34878D82A}">
                    <a16:rowId xmlns:a16="http://schemas.microsoft.com/office/drawing/2014/main" val="2255663594"/>
                  </a:ext>
                </a:extLst>
              </a:tr>
              <a:tr h="869012">
                <a:tc gridSpan="2">
                  <a:txBody>
                    <a:bodyPr/>
                    <a:lstStyle/>
                    <a:p>
                      <a:pPr rtl="1"/>
                      <a:endParaRPr lang="ar-SY"/>
                    </a:p>
                  </a:txBody>
                  <a:tcPr/>
                </a:tc>
                <a:tc hMerge="1">
                  <a:txBody>
                    <a:bodyPr/>
                    <a:lstStyle/>
                    <a:p>
                      <a:pPr rtl="1"/>
                      <a:endParaRPr lang="ar-SY"/>
                    </a:p>
                  </a:txBody>
                  <a:tcPr/>
                </a:tc>
                <a:tc>
                  <a:txBody>
                    <a:bodyPr/>
                    <a:lstStyle/>
                    <a:p>
                      <a:pPr algn="l" rtl="1"/>
                      <a:r>
                        <a:rPr lang="en-US" dirty="0" smtClean="0"/>
                        <a:t>Internet address</a:t>
                      </a:r>
                      <a:endParaRPr lang="ar-SY" dirty="0"/>
                    </a:p>
                  </a:txBody>
                  <a:tcPr/>
                </a:tc>
                <a:tc>
                  <a:txBody>
                    <a:bodyPr/>
                    <a:lstStyle/>
                    <a:p>
                      <a:pPr algn="l" rtl="1"/>
                      <a:r>
                        <a:rPr lang="en-US" dirty="0" smtClean="0"/>
                        <a:t>Text</a:t>
                      </a:r>
                      <a:endParaRPr lang="ar-SY" dirty="0"/>
                    </a:p>
                  </a:txBody>
                  <a:tcPr/>
                </a:tc>
                <a:tc>
                  <a:txBody>
                    <a:bodyPr/>
                    <a:lstStyle/>
                    <a:p>
                      <a:pPr algn="l" rtl="1"/>
                      <a:r>
                        <a:rPr lang="en-US" dirty="0" smtClean="0"/>
                        <a:t>Email Address</a:t>
                      </a:r>
                      <a:endParaRPr lang="ar-SY" dirty="0"/>
                    </a:p>
                  </a:txBody>
                  <a:tcPr/>
                </a:tc>
                <a:extLst>
                  <a:ext uri="{0D108BD9-81ED-4DB2-BD59-A6C34878D82A}">
                    <a16:rowId xmlns:a16="http://schemas.microsoft.com/office/drawing/2014/main" val="862127892"/>
                  </a:ext>
                </a:extLst>
              </a:tr>
              <a:tr h="869012">
                <a:tc gridSpan="2">
                  <a:txBody>
                    <a:bodyPr/>
                    <a:lstStyle/>
                    <a:p>
                      <a:pPr algn="l" rtl="1"/>
                      <a:r>
                        <a:rPr lang="en-US" dirty="0" smtClean="0"/>
                        <a:t>May be </a:t>
                      </a:r>
                      <a:r>
                        <a:rPr lang="en-US" dirty="0" err="1" smtClean="0"/>
                        <a:t>severa</a:t>
                      </a:r>
                      <a:endParaRPr lang="ar-SY" dirty="0"/>
                    </a:p>
                  </a:txBody>
                  <a:tcPr/>
                </a:tc>
                <a:tc hMerge="1">
                  <a:txBody>
                    <a:bodyPr/>
                    <a:lstStyle/>
                    <a:p>
                      <a:pPr rtl="1"/>
                      <a:endParaRPr lang="ar-SY"/>
                    </a:p>
                  </a:txBody>
                  <a:tcPr/>
                </a:tc>
                <a:tc>
                  <a:txBody>
                    <a:bodyPr/>
                    <a:lstStyle/>
                    <a:p>
                      <a:pPr algn="l" rtl="1"/>
                      <a:r>
                        <a:rPr lang="en-US" dirty="0" smtClean="0"/>
                        <a:t>Article entity</a:t>
                      </a:r>
                      <a:endParaRPr lang="ar-SY" dirty="0"/>
                    </a:p>
                  </a:txBody>
                  <a:tcPr/>
                </a:tc>
                <a:tc>
                  <a:txBody>
                    <a:bodyPr/>
                    <a:lstStyle/>
                    <a:p>
                      <a:pPr algn="l" rtl="1"/>
                      <a:r>
                        <a:rPr lang="en-US" dirty="0" smtClean="0"/>
                        <a:t>Pointer</a:t>
                      </a:r>
                      <a:endParaRPr lang="ar-SY" dirty="0"/>
                    </a:p>
                  </a:txBody>
                  <a:tcPr/>
                </a:tc>
                <a:tc>
                  <a:txBody>
                    <a:bodyPr/>
                    <a:lstStyle/>
                    <a:p>
                      <a:pPr algn="l" rtl="1"/>
                      <a:r>
                        <a:rPr lang="en-US" dirty="0" smtClean="0"/>
                        <a:t>Article</a:t>
                      </a:r>
                      <a:endParaRPr lang="ar-SY" dirty="0"/>
                    </a:p>
                  </a:txBody>
                  <a:tcPr/>
                </a:tc>
                <a:extLst>
                  <a:ext uri="{0D108BD9-81ED-4DB2-BD59-A6C34878D82A}">
                    <a16:rowId xmlns:a16="http://schemas.microsoft.com/office/drawing/2014/main" val="3842185222"/>
                  </a:ext>
                </a:extLst>
              </a:tr>
            </a:tbl>
          </a:graphicData>
        </a:graphic>
      </p:graphicFrame>
    </p:spTree>
    <p:extLst>
      <p:ext uri="{BB962C8B-B14F-4D97-AF65-F5344CB8AC3E}">
        <p14:creationId xmlns:p14="http://schemas.microsoft.com/office/powerpoint/2010/main" val="27042974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Review Data Entity </a:t>
            </a:r>
            <a:endParaRPr lang="ar-S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9717111"/>
              </p:ext>
            </p:extLst>
          </p:nvPr>
        </p:nvGraphicFramePr>
        <p:xfrm>
          <a:off x="838200" y="1825625"/>
          <a:ext cx="10515600" cy="3956337"/>
        </p:xfrm>
        <a:graphic>
          <a:graphicData uri="http://schemas.openxmlformats.org/drawingml/2006/table">
            <a:tbl>
              <a:tblPr rtl="1" firstRow="1" bandRow="1">
                <a:tableStyleId>{5C22544A-7EE6-4342-B048-85BDC9FD1C3A}</a:tableStyleId>
              </a:tblPr>
              <a:tblGrid>
                <a:gridCol w="2628900">
                  <a:extLst>
                    <a:ext uri="{9D8B030D-6E8A-4147-A177-3AD203B41FA5}">
                      <a16:colId xmlns:a16="http://schemas.microsoft.com/office/drawing/2014/main" val="3130932718"/>
                    </a:ext>
                  </a:extLst>
                </a:gridCol>
                <a:gridCol w="2628900">
                  <a:extLst>
                    <a:ext uri="{9D8B030D-6E8A-4147-A177-3AD203B41FA5}">
                      <a16:colId xmlns:a16="http://schemas.microsoft.com/office/drawing/2014/main" val="3371124579"/>
                    </a:ext>
                  </a:extLst>
                </a:gridCol>
                <a:gridCol w="2628900">
                  <a:extLst>
                    <a:ext uri="{9D8B030D-6E8A-4147-A177-3AD203B41FA5}">
                      <a16:colId xmlns:a16="http://schemas.microsoft.com/office/drawing/2014/main" val="1879480279"/>
                    </a:ext>
                  </a:extLst>
                </a:gridCol>
                <a:gridCol w="2628900">
                  <a:extLst>
                    <a:ext uri="{9D8B030D-6E8A-4147-A177-3AD203B41FA5}">
                      <a16:colId xmlns:a16="http://schemas.microsoft.com/office/drawing/2014/main" val="3491598159"/>
                    </a:ext>
                  </a:extLst>
                </a:gridCol>
              </a:tblGrid>
              <a:tr h="588213">
                <a:tc>
                  <a:txBody>
                    <a:bodyPr/>
                    <a:lstStyle/>
                    <a:p>
                      <a:pPr algn="l" rtl="1"/>
                      <a:r>
                        <a:rPr lang="en-US" dirty="0" err="1" smtClean="0"/>
                        <a:t>commet</a:t>
                      </a:r>
                      <a:endParaRPr lang="ar-SY" dirty="0"/>
                    </a:p>
                  </a:txBody>
                  <a:tcPr marL="91441" marR="91441">
                    <a:solidFill>
                      <a:schemeClr val="tx1">
                        <a:lumMod val="95000"/>
                        <a:lumOff val="5000"/>
                      </a:schemeClr>
                    </a:solidFill>
                  </a:tcPr>
                </a:tc>
                <a:tc>
                  <a:txBody>
                    <a:bodyPr/>
                    <a:lstStyle/>
                    <a:p>
                      <a:pPr algn="l" rtl="1"/>
                      <a:r>
                        <a:rPr lang="en-US" dirty="0" smtClean="0"/>
                        <a:t>description</a:t>
                      </a:r>
                      <a:endParaRPr lang="ar-SY" dirty="0"/>
                    </a:p>
                  </a:txBody>
                  <a:tcPr marL="91441" marR="91441">
                    <a:solidFill>
                      <a:schemeClr val="tx1">
                        <a:lumMod val="95000"/>
                        <a:lumOff val="5000"/>
                      </a:schemeClr>
                    </a:solidFill>
                  </a:tcPr>
                </a:tc>
                <a:tc>
                  <a:txBody>
                    <a:bodyPr/>
                    <a:lstStyle/>
                    <a:p>
                      <a:pPr marL="0" algn="l" defTabSz="914400" rtl="1" eaLnBrk="1" latinLnBrk="0" hangingPunct="1"/>
                      <a:r>
                        <a:rPr lang="en-US" sz="1800" b="1" kern="1200" dirty="0" smtClean="0">
                          <a:solidFill>
                            <a:schemeClr val="lt1"/>
                          </a:solidFill>
                          <a:latin typeface="+mn-lt"/>
                          <a:ea typeface="+mn-ea"/>
                          <a:cs typeface="+mn-cs"/>
                        </a:rPr>
                        <a:t>type</a:t>
                      </a:r>
                      <a:endParaRPr lang="ar-SY" sz="1800" b="1" kern="1200" dirty="0">
                        <a:solidFill>
                          <a:schemeClr val="lt1"/>
                        </a:solidFill>
                        <a:latin typeface="+mn-lt"/>
                        <a:ea typeface="+mn-ea"/>
                        <a:cs typeface="+mn-cs"/>
                      </a:endParaRPr>
                    </a:p>
                  </a:txBody>
                  <a:tcPr marL="91441" marR="91441">
                    <a:solidFill>
                      <a:schemeClr val="tx1">
                        <a:lumMod val="95000"/>
                        <a:lumOff val="5000"/>
                      </a:schemeClr>
                    </a:solidFill>
                  </a:tcPr>
                </a:tc>
                <a:tc>
                  <a:txBody>
                    <a:bodyPr/>
                    <a:lstStyle/>
                    <a:p>
                      <a:pPr algn="l" rtl="1"/>
                      <a:r>
                        <a:rPr lang="en-US" sz="1800" b="1" kern="1200" dirty="0" smtClean="0">
                          <a:solidFill>
                            <a:schemeClr val="lt1"/>
                          </a:solidFill>
                          <a:latin typeface="+mn-lt"/>
                          <a:ea typeface="+mn-ea"/>
                          <a:cs typeface="+mn-cs"/>
                        </a:rPr>
                        <a:t>Data</a:t>
                      </a:r>
                      <a:r>
                        <a:rPr lang="en-US" sz="1800" b="1" kern="1200" baseline="0" dirty="0" smtClean="0">
                          <a:solidFill>
                            <a:schemeClr val="lt1"/>
                          </a:solidFill>
                          <a:latin typeface="+mn-lt"/>
                          <a:ea typeface="+mn-ea"/>
                          <a:cs typeface="+mn-cs"/>
                        </a:rPr>
                        <a:t> item</a:t>
                      </a:r>
                      <a:endParaRPr lang="ar-SY" sz="1800" b="1" kern="1200" dirty="0">
                        <a:solidFill>
                          <a:schemeClr val="lt1"/>
                        </a:solidFill>
                        <a:latin typeface="+mn-lt"/>
                        <a:ea typeface="+mn-ea"/>
                        <a:cs typeface="+mn-cs"/>
                      </a:endParaRPr>
                    </a:p>
                  </a:txBody>
                  <a:tcPr marL="91441" marR="91441">
                    <a:solidFill>
                      <a:schemeClr val="tx1">
                        <a:lumMod val="95000"/>
                        <a:lumOff val="5000"/>
                      </a:schemeClr>
                    </a:solidFill>
                  </a:tcPr>
                </a:tc>
                <a:extLst>
                  <a:ext uri="{0D108BD9-81ED-4DB2-BD59-A6C34878D82A}">
                    <a16:rowId xmlns:a16="http://schemas.microsoft.com/office/drawing/2014/main" val="2101519642"/>
                  </a:ext>
                </a:extLst>
              </a:tr>
              <a:tr h="588213">
                <a:tc>
                  <a:txBody>
                    <a:bodyPr/>
                    <a:lstStyle/>
                    <a:p>
                      <a:pPr rtl="1"/>
                      <a:endParaRPr lang="ar-SY"/>
                    </a:p>
                  </a:txBody>
                  <a:tcPr marL="91441" marR="91441"/>
                </a:tc>
                <a:tc>
                  <a:txBody>
                    <a:bodyPr/>
                    <a:lstStyle/>
                    <a:p>
                      <a:pPr algn="l" rtl="1"/>
                      <a:r>
                        <a:rPr lang="en-US" dirty="0" smtClean="0"/>
                        <a:t>Article entity</a:t>
                      </a:r>
                      <a:endParaRPr lang="ar-SY" dirty="0"/>
                    </a:p>
                  </a:txBody>
                  <a:tcPr marL="91441" marR="91441"/>
                </a:tc>
                <a:tc>
                  <a:txBody>
                    <a:bodyPr/>
                    <a:lstStyle/>
                    <a:p>
                      <a:pPr algn="l" rtl="1"/>
                      <a:r>
                        <a:rPr lang="en-US" dirty="0" smtClean="0"/>
                        <a:t>Pointer</a:t>
                      </a:r>
                      <a:endParaRPr lang="ar-SY" dirty="0"/>
                    </a:p>
                  </a:txBody>
                  <a:tcPr marL="91441" marR="91441"/>
                </a:tc>
                <a:tc>
                  <a:txBody>
                    <a:bodyPr/>
                    <a:lstStyle/>
                    <a:p>
                      <a:pPr algn="l" rtl="1"/>
                      <a:r>
                        <a:rPr lang="en-US" dirty="0" smtClean="0"/>
                        <a:t>Article</a:t>
                      </a:r>
                      <a:endParaRPr lang="ar-SY" dirty="0"/>
                    </a:p>
                  </a:txBody>
                  <a:tcPr marL="91441" marR="91441"/>
                </a:tc>
                <a:extLst>
                  <a:ext uri="{0D108BD9-81ED-4DB2-BD59-A6C34878D82A}">
                    <a16:rowId xmlns:a16="http://schemas.microsoft.com/office/drawing/2014/main" val="3856021129"/>
                  </a:ext>
                </a:extLst>
              </a:tr>
              <a:tr h="588213">
                <a:tc>
                  <a:txBody>
                    <a:bodyPr/>
                    <a:lstStyle/>
                    <a:p>
                      <a:pPr algn="l" rtl="1"/>
                      <a:r>
                        <a:rPr lang="en-US" dirty="0" smtClean="0"/>
                        <a:t>Single reviewer </a:t>
                      </a:r>
                      <a:endParaRPr lang="ar-SY" dirty="0"/>
                    </a:p>
                  </a:txBody>
                  <a:tcPr marL="91441" marR="91441"/>
                </a:tc>
                <a:tc>
                  <a:txBody>
                    <a:bodyPr/>
                    <a:lstStyle/>
                    <a:p>
                      <a:pPr algn="l" rtl="1"/>
                      <a:r>
                        <a:rPr lang="en-US" dirty="0" smtClean="0"/>
                        <a:t>Reviewer entity</a:t>
                      </a:r>
                      <a:endParaRPr lang="ar-SY" dirty="0"/>
                    </a:p>
                  </a:txBody>
                  <a:tcPr marL="91441" marR="91441"/>
                </a:tc>
                <a:tc>
                  <a:txBody>
                    <a:bodyPr/>
                    <a:lstStyle/>
                    <a:p>
                      <a:pPr algn="l" rtl="1"/>
                      <a:r>
                        <a:rPr lang="en-US" dirty="0" smtClean="0"/>
                        <a:t>Pointer</a:t>
                      </a:r>
                      <a:endParaRPr lang="ar-SY" dirty="0"/>
                    </a:p>
                  </a:txBody>
                  <a:tcPr marL="91441" marR="91441"/>
                </a:tc>
                <a:tc>
                  <a:txBody>
                    <a:bodyPr/>
                    <a:lstStyle/>
                    <a:p>
                      <a:pPr algn="l" rtl="1"/>
                      <a:r>
                        <a:rPr lang="en-US" dirty="0" smtClean="0"/>
                        <a:t>Reviewer</a:t>
                      </a:r>
                      <a:endParaRPr lang="ar-SY" dirty="0"/>
                    </a:p>
                  </a:txBody>
                  <a:tcPr marL="91441" marR="91441"/>
                </a:tc>
                <a:extLst>
                  <a:ext uri="{0D108BD9-81ED-4DB2-BD59-A6C34878D82A}">
                    <a16:rowId xmlns:a16="http://schemas.microsoft.com/office/drawing/2014/main" val="1775741450"/>
                  </a:ext>
                </a:extLst>
              </a:tr>
              <a:tr h="588213">
                <a:tc>
                  <a:txBody>
                    <a:bodyPr/>
                    <a:lstStyle/>
                    <a:p>
                      <a:pPr rtl="1"/>
                      <a:endParaRPr lang="ar-SY"/>
                    </a:p>
                  </a:txBody>
                  <a:tcPr marL="91441" marR="91441"/>
                </a:tc>
                <a:tc>
                  <a:txBody>
                    <a:bodyPr/>
                    <a:lstStyle/>
                    <a:p>
                      <a:pPr algn="l" rtl="1"/>
                      <a:r>
                        <a:rPr lang="en-US" dirty="0" smtClean="0"/>
                        <a:t>Date sent to reviewer</a:t>
                      </a:r>
                      <a:endParaRPr lang="ar-SY" dirty="0"/>
                    </a:p>
                  </a:txBody>
                  <a:tcPr marL="91441" marR="91441"/>
                </a:tc>
                <a:tc>
                  <a:txBody>
                    <a:bodyPr/>
                    <a:lstStyle/>
                    <a:p>
                      <a:pPr algn="l" rtl="1"/>
                      <a:r>
                        <a:rPr lang="en-US" dirty="0" smtClean="0"/>
                        <a:t>date</a:t>
                      </a:r>
                      <a:endParaRPr lang="ar-SY" dirty="0"/>
                    </a:p>
                  </a:txBody>
                  <a:tcPr marL="91441" marR="91441"/>
                </a:tc>
                <a:tc>
                  <a:txBody>
                    <a:bodyPr/>
                    <a:lstStyle/>
                    <a:p>
                      <a:pPr algn="l" rtl="1"/>
                      <a:r>
                        <a:rPr lang="en-US" dirty="0" smtClean="0"/>
                        <a:t>Date Sent</a:t>
                      </a:r>
                      <a:endParaRPr lang="ar-SY" dirty="0"/>
                    </a:p>
                  </a:txBody>
                  <a:tcPr marL="91441" marR="91441"/>
                </a:tc>
                <a:extLst>
                  <a:ext uri="{0D108BD9-81ED-4DB2-BD59-A6C34878D82A}">
                    <a16:rowId xmlns:a16="http://schemas.microsoft.com/office/drawing/2014/main" val="3514162918"/>
                  </a:ext>
                </a:extLst>
              </a:tr>
              <a:tr h="1015272">
                <a:tc>
                  <a:txBody>
                    <a:bodyPr/>
                    <a:lstStyle/>
                    <a:p>
                      <a:pPr rtl="1"/>
                      <a:endParaRPr lang="ar-SY"/>
                    </a:p>
                  </a:txBody>
                  <a:tcPr marL="91441" marR="91441"/>
                </a:tc>
                <a:tc>
                  <a:txBody>
                    <a:bodyPr/>
                    <a:lstStyle/>
                    <a:p>
                      <a:pPr algn="l" rtl="1"/>
                      <a:r>
                        <a:rPr lang="en-US" dirty="0" smtClean="0"/>
                        <a:t>Date returned; null if not returned</a:t>
                      </a:r>
                      <a:endParaRPr lang="ar-SY" dirty="0"/>
                    </a:p>
                  </a:txBody>
                  <a:tcPr marL="91441" marR="91441"/>
                </a:tc>
                <a:tc>
                  <a:txBody>
                    <a:bodyPr/>
                    <a:lstStyle/>
                    <a:p>
                      <a:pPr algn="l" rtl="1"/>
                      <a:r>
                        <a:rPr lang="en-US" dirty="0" smtClean="0"/>
                        <a:t>date</a:t>
                      </a:r>
                      <a:endParaRPr lang="ar-SY" dirty="0"/>
                    </a:p>
                  </a:txBody>
                  <a:tcPr marL="91441" marR="91441"/>
                </a:tc>
                <a:tc>
                  <a:txBody>
                    <a:bodyPr/>
                    <a:lstStyle/>
                    <a:p>
                      <a:pPr algn="l" rtl="1"/>
                      <a:r>
                        <a:rPr lang="en-US" dirty="0" smtClean="0"/>
                        <a:t>Returned</a:t>
                      </a:r>
                      <a:endParaRPr lang="ar-SY" dirty="0"/>
                    </a:p>
                  </a:txBody>
                  <a:tcPr marL="91441" marR="91441"/>
                </a:tc>
                <a:extLst>
                  <a:ext uri="{0D108BD9-81ED-4DB2-BD59-A6C34878D82A}">
                    <a16:rowId xmlns:a16="http://schemas.microsoft.com/office/drawing/2014/main" val="2717563442"/>
                  </a:ext>
                </a:extLst>
              </a:tr>
              <a:tr h="588213">
                <a:tc>
                  <a:txBody>
                    <a:bodyPr/>
                    <a:lstStyle/>
                    <a:p>
                      <a:pPr rtl="1"/>
                      <a:endParaRPr lang="ar-SY" dirty="0"/>
                    </a:p>
                  </a:txBody>
                  <a:tcPr marL="91441" marR="91441"/>
                </a:tc>
                <a:tc>
                  <a:txBody>
                    <a:bodyPr/>
                    <a:lstStyle/>
                    <a:p>
                      <a:pPr algn="l" rtl="1"/>
                      <a:r>
                        <a:rPr lang="en-US" dirty="0" smtClean="0"/>
                        <a:t>Text of review</a:t>
                      </a:r>
                      <a:endParaRPr lang="ar-SY" dirty="0"/>
                    </a:p>
                  </a:txBody>
                  <a:tcPr marL="91441" marR="91441"/>
                </a:tc>
                <a:tc>
                  <a:txBody>
                    <a:bodyPr/>
                    <a:lstStyle/>
                    <a:p>
                      <a:pPr algn="l" rtl="1"/>
                      <a:r>
                        <a:rPr lang="en-US" dirty="0" smtClean="0"/>
                        <a:t>text</a:t>
                      </a:r>
                      <a:endParaRPr lang="ar-SY" dirty="0"/>
                    </a:p>
                  </a:txBody>
                  <a:tcPr marL="91441" marR="91441"/>
                </a:tc>
                <a:tc>
                  <a:txBody>
                    <a:bodyPr/>
                    <a:lstStyle/>
                    <a:p>
                      <a:pPr algn="l" rtl="1"/>
                      <a:r>
                        <a:rPr lang="en-US" dirty="0" smtClean="0"/>
                        <a:t>Contents</a:t>
                      </a:r>
                      <a:endParaRPr lang="ar-SY" dirty="0"/>
                    </a:p>
                  </a:txBody>
                  <a:tcPr marL="91441" marR="91441"/>
                </a:tc>
                <a:extLst>
                  <a:ext uri="{0D108BD9-81ED-4DB2-BD59-A6C34878D82A}">
                    <a16:rowId xmlns:a16="http://schemas.microsoft.com/office/drawing/2014/main" val="423137439"/>
                  </a:ext>
                </a:extLst>
              </a:tr>
            </a:tbl>
          </a:graphicData>
        </a:graphic>
      </p:graphicFrame>
    </p:spTree>
    <p:extLst>
      <p:ext uri="{BB962C8B-B14F-4D97-AF65-F5344CB8AC3E}">
        <p14:creationId xmlns:p14="http://schemas.microsoft.com/office/powerpoint/2010/main" val="4081846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Published Article Entity</a:t>
            </a:r>
            <a:endParaRPr lang="ar-SY" dirty="0"/>
          </a:p>
        </p:txBody>
      </p:sp>
      <p:graphicFrame>
        <p:nvGraphicFramePr>
          <p:cNvPr id="6" name="Table 5"/>
          <p:cNvGraphicFramePr>
            <a:graphicFrameLocks noGrp="1"/>
          </p:cNvGraphicFramePr>
          <p:nvPr>
            <p:extLst>
              <p:ext uri="{D42A27DB-BD31-4B8C-83A1-F6EECF244321}">
                <p14:modId xmlns:p14="http://schemas.microsoft.com/office/powerpoint/2010/main" val="1780702674"/>
              </p:ext>
            </p:extLst>
          </p:nvPr>
        </p:nvGraphicFramePr>
        <p:xfrm>
          <a:off x="1810328" y="2132829"/>
          <a:ext cx="8128000" cy="3830012"/>
        </p:xfrm>
        <a:graphic>
          <a:graphicData uri="http://schemas.openxmlformats.org/drawingml/2006/table">
            <a:tbl>
              <a:tblPr rtl="1" firstRow="1" bandRow="1">
                <a:tableStyleId>{5C22544A-7EE6-4342-B048-85BDC9FD1C3A}</a:tableStyleId>
              </a:tblPr>
              <a:tblGrid>
                <a:gridCol w="2032000">
                  <a:extLst>
                    <a:ext uri="{9D8B030D-6E8A-4147-A177-3AD203B41FA5}">
                      <a16:colId xmlns:a16="http://schemas.microsoft.com/office/drawing/2014/main" val="3836783963"/>
                    </a:ext>
                  </a:extLst>
                </a:gridCol>
                <a:gridCol w="2032000">
                  <a:extLst>
                    <a:ext uri="{9D8B030D-6E8A-4147-A177-3AD203B41FA5}">
                      <a16:colId xmlns:a16="http://schemas.microsoft.com/office/drawing/2014/main" val="2168924460"/>
                    </a:ext>
                  </a:extLst>
                </a:gridCol>
                <a:gridCol w="2032000">
                  <a:extLst>
                    <a:ext uri="{9D8B030D-6E8A-4147-A177-3AD203B41FA5}">
                      <a16:colId xmlns:a16="http://schemas.microsoft.com/office/drawing/2014/main" val="3005879217"/>
                    </a:ext>
                  </a:extLst>
                </a:gridCol>
                <a:gridCol w="2032000">
                  <a:extLst>
                    <a:ext uri="{9D8B030D-6E8A-4147-A177-3AD203B41FA5}">
                      <a16:colId xmlns:a16="http://schemas.microsoft.com/office/drawing/2014/main" val="1119389436"/>
                    </a:ext>
                  </a:extLst>
                </a:gridCol>
              </a:tblGrid>
              <a:tr h="637463">
                <a:tc>
                  <a:txBody>
                    <a:bodyPr/>
                    <a:lstStyle/>
                    <a:p>
                      <a:pPr algn="l" rtl="1"/>
                      <a:r>
                        <a:rPr lang="en-US" dirty="0" err="1" smtClean="0"/>
                        <a:t>commet</a:t>
                      </a:r>
                      <a:endParaRPr lang="ar-SY" dirty="0"/>
                    </a:p>
                  </a:txBody>
                  <a:tcPr>
                    <a:solidFill>
                      <a:schemeClr val="tx1">
                        <a:lumMod val="95000"/>
                        <a:lumOff val="5000"/>
                      </a:schemeClr>
                    </a:solidFill>
                  </a:tcPr>
                </a:tc>
                <a:tc>
                  <a:txBody>
                    <a:bodyPr/>
                    <a:lstStyle/>
                    <a:p>
                      <a:pPr algn="l" rtl="1"/>
                      <a:r>
                        <a:rPr lang="en-US" dirty="0" smtClean="0"/>
                        <a:t>description</a:t>
                      </a:r>
                      <a:endParaRPr lang="ar-SY" dirty="0"/>
                    </a:p>
                  </a:txBody>
                  <a:tcPr>
                    <a:solidFill>
                      <a:schemeClr val="tx1">
                        <a:lumMod val="95000"/>
                        <a:lumOff val="5000"/>
                      </a:schemeClr>
                    </a:solidFill>
                  </a:tcPr>
                </a:tc>
                <a:tc>
                  <a:txBody>
                    <a:bodyPr/>
                    <a:lstStyle/>
                    <a:p>
                      <a:pPr algn="l" rtl="1"/>
                      <a:r>
                        <a:rPr lang="en-US" dirty="0" smtClean="0"/>
                        <a:t>type</a:t>
                      </a:r>
                      <a:endParaRPr lang="ar-SY" dirty="0"/>
                    </a:p>
                  </a:txBody>
                  <a:tcPr>
                    <a:solidFill>
                      <a:schemeClr val="tx1">
                        <a:lumMod val="95000"/>
                        <a:lumOff val="5000"/>
                      </a:schemeClr>
                    </a:solidFill>
                  </a:tcPr>
                </a:tc>
                <a:tc>
                  <a:txBody>
                    <a:bodyPr/>
                    <a:lstStyle/>
                    <a:p>
                      <a:pPr algn="l" rtl="1"/>
                      <a:r>
                        <a:rPr lang="en-US" dirty="0" smtClean="0"/>
                        <a:t>Data</a:t>
                      </a:r>
                      <a:r>
                        <a:rPr lang="en-US" baseline="0" dirty="0" smtClean="0"/>
                        <a:t> item</a:t>
                      </a:r>
                      <a:endParaRPr lang="ar-SY" dirty="0"/>
                    </a:p>
                  </a:txBody>
                  <a:tcPr>
                    <a:solidFill>
                      <a:schemeClr val="tx1">
                        <a:lumMod val="95000"/>
                        <a:lumOff val="5000"/>
                      </a:schemeClr>
                    </a:solidFill>
                  </a:tcPr>
                </a:tc>
                <a:extLst>
                  <a:ext uri="{0D108BD9-81ED-4DB2-BD59-A6C34878D82A}">
                    <a16:rowId xmlns:a16="http://schemas.microsoft.com/office/drawing/2014/main" val="1122211419"/>
                  </a:ext>
                </a:extLst>
              </a:tr>
              <a:tr h="637463">
                <a:tc>
                  <a:txBody>
                    <a:bodyPr/>
                    <a:lstStyle/>
                    <a:p>
                      <a:pPr rtl="1"/>
                      <a:endParaRPr lang="ar-SY"/>
                    </a:p>
                  </a:txBody>
                  <a:tcPr/>
                </a:tc>
                <a:tc>
                  <a:txBody>
                    <a:bodyPr/>
                    <a:lstStyle/>
                    <a:p>
                      <a:pPr algn="l" rtl="1"/>
                      <a:r>
                        <a:rPr lang="en-US" dirty="0" smtClean="0"/>
                        <a:t>Name of Article</a:t>
                      </a:r>
                      <a:endParaRPr lang="ar-SY" dirty="0"/>
                    </a:p>
                  </a:txBody>
                  <a:tcPr/>
                </a:tc>
                <a:tc>
                  <a:txBody>
                    <a:bodyPr/>
                    <a:lstStyle/>
                    <a:p>
                      <a:pPr algn="l" rtl="1"/>
                      <a:r>
                        <a:rPr lang="en-US" dirty="0" smtClean="0"/>
                        <a:t>Text</a:t>
                      </a:r>
                      <a:endParaRPr lang="ar-SY" dirty="0"/>
                    </a:p>
                  </a:txBody>
                  <a:tcPr/>
                </a:tc>
                <a:tc>
                  <a:txBody>
                    <a:bodyPr/>
                    <a:lstStyle/>
                    <a:p>
                      <a:pPr algn="l" rtl="1"/>
                      <a:r>
                        <a:rPr lang="en-US" dirty="0" smtClean="0"/>
                        <a:t>name</a:t>
                      </a:r>
                      <a:endParaRPr lang="ar-SY" dirty="0"/>
                    </a:p>
                  </a:txBody>
                  <a:tcPr/>
                </a:tc>
                <a:extLst>
                  <a:ext uri="{0D108BD9-81ED-4DB2-BD59-A6C34878D82A}">
                    <a16:rowId xmlns:a16="http://schemas.microsoft.com/office/drawing/2014/main" val="2378438877"/>
                  </a:ext>
                </a:extLst>
              </a:tr>
              <a:tr h="637463">
                <a:tc>
                  <a:txBody>
                    <a:bodyPr/>
                    <a:lstStyle/>
                    <a:p>
                      <a:pPr algn="l" rtl="1"/>
                      <a:r>
                        <a:rPr lang="en-US" dirty="0" smtClean="0"/>
                        <a:t>May be several</a:t>
                      </a:r>
                      <a:endParaRPr lang="ar-SY" dirty="0"/>
                    </a:p>
                  </a:txBody>
                  <a:tcPr/>
                </a:tc>
                <a:tc>
                  <a:txBody>
                    <a:bodyPr/>
                    <a:lstStyle/>
                    <a:p>
                      <a:pPr algn="l" rtl="1"/>
                      <a:r>
                        <a:rPr lang="en-US" dirty="0" smtClean="0"/>
                        <a:t>Name of one Author </a:t>
                      </a:r>
                      <a:endParaRPr lang="ar-SY" dirty="0"/>
                    </a:p>
                  </a:txBody>
                  <a:tcPr/>
                </a:tc>
                <a:tc>
                  <a:txBody>
                    <a:bodyPr/>
                    <a:lstStyle/>
                    <a:p>
                      <a:pPr algn="l" rtl="1"/>
                      <a:r>
                        <a:rPr lang="en-US" dirty="0" smtClean="0"/>
                        <a:t>Text</a:t>
                      </a:r>
                      <a:endParaRPr lang="ar-SY" dirty="0"/>
                    </a:p>
                  </a:txBody>
                  <a:tcPr/>
                </a:tc>
                <a:tc>
                  <a:txBody>
                    <a:bodyPr/>
                    <a:lstStyle/>
                    <a:p>
                      <a:pPr algn="l" rtl="1"/>
                      <a:r>
                        <a:rPr lang="en-US" dirty="0" smtClean="0"/>
                        <a:t>Author</a:t>
                      </a:r>
                      <a:endParaRPr lang="ar-SY" dirty="0"/>
                    </a:p>
                  </a:txBody>
                  <a:tcPr/>
                </a:tc>
                <a:extLst>
                  <a:ext uri="{0D108BD9-81ED-4DB2-BD59-A6C34878D82A}">
                    <a16:rowId xmlns:a16="http://schemas.microsoft.com/office/drawing/2014/main" val="1536567433"/>
                  </a:ext>
                </a:extLst>
              </a:tr>
              <a:tr h="637463">
                <a:tc>
                  <a:txBody>
                    <a:bodyPr/>
                    <a:lstStyle/>
                    <a:p>
                      <a:pPr algn="l" rtl="1"/>
                      <a:r>
                        <a:rPr lang="en-US" dirty="0" smtClean="0"/>
                        <a:t>Used for keyword search</a:t>
                      </a:r>
                      <a:endParaRPr lang="ar-SY" dirty="0"/>
                    </a:p>
                  </a:txBody>
                  <a:tcPr/>
                </a:tc>
                <a:tc>
                  <a:txBody>
                    <a:bodyPr/>
                    <a:lstStyle/>
                    <a:p>
                      <a:pPr algn="l" rtl="1"/>
                      <a:r>
                        <a:rPr lang="en-US" dirty="0" smtClean="0"/>
                        <a:t>Abstract of article</a:t>
                      </a:r>
                      <a:endParaRPr lang="ar-SY" dirty="0"/>
                    </a:p>
                  </a:txBody>
                  <a:tcPr/>
                </a:tc>
                <a:tc>
                  <a:txBody>
                    <a:bodyPr/>
                    <a:lstStyle/>
                    <a:p>
                      <a:pPr algn="l" rtl="1"/>
                      <a:r>
                        <a:rPr lang="en-US" dirty="0" smtClean="0"/>
                        <a:t>Text</a:t>
                      </a:r>
                      <a:endParaRPr lang="ar-SY" dirty="0"/>
                    </a:p>
                  </a:txBody>
                  <a:tcPr/>
                </a:tc>
                <a:tc>
                  <a:txBody>
                    <a:bodyPr/>
                    <a:lstStyle/>
                    <a:p>
                      <a:pPr algn="l" rtl="1"/>
                      <a:r>
                        <a:rPr lang="en-US" dirty="0" smtClean="0"/>
                        <a:t>abstract</a:t>
                      </a:r>
                      <a:endParaRPr lang="ar-SY" dirty="0"/>
                    </a:p>
                  </a:txBody>
                  <a:tcPr/>
                </a:tc>
                <a:extLst>
                  <a:ext uri="{0D108BD9-81ED-4DB2-BD59-A6C34878D82A}">
                    <a16:rowId xmlns:a16="http://schemas.microsoft.com/office/drawing/2014/main" val="3927288701"/>
                  </a:ext>
                </a:extLst>
              </a:tr>
              <a:tr h="637463">
                <a:tc>
                  <a:txBody>
                    <a:bodyPr/>
                    <a:lstStyle/>
                    <a:p>
                      <a:pPr algn="l" rtl="1"/>
                      <a:endParaRPr lang="ar-SY" dirty="0"/>
                    </a:p>
                  </a:txBody>
                  <a:tcPr/>
                </a:tc>
                <a:tc>
                  <a:txBody>
                    <a:bodyPr/>
                    <a:lstStyle/>
                    <a:p>
                      <a:pPr algn="l" rtl="1"/>
                      <a:r>
                        <a:rPr lang="en-US" dirty="0" smtClean="0"/>
                        <a:t>Body of article</a:t>
                      </a:r>
                      <a:endParaRPr lang="ar-SY" dirty="0"/>
                    </a:p>
                  </a:txBody>
                  <a:tcPr/>
                </a:tc>
                <a:tc>
                  <a:txBody>
                    <a:bodyPr/>
                    <a:lstStyle/>
                    <a:p>
                      <a:pPr algn="l" rtl="1"/>
                      <a:r>
                        <a:rPr lang="en-US" dirty="0" smtClean="0"/>
                        <a:t>Text</a:t>
                      </a:r>
                      <a:endParaRPr lang="ar-SY" dirty="0"/>
                    </a:p>
                  </a:txBody>
                  <a:tcPr/>
                </a:tc>
                <a:tc>
                  <a:txBody>
                    <a:bodyPr/>
                    <a:lstStyle/>
                    <a:p>
                      <a:pPr algn="l" rtl="1"/>
                      <a:r>
                        <a:rPr lang="en-US" dirty="0" smtClean="0"/>
                        <a:t>Content</a:t>
                      </a:r>
                      <a:endParaRPr lang="ar-SY" dirty="0"/>
                    </a:p>
                  </a:txBody>
                  <a:tcPr/>
                </a:tc>
                <a:extLst>
                  <a:ext uri="{0D108BD9-81ED-4DB2-BD59-A6C34878D82A}">
                    <a16:rowId xmlns:a16="http://schemas.microsoft.com/office/drawing/2014/main" val="2031885294"/>
                  </a:ext>
                </a:extLst>
              </a:tr>
              <a:tr h="637463">
                <a:tc>
                  <a:txBody>
                    <a:bodyPr/>
                    <a:lstStyle/>
                    <a:p>
                      <a:pPr algn="l" rtl="1"/>
                      <a:r>
                        <a:rPr lang="en-US" dirty="0" smtClean="0"/>
                        <a:t>May be several </a:t>
                      </a:r>
                      <a:endParaRPr lang="ar-SY" dirty="0"/>
                    </a:p>
                  </a:txBody>
                  <a:tcPr/>
                </a:tc>
                <a:tc>
                  <a:txBody>
                    <a:bodyPr/>
                    <a:lstStyle/>
                    <a:p>
                      <a:pPr algn="l" rtl="1"/>
                      <a:r>
                        <a:rPr lang="en-US" dirty="0" smtClean="0"/>
                        <a:t>Area of content</a:t>
                      </a:r>
                      <a:endParaRPr lang="ar-SY" dirty="0"/>
                    </a:p>
                  </a:txBody>
                  <a:tcPr/>
                </a:tc>
                <a:tc>
                  <a:txBody>
                    <a:bodyPr/>
                    <a:lstStyle/>
                    <a:p>
                      <a:pPr algn="l" rtl="1"/>
                      <a:r>
                        <a:rPr lang="en-US" dirty="0" smtClean="0"/>
                        <a:t>Text</a:t>
                      </a:r>
                      <a:endParaRPr lang="ar-SY" dirty="0"/>
                    </a:p>
                  </a:txBody>
                  <a:tcPr/>
                </a:tc>
                <a:tc>
                  <a:txBody>
                    <a:bodyPr/>
                    <a:lstStyle/>
                    <a:p>
                      <a:pPr algn="l" rtl="1"/>
                      <a:r>
                        <a:rPr lang="en-US" dirty="0" smtClean="0"/>
                        <a:t>Category</a:t>
                      </a:r>
                      <a:endParaRPr lang="ar-SY" dirty="0"/>
                    </a:p>
                  </a:txBody>
                  <a:tcPr/>
                </a:tc>
                <a:extLst>
                  <a:ext uri="{0D108BD9-81ED-4DB2-BD59-A6C34878D82A}">
                    <a16:rowId xmlns:a16="http://schemas.microsoft.com/office/drawing/2014/main" val="3165290862"/>
                  </a:ext>
                </a:extLst>
              </a:tr>
            </a:tbl>
          </a:graphicData>
        </a:graphic>
      </p:graphicFrame>
    </p:spTree>
    <p:extLst>
      <p:ext uri="{BB962C8B-B14F-4D97-AF65-F5344CB8AC3E}">
        <p14:creationId xmlns:p14="http://schemas.microsoft.com/office/powerpoint/2010/main" val="3899548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9D833D36-8E76-418D-B232-8D50E596C72F}"/>
              </a:ext>
            </a:extLst>
          </p:cNvPr>
          <p:cNvSpPr>
            <a:spLocks noGrp="1"/>
          </p:cNvSpPr>
          <p:nvPr>
            <p:ph idx="1"/>
          </p:nvPr>
        </p:nvSpPr>
        <p:spPr>
          <a:xfrm>
            <a:off x="0" y="0"/>
            <a:ext cx="12192000" cy="6858000"/>
          </a:xfrm>
        </p:spPr>
        <p:txBody>
          <a:bodyPr/>
          <a:lstStyle/>
          <a:p>
            <a:pPr marL="0" indent="0" algn="l">
              <a:buNone/>
            </a:pPr>
            <a:r>
              <a:rPr lang="en-US" b="1" dirty="0"/>
              <a:t>1.3. </a:t>
            </a:r>
            <a:r>
              <a:rPr lang="en-US" b="1" i="1" dirty="0"/>
              <a:t>Glossary </a:t>
            </a:r>
            <a:r>
              <a:rPr lang="en-US" b="1" dirty="0"/>
              <a:t>:</a:t>
            </a:r>
            <a:endParaRPr lang="ar-SA" b="1" dirty="0"/>
          </a:p>
          <a:p>
            <a:pPr marL="0" indent="0" algn="l">
              <a:buNone/>
            </a:pPr>
            <a:endParaRPr lang="ar-SY" b="1" dirty="0"/>
          </a:p>
        </p:txBody>
      </p:sp>
      <p:graphicFrame>
        <p:nvGraphicFramePr>
          <p:cNvPr id="7" name="جدول 7">
            <a:extLst>
              <a:ext uri="{FF2B5EF4-FFF2-40B4-BE49-F238E27FC236}">
                <a16:creationId xmlns:a16="http://schemas.microsoft.com/office/drawing/2014/main" id="{69838824-7A6D-4270-A246-48E216B8C201}"/>
              </a:ext>
            </a:extLst>
          </p:cNvPr>
          <p:cNvGraphicFramePr>
            <a:graphicFrameLocks noGrp="1"/>
          </p:cNvGraphicFramePr>
          <p:nvPr>
            <p:extLst>
              <p:ext uri="{D42A27DB-BD31-4B8C-83A1-F6EECF244321}">
                <p14:modId xmlns:p14="http://schemas.microsoft.com/office/powerpoint/2010/main" val="1786075939"/>
              </p:ext>
            </p:extLst>
          </p:nvPr>
        </p:nvGraphicFramePr>
        <p:xfrm>
          <a:off x="120316" y="719665"/>
          <a:ext cx="10744200" cy="5929035"/>
        </p:xfrm>
        <a:graphic>
          <a:graphicData uri="http://schemas.openxmlformats.org/drawingml/2006/table">
            <a:tbl>
              <a:tblPr rtl="1" firstRow="1" bandRow="1">
                <a:tableStyleId>{073A0DAA-6AF3-43AB-8588-CEC1D06C72B9}</a:tableStyleId>
              </a:tblPr>
              <a:tblGrid>
                <a:gridCol w="5372100">
                  <a:extLst>
                    <a:ext uri="{9D8B030D-6E8A-4147-A177-3AD203B41FA5}">
                      <a16:colId xmlns:a16="http://schemas.microsoft.com/office/drawing/2014/main" val="4244415269"/>
                    </a:ext>
                  </a:extLst>
                </a:gridCol>
                <a:gridCol w="5372100">
                  <a:extLst>
                    <a:ext uri="{9D8B030D-6E8A-4147-A177-3AD203B41FA5}">
                      <a16:colId xmlns:a16="http://schemas.microsoft.com/office/drawing/2014/main" val="4054199450"/>
                    </a:ext>
                  </a:extLst>
                </a:gridCol>
              </a:tblGrid>
              <a:tr h="765183">
                <a:tc>
                  <a:txBody>
                    <a:bodyPr/>
                    <a:lstStyle/>
                    <a:p>
                      <a:pPr algn="l" rtl="1"/>
                      <a:r>
                        <a:rPr lang="en-US" sz="3200" dirty="0"/>
                        <a:t>Definition</a:t>
                      </a:r>
                      <a:endParaRPr lang="ar-SY" sz="3200" dirty="0"/>
                    </a:p>
                  </a:txBody>
                  <a:tcPr/>
                </a:tc>
                <a:tc>
                  <a:txBody>
                    <a:bodyPr/>
                    <a:lstStyle/>
                    <a:p>
                      <a:pPr rtl="1"/>
                      <a:r>
                        <a:rPr lang="en-US" sz="3200" b="1" dirty="0"/>
                        <a:t>Term                                               </a:t>
                      </a:r>
                      <a:endParaRPr lang="ar-SY" sz="3200" b="1" dirty="0"/>
                    </a:p>
                  </a:txBody>
                  <a:tcPr/>
                </a:tc>
                <a:extLst>
                  <a:ext uri="{0D108BD9-81ED-4DB2-BD59-A6C34878D82A}">
                    <a16:rowId xmlns:a16="http://schemas.microsoft.com/office/drawing/2014/main" val="790668600"/>
                  </a:ext>
                </a:extLst>
              </a:tr>
              <a:tr h="765183">
                <a:tc>
                  <a:txBody>
                    <a:bodyPr/>
                    <a:lstStyle/>
                    <a:p>
                      <a:pPr algn="l" rtl="1"/>
                      <a:r>
                        <a:rPr lang="en-US" dirty="0"/>
                        <a:t>Collection of all the information monitored by this system. </a:t>
                      </a:r>
                      <a:endParaRPr lang="ar-SY" dirty="0"/>
                    </a:p>
                  </a:txBody>
                  <a:tcPr/>
                </a:tc>
                <a:tc>
                  <a:txBody>
                    <a:bodyPr/>
                    <a:lstStyle/>
                    <a:p>
                      <a:pPr algn="l" rtl="1"/>
                      <a:r>
                        <a:rPr lang="en-US" dirty="0"/>
                        <a:t>Database</a:t>
                      </a:r>
                      <a:endParaRPr lang="ar-SY" dirty="0"/>
                    </a:p>
                  </a:txBody>
                  <a:tcPr/>
                </a:tc>
                <a:extLst>
                  <a:ext uri="{0D108BD9-81ED-4DB2-BD59-A6C34878D82A}">
                    <a16:rowId xmlns:a16="http://schemas.microsoft.com/office/drawing/2014/main" val="2675655293"/>
                  </a:ext>
                </a:extLst>
              </a:tr>
              <a:tr h="765183">
                <a:tc>
                  <a:txBody>
                    <a:bodyPr/>
                    <a:lstStyle/>
                    <a:p>
                      <a:pPr algn="l" rtl="1"/>
                      <a:r>
                        <a:rPr lang="en-US" dirty="0"/>
                        <a:t>Person submitting an article to be reviewed. In case of multiple authors, this term refers to the principal author, with whom all communication is made. </a:t>
                      </a:r>
                      <a:endParaRPr lang="ar-SY" dirty="0"/>
                    </a:p>
                  </a:txBody>
                  <a:tcPr/>
                </a:tc>
                <a:tc>
                  <a:txBody>
                    <a:bodyPr/>
                    <a:lstStyle/>
                    <a:p>
                      <a:pPr algn="l" rtl="1"/>
                      <a:r>
                        <a:rPr lang="en-US" dirty="0"/>
                        <a:t>author</a:t>
                      </a:r>
                      <a:endParaRPr lang="ar-SY" dirty="0"/>
                    </a:p>
                  </a:txBody>
                  <a:tcPr/>
                </a:tc>
                <a:extLst>
                  <a:ext uri="{0D108BD9-81ED-4DB2-BD59-A6C34878D82A}">
                    <a16:rowId xmlns:a16="http://schemas.microsoft.com/office/drawing/2014/main" val="575499660"/>
                  </a:ext>
                </a:extLst>
              </a:tr>
              <a:tr h="765183">
                <a:tc>
                  <a:txBody>
                    <a:bodyPr/>
                    <a:lstStyle/>
                    <a:p>
                      <a:pPr algn="l" rtl="1"/>
                      <a:r>
                        <a:rPr lang="en-US" dirty="0"/>
                        <a:t>Lands , </a:t>
                      </a:r>
                      <a:r>
                        <a:rPr lang="en-US" dirty="0" err="1"/>
                        <a:t>buldings</a:t>
                      </a:r>
                      <a:r>
                        <a:rPr lang="en-US" dirty="0"/>
                        <a:t> , apartment</a:t>
                      </a:r>
                      <a:endParaRPr lang="ar-SY" dirty="0"/>
                    </a:p>
                  </a:txBody>
                  <a:tcPr/>
                </a:tc>
                <a:tc>
                  <a:txBody>
                    <a:bodyPr/>
                    <a:lstStyle/>
                    <a:p>
                      <a:pPr algn="l" rtl="1"/>
                      <a:r>
                        <a:rPr lang="en-US" dirty="0"/>
                        <a:t>Real estate</a:t>
                      </a:r>
                      <a:endParaRPr lang="ar-SY" dirty="0"/>
                    </a:p>
                  </a:txBody>
                  <a:tcPr/>
                </a:tc>
                <a:extLst>
                  <a:ext uri="{0D108BD9-81ED-4DB2-BD59-A6C34878D82A}">
                    <a16:rowId xmlns:a16="http://schemas.microsoft.com/office/drawing/2014/main" val="3002898957"/>
                  </a:ext>
                </a:extLst>
              </a:tr>
              <a:tr h="765183">
                <a:tc>
                  <a:txBody>
                    <a:bodyPr/>
                    <a:lstStyle/>
                    <a:p>
                      <a:pPr algn="l" rtl="1"/>
                      <a:r>
                        <a:rPr lang="en-US" dirty="0"/>
                        <a:t>A document that completely describes all of the functions of a proposed system and the constraints under which it must operate. For example, this document. </a:t>
                      </a:r>
                      <a:endParaRPr lang="ar-SY" dirty="0"/>
                    </a:p>
                  </a:txBody>
                  <a:tcPr/>
                </a:tc>
                <a:tc>
                  <a:txBody>
                    <a:bodyPr/>
                    <a:lstStyle/>
                    <a:p>
                      <a:pPr algn="l" rtl="1"/>
                      <a:r>
                        <a:rPr lang="en-US" dirty="0" err="1"/>
                        <a:t>srs</a:t>
                      </a:r>
                      <a:endParaRPr lang="ar-SY" dirty="0"/>
                    </a:p>
                  </a:txBody>
                  <a:tcPr/>
                </a:tc>
                <a:extLst>
                  <a:ext uri="{0D108BD9-81ED-4DB2-BD59-A6C34878D82A}">
                    <a16:rowId xmlns:a16="http://schemas.microsoft.com/office/drawing/2014/main" val="1914262573"/>
                  </a:ext>
                </a:extLst>
              </a:tr>
              <a:tr h="765183">
                <a:tc>
                  <a:txBody>
                    <a:bodyPr/>
                    <a:lstStyle/>
                    <a:p>
                      <a:pPr algn="l" rtl="1"/>
                      <a:r>
                        <a:rPr lang="en-US" dirty="0"/>
                        <a:t>Customer, Author. </a:t>
                      </a:r>
                      <a:endParaRPr lang="ar-SY" dirty="0"/>
                    </a:p>
                  </a:txBody>
                  <a:tcPr/>
                </a:tc>
                <a:tc>
                  <a:txBody>
                    <a:bodyPr/>
                    <a:lstStyle/>
                    <a:p>
                      <a:pPr algn="l" rtl="1"/>
                      <a:r>
                        <a:rPr lang="en-US" dirty="0"/>
                        <a:t>user</a:t>
                      </a:r>
                      <a:endParaRPr lang="ar-SY" dirty="0"/>
                    </a:p>
                  </a:txBody>
                  <a:tcPr/>
                </a:tc>
                <a:extLst>
                  <a:ext uri="{0D108BD9-81ED-4DB2-BD59-A6C34878D82A}">
                    <a16:rowId xmlns:a16="http://schemas.microsoft.com/office/drawing/2014/main" val="655651986"/>
                  </a:ext>
                </a:extLst>
              </a:tr>
              <a:tr h="765183">
                <a:tc>
                  <a:txBody>
                    <a:bodyPr/>
                    <a:lstStyle/>
                    <a:p>
                      <a:pPr rtl="1"/>
                      <a:endParaRPr lang="ar-SY"/>
                    </a:p>
                  </a:txBody>
                  <a:tcPr/>
                </a:tc>
                <a:tc>
                  <a:txBody>
                    <a:bodyPr/>
                    <a:lstStyle/>
                    <a:p>
                      <a:pPr rtl="1"/>
                      <a:endParaRPr lang="ar-SY" dirty="0"/>
                    </a:p>
                  </a:txBody>
                  <a:tcPr/>
                </a:tc>
                <a:extLst>
                  <a:ext uri="{0D108BD9-81ED-4DB2-BD59-A6C34878D82A}">
                    <a16:rowId xmlns:a16="http://schemas.microsoft.com/office/drawing/2014/main" val="3415069479"/>
                  </a:ext>
                </a:extLst>
              </a:tr>
            </a:tbl>
          </a:graphicData>
        </a:graphic>
      </p:graphicFrame>
    </p:spTree>
    <p:extLst>
      <p:ext uri="{BB962C8B-B14F-4D97-AF65-F5344CB8AC3E}">
        <p14:creationId xmlns:p14="http://schemas.microsoft.com/office/powerpoint/2010/main" val="30561756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232111"/>
          </a:xfrm>
          <a:solidFill>
            <a:schemeClr val="bg1">
              <a:lumMod val="65000"/>
            </a:schemeClr>
          </a:solidFill>
        </p:spPr>
        <p:txBody>
          <a:bodyPr>
            <a:normAutofit/>
          </a:bodyPr>
          <a:lstStyle/>
          <a:p>
            <a:pPr marL="0" indent="0" algn="l"/>
            <a:r>
              <a:rPr lang="en-US" b="1" dirty="0"/>
              <a:t>1.4. </a:t>
            </a:r>
            <a:r>
              <a:rPr lang="en-US" b="1" i="1" dirty="0"/>
              <a:t>References  </a:t>
            </a:r>
            <a:r>
              <a:rPr lang="en-US" b="1" dirty="0"/>
              <a:t>:</a:t>
            </a:r>
            <a:br>
              <a:rPr lang="en-US" b="1" dirty="0"/>
            </a:br>
            <a:r>
              <a:rPr lang="en-US" dirty="0"/>
              <a:t>IEEE. IEEE </a:t>
            </a:r>
            <a:r>
              <a:rPr lang="en-US" dirty="0" err="1"/>
              <a:t>Std</a:t>
            </a:r>
            <a:r>
              <a:rPr lang="en-US" dirty="0"/>
              <a:t> 830-1998 IEEE Recommended Practice for Software Requirements </a:t>
            </a:r>
            <a:br>
              <a:rPr lang="en-US" dirty="0"/>
            </a:br>
            <a:r>
              <a:rPr lang="en-US" dirty="0"/>
              <a:t>Specifications. IEEE Computer Society, 1998. </a:t>
            </a:r>
            <a:endParaRPr lang="ar-SY" dirty="0"/>
          </a:p>
        </p:txBody>
      </p:sp>
    </p:spTree>
    <p:extLst>
      <p:ext uri="{BB962C8B-B14F-4D97-AF65-F5344CB8AC3E}">
        <p14:creationId xmlns:p14="http://schemas.microsoft.com/office/powerpoint/2010/main" val="34847201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9E01F53-2E6D-4C26-B3B9-7BFF584CF172}"/>
              </a:ext>
            </a:extLst>
          </p:cNvPr>
          <p:cNvSpPr>
            <a:spLocks noGrp="1"/>
          </p:cNvSpPr>
          <p:nvPr>
            <p:ph idx="1"/>
          </p:nvPr>
        </p:nvSpPr>
        <p:spPr>
          <a:xfrm>
            <a:off x="-1" y="110853"/>
            <a:ext cx="12563105" cy="6747147"/>
          </a:xfrm>
        </p:spPr>
        <p:txBody>
          <a:bodyPr>
            <a:normAutofit/>
          </a:bodyPr>
          <a:lstStyle/>
          <a:p>
            <a:pPr marL="0" indent="0" algn="l">
              <a:buNone/>
            </a:pPr>
            <a:endParaRPr lang="ar-SY" dirty="0"/>
          </a:p>
          <a:p>
            <a:pPr marL="0" indent="0" algn="l">
              <a:buNone/>
            </a:pPr>
            <a:r>
              <a:rPr lang="en-US" b="1" dirty="0"/>
              <a:t>2.0.  Overall Description </a:t>
            </a:r>
          </a:p>
          <a:p>
            <a:pPr marL="0" indent="0" algn="l">
              <a:buNone/>
            </a:pPr>
            <a:r>
              <a:rPr lang="en-US" dirty="0"/>
              <a:t>2.1  </a:t>
            </a:r>
            <a:r>
              <a:rPr lang="en-US" b="1" i="1" dirty="0"/>
              <a:t>System Environment  </a:t>
            </a:r>
            <a:r>
              <a:rPr lang="en-US" dirty="0"/>
              <a:t>:</a:t>
            </a:r>
            <a:endParaRPr lang="ar-SY" dirty="0"/>
          </a:p>
          <a:p>
            <a:pPr marL="0" indent="0" algn="l">
              <a:buNone/>
            </a:pPr>
            <a:r>
              <a:rPr lang="en-US" dirty="0"/>
              <a:t>Customer, reviewer , editor </a:t>
            </a:r>
          </a:p>
          <a:p>
            <a:pPr marL="0" indent="0" algn="l">
              <a:buNone/>
            </a:pPr>
            <a:r>
              <a:rPr lang="en-US" dirty="0"/>
              <a:t>access the system</a:t>
            </a:r>
            <a:endParaRPr lang="ar-SA" dirty="0"/>
          </a:p>
          <a:p>
            <a:pPr marL="0" indent="0" algn="l">
              <a:buNone/>
            </a:pPr>
            <a:r>
              <a:rPr lang="en-US" dirty="0"/>
              <a:t>Through the net</a:t>
            </a:r>
          </a:p>
          <a:p>
            <a:pPr marL="0" indent="0" algn="l">
              <a:buNone/>
            </a:pPr>
            <a:r>
              <a:rPr lang="en-US" b="1" dirty="0"/>
              <a:t>2.2.1 Customer (use case)</a:t>
            </a:r>
            <a:endParaRPr lang="ar-SY" b="1" dirty="0"/>
          </a:p>
          <a:p>
            <a:pPr marL="0" indent="0" algn="l">
              <a:buNone/>
            </a:pPr>
            <a:endParaRPr lang="ar-SY" b="1" i="1" dirty="0"/>
          </a:p>
          <a:p>
            <a:pPr marL="0" indent="0" algn="l">
              <a:buNone/>
            </a:pPr>
            <a:endParaRPr lang="ar-SY" b="1" i="1" dirty="0"/>
          </a:p>
          <a:p>
            <a:pPr marL="0" indent="0" algn="l">
              <a:buNone/>
            </a:pPr>
            <a:r>
              <a:rPr lang="ar-SY" b="1" i="1" dirty="0"/>
              <a:t> </a:t>
            </a:r>
          </a:p>
        </p:txBody>
      </p:sp>
      <p:sp>
        <p:nvSpPr>
          <p:cNvPr id="4" name="شكل بيضاوي 3">
            <a:extLst>
              <a:ext uri="{FF2B5EF4-FFF2-40B4-BE49-F238E27FC236}">
                <a16:creationId xmlns:a16="http://schemas.microsoft.com/office/drawing/2014/main" id="{19C219AE-A268-4809-B93A-FB98A2294E52}"/>
              </a:ext>
            </a:extLst>
          </p:cNvPr>
          <p:cNvSpPr/>
          <p:nvPr/>
        </p:nvSpPr>
        <p:spPr>
          <a:xfrm>
            <a:off x="222587" y="5305926"/>
            <a:ext cx="348916" cy="493295"/>
          </a:xfrm>
          <a:prstGeom prst="ellipse">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SY"/>
          </a:p>
        </p:txBody>
      </p:sp>
      <p:cxnSp>
        <p:nvCxnSpPr>
          <p:cNvPr id="10" name="رابط مستقيم 9">
            <a:extLst>
              <a:ext uri="{FF2B5EF4-FFF2-40B4-BE49-F238E27FC236}">
                <a16:creationId xmlns:a16="http://schemas.microsoft.com/office/drawing/2014/main" id="{9C22E2A8-0228-4AD5-8559-314835630783}"/>
              </a:ext>
            </a:extLst>
          </p:cNvPr>
          <p:cNvCxnSpPr>
            <a:cxnSpLocks/>
            <a:stCxn id="4" idx="4"/>
          </p:cNvCxnSpPr>
          <p:nvPr/>
        </p:nvCxnSpPr>
        <p:spPr>
          <a:xfrm>
            <a:off x="397045" y="5799221"/>
            <a:ext cx="0" cy="661737"/>
          </a:xfrm>
          <a:prstGeom prst="line">
            <a:avLst/>
          </a:prstGeom>
        </p:spPr>
        <p:style>
          <a:lnRef idx="1">
            <a:schemeClr val="dk1"/>
          </a:lnRef>
          <a:fillRef idx="0">
            <a:schemeClr val="dk1"/>
          </a:fillRef>
          <a:effectRef idx="0">
            <a:schemeClr val="dk1"/>
          </a:effectRef>
          <a:fontRef idx="minor">
            <a:schemeClr val="tx1"/>
          </a:fontRef>
        </p:style>
      </p:cxnSp>
      <p:cxnSp>
        <p:nvCxnSpPr>
          <p:cNvPr id="13" name="رابط مستقيم 12">
            <a:extLst>
              <a:ext uri="{FF2B5EF4-FFF2-40B4-BE49-F238E27FC236}">
                <a16:creationId xmlns:a16="http://schemas.microsoft.com/office/drawing/2014/main" id="{B6816481-12B2-4137-B8BA-21C0E0799A6F}"/>
              </a:ext>
            </a:extLst>
          </p:cNvPr>
          <p:cNvCxnSpPr/>
          <p:nvPr/>
        </p:nvCxnSpPr>
        <p:spPr>
          <a:xfrm flipH="1">
            <a:off x="222587" y="5919537"/>
            <a:ext cx="348916" cy="0"/>
          </a:xfrm>
          <a:prstGeom prst="line">
            <a:avLst/>
          </a:prstGeom>
        </p:spPr>
        <p:style>
          <a:lnRef idx="1">
            <a:schemeClr val="dk1"/>
          </a:lnRef>
          <a:fillRef idx="0">
            <a:schemeClr val="dk1"/>
          </a:fillRef>
          <a:effectRef idx="0">
            <a:schemeClr val="dk1"/>
          </a:effectRef>
          <a:fontRef idx="minor">
            <a:schemeClr val="tx1"/>
          </a:fontRef>
        </p:style>
      </p:cxnSp>
      <p:cxnSp>
        <p:nvCxnSpPr>
          <p:cNvPr id="17" name="رابط مستقيم 16">
            <a:extLst>
              <a:ext uri="{FF2B5EF4-FFF2-40B4-BE49-F238E27FC236}">
                <a16:creationId xmlns:a16="http://schemas.microsoft.com/office/drawing/2014/main" id="{E29717EC-CF8A-45A3-BA89-7515883096CC}"/>
              </a:ext>
            </a:extLst>
          </p:cNvPr>
          <p:cNvCxnSpPr/>
          <p:nvPr/>
        </p:nvCxnSpPr>
        <p:spPr>
          <a:xfrm flipH="1">
            <a:off x="222587" y="6460958"/>
            <a:ext cx="174458" cy="180474"/>
          </a:xfrm>
          <a:prstGeom prst="line">
            <a:avLst/>
          </a:prstGeom>
        </p:spPr>
        <p:style>
          <a:lnRef idx="1">
            <a:schemeClr val="dk1"/>
          </a:lnRef>
          <a:fillRef idx="0">
            <a:schemeClr val="dk1"/>
          </a:fillRef>
          <a:effectRef idx="0">
            <a:schemeClr val="dk1"/>
          </a:effectRef>
          <a:fontRef idx="minor">
            <a:schemeClr val="tx1"/>
          </a:fontRef>
        </p:style>
      </p:cxnSp>
      <p:cxnSp>
        <p:nvCxnSpPr>
          <p:cNvPr id="19" name="رابط مستقيم 18">
            <a:extLst>
              <a:ext uri="{FF2B5EF4-FFF2-40B4-BE49-F238E27FC236}">
                <a16:creationId xmlns:a16="http://schemas.microsoft.com/office/drawing/2014/main" id="{D167272B-4B04-4172-8BEB-7976C5D01F9E}"/>
              </a:ext>
            </a:extLst>
          </p:cNvPr>
          <p:cNvCxnSpPr/>
          <p:nvPr/>
        </p:nvCxnSpPr>
        <p:spPr>
          <a:xfrm>
            <a:off x="397045" y="6460958"/>
            <a:ext cx="174458" cy="180473"/>
          </a:xfrm>
          <a:prstGeom prst="line">
            <a:avLst/>
          </a:prstGeom>
        </p:spPr>
        <p:style>
          <a:lnRef idx="1">
            <a:schemeClr val="dk1"/>
          </a:lnRef>
          <a:fillRef idx="0">
            <a:schemeClr val="dk1"/>
          </a:fillRef>
          <a:effectRef idx="0">
            <a:schemeClr val="dk1"/>
          </a:effectRef>
          <a:fontRef idx="minor">
            <a:schemeClr val="tx1"/>
          </a:fontRef>
        </p:style>
      </p:cxnSp>
      <p:cxnSp>
        <p:nvCxnSpPr>
          <p:cNvPr id="23" name="رابط مستقيم 22">
            <a:extLst>
              <a:ext uri="{FF2B5EF4-FFF2-40B4-BE49-F238E27FC236}">
                <a16:creationId xmlns:a16="http://schemas.microsoft.com/office/drawing/2014/main" id="{31F20F39-4EC7-461C-B3E6-1C4437D1D2A3}"/>
              </a:ext>
            </a:extLst>
          </p:cNvPr>
          <p:cNvCxnSpPr/>
          <p:nvPr/>
        </p:nvCxnSpPr>
        <p:spPr>
          <a:xfrm>
            <a:off x="890337" y="6130089"/>
            <a:ext cx="2153652" cy="0"/>
          </a:xfrm>
          <a:prstGeom prst="line">
            <a:avLst/>
          </a:prstGeom>
        </p:spPr>
        <p:style>
          <a:lnRef idx="1">
            <a:schemeClr val="dk1"/>
          </a:lnRef>
          <a:fillRef idx="0">
            <a:schemeClr val="dk1"/>
          </a:fillRef>
          <a:effectRef idx="0">
            <a:schemeClr val="dk1"/>
          </a:effectRef>
          <a:fontRef idx="minor">
            <a:schemeClr val="tx1"/>
          </a:fontRef>
        </p:style>
      </p:cxnSp>
      <p:sp>
        <p:nvSpPr>
          <p:cNvPr id="24" name="شكل بيضاوي 23">
            <a:extLst>
              <a:ext uri="{FF2B5EF4-FFF2-40B4-BE49-F238E27FC236}">
                <a16:creationId xmlns:a16="http://schemas.microsoft.com/office/drawing/2014/main" id="{EB2291C0-CFD8-46FF-AF5D-FA5316D7896D}"/>
              </a:ext>
            </a:extLst>
          </p:cNvPr>
          <p:cNvSpPr/>
          <p:nvPr/>
        </p:nvSpPr>
        <p:spPr>
          <a:xfrm>
            <a:off x="3043987" y="5522497"/>
            <a:ext cx="2237863" cy="998618"/>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Search</a:t>
            </a:r>
          </a:p>
          <a:p>
            <a:pPr algn="ctr"/>
            <a:r>
              <a:rPr lang="en-US" dirty="0"/>
              <a:t>application</a:t>
            </a:r>
            <a:endParaRPr lang="ar-SY" dirty="0"/>
          </a:p>
        </p:txBody>
      </p:sp>
    </p:spTree>
    <p:extLst>
      <p:ext uri="{BB962C8B-B14F-4D97-AF65-F5344CB8AC3E}">
        <p14:creationId xmlns:p14="http://schemas.microsoft.com/office/powerpoint/2010/main" val="35361039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5E356961-0F70-4834-9865-F95CC863C8F4}"/>
              </a:ext>
            </a:extLst>
          </p:cNvPr>
          <p:cNvSpPr>
            <a:spLocks noGrp="1"/>
          </p:cNvSpPr>
          <p:nvPr>
            <p:ph idx="1"/>
          </p:nvPr>
        </p:nvSpPr>
        <p:spPr>
          <a:xfrm>
            <a:off x="0" y="32920"/>
            <a:ext cx="12175958" cy="6825080"/>
          </a:xfrm>
        </p:spPr>
        <p:txBody>
          <a:bodyPr/>
          <a:lstStyle/>
          <a:p>
            <a:pPr marL="0" indent="0" algn="l">
              <a:buNone/>
            </a:pPr>
            <a:r>
              <a:rPr lang="en-US" b="1" dirty="0"/>
              <a:t>Brief Description  :</a:t>
            </a:r>
          </a:p>
          <a:p>
            <a:pPr marL="0" indent="0" algn="l">
              <a:buNone/>
            </a:pPr>
            <a:r>
              <a:rPr lang="en-US" dirty="0"/>
              <a:t>Log in to the application and looking for his request</a:t>
            </a:r>
            <a:endParaRPr lang="ar-SY" dirty="0"/>
          </a:p>
          <a:p>
            <a:pPr marL="0" indent="0" algn="l">
              <a:buNone/>
            </a:pPr>
            <a:endParaRPr lang="ar-SY" dirty="0"/>
          </a:p>
          <a:p>
            <a:pPr marL="0" indent="0" algn="l">
              <a:buNone/>
            </a:pPr>
            <a:r>
              <a:rPr lang="en-US" b="1" dirty="0"/>
              <a:t>Initial Step-By-Step Description :</a:t>
            </a:r>
          </a:p>
          <a:p>
            <a:pPr marL="0" indent="0" algn="l">
              <a:buNone/>
            </a:pPr>
            <a:r>
              <a:rPr lang="en-US" dirty="0"/>
              <a:t>1.  The customer logs into the application and logs in via his personal account</a:t>
            </a:r>
          </a:p>
          <a:p>
            <a:pPr marL="0" indent="0" algn="l">
              <a:buNone/>
            </a:pPr>
            <a:r>
              <a:rPr lang="en-US" dirty="0"/>
              <a:t>2. The application displays pictures of distinguished Real estate for the customer</a:t>
            </a:r>
            <a:endParaRPr lang="ar-SY" dirty="0"/>
          </a:p>
          <a:p>
            <a:pPr marL="0" indent="0" algn="l">
              <a:buNone/>
            </a:pPr>
            <a:r>
              <a:rPr lang="en-US" dirty="0"/>
              <a:t>3. The customer selects his request or search for it </a:t>
            </a:r>
          </a:p>
          <a:p>
            <a:pPr marL="0" indent="0" algn="l">
              <a:buNone/>
            </a:pPr>
            <a:r>
              <a:rPr lang="en-US" dirty="0"/>
              <a:t>4. Customer options are registered in the application</a:t>
            </a:r>
          </a:p>
          <a:p>
            <a:pPr marL="0" indent="0" algn="l">
              <a:buNone/>
            </a:pPr>
            <a:r>
              <a:rPr lang="en-US" dirty="0"/>
              <a:t>5. The customer makes </a:t>
            </a:r>
            <a:r>
              <a:rPr lang="en-US" dirty="0" err="1"/>
              <a:t>apurchas</a:t>
            </a:r>
            <a:r>
              <a:rPr lang="en-US" dirty="0"/>
              <a:t> order or logoff if his request doesn’t find</a:t>
            </a:r>
            <a:endParaRPr lang="ar-SA" dirty="0"/>
          </a:p>
          <a:p>
            <a:pPr marL="0" indent="0" algn="l">
              <a:buNone/>
            </a:pPr>
            <a:endParaRPr lang="en-US" dirty="0"/>
          </a:p>
          <a:p>
            <a:pPr marL="0" indent="0" algn="l">
              <a:buNone/>
            </a:pPr>
            <a:r>
              <a:rPr lang="en-US" b="1" dirty="0" err="1"/>
              <a:t>Xref</a:t>
            </a:r>
            <a:r>
              <a:rPr lang="en-US" b="1" dirty="0"/>
              <a:t>: </a:t>
            </a:r>
            <a:r>
              <a:rPr lang="en-US" dirty="0"/>
              <a:t>Section 3.2.1, Search Article </a:t>
            </a:r>
            <a:r>
              <a:rPr lang="ar-SY" dirty="0"/>
              <a:t>   </a:t>
            </a:r>
          </a:p>
        </p:txBody>
      </p:sp>
    </p:spTree>
    <p:extLst>
      <p:ext uri="{BB962C8B-B14F-4D97-AF65-F5344CB8AC3E}">
        <p14:creationId xmlns:p14="http://schemas.microsoft.com/office/powerpoint/2010/main" val="2975426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0AB94CDC-3935-49B3-B7F2-AD1AD35ABF54}"/>
              </a:ext>
            </a:extLst>
          </p:cNvPr>
          <p:cNvSpPr>
            <a:spLocks noGrp="1"/>
          </p:cNvSpPr>
          <p:nvPr>
            <p:ph idx="1"/>
          </p:nvPr>
        </p:nvSpPr>
        <p:spPr>
          <a:xfrm>
            <a:off x="0" y="0"/>
            <a:ext cx="12192000" cy="6858000"/>
          </a:xfrm>
        </p:spPr>
        <p:txBody>
          <a:bodyPr>
            <a:normAutofit/>
          </a:bodyPr>
          <a:lstStyle/>
          <a:p>
            <a:pPr marL="0" indent="0" algn="l">
              <a:buNone/>
            </a:pPr>
            <a:r>
              <a:rPr lang="en-US" dirty="0"/>
              <a:t>2.2.2 </a:t>
            </a:r>
            <a:r>
              <a:rPr lang="en-US" b="1" dirty="0"/>
              <a:t>Author</a:t>
            </a:r>
            <a:endParaRPr lang="ar-SY" b="1" dirty="0"/>
          </a:p>
          <a:p>
            <a:pPr marL="0" indent="0" algn="l">
              <a:buNone/>
            </a:pPr>
            <a:r>
              <a:rPr lang="en-US" dirty="0"/>
              <a:t>This term refers to the principal with whom all communication is made</a:t>
            </a:r>
          </a:p>
          <a:p>
            <a:pPr marL="0" indent="0" algn="l">
              <a:buNone/>
            </a:pPr>
            <a:endParaRPr lang="en-US" dirty="0"/>
          </a:p>
          <a:p>
            <a:pPr marL="0" indent="0" algn="l">
              <a:buNone/>
            </a:pPr>
            <a:r>
              <a:rPr lang="en-US" b="1" dirty="0"/>
              <a:t>Use case</a:t>
            </a:r>
            <a:endParaRPr lang="ar-SA"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r>
              <a:rPr lang="en-US" b="1" dirty="0"/>
              <a:t>Brief Description</a:t>
            </a:r>
          </a:p>
          <a:p>
            <a:pPr marL="0" indent="0" algn="l">
              <a:buNone/>
            </a:pPr>
            <a:r>
              <a:rPr lang="en-US" dirty="0"/>
              <a:t>The author either </a:t>
            </a:r>
            <a:r>
              <a:rPr lang="en-US" dirty="0" err="1"/>
              <a:t>creat</a:t>
            </a:r>
            <a:r>
              <a:rPr lang="en-US" dirty="0"/>
              <a:t> the application or a </a:t>
            </a:r>
            <a:r>
              <a:rPr lang="en-US" dirty="0" err="1"/>
              <a:t>mendment</a:t>
            </a:r>
            <a:r>
              <a:rPr lang="en-US" dirty="0"/>
              <a:t> to it </a:t>
            </a:r>
          </a:p>
          <a:p>
            <a:pPr marL="0" indent="0" algn="l">
              <a:buNone/>
            </a:pPr>
            <a:r>
              <a:rPr lang="en-US" dirty="0"/>
              <a:t>(</a:t>
            </a:r>
            <a:r>
              <a:rPr lang="en-US" dirty="0" err="1"/>
              <a:t>delet</a:t>
            </a:r>
            <a:r>
              <a:rPr lang="en-US" dirty="0"/>
              <a:t> , add or </a:t>
            </a:r>
            <a:r>
              <a:rPr lang="en-US" dirty="0" err="1"/>
              <a:t>chang</a:t>
            </a:r>
            <a:r>
              <a:rPr lang="en-US" dirty="0"/>
              <a:t>)</a:t>
            </a:r>
            <a:endParaRPr lang="ar-SA" dirty="0"/>
          </a:p>
          <a:p>
            <a:pPr marL="0" indent="0" algn="l">
              <a:buNone/>
            </a:pPr>
            <a:endParaRPr lang="en-US" dirty="0"/>
          </a:p>
        </p:txBody>
      </p:sp>
      <p:sp>
        <p:nvSpPr>
          <p:cNvPr id="4" name="شكل بيضاوي 3">
            <a:extLst>
              <a:ext uri="{FF2B5EF4-FFF2-40B4-BE49-F238E27FC236}">
                <a16:creationId xmlns:a16="http://schemas.microsoft.com/office/drawing/2014/main" id="{A2F3A199-BD17-4933-8AC5-6B67DE25F5B5}"/>
              </a:ext>
            </a:extLst>
          </p:cNvPr>
          <p:cNvSpPr/>
          <p:nvPr/>
        </p:nvSpPr>
        <p:spPr>
          <a:xfrm>
            <a:off x="246651" y="2237874"/>
            <a:ext cx="348916" cy="493295"/>
          </a:xfrm>
          <a:prstGeom prst="ellipse">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SY"/>
          </a:p>
        </p:txBody>
      </p:sp>
      <p:cxnSp>
        <p:nvCxnSpPr>
          <p:cNvPr id="5" name="رابط مستقيم 4">
            <a:extLst>
              <a:ext uri="{FF2B5EF4-FFF2-40B4-BE49-F238E27FC236}">
                <a16:creationId xmlns:a16="http://schemas.microsoft.com/office/drawing/2014/main" id="{A806579B-2195-42F3-A021-976CBE3EF96A}"/>
              </a:ext>
            </a:extLst>
          </p:cNvPr>
          <p:cNvCxnSpPr>
            <a:cxnSpLocks/>
          </p:cNvCxnSpPr>
          <p:nvPr/>
        </p:nvCxnSpPr>
        <p:spPr>
          <a:xfrm>
            <a:off x="421108" y="2767263"/>
            <a:ext cx="0" cy="661737"/>
          </a:xfrm>
          <a:prstGeom prst="line">
            <a:avLst/>
          </a:prstGeom>
        </p:spPr>
        <p:style>
          <a:lnRef idx="1">
            <a:schemeClr val="dk1"/>
          </a:lnRef>
          <a:fillRef idx="0">
            <a:schemeClr val="dk1"/>
          </a:fillRef>
          <a:effectRef idx="0">
            <a:schemeClr val="dk1"/>
          </a:effectRef>
          <a:fontRef idx="minor">
            <a:schemeClr val="tx1"/>
          </a:fontRef>
        </p:style>
      </p:cxnSp>
      <p:sp>
        <p:nvSpPr>
          <p:cNvPr id="6" name="شكل بيضاوي 5">
            <a:extLst>
              <a:ext uri="{FF2B5EF4-FFF2-40B4-BE49-F238E27FC236}">
                <a16:creationId xmlns:a16="http://schemas.microsoft.com/office/drawing/2014/main" id="{42A209EC-5B88-4078-A1DF-E6F62E909B05}"/>
              </a:ext>
            </a:extLst>
          </p:cNvPr>
          <p:cNvSpPr/>
          <p:nvPr/>
        </p:nvSpPr>
        <p:spPr>
          <a:xfrm>
            <a:off x="2847487" y="2598822"/>
            <a:ext cx="2237863" cy="998618"/>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err="1"/>
              <a:t>Creat</a:t>
            </a:r>
            <a:r>
              <a:rPr lang="en-US" dirty="0"/>
              <a:t> the</a:t>
            </a:r>
          </a:p>
          <a:p>
            <a:pPr algn="ctr"/>
            <a:r>
              <a:rPr lang="en-US" dirty="0"/>
              <a:t>application</a:t>
            </a:r>
            <a:endParaRPr lang="ar-SY" dirty="0"/>
          </a:p>
        </p:txBody>
      </p:sp>
      <p:cxnSp>
        <p:nvCxnSpPr>
          <p:cNvPr id="8" name="رابط مستقيم 7">
            <a:extLst>
              <a:ext uri="{FF2B5EF4-FFF2-40B4-BE49-F238E27FC236}">
                <a16:creationId xmlns:a16="http://schemas.microsoft.com/office/drawing/2014/main" id="{304616D6-7337-423D-BE98-C1B394BDA2D7}"/>
              </a:ext>
            </a:extLst>
          </p:cNvPr>
          <p:cNvCxnSpPr>
            <a:cxnSpLocks/>
          </p:cNvCxnSpPr>
          <p:nvPr/>
        </p:nvCxnSpPr>
        <p:spPr>
          <a:xfrm flipH="1">
            <a:off x="159423" y="3429000"/>
            <a:ext cx="261685" cy="385008"/>
          </a:xfrm>
          <a:prstGeom prst="line">
            <a:avLst/>
          </a:prstGeom>
        </p:spPr>
        <p:style>
          <a:lnRef idx="1">
            <a:schemeClr val="dk1"/>
          </a:lnRef>
          <a:fillRef idx="0">
            <a:schemeClr val="dk1"/>
          </a:fillRef>
          <a:effectRef idx="0">
            <a:schemeClr val="dk1"/>
          </a:effectRef>
          <a:fontRef idx="minor">
            <a:schemeClr val="tx1"/>
          </a:fontRef>
        </p:style>
      </p:cxnSp>
      <p:cxnSp>
        <p:nvCxnSpPr>
          <p:cNvPr id="12" name="رابط مستقيم 11">
            <a:extLst>
              <a:ext uri="{FF2B5EF4-FFF2-40B4-BE49-F238E27FC236}">
                <a16:creationId xmlns:a16="http://schemas.microsoft.com/office/drawing/2014/main" id="{7280D852-5262-4DAC-B2FA-92F6FAAA35AF}"/>
              </a:ext>
            </a:extLst>
          </p:cNvPr>
          <p:cNvCxnSpPr/>
          <p:nvPr/>
        </p:nvCxnSpPr>
        <p:spPr>
          <a:xfrm>
            <a:off x="421108" y="3429000"/>
            <a:ext cx="288755" cy="385008"/>
          </a:xfrm>
          <a:prstGeom prst="line">
            <a:avLst/>
          </a:prstGeom>
        </p:spPr>
        <p:style>
          <a:lnRef idx="1">
            <a:schemeClr val="dk1"/>
          </a:lnRef>
          <a:fillRef idx="0">
            <a:schemeClr val="dk1"/>
          </a:fillRef>
          <a:effectRef idx="0">
            <a:schemeClr val="dk1"/>
          </a:effectRef>
          <a:fontRef idx="minor">
            <a:schemeClr val="tx1"/>
          </a:fontRef>
        </p:style>
      </p:cxnSp>
      <p:cxnSp>
        <p:nvCxnSpPr>
          <p:cNvPr id="14" name="رابط مستقيم 13">
            <a:extLst>
              <a:ext uri="{FF2B5EF4-FFF2-40B4-BE49-F238E27FC236}">
                <a16:creationId xmlns:a16="http://schemas.microsoft.com/office/drawing/2014/main" id="{D4454258-6457-43B7-8D5F-896FB36EA6DA}"/>
              </a:ext>
            </a:extLst>
          </p:cNvPr>
          <p:cNvCxnSpPr/>
          <p:nvPr/>
        </p:nvCxnSpPr>
        <p:spPr>
          <a:xfrm>
            <a:off x="159423" y="2995863"/>
            <a:ext cx="436144" cy="0"/>
          </a:xfrm>
          <a:prstGeom prst="line">
            <a:avLst/>
          </a:prstGeom>
        </p:spPr>
        <p:style>
          <a:lnRef idx="1">
            <a:schemeClr val="dk1"/>
          </a:lnRef>
          <a:fillRef idx="0">
            <a:schemeClr val="dk1"/>
          </a:fillRef>
          <a:effectRef idx="0">
            <a:schemeClr val="dk1"/>
          </a:effectRef>
          <a:fontRef idx="minor">
            <a:schemeClr val="tx1"/>
          </a:fontRef>
        </p:style>
      </p:cxnSp>
      <p:cxnSp>
        <p:nvCxnSpPr>
          <p:cNvPr id="18" name="رابط مستقيم 17">
            <a:extLst>
              <a:ext uri="{FF2B5EF4-FFF2-40B4-BE49-F238E27FC236}">
                <a16:creationId xmlns:a16="http://schemas.microsoft.com/office/drawing/2014/main" id="{47C679CE-E1E6-4198-BD82-9ABDF7220F41}"/>
              </a:ext>
            </a:extLst>
          </p:cNvPr>
          <p:cNvCxnSpPr>
            <a:cxnSpLocks/>
          </p:cNvCxnSpPr>
          <p:nvPr/>
        </p:nvCxnSpPr>
        <p:spPr>
          <a:xfrm flipH="1">
            <a:off x="806119" y="3098131"/>
            <a:ext cx="20573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9661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AFE04606-2E94-4E34-B8D5-00BFB14F52D9}"/>
              </a:ext>
            </a:extLst>
          </p:cNvPr>
          <p:cNvSpPr>
            <a:spLocks noGrp="1"/>
          </p:cNvSpPr>
          <p:nvPr>
            <p:ph idx="1"/>
          </p:nvPr>
        </p:nvSpPr>
        <p:spPr>
          <a:xfrm>
            <a:off x="50132" y="0"/>
            <a:ext cx="12091736" cy="6858000"/>
          </a:xfrm>
        </p:spPr>
        <p:txBody>
          <a:bodyPr/>
          <a:lstStyle/>
          <a:p>
            <a:pPr marL="0" indent="0" algn="l">
              <a:buNone/>
            </a:pPr>
            <a:r>
              <a:rPr lang="en-US" b="1" dirty="0"/>
              <a:t>Initial Step-By-Step Description </a:t>
            </a:r>
            <a:endParaRPr lang="ar-SA" b="1" dirty="0"/>
          </a:p>
          <a:p>
            <a:pPr marL="0" indent="0" algn="l">
              <a:buNone/>
            </a:pPr>
            <a:r>
              <a:rPr lang="en-US" dirty="0"/>
              <a:t>1. Author chooses the website button   </a:t>
            </a:r>
          </a:p>
          <a:p>
            <a:pPr marL="0" indent="0" algn="l">
              <a:buNone/>
            </a:pPr>
            <a:r>
              <a:rPr lang="en-US" dirty="0"/>
              <a:t>2. System uses the HTML </a:t>
            </a:r>
            <a:r>
              <a:rPr lang="en-US" dirty="0" err="1"/>
              <a:t>taga</a:t>
            </a:r>
            <a:r>
              <a:rPr lang="en-US" dirty="0"/>
              <a:t> to </a:t>
            </a:r>
            <a:r>
              <a:rPr lang="en-US" dirty="0" err="1"/>
              <a:t>pring</a:t>
            </a:r>
            <a:r>
              <a:rPr lang="en-US" dirty="0"/>
              <a:t> up website system </a:t>
            </a:r>
          </a:p>
          <a:p>
            <a:pPr marL="0" indent="0" algn="l">
              <a:buNone/>
            </a:pPr>
            <a:r>
              <a:rPr lang="en-US" dirty="0"/>
              <a:t>3. The author answers communications via the website </a:t>
            </a:r>
          </a:p>
          <a:p>
            <a:pPr marL="0" indent="0" algn="l">
              <a:buNone/>
            </a:pPr>
            <a:r>
              <a:rPr lang="en-US" dirty="0"/>
              <a:t>4. The system generates and on website </a:t>
            </a:r>
            <a:r>
              <a:rPr lang="en-US" dirty="0" err="1"/>
              <a:t>knowledgement</a:t>
            </a:r>
            <a:r>
              <a:rPr lang="en-US" dirty="0"/>
              <a:t> </a:t>
            </a:r>
          </a:p>
          <a:p>
            <a:pPr marL="0" indent="0" algn="l">
              <a:buNone/>
            </a:pPr>
            <a:endParaRPr lang="en-US" b="1" dirty="0" smtClean="0"/>
          </a:p>
          <a:p>
            <a:pPr marL="0" indent="0" algn="l">
              <a:buNone/>
            </a:pPr>
            <a:endParaRPr lang="en-US" b="1" dirty="0"/>
          </a:p>
          <a:p>
            <a:pPr marL="0" indent="0" algn="l">
              <a:buNone/>
            </a:pPr>
            <a:endParaRPr lang="en-US" b="1" dirty="0" smtClean="0"/>
          </a:p>
          <a:p>
            <a:pPr marL="0" indent="0">
              <a:buNone/>
            </a:pPr>
            <a:r>
              <a:rPr lang="en-US" b="1" dirty="0" err="1"/>
              <a:t>Xref</a:t>
            </a:r>
            <a:r>
              <a:rPr lang="en-US" b="1" dirty="0"/>
              <a:t>: Section 3.2.2, Communicate </a:t>
            </a:r>
            <a:endParaRPr lang="ar-SY" b="1" dirty="0"/>
          </a:p>
        </p:txBody>
      </p:sp>
    </p:spTree>
    <p:extLst>
      <p:ext uri="{BB962C8B-B14F-4D97-AF65-F5344CB8AC3E}">
        <p14:creationId xmlns:p14="http://schemas.microsoft.com/office/powerpoint/2010/main" val="13502615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3F562636-C951-4296-A8F8-EECB9C063E89}"/>
              </a:ext>
            </a:extLst>
          </p:cNvPr>
          <p:cNvSpPr>
            <a:spLocks noGrp="1"/>
          </p:cNvSpPr>
          <p:nvPr>
            <p:ph idx="1"/>
          </p:nvPr>
        </p:nvSpPr>
        <p:spPr>
          <a:xfrm>
            <a:off x="0" y="8856"/>
            <a:ext cx="12192000" cy="6849143"/>
          </a:xfrm>
        </p:spPr>
        <p:txBody>
          <a:bodyPr/>
          <a:lstStyle/>
          <a:p>
            <a:pPr marL="0" indent="0" algn="l">
              <a:buNone/>
            </a:pPr>
            <a:r>
              <a:rPr lang="en-US" b="1" dirty="0"/>
              <a:t>2.2.3 Editor Use Cases </a:t>
            </a:r>
            <a:endParaRPr lang="ar-SA" b="1" dirty="0"/>
          </a:p>
          <a:p>
            <a:pPr marL="0" indent="0" algn="l">
              <a:buNone/>
            </a:pPr>
            <a:endParaRPr lang="ar-SY" b="1" dirty="0"/>
          </a:p>
        </p:txBody>
      </p:sp>
      <p:sp>
        <p:nvSpPr>
          <p:cNvPr id="4" name="شكل بيضاوي 3">
            <a:extLst>
              <a:ext uri="{FF2B5EF4-FFF2-40B4-BE49-F238E27FC236}">
                <a16:creationId xmlns:a16="http://schemas.microsoft.com/office/drawing/2014/main" id="{3588B571-CB27-41ED-929F-9CA3069F19B8}"/>
              </a:ext>
            </a:extLst>
          </p:cNvPr>
          <p:cNvSpPr/>
          <p:nvPr/>
        </p:nvSpPr>
        <p:spPr>
          <a:xfrm>
            <a:off x="1124956" y="1864894"/>
            <a:ext cx="348916" cy="493295"/>
          </a:xfrm>
          <a:prstGeom prst="ellipse">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SY"/>
          </a:p>
        </p:txBody>
      </p:sp>
      <p:cxnSp>
        <p:nvCxnSpPr>
          <p:cNvPr id="8" name="رابط مستقيم 7">
            <a:extLst>
              <a:ext uri="{FF2B5EF4-FFF2-40B4-BE49-F238E27FC236}">
                <a16:creationId xmlns:a16="http://schemas.microsoft.com/office/drawing/2014/main" id="{247D9ED0-A396-48D7-B716-7AF4E64820C7}"/>
              </a:ext>
            </a:extLst>
          </p:cNvPr>
          <p:cNvCxnSpPr/>
          <p:nvPr/>
        </p:nvCxnSpPr>
        <p:spPr>
          <a:xfrm flipH="1">
            <a:off x="1124956" y="3152274"/>
            <a:ext cx="174458" cy="252663"/>
          </a:xfrm>
          <a:prstGeom prst="line">
            <a:avLst/>
          </a:prstGeom>
        </p:spPr>
        <p:style>
          <a:lnRef idx="1">
            <a:schemeClr val="dk1"/>
          </a:lnRef>
          <a:fillRef idx="0">
            <a:schemeClr val="dk1"/>
          </a:fillRef>
          <a:effectRef idx="0">
            <a:schemeClr val="dk1"/>
          </a:effectRef>
          <a:fontRef idx="minor">
            <a:schemeClr val="tx1"/>
          </a:fontRef>
        </p:style>
      </p:cxnSp>
      <p:cxnSp>
        <p:nvCxnSpPr>
          <p:cNvPr id="10" name="رابط مستقيم 9">
            <a:extLst>
              <a:ext uri="{FF2B5EF4-FFF2-40B4-BE49-F238E27FC236}">
                <a16:creationId xmlns:a16="http://schemas.microsoft.com/office/drawing/2014/main" id="{50BB3503-E688-4621-A299-BBA67F244F51}"/>
              </a:ext>
            </a:extLst>
          </p:cNvPr>
          <p:cNvCxnSpPr>
            <a:stCxn id="4" idx="4"/>
          </p:cNvCxnSpPr>
          <p:nvPr/>
        </p:nvCxnSpPr>
        <p:spPr>
          <a:xfrm>
            <a:off x="1299414" y="2358189"/>
            <a:ext cx="0" cy="794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رابط مستقيم 11">
            <a:extLst>
              <a:ext uri="{FF2B5EF4-FFF2-40B4-BE49-F238E27FC236}">
                <a16:creationId xmlns:a16="http://schemas.microsoft.com/office/drawing/2014/main" id="{F284A808-E869-44F6-B25C-37835C96CF6B}"/>
              </a:ext>
            </a:extLst>
          </p:cNvPr>
          <p:cNvCxnSpPr/>
          <p:nvPr/>
        </p:nvCxnSpPr>
        <p:spPr>
          <a:xfrm>
            <a:off x="1299414" y="3152274"/>
            <a:ext cx="174458" cy="276726"/>
          </a:xfrm>
          <a:prstGeom prst="line">
            <a:avLst/>
          </a:prstGeom>
        </p:spPr>
        <p:style>
          <a:lnRef idx="1">
            <a:schemeClr val="dk1"/>
          </a:lnRef>
          <a:fillRef idx="0">
            <a:schemeClr val="dk1"/>
          </a:fillRef>
          <a:effectRef idx="0">
            <a:schemeClr val="dk1"/>
          </a:effectRef>
          <a:fontRef idx="minor">
            <a:schemeClr val="tx1"/>
          </a:fontRef>
        </p:style>
      </p:cxnSp>
      <p:cxnSp>
        <p:nvCxnSpPr>
          <p:cNvPr id="14" name="رابط مستقيم 13">
            <a:extLst>
              <a:ext uri="{FF2B5EF4-FFF2-40B4-BE49-F238E27FC236}">
                <a16:creationId xmlns:a16="http://schemas.microsoft.com/office/drawing/2014/main" id="{C3B058BD-F46D-47C7-9859-B5DA845CD0D1}"/>
              </a:ext>
            </a:extLst>
          </p:cNvPr>
          <p:cNvCxnSpPr/>
          <p:nvPr/>
        </p:nvCxnSpPr>
        <p:spPr>
          <a:xfrm flipH="1">
            <a:off x="1124955" y="2616868"/>
            <a:ext cx="348917" cy="0"/>
          </a:xfrm>
          <a:prstGeom prst="line">
            <a:avLst/>
          </a:prstGeom>
        </p:spPr>
        <p:style>
          <a:lnRef idx="1">
            <a:schemeClr val="dk1"/>
          </a:lnRef>
          <a:fillRef idx="0">
            <a:schemeClr val="dk1"/>
          </a:fillRef>
          <a:effectRef idx="0">
            <a:schemeClr val="dk1"/>
          </a:effectRef>
          <a:fontRef idx="minor">
            <a:schemeClr val="tx1"/>
          </a:fontRef>
        </p:style>
      </p:cxnSp>
      <p:cxnSp>
        <p:nvCxnSpPr>
          <p:cNvPr id="16" name="رابط مستقيم 15">
            <a:extLst>
              <a:ext uri="{FF2B5EF4-FFF2-40B4-BE49-F238E27FC236}">
                <a16:creationId xmlns:a16="http://schemas.microsoft.com/office/drawing/2014/main" id="{40C02698-250A-43DA-B136-09EBDDA9FD52}"/>
              </a:ext>
            </a:extLst>
          </p:cNvPr>
          <p:cNvCxnSpPr/>
          <p:nvPr/>
        </p:nvCxnSpPr>
        <p:spPr>
          <a:xfrm flipV="1">
            <a:off x="1852863" y="1528011"/>
            <a:ext cx="1961148" cy="1058778"/>
          </a:xfrm>
          <a:prstGeom prst="line">
            <a:avLst/>
          </a:prstGeom>
        </p:spPr>
        <p:style>
          <a:lnRef idx="1">
            <a:schemeClr val="dk1"/>
          </a:lnRef>
          <a:fillRef idx="0">
            <a:schemeClr val="dk1"/>
          </a:fillRef>
          <a:effectRef idx="0">
            <a:schemeClr val="dk1"/>
          </a:effectRef>
          <a:fontRef idx="minor">
            <a:schemeClr val="tx1"/>
          </a:fontRef>
        </p:style>
      </p:cxnSp>
      <p:cxnSp>
        <p:nvCxnSpPr>
          <p:cNvPr id="18" name="رابط مستقيم 17">
            <a:extLst>
              <a:ext uri="{FF2B5EF4-FFF2-40B4-BE49-F238E27FC236}">
                <a16:creationId xmlns:a16="http://schemas.microsoft.com/office/drawing/2014/main" id="{B57A9B60-7C5B-479D-8BCA-B249A0A626DC}"/>
              </a:ext>
            </a:extLst>
          </p:cNvPr>
          <p:cNvCxnSpPr/>
          <p:nvPr/>
        </p:nvCxnSpPr>
        <p:spPr>
          <a:xfrm>
            <a:off x="1864895" y="2616868"/>
            <a:ext cx="2093494" cy="0"/>
          </a:xfrm>
          <a:prstGeom prst="line">
            <a:avLst/>
          </a:prstGeom>
        </p:spPr>
        <p:style>
          <a:lnRef idx="1">
            <a:schemeClr val="dk1"/>
          </a:lnRef>
          <a:fillRef idx="0">
            <a:schemeClr val="dk1"/>
          </a:fillRef>
          <a:effectRef idx="0">
            <a:schemeClr val="dk1"/>
          </a:effectRef>
          <a:fontRef idx="minor">
            <a:schemeClr val="tx1"/>
          </a:fontRef>
        </p:style>
      </p:cxnSp>
      <p:cxnSp>
        <p:nvCxnSpPr>
          <p:cNvPr id="20" name="رابط مستقيم 19">
            <a:extLst>
              <a:ext uri="{FF2B5EF4-FFF2-40B4-BE49-F238E27FC236}">
                <a16:creationId xmlns:a16="http://schemas.microsoft.com/office/drawing/2014/main" id="{28885774-80B5-48D1-AC44-316052D88BB2}"/>
              </a:ext>
            </a:extLst>
          </p:cNvPr>
          <p:cNvCxnSpPr/>
          <p:nvPr/>
        </p:nvCxnSpPr>
        <p:spPr>
          <a:xfrm>
            <a:off x="1852863" y="2616868"/>
            <a:ext cx="1961148" cy="1281364"/>
          </a:xfrm>
          <a:prstGeom prst="line">
            <a:avLst/>
          </a:prstGeom>
        </p:spPr>
        <p:style>
          <a:lnRef idx="1">
            <a:schemeClr val="dk1"/>
          </a:lnRef>
          <a:fillRef idx="0">
            <a:schemeClr val="dk1"/>
          </a:fillRef>
          <a:effectRef idx="0">
            <a:schemeClr val="dk1"/>
          </a:effectRef>
          <a:fontRef idx="minor">
            <a:schemeClr val="tx1"/>
          </a:fontRef>
        </p:style>
      </p:cxnSp>
      <p:sp>
        <p:nvSpPr>
          <p:cNvPr id="21" name="شكل بيضاوي 20">
            <a:extLst>
              <a:ext uri="{FF2B5EF4-FFF2-40B4-BE49-F238E27FC236}">
                <a16:creationId xmlns:a16="http://schemas.microsoft.com/office/drawing/2014/main" id="{0D23307D-BB6D-4786-84AA-7D22298C4921}"/>
              </a:ext>
            </a:extLst>
          </p:cNvPr>
          <p:cNvSpPr/>
          <p:nvPr/>
        </p:nvSpPr>
        <p:spPr>
          <a:xfrm>
            <a:off x="3814011" y="866275"/>
            <a:ext cx="2237863" cy="998618"/>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Update</a:t>
            </a:r>
          </a:p>
          <a:p>
            <a:pPr algn="ctr"/>
            <a:r>
              <a:rPr lang="en-US" dirty="0"/>
              <a:t>user</a:t>
            </a:r>
            <a:endParaRPr lang="ar-SY" dirty="0"/>
          </a:p>
        </p:txBody>
      </p:sp>
      <p:sp>
        <p:nvSpPr>
          <p:cNvPr id="22" name="شكل بيضاوي 21">
            <a:extLst>
              <a:ext uri="{FF2B5EF4-FFF2-40B4-BE49-F238E27FC236}">
                <a16:creationId xmlns:a16="http://schemas.microsoft.com/office/drawing/2014/main" id="{F30A2F52-5B08-47B2-9433-32470316E9DA}"/>
              </a:ext>
            </a:extLst>
          </p:cNvPr>
          <p:cNvSpPr/>
          <p:nvPr/>
        </p:nvSpPr>
        <p:spPr>
          <a:xfrm>
            <a:off x="3858137" y="3398924"/>
            <a:ext cx="2237863" cy="998618"/>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Publish new </a:t>
            </a:r>
          </a:p>
          <a:p>
            <a:pPr algn="ctr"/>
            <a:r>
              <a:rPr lang="en-US" dirty="0"/>
              <a:t>Real state</a:t>
            </a:r>
            <a:endParaRPr lang="ar-SY" dirty="0"/>
          </a:p>
        </p:txBody>
      </p:sp>
      <p:sp>
        <p:nvSpPr>
          <p:cNvPr id="23" name="شكل بيضاوي 22">
            <a:extLst>
              <a:ext uri="{FF2B5EF4-FFF2-40B4-BE49-F238E27FC236}">
                <a16:creationId xmlns:a16="http://schemas.microsoft.com/office/drawing/2014/main" id="{02399DCD-5A6D-4142-AAC3-A7D5034F466D}"/>
              </a:ext>
            </a:extLst>
          </p:cNvPr>
          <p:cNvSpPr/>
          <p:nvPr/>
        </p:nvSpPr>
        <p:spPr>
          <a:xfrm>
            <a:off x="3970421" y="2111541"/>
            <a:ext cx="2237863" cy="998618"/>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Update</a:t>
            </a:r>
          </a:p>
          <a:p>
            <a:pPr algn="ctr"/>
            <a:r>
              <a:rPr lang="en-US" dirty="0" err="1"/>
              <a:t>realstate</a:t>
            </a:r>
            <a:endParaRPr lang="ar-SY" dirty="0"/>
          </a:p>
        </p:txBody>
      </p:sp>
    </p:spTree>
    <p:extLst>
      <p:ext uri="{BB962C8B-B14F-4D97-AF65-F5344CB8AC3E}">
        <p14:creationId xmlns:p14="http://schemas.microsoft.com/office/powerpoint/2010/main" val="28649863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972</TotalTime>
  <Words>1690</Words>
  <Application>Microsoft Office PowerPoint</Application>
  <PresentationFormat>Widescreen</PresentationFormat>
  <Paragraphs>275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PowerPoint Presentation</vt:lpstr>
      <vt:lpstr>PowerPoint Presentation</vt:lpstr>
      <vt:lpstr>PowerPoint Presentation</vt:lpstr>
      <vt:lpstr>1.4. References  : IEEE. IEEE Std 830-1998 IEEE Recommended Practice for Software Requirements  Specifications. IEEE Computer Society, 1998.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2.4 Non-Functional Requirements </vt:lpstr>
      <vt:lpstr>PowerPoint Presentation</vt:lpstr>
      <vt:lpstr>PowerPoint Presentation</vt:lpstr>
      <vt:lpstr>PowerPoint Presentation</vt:lpstr>
      <vt:lpstr>3.2 Functional Requirements </vt:lpstr>
      <vt:lpstr>PowerPoint Presentation</vt:lpstr>
      <vt:lpstr>PowerPoint Presentation</vt:lpstr>
      <vt:lpstr>PowerPoint Presentation</vt:lpstr>
      <vt:lpstr>Author Data Entity </vt:lpstr>
      <vt:lpstr>Review Data Entity </vt:lpstr>
      <vt:lpstr>Published Article Entity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 Version 1.0  may 10,2021 web</dc:title>
  <dc:creator>REEM</dc:creator>
  <cp:lastModifiedBy>Windows User</cp:lastModifiedBy>
  <cp:revision>42</cp:revision>
  <dcterms:created xsi:type="dcterms:W3CDTF">2021-05-09T18:03:28Z</dcterms:created>
  <dcterms:modified xsi:type="dcterms:W3CDTF">2021-05-15T19:01:28Z</dcterms:modified>
</cp:coreProperties>
</file>