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custom-properties" Target="docProps/custom.xml"/><Relationship Id="rId2" Type="http://schemas.openxmlformats.org/officeDocument/2006/relationships/officeDocument" Target="ppt/presentation.xml"/><Relationship Id="rId1"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1" roundtripDataSignature="AMtx7mgho+CNqbtd9H5VExnDvHAAtGyd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D8DC52F-3B6B-413C-A19C-3EE81EFDFF44}">
  <a:tblStyle styleId="{3D8DC52F-3B6B-413C-A19C-3EE81EFDFF44}" styleName="Table_0">
    <a:wholeTbl>
      <a:tcTxStyle b="off" i="off">
        <a:font>
          <a:latin typeface="Arial"/>
          <a:ea typeface="Arial"/>
          <a:cs typeface="Arial"/>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13" Type="http://schemas.openxmlformats.org/officeDocument/2006/relationships/slide" Target="slides/slide7.xml"/><Relationship Id="rId18" Type="http://schemas.openxmlformats.org/officeDocument/2006/relationships/slide" Target="slides/slide12.xml"/><Relationship Id="rId21" Type="http://schemas.openxmlformats.org/officeDocument/2006/relationships/slide" Target="slides/slide15.xml"/><Relationship Id="rId3" Type="http://schemas.openxmlformats.org/officeDocument/2006/relationships/presProps" Target="presProps.xml"/><Relationship Id="rId34" Type="http://schemas.openxmlformats.org/officeDocument/2006/relationships/customXml" Target="../customXml/item3.xml"/><Relationship Id="rId25" Type="http://schemas.openxmlformats.org/officeDocument/2006/relationships/slide" Target="slides/slide19.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33" Type="http://schemas.openxmlformats.org/officeDocument/2006/relationships/customXml" Target="../customXml/item2.xml"/><Relationship Id="rId20" Type="http://schemas.openxmlformats.org/officeDocument/2006/relationships/slide" Target="slides/slide14.xml"/><Relationship Id="rId2" Type="http://schemas.openxmlformats.org/officeDocument/2006/relationships/viewProps" Target="viewProps.xml"/><Relationship Id="rId29" Type="http://schemas.openxmlformats.org/officeDocument/2006/relationships/slide" Target="slides/slide23.xml"/><Relationship Id="rId16" Type="http://schemas.openxmlformats.org/officeDocument/2006/relationships/slide" Target="slides/slide10.xml"/><Relationship Id="rId24" Type="http://schemas.openxmlformats.org/officeDocument/2006/relationships/slide" Target="slides/slide18.xml"/><Relationship Id="rId1" Type="http://schemas.openxmlformats.org/officeDocument/2006/relationships/theme" Target="theme/theme2.xml"/><Relationship Id="rId6" Type="http://schemas.openxmlformats.org/officeDocument/2006/relationships/notesMaster" Target="notesMasters/notesMaster1.xml"/><Relationship Id="rId11" Type="http://schemas.openxmlformats.org/officeDocument/2006/relationships/slide" Target="slides/slide5.xml"/><Relationship Id="rId32" Type="http://schemas.openxmlformats.org/officeDocument/2006/relationships/customXml" Target="../customXml/item1.xml"/><Relationship Id="rId23" Type="http://schemas.openxmlformats.org/officeDocument/2006/relationships/slide" Target="slides/slide17.xml"/><Relationship Id="rId28" Type="http://schemas.openxmlformats.org/officeDocument/2006/relationships/slide" Target="slides/slide22.xml"/><Relationship Id="rId5" Type="http://schemas.openxmlformats.org/officeDocument/2006/relationships/slideMaster" Target="slideMasters/slideMaster1.xml"/><Relationship Id="rId15" Type="http://schemas.openxmlformats.org/officeDocument/2006/relationships/slide" Target="slides/slide9.xml"/><Relationship Id="rId31" Type="http://customschemas.google.com/relationships/presentationmetadata" Target="metadata"/><Relationship Id="rId10" Type="http://schemas.openxmlformats.org/officeDocument/2006/relationships/slide" Target="slides/slide4.xml"/><Relationship Id="rId19" Type="http://schemas.openxmlformats.org/officeDocument/2006/relationships/slide" Target="slides/slide13.xml"/><Relationship Id="rId22" Type="http://schemas.openxmlformats.org/officeDocument/2006/relationships/slide" Target="slides/slide16.xml"/><Relationship Id="rId4" Type="http://schemas.openxmlformats.org/officeDocument/2006/relationships/tableStyles" Target="tableStyles.xml"/><Relationship Id="rId9" Type="http://schemas.openxmlformats.org/officeDocument/2006/relationships/slide" Target="slides/slide3.xml"/><Relationship Id="rId27" Type="http://schemas.openxmlformats.org/officeDocument/2006/relationships/slide" Target="slides/slide21.xml"/><Relationship Id="rId30" Type="http://schemas.openxmlformats.org/officeDocument/2006/relationships/slide" Target="slides/slide24.xml"/><Relationship Id="rId14" Type="http://schemas.openxmlformats.org/officeDocument/2006/relationships/slide" Target="slides/slide8.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79" name="Google Shape;79;p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2: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3: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5: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6: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7: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8: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9: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3" name="Google Shape;25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0: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2" name="Google Shape;26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1: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2" name="Google Shape;27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2: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3: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1" name="Google Shape;29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4: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0" name="Google Shape;30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657b4da6c_0_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g31657b4da6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6"/>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Arial"/>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 name="Google Shape;13;p26"/>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4" name="Google Shape;14;p2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 name="Google Shape;15;p26"/>
          <p:cNvSpPr txBox="1"/>
          <p:nvPr>
            <p:ph idx="11" type="ftr"/>
          </p:nvPr>
        </p:nvSpPr>
        <p:spPr>
          <a:xfrm>
            <a:off x="0" y="-34528"/>
            <a:ext cx="45720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b="1" sz="11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 name="Google Shape;16;p2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0" name="Shape 70"/>
        <p:cNvGrpSpPr/>
        <p:nvPr/>
      </p:nvGrpSpPr>
      <p:grpSpPr>
        <a:xfrm>
          <a:off x="0" y="0"/>
          <a:ext cx="0" cy="0"/>
          <a:chOff x="0" y="0"/>
          <a:chExt cx="0" cy="0"/>
        </a:xfrm>
      </p:grpSpPr>
      <p:sp>
        <p:nvSpPr>
          <p:cNvPr id="71" name="Google Shape;71;p35"/>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35"/>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3" name="Google Shape;73;p3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4" name="Google Shape;74;p35"/>
          <p:cNvSpPr txBox="1"/>
          <p:nvPr>
            <p:ph idx="11" type="ftr"/>
          </p:nvPr>
        </p:nvSpPr>
        <p:spPr>
          <a:xfrm>
            <a:off x="628650" y="-34528"/>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5" name="Google Shape;75;p3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7"/>
          <p:cNvSpPr txBox="1"/>
          <p:nvPr>
            <p:ph type="title"/>
          </p:nvPr>
        </p:nvSpPr>
        <p:spPr>
          <a:xfrm>
            <a:off x="401782" y="197647"/>
            <a:ext cx="8409709" cy="87608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 name="Google Shape;19;p27"/>
          <p:cNvSpPr txBox="1"/>
          <p:nvPr>
            <p:ph idx="1" type="body"/>
          </p:nvPr>
        </p:nvSpPr>
        <p:spPr>
          <a:xfrm>
            <a:off x="401782" y="1149927"/>
            <a:ext cx="8409709" cy="348279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 name="Google Shape;20;p2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 name="Google Shape;21;p27"/>
          <p:cNvSpPr txBox="1"/>
          <p:nvPr>
            <p:ph idx="11" type="ftr"/>
          </p:nvPr>
        </p:nvSpPr>
        <p:spPr>
          <a:xfrm>
            <a:off x="0" y="-34528"/>
            <a:ext cx="45720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 name="Google Shape;22;p2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8"/>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Arial"/>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5" name="Google Shape;25;p28"/>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26" name="Google Shape;26;p2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7" name="Google Shape;27;p28"/>
          <p:cNvSpPr txBox="1"/>
          <p:nvPr>
            <p:ph idx="11" type="ftr"/>
          </p:nvPr>
        </p:nvSpPr>
        <p:spPr>
          <a:xfrm>
            <a:off x="628650" y="-34528"/>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8" name="Google Shape;28;p2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9"/>
          <p:cNvSpPr txBox="1"/>
          <p:nvPr>
            <p:ph type="title"/>
          </p:nvPr>
        </p:nvSpPr>
        <p:spPr>
          <a:xfrm>
            <a:off x="270163" y="187037"/>
            <a:ext cx="8541328" cy="893617"/>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1" name="Google Shape;31;p29"/>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2" name="Google Shape;32;p29"/>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3" name="Google Shape;33;p2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4" name="Google Shape;34;p29"/>
          <p:cNvSpPr txBox="1"/>
          <p:nvPr>
            <p:ph idx="11" type="ftr"/>
          </p:nvPr>
        </p:nvSpPr>
        <p:spPr>
          <a:xfrm>
            <a:off x="628650" y="-34528"/>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5" name="Google Shape;35;p2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30"/>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8" name="Google Shape;38;p30"/>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39" name="Google Shape;39;p30"/>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0" name="Google Shape;40;p30"/>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1" name="Google Shape;41;p30"/>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2" name="Google Shape;42;p3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3" name="Google Shape;43;p30"/>
          <p:cNvSpPr txBox="1"/>
          <p:nvPr>
            <p:ph idx="11" type="ftr"/>
          </p:nvPr>
        </p:nvSpPr>
        <p:spPr>
          <a:xfrm>
            <a:off x="628650" y="-34528"/>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4" name="Google Shape;44;p3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31"/>
          <p:cNvSpPr txBox="1"/>
          <p:nvPr>
            <p:ph type="title"/>
          </p:nvPr>
        </p:nvSpPr>
        <p:spPr>
          <a:xfrm>
            <a:off x="270163" y="187037"/>
            <a:ext cx="8541328" cy="893617"/>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7" name="Google Shape;47;p3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8" name="Google Shape;48;p31"/>
          <p:cNvSpPr txBox="1"/>
          <p:nvPr>
            <p:ph idx="11" type="ftr"/>
          </p:nvPr>
        </p:nvSpPr>
        <p:spPr>
          <a:xfrm>
            <a:off x="628650" y="-34528"/>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9" name="Google Shape;49;p3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0" name="Shape 50"/>
        <p:cNvGrpSpPr/>
        <p:nvPr/>
      </p:nvGrpSpPr>
      <p:grpSpPr>
        <a:xfrm>
          <a:off x="0" y="0"/>
          <a:ext cx="0" cy="0"/>
          <a:chOff x="0" y="0"/>
          <a:chExt cx="0" cy="0"/>
        </a:xfrm>
      </p:grpSpPr>
      <p:sp>
        <p:nvSpPr>
          <p:cNvPr id="51" name="Google Shape;51;p3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Arial"/>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2" name="Google Shape;52;p32"/>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53" name="Google Shape;53;p32"/>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54" name="Google Shape;54;p3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5" name="Google Shape;55;p32"/>
          <p:cNvSpPr txBox="1"/>
          <p:nvPr>
            <p:ph idx="11" type="ftr"/>
          </p:nvPr>
        </p:nvSpPr>
        <p:spPr>
          <a:xfrm>
            <a:off x="628650" y="-34528"/>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6" name="Google Shape;56;p3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7" name="Shape 57"/>
        <p:cNvGrpSpPr/>
        <p:nvPr/>
      </p:nvGrpSpPr>
      <p:grpSpPr>
        <a:xfrm>
          <a:off x="0" y="0"/>
          <a:ext cx="0" cy="0"/>
          <a:chOff x="0" y="0"/>
          <a:chExt cx="0" cy="0"/>
        </a:xfrm>
      </p:grpSpPr>
      <p:sp>
        <p:nvSpPr>
          <p:cNvPr id="58" name="Google Shape;58;p33"/>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Arial"/>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9" name="Google Shape;59;p33"/>
          <p:cNvSpPr/>
          <p:nvPr>
            <p:ph idx="2" type="pic"/>
          </p:nvPr>
        </p:nvSpPr>
        <p:spPr>
          <a:xfrm>
            <a:off x="3887391" y="740569"/>
            <a:ext cx="4629150" cy="3655219"/>
          </a:xfrm>
          <a:prstGeom prst="rect">
            <a:avLst/>
          </a:prstGeom>
          <a:noFill/>
          <a:ln>
            <a:noFill/>
          </a:ln>
        </p:spPr>
      </p:sp>
      <p:sp>
        <p:nvSpPr>
          <p:cNvPr id="60" name="Google Shape;60;p33"/>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1" name="Google Shape;61;p3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2" name="Google Shape;62;p33"/>
          <p:cNvSpPr txBox="1"/>
          <p:nvPr>
            <p:ph idx="11" type="ftr"/>
          </p:nvPr>
        </p:nvSpPr>
        <p:spPr>
          <a:xfrm>
            <a:off x="628650" y="-34528"/>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3" name="Google Shape;63;p3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4" name="Shape 64"/>
        <p:cNvGrpSpPr/>
        <p:nvPr/>
      </p:nvGrpSpPr>
      <p:grpSpPr>
        <a:xfrm>
          <a:off x="0" y="0"/>
          <a:ext cx="0" cy="0"/>
          <a:chOff x="0" y="0"/>
          <a:chExt cx="0" cy="0"/>
        </a:xfrm>
      </p:grpSpPr>
      <p:sp>
        <p:nvSpPr>
          <p:cNvPr id="65" name="Google Shape;65;p34"/>
          <p:cNvSpPr txBox="1"/>
          <p:nvPr>
            <p:ph type="title"/>
          </p:nvPr>
        </p:nvSpPr>
        <p:spPr>
          <a:xfrm>
            <a:off x="270163" y="187037"/>
            <a:ext cx="8541328" cy="893617"/>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34"/>
          <p:cNvSpPr txBox="1"/>
          <p:nvPr>
            <p:ph idx="1" type="body"/>
          </p:nvPr>
        </p:nvSpPr>
        <p:spPr>
          <a:xfrm rot="5400000">
            <a:off x="2823675" y="-1278894"/>
            <a:ext cx="3448159" cy="8375073"/>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7" name="Google Shape;67;p3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8" name="Google Shape;68;p34"/>
          <p:cNvSpPr txBox="1"/>
          <p:nvPr>
            <p:ph idx="11" type="ftr"/>
          </p:nvPr>
        </p:nvSpPr>
        <p:spPr>
          <a:xfrm>
            <a:off x="628650" y="-34528"/>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9" name="Google Shape;69;p3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270163" y="187037"/>
            <a:ext cx="8541328" cy="893617"/>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25"/>
          <p:cNvSpPr txBox="1"/>
          <p:nvPr>
            <p:ph idx="1" type="body"/>
          </p:nvPr>
        </p:nvSpPr>
        <p:spPr>
          <a:xfrm>
            <a:off x="360218" y="1184564"/>
            <a:ext cx="8375073" cy="3448159"/>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 name="Google Shape;8;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9" name="Google Shape;9;p25"/>
          <p:cNvSpPr txBox="1"/>
          <p:nvPr>
            <p:ph idx="11" type="ftr"/>
          </p:nvPr>
        </p:nvSpPr>
        <p:spPr>
          <a:xfrm>
            <a:off x="628650" y="-34528"/>
            <a:ext cx="3086100"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10" name="Google Shape;10;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richards.stanislaus@vit.ac.in" TargetMode="External"/><Relationship Id="rId4" Type="http://schemas.openxmlformats.org/officeDocument/2006/relationships/image" Target="../media/image5.png"/><Relationship Id="rId5" Type="http://schemas.openxmlformats.org/officeDocument/2006/relationships/image" Target="../media/image13.png"/><Relationship Id="rId6"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10.jpg"/><Relationship Id="rId6"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1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
          <p:cNvSpPr txBox="1"/>
          <p:nvPr>
            <p:ph type="ctrTitle"/>
          </p:nvPr>
        </p:nvSpPr>
        <p:spPr>
          <a:xfrm>
            <a:off x="0" y="267102"/>
            <a:ext cx="9144000" cy="1766094"/>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2700"/>
              <a:buFont typeface="Arial"/>
              <a:buNone/>
            </a:pPr>
            <a:r>
              <a:rPr b="1" lang="en-IN" sz="2700">
                <a:latin typeface="Arial"/>
                <a:ea typeface="Arial"/>
                <a:cs typeface="Arial"/>
                <a:sym typeface="Arial"/>
              </a:rPr>
              <a:t>Communication-6. </a:t>
            </a:r>
            <a:r>
              <a:rPr b="1" lang="en-IN" sz="2700"/>
              <a:t>Log-Periodic Antenna for Wireless Communication</a:t>
            </a:r>
            <a:br>
              <a:rPr b="1" lang="en-IN" sz="2700">
                <a:latin typeface="Arial"/>
                <a:ea typeface="Arial"/>
                <a:cs typeface="Arial"/>
                <a:sym typeface="Arial"/>
              </a:rPr>
            </a:br>
            <a:br>
              <a:rPr b="1" lang="en-IN" sz="2700">
                <a:latin typeface="Arial"/>
                <a:ea typeface="Arial"/>
                <a:cs typeface="Arial"/>
                <a:sym typeface="Arial"/>
              </a:rPr>
            </a:br>
            <a:endParaRPr sz="2300">
              <a:latin typeface="Arial"/>
              <a:ea typeface="Arial"/>
              <a:cs typeface="Arial"/>
              <a:sym typeface="Arial"/>
            </a:endParaRPr>
          </a:p>
        </p:txBody>
      </p:sp>
      <p:sp>
        <p:nvSpPr>
          <p:cNvPr id="82" name="Google Shape;82;p1"/>
          <p:cNvSpPr txBox="1"/>
          <p:nvPr>
            <p:ph idx="1" type="subTitle"/>
          </p:nvPr>
        </p:nvSpPr>
        <p:spPr>
          <a:xfrm>
            <a:off x="138593" y="3787088"/>
            <a:ext cx="5486400" cy="891125"/>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1200"/>
              <a:buNone/>
            </a:pPr>
            <a:r>
              <a:rPr lang="en-IN" sz="1200">
                <a:latin typeface="Arial"/>
                <a:ea typeface="Arial"/>
                <a:cs typeface="Arial"/>
                <a:sym typeface="Arial"/>
              </a:rPr>
              <a:t>Project Guide: Dr Richards Joe Stanislaus </a:t>
            </a:r>
            <a:br>
              <a:rPr lang="en-IN" sz="1200">
                <a:latin typeface="Arial"/>
                <a:ea typeface="Arial"/>
                <a:cs typeface="Arial"/>
                <a:sym typeface="Arial"/>
              </a:rPr>
            </a:br>
            <a:r>
              <a:rPr lang="en-IN" sz="1200">
                <a:latin typeface="Arial"/>
                <a:ea typeface="Arial"/>
                <a:cs typeface="Arial"/>
                <a:sym typeface="Arial"/>
              </a:rPr>
              <a:t>Associate Professor - SENSE</a:t>
            </a:r>
            <a:endParaRPr/>
          </a:p>
          <a:p>
            <a:pPr indent="0" lvl="0" marL="0" rtl="0" algn="ctr">
              <a:lnSpc>
                <a:spcPct val="90000"/>
              </a:lnSpc>
              <a:spcBef>
                <a:spcPts val="800"/>
              </a:spcBef>
              <a:spcAft>
                <a:spcPts val="0"/>
              </a:spcAft>
              <a:buClr>
                <a:schemeClr val="dk1"/>
              </a:buClr>
              <a:buSzPts val="1200"/>
              <a:buNone/>
            </a:pPr>
            <a:r>
              <a:rPr lang="en-IN" sz="1200">
                <a:latin typeface="Arial"/>
                <a:ea typeface="Arial"/>
                <a:cs typeface="Arial"/>
                <a:sym typeface="Arial"/>
              </a:rPr>
              <a:t>Email: </a:t>
            </a:r>
            <a:r>
              <a:rPr lang="en-IN" sz="1200" u="sng">
                <a:solidFill>
                  <a:schemeClr val="hlink"/>
                </a:solidFill>
                <a:latin typeface="Arial"/>
                <a:ea typeface="Arial"/>
                <a:cs typeface="Arial"/>
                <a:sym typeface="Arial"/>
                <a:hlinkClick r:id="rId3"/>
              </a:rPr>
              <a:t>richards.stanislaus@vit.ac.in</a:t>
            </a:r>
            <a:r>
              <a:rPr lang="en-IN" sz="1200">
                <a:latin typeface="Arial"/>
                <a:ea typeface="Arial"/>
                <a:cs typeface="Arial"/>
                <a:sym typeface="Arial"/>
              </a:rPr>
              <a:t> </a:t>
            </a:r>
            <a:endParaRPr/>
          </a:p>
        </p:txBody>
      </p:sp>
      <p:pic>
        <p:nvPicPr>
          <p:cNvPr id="83" name="Google Shape;83;p1"/>
          <p:cNvPicPr preferRelativeResize="0"/>
          <p:nvPr/>
        </p:nvPicPr>
        <p:blipFill rotWithShape="1">
          <a:blip r:embed="rId4">
            <a:alphaModFix/>
          </a:blip>
          <a:srcRect b="0" l="0" r="0" t="0"/>
          <a:stretch/>
        </p:blipFill>
        <p:spPr>
          <a:xfrm>
            <a:off x="6373904" y="3729404"/>
            <a:ext cx="2664736" cy="759545"/>
          </a:xfrm>
          <a:prstGeom prst="rect">
            <a:avLst/>
          </a:prstGeom>
          <a:noFill/>
          <a:ln>
            <a:noFill/>
          </a:ln>
        </p:spPr>
      </p:pic>
      <p:sp>
        <p:nvSpPr>
          <p:cNvPr id="84" name="Google Shape;84;p1"/>
          <p:cNvSpPr txBox="1"/>
          <p:nvPr>
            <p:ph idx="11" type="ftr"/>
          </p:nvPr>
        </p:nvSpPr>
        <p:spPr>
          <a:xfrm>
            <a:off x="0" y="-34528"/>
            <a:ext cx="4572000" cy="273844"/>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IN" sz="900">
                <a:latin typeface="Arial"/>
                <a:ea typeface="Arial"/>
                <a:cs typeface="Arial"/>
                <a:sym typeface="Arial"/>
              </a:rPr>
              <a:t>Group ID -</a:t>
            </a:r>
            <a:r>
              <a:rPr lang="en-IN" sz="900"/>
              <a:t>Communication</a:t>
            </a:r>
            <a:r>
              <a:rPr lang="en-IN" sz="900">
                <a:latin typeface="Arial"/>
                <a:ea typeface="Arial"/>
                <a:cs typeface="Arial"/>
                <a:sym typeface="Arial"/>
              </a:rPr>
              <a:t>-6</a:t>
            </a:r>
            <a:endParaRPr sz="900"/>
          </a:p>
        </p:txBody>
      </p:sp>
      <p:graphicFrame>
        <p:nvGraphicFramePr>
          <p:cNvPr id="85" name="Google Shape;85;p1"/>
          <p:cNvGraphicFramePr/>
          <p:nvPr/>
        </p:nvGraphicFramePr>
        <p:xfrm>
          <a:off x="2937007" y="2086151"/>
          <a:ext cx="3000000" cy="3000000"/>
        </p:xfrm>
        <a:graphic>
          <a:graphicData uri="http://schemas.openxmlformats.org/drawingml/2006/table">
            <a:tbl>
              <a:tblPr bandRow="1" firstRow="1">
                <a:noFill/>
                <a:tableStyleId>{3D8DC52F-3B6B-413C-A19C-3EE81EFDFF44}</a:tableStyleId>
              </a:tblPr>
              <a:tblGrid>
                <a:gridCol w="1344425"/>
                <a:gridCol w="1972500"/>
              </a:tblGrid>
              <a:tr h="278125">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Reg No</a:t>
                      </a:r>
                      <a:endParaRPr sz="14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Student Name</a:t>
                      </a:r>
                      <a:endParaRPr sz="1400" u="none" cap="none" strike="noStrike"/>
                    </a:p>
                  </a:txBody>
                  <a:tcPr marT="34300" marB="34300" marR="68600" marL="68600"/>
                </a:tc>
              </a:tr>
              <a:tr h="278125">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21BEC1141</a:t>
                      </a:r>
                      <a:endParaRPr sz="1400" u="none" cap="none" strike="noStrike"/>
                    </a:p>
                  </a:txBody>
                  <a:tcPr marT="34300" marB="34300" marR="68600" marL="68600"/>
                </a:tc>
                <a:tc>
                  <a:txBody>
                    <a:bodyPr/>
                    <a:lstStyle/>
                    <a:p>
                      <a:pPr indent="0" lvl="0" marL="0" marR="0" rtl="0" algn="l">
                        <a:lnSpc>
                          <a:spcPct val="100000"/>
                        </a:lnSpc>
                        <a:spcBef>
                          <a:spcPts val="0"/>
                        </a:spcBef>
                        <a:spcAft>
                          <a:spcPts val="0"/>
                        </a:spcAft>
                        <a:buClr>
                          <a:schemeClr val="dk1"/>
                        </a:buClr>
                        <a:buSzPts val="1400"/>
                        <a:buFont typeface="Arial"/>
                        <a:buNone/>
                      </a:pPr>
                      <a:r>
                        <a:rPr lang="en-IN" sz="1400" u="none" cap="none" strike="noStrike"/>
                        <a:t>Shreya Jaiswal</a:t>
                      </a:r>
                      <a:endParaRPr sz="1100" u="none" cap="none" strike="noStrike"/>
                    </a:p>
                  </a:txBody>
                  <a:tcPr marT="34300" marB="34300" marR="68600" marL="68600"/>
                </a:tc>
              </a:tr>
              <a:tr h="278125">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21BEC1271</a:t>
                      </a:r>
                      <a:endParaRPr sz="14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Blessy Abraham</a:t>
                      </a:r>
                      <a:endParaRPr sz="1400" u="none" cap="none" strike="noStrike"/>
                    </a:p>
                  </a:txBody>
                  <a:tcPr marT="34300" marB="34300" marR="68600" marL="68600"/>
                </a:tc>
              </a:tr>
              <a:tr h="278125">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21BEC1644</a:t>
                      </a:r>
                      <a:endParaRPr sz="14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Tamanna</a:t>
                      </a:r>
                      <a:endParaRPr sz="1400" u="none" cap="none" strike="noStrike"/>
                    </a:p>
                  </a:txBody>
                  <a:tcPr marT="34300" marB="34300" marR="68600" marL="68600"/>
                </a:tc>
              </a:tr>
            </a:tbl>
          </a:graphicData>
        </a:graphic>
      </p:graphicFrame>
      <p:sp>
        <p:nvSpPr>
          <p:cNvPr id="86" name="Google Shape;86;p1"/>
          <p:cNvSpPr txBox="1"/>
          <p:nvPr/>
        </p:nvSpPr>
        <p:spPr>
          <a:xfrm>
            <a:off x="1598038" y="2080399"/>
            <a:ext cx="1210235" cy="276999"/>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Arial"/>
                <a:ea typeface="Arial"/>
                <a:cs typeface="Arial"/>
                <a:sym typeface="Arial"/>
              </a:rPr>
              <a:t>Group ID:C6 </a:t>
            </a:r>
            <a:endParaRPr b="0" i="0" sz="1400" u="none" cap="none" strike="noStrike">
              <a:solidFill>
                <a:schemeClr val="dk1"/>
              </a:solidFill>
              <a:latin typeface="Arial"/>
              <a:ea typeface="Arial"/>
              <a:cs typeface="Arial"/>
              <a:sym typeface="Arial"/>
            </a:endParaRPr>
          </a:p>
        </p:txBody>
      </p:sp>
      <p:pic>
        <p:nvPicPr>
          <p:cNvPr id="87" name="Google Shape;87;p1"/>
          <p:cNvPicPr preferRelativeResize="0"/>
          <p:nvPr/>
        </p:nvPicPr>
        <p:blipFill rotWithShape="1">
          <a:blip r:embed="rId5">
            <a:alphaModFix/>
          </a:blip>
          <a:srcRect b="0" l="0" r="0" t="0"/>
          <a:stretch/>
        </p:blipFill>
        <p:spPr>
          <a:xfrm>
            <a:off x="0" y="4900613"/>
            <a:ext cx="9144000" cy="242888"/>
          </a:xfrm>
          <a:prstGeom prst="rect">
            <a:avLst/>
          </a:prstGeom>
          <a:noFill/>
          <a:ln>
            <a:noFill/>
          </a:ln>
        </p:spPr>
      </p:pic>
      <p:pic>
        <p:nvPicPr>
          <p:cNvPr id="88" name="Google Shape;88;p1"/>
          <p:cNvPicPr preferRelativeResize="0"/>
          <p:nvPr/>
        </p:nvPicPr>
        <p:blipFill rotWithShape="1">
          <a:blip r:embed="rId6">
            <a:alphaModFix/>
          </a:blip>
          <a:srcRect b="0" l="0" r="0" t="0"/>
          <a:stretch/>
        </p:blipFill>
        <p:spPr>
          <a:xfrm>
            <a:off x="4572000" y="0"/>
            <a:ext cx="4572000" cy="27146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9"/>
          <p:cNvPicPr preferRelativeResize="0"/>
          <p:nvPr/>
        </p:nvPicPr>
        <p:blipFill rotWithShape="1">
          <a:blip r:embed="rId3">
            <a:alphaModFix/>
          </a:blip>
          <a:srcRect b="0" l="0" r="0" t="0"/>
          <a:stretch/>
        </p:blipFill>
        <p:spPr>
          <a:xfrm>
            <a:off x="0" y="4900613"/>
            <a:ext cx="9144000" cy="242888"/>
          </a:xfrm>
          <a:prstGeom prst="rect">
            <a:avLst/>
          </a:prstGeom>
          <a:noFill/>
          <a:ln>
            <a:noFill/>
          </a:ln>
        </p:spPr>
      </p:pic>
      <p:pic>
        <p:nvPicPr>
          <p:cNvPr id="169" name="Google Shape;169;p9"/>
          <p:cNvPicPr preferRelativeResize="0"/>
          <p:nvPr/>
        </p:nvPicPr>
        <p:blipFill rotWithShape="1">
          <a:blip r:embed="rId4">
            <a:alphaModFix/>
          </a:blip>
          <a:srcRect b="0" l="0" r="0" t="0"/>
          <a:stretch/>
        </p:blipFill>
        <p:spPr>
          <a:xfrm>
            <a:off x="-345243" y="2435962"/>
            <a:ext cx="3766242" cy="2941054"/>
          </a:xfrm>
          <a:prstGeom prst="rect">
            <a:avLst/>
          </a:prstGeom>
          <a:noFill/>
          <a:ln>
            <a:noFill/>
          </a:ln>
        </p:spPr>
      </p:pic>
      <p:sp>
        <p:nvSpPr>
          <p:cNvPr id="170" name="Google Shape;170;p9"/>
          <p:cNvSpPr txBox="1"/>
          <p:nvPr>
            <p:ph type="title"/>
          </p:nvPr>
        </p:nvSpPr>
        <p:spPr>
          <a:xfrm>
            <a:off x="401782" y="197647"/>
            <a:ext cx="8409709" cy="87608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Arial"/>
              <a:buNone/>
            </a:pPr>
            <a:r>
              <a:rPr lang="en-IN"/>
              <a:t>Substrate Selection</a:t>
            </a:r>
            <a:endParaRPr/>
          </a:p>
        </p:txBody>
      </p:sp>
      <p:sp>
        <p:nvSpPr>
          <p:cNvPr id="171" name="Google Shape;171;p9"/>
          <p:cNvSpPr txBox="1"/>
          <p:nvPr>
            <p:ph idx="11" type="ftr"/>
          </p:nvPr>
        </p:nvSpPr>
        <p:spPr>
          <a:xfrm>
            <a:off x="0" y="-34528"/>
            <a:ext cx="4572000" cy="273844"/>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IN"/>
              <a:t>Group ID -</a:t>
            </a:r>
            <a:r>
              <a:rPr lang="en-IN"/>
              <a:t>Communication</a:t>
            </a:r>
            <a:r>
              <a:rPr lang="en-IN"/>
              <a:t>-6</a:t>
            </a:r>
            <a:endParaRPr/>
          </a:p>
        </p:txBody>
      </p:sp>
      <p:pic>
        <p:nvPicPr>
          <p:cNvPr id="172" name="Google Shape;172;p9"/>
          <p:cNvPicPr preferRelativeResize="0"/>
          <p:nvPr/>
        </p:nvPicPr>
        <p:blipFill rotWithShape="1">
          <a:blip r:embed="rId5">
            <a:alphaModFix/>
          </a:blip>
          <a:srcRect b="0" l="0" r="0" t="0"/>
          <a:stretch/>
        </p:blipFill>
        <p:spPr>
          <a:xfrm>
            <a:off x="4572000" y="0"/>
            <a:ext cx="4572000" cy="271462"/>
          </a:xfrm>
          <a:prstGeom prst="rect">
            <a:avLst/>
          </a:prstGeom>
          <a:noFill/>
          <a:ln>
            <a:noFill/>
          </a:ln>
        </p:spPr>
      </p:pic>
      <p:sp>
        <p:nvSpPr>
          <p:cNvPr id="173" name="Google Shape;173;p9"/>
          <p:cNvSpPr txBox="1"/>
          <p:nvPr>
            <p:ph idx="1" type="body"/>
          </p:nvPr>
        </p:nvSpPr>
        <p:spPr>
          <a:xfrm>
            <a:off x="3784052" y="1340450"/>
            <a:ext cx="4770600" cy="28629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None/>
            </a:pPr>
            <a:r>
              <a:rPr b="1" i="0" lang="en-IN" sz="1800" u="none" cap="none" strike="noStrike">
                <a:solidFill>
                  <a:schemeClr val="dk1"/>
                </a:solidFill>
                <a:latin typeface="Arial"/>
                <a:ea typeface="Arial"/>
                <a:cs typeface="Arial"/>
                <a:sym typeface="Arial"/>
              </a:rPr>
              <a:t>Roger RO4003C Substrate:</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t/>
            </a:r>
            <a:endParaRPr b="1" sz="1800"/>
          </a:p>
          <a:p>
            <a:pPr indent="-114300" lvl="0" marL="0" marR="0" rtl="0" algn="l">
              <a:lnSpc>
                <a:spcPct val="100000"/>
              </a:lnSpc>
              <a:spcBef>
                <a:spcPts val="0"/>
              </a:spcBef>
              <a:spcAft>
                <a:spcPts val="0"/>
              </a:spcAft>
              <a:buClr>
                <a:schemeClr val="dk1"/>
              </a:buClr>
              <a:buSzPts val="1800"/>
              <a:buFont typeface="Arial"/>
              <a:buChar char="•"/>
            </a:pPr>
            <a:r>
              <a:rPr b="0" i="0" lang="en-IN" sz="1800" u="none" cap="none" strike="noStrike">
                <a:solidFill>
                  <a:schemeClr val="dk1"/>
                </a:solidFill>
                <a:latin typeface="Arial"/>
                <a:ea typeface="Arial"/>
                <a:cs typeface="Arial"/>
                <a:sym typeface="Arial"/>
              </a:rPr>
              <a:t>Excellent dielectric properties with low signal loss.</a:t>
            </a:r>
            <a:endParaRPr/>
          </a:p>
          <a:p>
            <a:pPr indent="-114300" lvl="0" marL="0" marR="0" rtl="0" algn="l">
              <a:lnSpc>
                <a:spcPct val="100000"/>
              </a:lnSpc>
              <a:spcBef>
                <a:spcPts val="0"/>
              </a:spcBef>
              <a:spcAft>
                <a:spcPts val="0"/>
              </a:spcAft>
              <a:buClr>
                <a:schemeClr val="dk1"/>
              </a:buClr>
              <a:buSzPts val="1800"/>
              <a:buFont typeface="Arial"/>
              <a:buChar char="•"/>
            </a:pPr>
            <a:r>
              <a:rPr b="0" i="0" lang="en-IN" sz="1800" u="none" cap="none" strike="noStrike">
                <a:solidFill>
                  <a:schemeClr val="dk1"/>
                </a:solidFill>
                <a:latin typeface="Arial"/>
                <a:ea typeface="Arial"/>
                <a:cs typeface="Arial"/>
                <a:sym typeface="Arial"/>
              </a:rPr>
              <a:t>Provides high radiation efficiency across a wide frequency range.</a:t>
            </a:r>
            <a:endParaRPr/>
          </a:p>
          <a:p>
            <a:pPr indent="-114300" lvl="0" marL="0" marR="0" rtl="0" algn="l">
              <a:lnSpc>
                <a:spcPct val="100000"/>
              </a:lnSpc>
              <a:spcBef>
                <a:spcPts val="0"/>
              </a:spcBef>
              <a:spcAft>
                <a:spcPts val="0"/>
              </a:spcAft>
              <a:buClr>
                <a:schemeClr val="dk1"/>
              </a:buClr>
              <a:buSzPts val="1800"/>
              <a:buFont typeface="Arial"/>
              <a:buChar char="•"/>
            </a:pPr>
            <a:r>
              <a:rPr b="0" i="0" lang="en-IN" sz="1800" u="none" cap="none" strike="noStrike">
                <a:solidFill>
                  <a:schemeClr val="dk1"/>
                </a:solidFill>
                <a:latin typeface="Arial"/>
                <a:ea typeface="Arial"/>
                <a:cs typeface="Arial"/>
                <a:sym typeface="Arial"/>
              </a:rPr>
              <a:t>Chosen for its superior performance in </a:t>
            </a:r>
            <a:r>
              <a:rPr lang="en-IN" sz="1800"/>
              <a:t>wireless</a:t>
            </a:r>
            <a:r>
              <a:rPr b="0" i="0" lang="en-IN" sz="1800" u="none" cap="none" strike="noStrike">
                <a:solidFill>
                  <a:schemeClr val="dk1"/>
                </a:solidFill>
                <a:latin typeface="Arial"/>
                <a:ea typeface="Arial"/>
                <a:cs typeface="Arial"/>
                <a:sym typeface="Arial"/>
              </a:rPr>
              <a:t> applications.</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SzPts val="1800"/>
              <a:buChar char="•"/>
            </a:pPr>
            <a:r>
              <a:rPr lang="en-IN" sz="1800"/>
              <a:t>dielectric constant (εr) </a:t>
            </a:r>
            <a:r>
              <a:rPr lang="en-IN" sz="1800">
                <a:solidFill>
                  <a:srgbClr val="001D35"/>
                </a:solidFill>
                <a:highlight>
                  <a:schemeClr val="lt1"/>
                </a:highlight>
              </a:rPr>
              <a:t>≈ 3.36</a:t>
            </a:r>
            <a:endParaRPr sz="1800">
              <a:highlight>
                <a:schemeClr val="lt1"/>
              </a:highlight>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0"/>
          <p:cNvSpPr txBox="1"/>
          <p:nvPr>
            <p:ph type="title"/>
          </p:nvPr>
        </p:nvSpPr>
        <p:spPr>
          <a:xfrm>
            <a:off x="401782" y="197647"/>
            <a:ext cx="8409709" cy="87608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SzPts val="1400"/>
              <a:buNone/>
            </a:pPr>
            <a:r>
              <a:rPr lang="en-IN"/>
              <a:t>Performance Metrics</a:t>
            </a:r>
            <a:endParaRPr/>
          </a:p>
        </p:txBody>
      </p:sp>
      <p:sp>
        <p:nvSpPr>
          <p:cNvPr id="179" name="Google Shape;179;p10"/>
          <p:cNvSpPr txBox="1"/>
          <p:nvPr>
            <p:ph idx="11" type="ftr"/>
          </p:nvPr>
        </p:nvSpPr>
        <p:spPr>
          <a:xfrm>
            <a:off x="0" y="-34528"/>
            <a:ext cx="4572000" cy="273844"/>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IN"/>
              <a:t>Group ID -</a:t>
            </a:r>
            <a:r>
              <a:rPr lang="en-IN"/>
              <a:t>Communication</a:t>
            </a:r>
            <a:r>
              <a:rPr lang="en-IN"/>
              <a:t>-6</a:t>
            </a:r>
            <a:endParaRPr/>
          </a:p>
        </p:txBody>
      </p:sp>
      <p:pic>
        <p:nvPicPr>
          <p:cNvPr id="180" name="Google Shape;180;p10"/>
          <p:cNvPicPr preferRelativeResize="0"/>
          <p:nvPr/>
        </p:nvPicPr>
        <p:blipFill rotWithShape="1">
          <a:blip r:embed="rId3">
            <a:alphaModFix/>
          </a:blip>
          <a:srcRect b="0" l="0" r="0" t="0"/>
          <a:stretch/>
        </p:blipFill>
        <p:spPr>
          <a:xfrm>
            <a:off x="0" y="4900613"/>
            <a:ext cx="9144000" cy="242888"/>
          </a:xfrm>
          <a:prstGeom prst="rect">
            <a:avLst/>
          </a:prstGeom>
          <a:noFill/>
          <a:ln>
            <a:noFill/>
          </a:ln>
        </p:spPr>
      </p:pic>
      <p:pic>
        <p:nvPicPr>
          <p:cNvPr id="181" name="Google Shape;181;p10"/>
          <p:cNvPicPr preferRelativeResize="0"/>
          <p:nvPr/>
        </p:nvPicPr>
        <p:blipFill rotWithShape="1">
          <a:blip r:embed="rId4">
            <a:alphaModFix/>
          </a:blip>
          <a:srcRect b="0" l="0" r="0" t="0"/>
          <a:stretch/>
        </p:blipFill>
        <p:spPr>
          <a:xfrm>
            <a:off x="4572000" y="0"/>
            <a:ext cx="4572000" cy="271462"/>
          </a:xfrm>
          <a:prstGeom prst="rect">
            <a:avLst/>
          </a:prstGeom>
          <a:noFill/>
          <a:ln>
            <a:noFill/>
          </a:ln>
        </p:spPr>
      </p:pic>
      <p:sp>
        <p:nvSpPr>
          <p:cNvPr id="182" name="Google Shape;182;p10"/>
          <p:cNvSpPr txBox="1"/>
          <p:nvPr>
            <p:ph idx="1" type="body"/>
          </p:nvPr>
        </p:nvSpPr>
        <p:spPr>
          <a:xfrm>
            <a:off x="516560" y="1175148"/>
            <a:ext cx="6265500" cy="34170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None/>
            </a:pPr>
            <a:r>
              <a:rPr b="1" i="0" lang="en-IN" sz="1800" u="none" cap="none" strike="noStrike">
                <a:solidFill>
                  <a:schemeClr val="dk1"/>
                </a:solidFill>
                <a:latin typeface="Arial"/>
                <a:ea typeface="Arial"/>
                <a:cs typeface="Arial"/>
                <a:sym typeface="Arial"/>
              </a:rPr>
              <a:t>Return Loss (S11):</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0" i="0" lang="en-IN" sz="1800" u="none" cap="none" strike="noStrike">
                <a:solidFill>
                  <a:schemeClr val="dk1"/>
                </a:solidFill>
                <a:latin typeface="Arial"/>
                <a:ea typeface="Arial"/>
                <a:cs typeface="Arial"/>
                <a:sym typeface="Arial"/>
              </a:rPr>
              <a:t>Target: Values below -10 dB to ensure minimal signal reflection and maximum power transfer.</a:t>
            </a:r>
            <a:endParaRPr/>
          </a:p>
          <a:p>
            <a:pPr indent="0" lvl="0" marL="0" marR="0" rtl="0" algn="l">
              <a:lnSpc>
                <a:spcPct val="100000"/>
              </a:lnSpc>
              <a:spcBef>
                <a:spcPts val="0"/>
              </a:spcBef>
              <a:spcAft>
                <a:spcPts val="0"/>
              </a:spcAft>
              <a:buClr>
                <a:schemeClr val="dk1"/>
              </a:buClr>
              <a:buSzPts val="1800"/>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1" i="0" lang="en-IN" sz="1800" u="none" cap="none" strike="noStrike">
                <a:solidFill>
                  <a:schemeClr val="dk1"/>
                </a:solidFill>
                <a:latin typeface="Arial"/>
                <a:ea typeface="Arial"/>
                <a:cs typeface="Arial"/>
                <a:sym typeface="Arial"/>
              </a:rPr>
              <a:t>Gain:</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0" i="0" lang="en-IN" sz="1800" u="none" cap="none" strike="noStrike">
                <a:solidFill>
                  <a:schemeClr val="dk1"/>
                </a:solidFill>
                <a:latin typeface="Arial"/>
                <a:ea typeface="Arial"/>
                <a:cs typeface="Arial"/>
                <a:sym typeface="Arial"/>
              </a:rPr>
              <a:t>Maintain consistent gain of 6–10 dB across the 2–7 GHz frequency range.</a:t>
            </a:r>
            <a:endParaRPr/>
          </a:p>
          <a:p>
            <a:pPr indent="0" lvl="0" marL="0" marR="0" rtl="0" algn="l">
              <a:lnSpc>
                <a:spcPct val="100000"/>
              </a:lnSpc>
              <a:spcBef>
                <a:spcPts val="0"/>
              </a:spcBef>
              <a:spcAft>
                <a:spcPts val="0"/>
              </a:spcAft>
              <a:buClr>
                <a:schemeClr val="dk1"/>
              </a:buClr>
              <a:buSzPts val="1800"/>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1" i="0" lang="en-IN" sz="1800" u="none" cap="none" strike="noStrike">
                <a:solidFill>
                  <a:schemeClr val="dk1"/>
                </a:solidFill>
                <a:latin typeface="Arial"/>
                <a:ea typeface="Arial"/>
                <a:cs typeface="Arial"/>
                <a:sym typeface="Arial"/>
              </a:rPr>
              <a:t>Bandwidth:</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0" i="0" lang="en-IN" sz="1800" u="none" cap="none" strike="noStrike">
                <a:solidFill>
                  <a:schemeClr val="dk1"/>
                </a:solidFill>
                <a:latin typeface="Arial"/>
                <a:ea typeface="Arial"/>
                <a:cs typeface="Arial"/>
                <a:sym typeface="Arial"/>
              </a:rPr>
              <a:t>Validate wideband performance for reliable operation across critical bands like 2.4 GHz, 3.5 GHz, and 5.3 GHz.</a:t>
            </a:r>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11"/>
          <p:cNvPicPr preferRelativeResize="0"/>
          <p:nvPr/>
        </p:nvPicPr>
        <p:blipFill rotWithShape="1">
          <a:blip r:embed="rId3">
            <a:alphaModFix/>
          </a:blip>
          <a:srcRect b="0" l="0" r="0" t="0"/>
          <a:stretch/>
        </p:blipFill>
        <p:spPr>
          <a:xfrm>
            <a:off x="5695407" y="1420342"/>
            <a:ext cx="3353304" cy="2723090"/>
          </a:xfrm>
          <a:prstGeom prst="rect">
            <a:avLst/>
          </a:prstGeom>
          <a:noFill/>
          <a:ln>
            <a:noFill/>
          </a:ln>
        </p:spPr>
      </p:pic>
      <p:sp>
        <p:nvSpPr>
          <p:cNvPr id="188" name="Google Shape;188;p11"/>
          <p:cNvSpPr txBox="1"/>
          <p:nvPr>
            <p:ph type="title"/>
          </p:nvPr>
        </p:nvSpPr>
        <p:spPr>
          <a:xfrm>
            <a:off x="401782" y="197647"/>
            <a:ext cx="8409709" cy="87608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SzPts val="1400"/>
              <a:buNone/>
            </a:pPr>
            <a:r>
              <a:rPr lang="en-IN"/>
              <a:t>Implementation</a:t>
            </a:r>
            <a:endParaRPr b="1"/>
          </a:p>
        </p:txBody>
      </p:sp>
      <p:sp>
        <p:nvSpPr>
          <p:cNvPr id="189" name="Google Shape;189;p11"/>
          <p:cNvSpPr txBox="1"/>
          <p:nvPr>
            <p:ph idx="11" type="ftr"/>
          </p:nvPr>
        </p:nvSpPr>
        <p:spPr>
          <a:xfrm>
            <a:off x="0" y="-34528"/>
            <a:ext cx="4572000" cy="273844"/>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IN"/>
              <a:t>Group ID -</a:t>
            </a:r>
            <a:r>
              <a:rPr lang="en-IN"/>
              <a:t>Communication</a:t>
            </a:r>
            <a:r>
              <a:rPr lang="en-IN"/>
              <a:t>-6</a:t>
            </a:r>
            <a:endParaRPr/>
          </a:p>
        </p:txBody>
      </p:sp>
      <p:pic>
        <p:nvPicPr>
          <p:cNvPr id="190" name="Google Shape;190;p11"/>
          <p:cNvPicPr preferRelativeResize="0"/>
          <p:nvPr/>
        </p:nvPicPr>
        <p:blipFill rotWithShape="1">
          <a:blip r:embed="rId4">
            <a:alphaModFix/>
          </a:blip>
          <a:srcRect b="0" l="0" r="0" t="0"/>
          <a:stretch/>
        </p:blipFill>
        <p:spPr>
          <a:xfrm>
            <a:off x="0" y="4900613"/>
            <a:ext cx="9144000" cy="242888"/>
          </a:xfrm>
          <a:prstGeom prst="rect">
            <a:avLst/>
          </a:prstGeom>
          <a:noFill/>
          <a:ln>
            <a:noFill/>
          </a:ln>
        </p:spPr>
      </p:pic>
      <p:pic>
        <p:nvPicPr>
          <p:cNvPr id="191" name="Google Shape;191;p11"/>
          <p:cNvPicPr preferRelativeResize="0"/>
          <p:nvPr/>
        </p:nvPicPr>
        <p:blipFill rotWithShape="1">
          <a:blip r:embed="rId5">
            <a:alphaModFix/>
          </a:blip>
          <a:srcRect b="0" l="0" r="0" t="0"/>
          <a:stretch/>
        </p:blipFill>
        <p:spPr>
          <a:xfrm>
            <a:off x="4572000" y="0"/>
            <a:ext cx="4572000" cy="271462"/>
          </a:xfrm>
          <a:prstGeom prst="rect">
            <a:avLst/>
          </a:prstGeom>
          <a:noFill/>
          <a:ln>
            <a:noFill/>
          </a:ln>
        </p:spPr>
      </p:pic>
      <p:sp>
        <p:nvSpPr>
          <p:cNvPr id="192" name="Google Shape;192;p11"/>
          <p:cNvSpPr txBox="1"/>
          <p:nvPr>
            <p:ph idx="1" type="body"/>
          </p:nvPr>
        </p:nvSpPr>
        <p:spPr>
          <a:xfrm>
            <a:off x="332508" y="1073727"/>
            <a:ext cx="5951249" cy="34163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0" i="0" lang="en-IN" sz="1800" u="none" cap="none" strike="noStrike">
                <a:solidFill>
                  <a:schemeClr val="dk1"/>
                </a:solidFill>
                <a:latin typeface="Arial"/>
                <a:ea typeface="Arial"/>
                <a:cs typeface="Arial"/>
                <a:sym typeface="Arial"/>
              </a:rPr>
              <a:t>The LPDA design is implemented using simulation tools such as </a:t>
            </a:r>
            <a:r>
              <a:rPr b="1" i="0" lang="en-IN" sz="1800" u="none" cap="none" strike="noStrike">
                <a:solidFill>
                  <a:schemeClr val="dk1"/>
                </a:solidFill>
                <a:latin typeface="Arial"/>
                <a:ea typeface="Arial"/>
                <a:cs typeface="Arial"/>
                <a:sym typeface="Arial"/>
              </a:rPr>
              <a:t>ANSYS HFSS</a:t>
            </a:r>
            <a:r>
              <a:rPr b="0" i="0" lang="en-IN" sz="1800" u="none" cap="none" strike="noStrik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1800"/>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0" i="0" lang="en-IN" sz="1800" u="none" cap="none" strike="noStrike">
                <a:solidFill>
                  <a:schemeClr val="dk1"/>
                </a:solidFill>
                <a:latin typeface="Arial"/>
                <a:ea typeface="Arial"/>
                <a:cs typeface="Arial"/>
                <a:sym typeface="Arial"/>
              </a:rPr>
              <a:t>Optimization steps include:</a:t>
            </a:r>
            <a:endParaRPr/>
          </a:p>
          <a:p>
            <a:pPr indent="-114300" lvl="0" marL="0" marR="0" rtl="0" algn="l">
              <a:lnSpc>
                <a:spcPct val="100000"/>
              </a:lnSpc>
              <a:spcBef>
                <a:spcPts val="0"/>
              </a:spcBef>
              <a:spcAft>
                <a:spcPts val="0"/>
              </a:spcAft>
              <a:buClr>
                <a:schemeClr val="dk1"/>
              </a:buClr>
              <a:buSzPts val="1800"/>
              <a:buFont typeface="Arial"/>
              <a:buChar char="•"/>
            </a:pPr>
            <a:r>
              <a:rPr b="0" i="0" lang="en-IN" sz="1800" u="none" cap="none" strike="noStrike">
                <a:solidFill>
                  <a:schemeClr val="dk1"/>
                </a:solidFill>
                <a:latin typeface="Arial"/>
                <a:ea typeface="Arial"/>
                <a:cs typeface="Arial"/>
                <a:sym typeface="Arial"/>
              </a:rPr>
              <a:t>Iterative adjustments to scaling (τ) and spacing (σ) factors.</a:t>
            </a:r>
            <a:endParaRPr/>
          </a:p>
          <a:p>
            <a:pPr indent="-114300" lvl="0" marL="0" marR="0" rtl="0" algn="l">
              <a:lnSpc>
                <a:spcPct val="100000"/>
              </a:lnSpc>
              <a:spcBef>
                <a:spcPts val="0"/>
              </a:spcBef>
              <a:spcAft>
                <a:spcPts val="0"/>
              </a:spcAft>
              <a:buClr>
                <a:schemeClr val="dk1"/>
              </a:buClr>
              <a:buSzPts val="1800"/>
              <a:buFont typeface="Arial"/>
              <a:buChar char="•"/>
            </a:pPr>
            <a:r>
              <a:rPr b="0" i="0" lang="en-IN" sz="1800" u="none" cap="none" strike="noStrike">
                <a:solidFill>
                  <a:schemeClr val="dk1"/>
                </a:solidFill>
                <a:latin typeface="Arial"/>
                <a:ea typeface="Arial"/>
                <a:cs typeface="Arial"/>
                <a:sym typeface="Arial"/>
              </a:rPr>
              <a:t>Substrate selection based on performance and cost considerations.</a:t>
            </a:r>
            <a:endParaRPr/>
          </a:p>
          <a:p>
            <a:pPr indent="-114300" lvl="0" marL="0" marR="0" rtl="0" algn="l">
              <a:lnSpc>
                <a:spcPct val="100000"/>
              </a:lnSpc>
              <a:spcBef>
                <a:spcPts val="0"/>
              </a:spcBef>
              <a:spcAft>
                <a:spcPts val="0"/>
              </a:spcAft>
              <a:buClr>
                <a:schemeClr val="dk1"/>
              </a:buClr>
              <a:buSzPts val="1800"/>
              <a:buFont typeface="Arial"/>
              <a:buChar char="•"/>
            </a:pPr>
            <a:r>
              <a:rPr b="0" i="0" lang="en-IN" sz="1800" u="none" cap="none" strike="noStrike">
                <a:solidFill>
                  <a:schemeClr val="dk1"/>
                </a:solidFill>
                <a:latin typeface="Arial"/>
                <a:ea typeface="Arial"/>
                <a:cs typeface="Arial"/>
                <a:sym typeface="Arial"/>
              </a:rPr>
              <a:t>Testing for S11, gain, and radiation efficiency across the target frequency range.</a:t>
            </a:r>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2"/>
          <p:cNvSpPr txBox="1"/>
          <p:nvPr>
            <p:ph idx="11" type="ftr"/>
          </p:nvPr>
        </p:nvSpPr>
        <p:spPr>
          <a:xfrm>
            <a:off x="0" y="-34528"/>
            <a:ext cx="4572000" cy="273844"/>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IN"/>
              <a:t>Group ID -Comunication-6</a:t>
            </a:r>
            <a:endParaRPr/>
          </a:p>
        </p:txBody>
      </p:sp>
      <p:pic>
        <p:nvPicPr>
          <p:cNvPr id="198" name="Google Shape;198;p12"/>
          <p:cNvPicPr preferRelativeResize="0"/>
          <p:nvPr/>
        </p:nvPicPr>
        <p:blipFill rotWithShape="1">
          <a:blip r:embed="rId3">
            <a:alphaModFix/>
          </a:blip>
          <a:srcRect b="0" l="0" r="0" t="0"/>
          <a:stretch/>
        </p:blipFill>
        <p:spPr>
          <a:xfrm>
            <a:off x="0" y="4900613"/>
            <a:ext cx="9144000" cy="242888"/>
          </a:xfrm>
          <a:prstGeom prst="rect">
            <a:avLst/>
          </a:prstGeom>
          <a:noFill/>
          <a:ln>
            <a:noFill/>
          </a:ln>
        </p:spPr>
      </p:pic>
      <p:pic>
        <p:nvPicPr>
          <p:cNvPr id="199" name="Google Shape;199;p12"/>
          <p:cNvPicPr preferRelativeResize="0"/>
          <p:nvPr/>
        </p:nvPicPr>
        <p:blipFill rotWithShape="1">
          <a:blip r:embed="rId4">
            <a:alphaModFix/>
          </a:blip>
          <a:srcRect b="0" l="0" r="0" t="0"/>
          <a:stretch/>
        </p:blipFill>
        <p:spPr>
          <a:xfrm>
            <a:off x="4572000" y="0"/>
            <a:ext cx="4572000" cy="271462"/>
          </a:xfrm>
          <a:prstGeom prst="rect">
            <a:avLst/>
          </a:prstGeom>
          <a:noFill/>
          <a:ln>
            <a:noFill/>
          </a:ln>
        </p:spPr>
      </p:pic>
      <p:pic>
        <p:nvPicPr>
          <p:cNvPr id="200" name="Google Shape;200;p12"/>
          <p:cNvPicPr preferRelativeResize="0"/>
          <p:nvPr/>
        </p:nvPicPr>
        <p:blipFill rotWithShape="1">
          <a:blip r:embed="rId5">
            <a:alphaModFix/>
          </a:blip>
          <a:srcRect b="0" l="0" r="0" t="0"/>
          <a:stretch/>
        </p:blipFill>
        <p:spPr>
          <a:xfrm>
            <a:off x="0" y="-4000"/>
            <a:ext cx="5588813" cy="2590038"/>
          </a:xfrm>
          <a:prstGeom prst="rect">
            <a:avLst/>
          </a:prstGeom>
          <a:noFill/>
          <a:ln>
            <a:noFill/>
          </a:ln>
        </p:spPr>
      </p:pic>
      <p:pic>
        <p:nvPicPr>
          <p:cNvPr id="201" name="Google Shape;201;p12"/>
          <p:cNvPicPr preferRelativeResize="0"/>
          <p:nvPr/>
        </p:nvPicPr>
        <p:blipFill rotWithShape="1">
          <a:blip r:embed="rId6">
            <a:alphaModFix/>
          </a:blip>
          <a:srcRect b="0" l="0" r="0" t="0"/>
          <a:stretch/>
        </p:blipFill>
        <p:spPr>
          <a:xfrm>
            <a:off x="3503980" y="2571750"/>
            <a:ext cx="5588813" cy="2537202"/>
          </a:xfrm>
          <a:prstGeom prst="rect">
            <a:avLst/>
          </a:prstGeom>
          <a:noFill/>
          <a:ln>
            <a:noFill/>
          </a:ln>
        </p:spPr>
      </p:pic>
      <p:sp>
        <p:nvSpPr>
          <p:cNvPr id="202" name="Google Shape;202;p12"/>
          <p:cNvSpPr txBox="1"/>
          <p:nvPr/>
        </p:nvSpPr>
        <p:spPr>
          <a:xfrm>
            <a:off x="5817713" y="923021"/>
            <a:ext cx="28602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400" u="none" cap="none" strike="noStrike">
                <a:solidFill>
                  <a:srgbClr val="000000"/>
                </a:solidFill>
                <a:latin typeface="Times New Roman"/>
                <a:ea typeface="Times New Roman"/>
                <a:cs typeface="Times New Roman"/>
                <a:sym typeface="Times New Roman"/>
              </a:rPr>
              <a:t>S11 Parameter at Lmax = 70 </a:t>
            </a:r>
            <a:r>
              <a:rPr b="1" lang="en-IN">
                <a:latin typeface="Times New Roman"/>
                <a:ea typeface="Times New Roman"/>
                <a:cs typeface="Times New Roman"/>
                <a:sym typeface="Times New Roman"/>
              </a:rPr>
              <a:t>m</a:t>
            </a:r>
            <a:r>
              <a:rPr b="1" i="0" lang="en-IN" sz="1400" u="none" cap="none" strike="noStrike">
                <a:solidFill>
                  <a:srgbClr val="000000"/>
                </a:solidFill>
                <a:latin typeface="Times New Roman"/>
                <a:ea typeface="Times New Roman"/>
                <a:cs typeface="Times New Roman"/>
                <a:sym typeface="Times New Roman"/>
              </a:rPr>
              <a:t>m</a:t>
            </a:r>
            <a:endParaRPr/>
          </a:p>
        </p:txBody>
      </p:sp>
      <p:sp>
        <p:nvSpPr>
          <p:cNvPr id="203" name="Google Shape;203;p12"/>
          <p:cNvSpPr txBox="1"/>
          <p:nvPr/>
        </p:nvSpPr>
        <p:spPr>
          <a:xfrm>
            <a:off x="727862" y="3825677"/>
            <a:ext cx="4572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400" u="none" cap="none" strike="noStrike">
                <a:solidFill>
                  <a:srgbClr val="000000"/>
                </a:solidFill>
                <a:latin typeface="Times New Roman"/>
                <a:ea typeface="Times New Roman"/>
                <a:cs typeface="Times New Roman"/>
                <a:sym typeface="Times New Roman"/>
              </a:rPr>
              <a:t>S11 Parameter at Lmax = 75 </a:t>
            </a:r>
            <a:r>
              <a:rPr b="1" lang="en-IN">
                <a:latin typeface="Times New Roman"/>
                <a:ea typeface="Times New Roman"/>
                <a:cs typeface="Times New Roman"/>
                <a:sym typeface="Times New Roman"/>
              </a:rPr>
              <a:t>m</a:t>
            </a:r>
            <a:r>
              <a:rPr b="1" i="0" lang="en-IN" sz="1400" u="none" cap="none" strike="noStrike">
                <a:solidFill>
                  <a:srgbClr val="000000"/>
                </a:solidFill>
                <a:latin typeface="Times New Roman"/>
                <a:ea typeface="Times New Roman"/>
                <a:cs typeface="Times New Roman"/>
                <a:sym typeface="Times New Roman"/>
              </a:rPr>
              <a:t>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3"/>
          <p:cNvSpPr txBox="1"/>
          <p:nvPr>
            <p:ph idx="11" type="ftr"/>
          </p:nvPr>
        </p:nvSpPr>
        <p:spPr>
          <a:xfrm>
            <a:off x="0" y="-34528"/>
            <a:ext cx="4572000" cy="273844"/>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IN"/>
              <a:t>Group ID -</a:t>
            </a:r>
            <a:r>
              <a:rPr lang="en-IN"/>
              <a:t>Communication</a:t>
            </a:r>
            <a:r>
              <a:rPr lang="en-IN"/>
              <a:t>-6</a:t>
            </a:r>
            <a:endParaRPr/>
          </a:p>
        </p:txBody>
      </p:sp>
      <p:pic>
        <p:nvPicPr>
          <p:cNvPr id="209" name="Google Shape;209;p13"/>
          <p:cNvPicPr preferRelativeResize="0"/>
          <p:nvPr/>
        </p:nvPicPr>
        <p:blipFill rotWithShape="1">
          <a:blip r:embed="rId3">
            <a:alphaModFix/>
          </a:blip>
          <a:srcRect b="0" l="0" r="0" t="0"/>
          <a:stretch/>
        </p:blipFill>
        <p:spPr>
          <a:xfrm>
            <a:off x="0" y="4900613"/>
            <a:ext cx="9144000" cy="242888"/>
          </a:xfrm>
          <a:prstGeom prst="rect">
            <a:avLst/>
          </a:prstGeom>
          <a:noFill/>
          <a:ln>
            <a:noFill/>
          </a:ln>
        </p:spPr>
      </p:pic>
      <p:pic>
        <p:nvPicPr>
          <p:cNvPr id="210" name="Google Shape;210;p13"/>
          <p:cNvPicPr preferRelativeResize="0"/>
          <p:nvPr/>
        </p:nvPicPr>
        <p:blipFill rotWithShape="1">
          <a:blip r:embed="rId4">
            <a:alphaModFix/>
          </a:blip>
          <a:srcRect b="0" l="0" r="0" t="0"/>
          <a:stretch/>
        </p:blipFill>
        <p:spPr>
          <a:xfrm>
            <a:off x="4572000" y="0"/>
            <a:ext cx="4572000" cy="271462"/>
          </a:xfrm>
          <a:prstGeom prst="rect">
            <a:avLst/>
          </a:prstGeom>
          <a:noFill/>
          <a:ln>
            <a:noFill/>
          </a:ln>
        </p:spPr>
      </p:pic>
      <p:sp>
        <p:nvSpPr>
          <p:cNvPr id="211" name="Google Shape;211;p13"/>
          <p:cNvSpPr txBox="1"/>
          <p:nvPr/>
        </p:nvSpPr>
        <p:spPr>
          <a:xfrm>
            <a:off x="5588813" y="599846"/>
            <a:ext cx="286024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400" u="none" cap="none" strike="noStrike">
                <a:solidFill>
                  <a:srgbClr val="000000"/>
                </a:solidFill>
                <a:latin typeface="Times New Roman"/>
                <a:ea typeface="Times New Roman"/>
                <a:cs typeface="Times New Roman"/>
                <a:sym typeface="Times New Roman"/>
              </a:rPr>
              <a:t>S11 Parameter at Lmax = 70 nm</a:t>
            </a:r>
            <a:endParaRPr/>
          </a:p>
        </p:txBody>
      </p:sp>
      <p:sp>
        <p:nvSpPr>
          <p:cNvPr id="212" name="Google Shape;212;p13"/>
          <p:cNvSpPr txBox="1"/>
          <p:nvPr/>
        </p:nvSpPr>
        <p:spPr>
          <a:xfrm>
            <a:off x="3354019" y="4525029"/>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400" u="none" cap="none" strike="noStrike">
                <a:solidFill>
                  <a:srgbClr val="000000"/>
                </a:solidFill>
                <a:latin typeface="Times New Roman"/>
                <a:ea typeface="Times New Roman"/>
                <a:cs typeface="Times New Roman"/>
                <a:sym typeface="Times New Roman"/>
              </a:rPr>
              <a:t>S11 Parameter at Lmax = 83 </a:t>
            </a:r>
            <a:r>
              <a:rPr b="1" lang="en-IN">
                <a:latin typeface="Times New Roman"/>
                <a:ea typeface="Times New Roman"/>
                <a:cs typeface="Times New Roman"/>
                <a:sym typeface="Times New Roman"/>
              </a:rPr>
              <a:t>m</a:t>
            </a:r>
            <a:r>
              <a:rPr b="1" i="0" lang="en-IN" sz="1400" u="none" cap="none" strike="noStrike">
                <a:solidFill>
                  <a:srgbClr val="000000"/>
                </a:solidFill>
                <a:latin typeface="Times New Roman"/>
                <a:ea typeface="Times New Roman"/>
                <a:cs typeface="Times New Roman"/>
                <a:sym typeface="Times New Roman"/>
              </a:rPr>
              <a:t>m</a:t>
            </a:r>
            <a:endParaRPr/>
          </a:p>
        </p:txBody>
      </p:sp>
      <p:pic>
        <p:nvPicPr>
          <p:cNvPr id="213" name="Google Shape;213;p13"/>
          <p:cNvPicPr preferRelativeResize="0"/>
          <p:nvPr/>
        </p:nvPicPr>
        <p:blipFill rotWithShape="1">
          <a:blip r:embed="rId5">
            <a:alphaModFix/>
          </a:blip>
          <a:srcRect b="5445" l="0" r="0" t="2193"/>
          <a:stretch/>
        </p:blipFill>
        <p:spPr>
          <a:xfrm>
            <a:off x="0" y="548640"/>
            <a:ext cx="9144000" cy="390858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5"/>
          <p:cNvSpPr txBox="1"/>
          <p:nvPr>
            <p:ph idx="11" type="ftr"/>
          </p:nvPr>
        </p:nvSpPr>
        <p:spPr>
          <a:xfrm>
            <a:off x="0" y="-34528"/>
            <a:ext cx="4572000" cy="273844"/>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IN"/>
              <a:t>Group ID -</a:t>
            </a:r>
            <a:r>
              <a:rPr lang="en-IN"/>
              <a:t>Communication</a:t>
            </a:r>
            <a:r>
              <a:rPr lang="en-IN"/>
              <a:t>-6</a:t>
            </a:r>
            <a:endParaRPr/>
          </a:p>
        </p:txBody>
      </p:sp>
      <p:pic>
        <p:nvPicPr>
          <p:cNvPr id="219" name="Google Shape;219;p15"/>
          <p:cNvPicPr preferRelativeResize="0"/>
          <p:nvPr/>
        </p:nvPicPr>
        <p:blipFill rotWithShape="1">
          <a:blip r:embed="rId3">
            <a:alphaModFix/>
          </a:blip>
          <a:srcRect b="0" l="0" r="0" t="0"/>
          <a:stretch/>
        </p:blipFill>
        <p:spPr>
          <a:xfrm>
            <a:off x="0" y="4900613"/>
            <a:ext cx="9144000" cy="242888"/>
          </a:xfrm>
          <a:prstGeom prst="rect">
            <a:avLst/>
          </a:prstGeom>
          <a:noFill/>
          <a:ln>
            <a:noFill/>
          </a:ln>
        </p:spPr>
      </p:pic>
      <p:pic>
        <p:nvPicPr>
          <p:cNvPr id="220" name="Google Shape;220;p15"/>
          <p:cNvPicPr preferRelativeResize="0"/>
          <p:nvPr/>
        </p:nvPicPr>
        <p:blipFill rotWithShape="1">
          <a:blip r:embed="rId4">
            <a:alphaModFix/>
          </a:blip>
          <a:srcRect b="0" l="0" r="0" t="0"/>
          <a:stretch/>
        </p:blipFill>
        <p:spPr>
          <a:xfrm>
            <a:off x="4572000" y="0"/>
            <a:ext cx="4572000" cy="271462"/>
          </a:xfrm>
          <a:prstGeom prst="rect">
            <a:avLst/>
          </a:prstGeom>
          <a:noFill/>
          <a:ln>
            <a:noFill/>
          </a:ln>
        </p:spPr>
      </p:pic>
      <p:sp>
        <p:nvSpPr>
          <p:cNvPr id="221" name="Google Shape;221;p15"/>
          <p:cNvSpPr txBox="1"/>
          <p:nvPr/>
        </p:nvSpPr>
        <p:spPr>
          <a:xfrm>
            <a:off x="3216859" y="3546991"/>
            <a:ext cx="2710282"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IN" sz="1400" u="none" cap="none" strike="noStrike">
                <a:solidFill>
                  <a:srgbClr val="000000"/>
                </a:solidFill>
                <a:latin typeface="Times New Roman"/>
                <a:ea typeface="Times New Roman"/>
                <a:cs typeface="Times New Roman"/>
                <a:sym typeface="Times New Roman"/>
              </a:rPr>
              <a:t>Parametric sweep of scaling factor at Lmax = 70 </a:t>
            </a:r>
            <a:r>
              <a:rPr b="1" lang="en-IN">
                <a:latin typeface="Times New Roman"/>
                <a:ea typeface="Times New Roman"/>
                <a:cs typeface="Times New Roman"/>
                <a:sym typeface="Times New Roman"/>
              </a:rPr>
              <a:t>m</a:t>
            </a:r>
            <a:r>
              <a:rPr b="1" i="0" lang="en-IN" sz="1400" u="none" cap="none" strike="noStrike">
                <a:solidFill>
                  <a:srgbClr val="000000"/>
                </a:solidFill>
                <a:latin typeface="Times New Roman"/>
                <a:ea typeface="Times New Roman"/>
                <a:cs typeface="Times New Roman"/>
                <a:sym typeface="Times New Roman"/>
              </a:rPr>
              <a:t>m</a:t>
            </a:r>
            <a:endParaRPr b="1" i="0" sz="1400" u="none" cap="none" strike="noStrike">
              <a:solidFill>
                <a:srgbClr val="000000"/>
              </a:solidFill>
              <a:latin typeface="Times New Roman"/>
              <a:ea typeface="Times New Roman"/>
              <a:cs typeface="Times New Roman"/>
              <a:sym typeface="Times New Roman"/>
            </a:endParaRPr>
          </a:p>
        </p:txBody>
      </p:sp>
      <p:pic>
        <p:nvPicPr>
          <p:cNvPr id="222" name="Google Shape;222;p15"/>
          <p:cNvPicPr preferRelativeResize="0"/>
          <p:nvPr/>
        </p:nvPicPr>
        <p:blipFill rotWithShape="1">
          <a:blip r:embed="rId5">
            <a:alphaModFix/>
          </a:blip>
          <a:srcRect b="0" l="0" r="0" t="0"/>
          <a:stretch/>
        </p:blipFill>
        <p:spPr>
          <a:xfrm>
            <a:off x="0" y="1073289"/>
            <a:ext cx="9144000" cy="224218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6"/>
          <p:cNvSpPr txBox="1"/>
          <p:nvPr>
            <p:ph idx="11" type="ftr"/>
          </p:nvPr>
        </p:nvSpPr>
        <p:spPr>
          <a:xfrm>
            <a:off x="0" y="-34528"/>
            <a:ext cx="4572000" cy="273844"/>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IN"/>
              <a:t>Group ID -</a:t>
            </a:r>
            <a:r>
              <a:rPr lang="en-IN"/>
              <a:t>Communication</a:t>
            </a:r>
            <a:r>
              <a:rPr lang="en-IN"/>
              <a:t>-6</a:t>
            </a:r>
            <a:endParaRPr/>
          </a:p>
        </p:txBody>
      </p:sp>
      <p:pic>
        <p:nvPicPr>
          <p:cNvPr id="228" name="Google Shape;228;p16"/>
          <p:cNvPicPr preferRelativeResize="0"/>
          <p:nvPr/>
        </p:nvPicPr>
        <p:blipFill rotWithShape="1">
          <a:blip r:embed="rId3">
            <a:alphaModFix/>
          </a:blip>
          <a:srcRect b="0" l="0" r="0" t="0"/>
          <a:stretch/>
        </p:blipFill>
        <p:spPr>
          <a:xfrm>
            <a:off x="0" y="4900613"/>
            <a:ext cx="9144000" cy="242888"/>
          </a:xfrm>
          <a:prstGeom prst="rect">
            <a:avLst/>
          </a:prstGeom>
          <a:noFill/>
          <a:ln>
            <a:noFill/>
          </a:ln>
        </p:spPr>
      </p:pic>
      <p:pic>
        <p:nvPicPr>
          <p:cNvPr id="229" name="Google Shape;229;p16"/>
          <p:cNvPicPr preferRelativeResize="0"/>
          <p:nvPr/>
        </p:nvPicPr>
        <p:blipFill rotWithShape="1">
          <a:blip r:embed="rId4">
            <a:alphaModFix/>
          </a:blip>
          <a:srcRect b="0" l="0" r="0" t="0"/>
          <a:stretch/>
        </p:blipFill>
        <p:spPr>
          <a:xfrm>
            <a:off x="4572000" y="0"/>
            <a:ext cx="4572000" cy="271462"/>
          </a:xfrm>
          <a:prstGeom prst="rect">
            <a:avLst/>
          </a:prstGeom>
          <a:noFill/>
          <a:ln>
            <a:noFill/>
          </a:ln>
        </p:spPr>
      </p:pic>
      <p:sp>
        <p:nvSpPr>
          <p:cNvPr id="230" name="Google Shape;230;p16"/>
          <p:cNvSpPr txBox="1"/>
          <p:nvPr/>
        </p:nvSpPr>
        <p:spPr>
          <a:xfrm>
            <a:off x="3216859" y="4263881"/>
            <a:ext cx="2710282"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IN" sz="1400" u="none" cap="none" strike="noStrike">
                <a:solidFill>
                  <a:srgbClr val="000000"/>
                </a:solidFill>
                <a:latin typeface="Times New Roman"/>
                <a:ea typeface="Times New Roman"/>
                <a:cs typeface="Times New Roman"/>
                <a:sym typeface="Times New Roman"/>
              </a:rPr>
              <a:t>S11 parameter analysis of 0.9 &amp; 0.957 scaling factor</a:t>
            </a:r>
            <a:endParaRPr b="1" i="0" sz="1400" u="none" cap="none" strike="noStrike">
              <a:solidFill>
                <a:srgbClr val="000000"/>
              </a:solidFill>
              <a:latin typeface="Times New Roman"/>
              <a:ea typeface="Times New Roman"/>
              <a:cs typeface="Times New Roman"/>
              <a:sym typeface="Times New Roman"/>
            </a:endParaRPr>
          </a:p>
        </p:txBody>
      </p:sp>
      <p:pic>
        <p:nvPicPr>
          <p:cNvPr id="231" name="Google Shape;231;p16"/>
          <p:cNvPicPr preferRelativeResize="0"/>
          <p:nvPr/>
        </p:nvPicPr>
        <p:blipFill rotWithShape="1">
          <a:blip r:embed="rId5">
            <a:alphaModFix/>
          </a:blip>
          <a:srcRect b="0" l="1599" r="0" t="0"/>
          <a:stretch/>
        </p:blipFill>
        <p:spPr>
          <a:xfrm>
            <a:off x="73152" y="319242"/>
            <a:ext cx="8997696" cy="3829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7"/>
          <p:cNvSpPr txBox="1"/>
          <p:nvPr>
            <p:ph type="title"/>
          </p:nvPr>
        </p:nvSpPr>
        <p:spPr>
          <a:xfrm>
            <a:off x="401782" y="197647"/>
            <a:ext cx="8409709" cy="87608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SzPts val="1400"/>
              <a:buNone/>
            </a:pPr>
            <a:r>
              <a:rPr lang="en-IN"/>
              <a:t>Results</a:t>
            </a:r>
            <a:endParaRPr b="1"/>
          </a:p>
        </p:txBody>
      </p:sp>
      <p:sp>
        <p:nvSpPr>
          <p:cNvPr id="237" name="Google Shape;237;p17"/>
          <p:cNvSpPr txBox="1"/>
          <p:nvPr>
            <p:ph idx="11" type="ftr"/>
          </p:nvPr>
        </p:nvSpPr>
        <p:spPr>
          <a:xfrm>
            <a:off x="0" y="-34528"/>
            <a:ext cx="4572000" cy="273844"/>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IN"/>
              <a:t>Group ID -</a:t>
            </a:r>
            <a:r>
              <a:rPr lang="en-IN"/>
              <a:t>Communication</a:t>
            </a:r>
            <a:r>
              <a:rPr lang="en-IN"/>
              <a:t>-6</a:t>
            </a:r>
            <a:endParaRPr/>
          </a:p>
        </p:txBody>
      </p:sp>
      <p:pic>
        <p:nvPicPr>
          <p:cNvPr id="238" name="Google Shape;238;p17"/>
          <p:cNvPicPr preferRelativeResize="0"/>
          <p:nvPr/>
        </p:nvPicPr>
        <p:blipFill rotWithShape="1">
          <a:blip r:embed="rId3">
            <a:alphaModFix/>
          </a:blip>
          <a:srcRect b="0" l="0" r="0" t="0"/>
          <a:stretch/>
        </p:blipFill>
        <p:spPr>
          <a:xfrm>
            <a:off x="0" y="4900613"/>
            <a:ext cx="9144000" cy="242888"/>
          </a:xfrm>
          <a:prstGeom prst="rect">
            <a:avLst/>
          </a:prstGeom>
          <a:noFill/>
          <a:ln>
            <a:noFill/>
          </a:ln>
        </p:spPr>
      </p:pic>
      <p:pic>
        <p:nvPicPr>
          <p:cNvPr id="239" name="Google Shape;239;p17"/>
          <p:cNvPicPr preferRelativeResize="0"/>
          <p:nvPr/>
        </p:nvPicPr>
        <p:blipFill rotWithShape="1">
          <a:blip r:embed="rId4">
            <a:alphaModFix/>
          </a:blip>
          <a:srcRect b="0" l="0" r="0" t="0"/>
          <a:stretch/>
        </p:blipFill>
        <p:spPr>
          <a:xfrm>
            <a:off x="4572000" y="0"/>
            <a:ext cx="4572000" cy="271462"/>
          </a:xfrm>
          <a:prstGeom prst="rect">
            <a:avLst/>
          </a:prstGeom>
          <a:noFill/>
          <a:ln>
            <a:noFill/>
          </a:ln>
        </p:spPr>
      </p:pic>
      <p:sp>
        <p:nvSpPr>
          <p:cNvPr id="240" name="Google Shape;240;p17"/>
          <p:cNvSpPr txBox="1"/>
          <p:nvPr>
            <p:ph idx="1" type="body"/>
          </p:nvPr>
        </p:nvSpPr>
        <p:spPr>
          <a:xfrm>
            <a:off x="523876" y="1002011"/>
            <a:ext cx="8287615" cy="397031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None/>
            </a:pPr>
            <a:r>
              <a:rPr b="1" i="0" lang="en-IN" sz="1800" u="none" cap="none" strike="noStrike">
                <a:solidFill>
                  <a:schemeClr val="dk1"/>
                </a:solidFill>
                <a:latin typeface="Arial"/>
                <a:ea typeface="Arial"/>
                <a:cs typeface="Arial"/>
                <a:sym typeface="Arial"/>
              </a:rPr>
              <a:t>Key Findings:</a:t>
            </a:r>
            <a:br>
              <a:rPr b="1" i="0" lang="en-IN"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1" i="0" lang="en-IN" sz="1800" u="none" cap="none" strike="noStrike">
                <a:solidFill>
                  <a:schemeClr val="dk1"/>
                </a:solidFill>
                <a:latin typeface="Arial"/>
                <a:ea typeface="Arial"/>
                <a:cs typeface="Arial"/>
                <a:sym typeface="Arial"/>
              </a:rPr>
              <a:t>S11 Values:</a:t>
            </a:r>
            <a:r>
              <a:rPr b="0" i="0" lang="en-IN" sz="1800" u="none" cap="none" strike="noStrike">
                <a:solidFill>
                  <a:schemeClr val="dk1"/>
                </a:solidFill>
                <a:latin typeface="Arial"/>
                <a:ea typeface="Arial"/>
                <a:cs typeface="Arial"/>
                <a:sym typeface="Arial"/>
              </a:rPr>
              <a:t> Below -10 dB for 2.4 GHz, 3.5 GHz, and 5.3 GHz, ensuring effective impedance matching.</a:t>
            </a:r>
            <a:br>
              <a:rPr b="0" i="0" lang="en-IN"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1" i="0" lang="en-IN" sz="1800" u="none" cap="none" strike="noStrike">
                <a:solidFill>
                  <a:schemeClr val="dk1"/>
                </a:solidFill>
                <a:latin typeface="Arial"/>
                <a:ea typeface="Arial"/>
                <a:cs typeface="Arial"/>
                <a:sym typeface="Arial"/>
              </a:rPr>
              <a:t>Gain:</a:t>
            </a:r>
            <a:r>
              <a:rPr b="0" i="0" lang="en-IN" sz="1800" u="none" cap="none" strike="noStrike">
                <a:solidFill>
                  <a:schemeClr val="dk1"/>
                </a:solidFill>
                <a:latin typeface="Arial"/>
                <a:ea typeface="Arial"/>
                <a:cs typeface="Arial"/>
                <a:sym typeface="Arial"/>
              </a:rPr>
              <a:t> Stable at 6–10 dB across the 2–7 GHz frequency range.</a:t>
            </a:r>
            <a:br>
              <a:rPr b="0" i="0" lang="en-IN"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1" i="0" lang="en-IN" sz="1800" u="none" cap="none" strike="noStrike">
                <a:solidFill>
                  <a:schemeClr val="dk1"/>
                </a:solidFill>
                <a:latin typeface="Arial"/>
                <a:ea typeface="Arial"/>
                <a:cs typeface="Arial"/>
                <a:sym typeface="Arial"/>
              </a:rPr>
              <a:t>Simulation Tool:</a:t>
            </a:r>
            <a:r>
              <a:rPr b="0" i="0" lang="en-IN" sz="1800" u="none" cap="none" strike="noStrike">
                <a:solidFill>
                  <a:schemeClr val="dk1"/>
                </a:solidFill>
                <a:latin typeface="Arial"/>
                <a:ea typeface="Arial"/>
                <a:cs typeface="Arial"/>
                <a:sym typeface="Arial"/>
              </a:rPr>
              <a:t> ANSYS HFSS used for performance validation.</a:t>
            </a:r>
            <a:br>
              <a:rPr b="0" i="0" lang="en-IN"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1" i="0" lang="en-IN" sz="1800" u="none" cap="none" strike="noStrike">
                <a:solidFill>
                  <a:schemeClr val="dk1"/>
                </a:solidFill>
                <a:latin typeface="Arial"/>
                <a:ea typeface="Arial"/>
                <a:cs typeface="Arial"/>
                <a:sym typeface="Arial"/>
              </a:rPr>
              <a:t>Optimized Parameters: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0" i="0" lang="en-IN" sz="1800" u="none" cap="none" strike="noStrike">
                <a:solidFill>
                  <a:schemeClr val="dk1"/>
                </a:solidFill>
                <a:latin typeface="Arial"/>
                <a:ea typeface="Arial"/>
                <a:cs typeface="Arial"/>
                <a:sym typeface="Arial"/>
              </a:rPr>
              <a:t>Scaling Factor (τ): 0.957</a:t>
            </a:r>
            <a:endParaRPr/>
          </a:p>
          <a:p>
            <a:pPr indent="0" lvl="0" marL="0" marR="0" rtl="0" algn="l">
              <a:lnSpc>
                <a:spcPct val="100000"/>
              </a:lnSpc>
              <a:spcBef>
                <a:spcPts val="0"/>
              </a:spcBef>
              <a:spcAft>
                <a:spcPts val="0"/>
              </a:spcAft>
              <a:buClr>
                <a:schemeClr val="dk1"/>
              </a:buClr>
              <a:buSzPts val="1800"/>
              <a:buNone/>
            </a:pPr>
            <a:r>
              <a:rPr b="0" i="0" lang="en-IN" sz="1800" u="none" cap="none" strike="noStrike">
                <a:solidFill>
                  <a:schemeClr val="dk1"/>
                </a:solidFill>
                <a:latin typeface="Arial"/>
                <a:ea typeface="Arial"/>
                <a:cs typeface="Arial"/>
                <a:sym typeface="Arial"/>
              </a:rPr>
              <a:t>Spacing Factor (σ): 0.16</a:t>
            </a:r>
            <a:endParaRPr/>
          </a:p>
          <a:p>
            <a:pPr indent="0" lvl="0" marL="0" marR="0" rtl="0" algn="l">
              <a:lnSpc>
                <a:spcPct val="100000"/>
              </a:lnSpc>
              <a:spcBef>
                <a:spcPts val="0"/>
              </a:spcBef>
              <a:spcAft>
                <a:spcPts val="0"/>
              </a:spcAft>
              <a:buClr>
                <a:schemeClr val="dk1"/>
              </a:buClr>
              <a:buSzPts val="1800"/>
              <a:buNone/>
            </a:pPr>
            <a:r>
              <a:rPr b="0" i="0" lang="en-IN" sz="1800" u="none" cap="none" strike="noStrike">
                <a:solidFill>
                  <a:schemeClr val="dk1"/>
                </a:solidFill>
                <a:latin typeface="Arial"/>
                <a:ea typeface="Arial"/>
                <a:cs typeface="Arial"/>
                <a:sym typeface="Arial"/>
              </a:rPr>
              <a:t>Substrate: Roger RO4003C</a:t>
            </a:r>
            <a:endParaRPr/>
          </a:p>
          <a:p>
            <a:pPr indent="0" lvl="0" marL="0" rtl="0" algn="l">
              <a:lnSpc>
                <a:spcPct val="100000"/>
              </a:lnSpc>
              <a:spcBef>
                <a:spcPts val="0"/>
              </a:spcBef>
              <a:spcAft>
                <a:spcPts val="0"/>
              </a:spcAft>
              <a:buClr>
                <a:schemeClr val="dk1"/>
              </a:buClr>
              <a:buSzPts val="1800"/>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8"/>
          <p:cNvSpPr txBox="1"/>
          <p:nvPr>
            <p:ph type="title"/>
          </p:nvPr>
        </p:nvSpPr>
        <p:spPr>
          <a:xfrm>
            <a:off x="401782" y="197647"/>
            <a:ext cx="8409709" cy="87608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SzPts val="1400"/>
              <a:buNone/>
            </a:pPr>
            <a:r>
              <a:rPr lang="en-IN"/>
              <a:t>Graphical Analysis</a:t>
            </a:r>
            <a:endParaRPr b="1"/>
          </a:p>
        </p:txBody>
      </p:sp>
      <p:sp>
        <p:nvSpPr>
          <p:cNvPr id="246" name="Google Shape;246;p18"/>
          <p:cNvSpPr txBox="1"/>
          <p:nvPr>
            <p:ph idx="11" type="ftr"/>
          </p:nvPr>
        </p:nvSpPr>
        <p:spPr>
          <a:xfrm>
            <a:off x="0" y="-34528"/>
            <a:ext cx="4572000" cy="273844"/>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IN"/>
              <a:t>Group ID -</a:t>
            </a:r>
            <a:r>
              <a:rPr lang="en-IN"/>
              <a:t>Communication</a:t>
            </a:r>
            <a:r>
              <a:rPr lang="en-IN"/>
              <a:t>-6</a:t>
            </a:r>
            <a:endParaRPr/>
          </a:p>
        </p:txBody>
      </p:sp>
      <p:pic>
        <p:nvPicPr>
          <p:cNvPr id="247" name="Google Shape;247;p18"/>
          <p:cNvPicPr preferRelativeResize="0"/>
          <p:nvPr/>
        </p:nvPicPr>
        <p:blipFill rotWithShape="1">
          <a:blip r:embed="rId3">
            <a:alphaModFix/>
          </a:blip>
          <a:srcRect b="0" l="0" r="0" t="0"/>
          <a:stretch/>
        </p:blipFill>
        <p:spPr>
          <a:xfrm>
            <a:off x="0" y="4900613"/>
            <a:ext cx="9144000" cy="242888"/>
          </a:xfrm>
          <a:prstGeom prst="rect">
            <a:avLst/>
          </a:prstGeom>
          <a:noFill/>
          <a:ln>
            <a:noFill/>
          </a:ln>
        </p:spPr>
      </p:pic>
      <p:pic>
        <p:nvPicPr>
          <p:cNvPr id="248" name="Google Shape;248;p18"/>
          <p:cNvPicPr preferRelativeResize="0"/>
          <p:nvPr/>
        </p:nvPicPr>
        <p:blipFill rotWithShape="1">
          <a:blip r:embed="rId4">
            <a:alphaModFix/>
          </a:blip>
          <a:srcRect b="0" l="0" r="0" t="0"/>
          <a:stretch/>
        </p:blipFill>
        <p:spPr>
          <a:xfrm>
            <a:off x="4572000" y="0"/>
            <a:ext cx="4572000" cy="271462"/>
          </a:xfrm>
          <a:prstGeom prst="rect">
            <a:avLst/>
          </a:prstGeom>
          <a:noFill/>
          <a:ln>
            <a:noFill/>
          </a:ln>
        </p:spPr>
      </p:pic>
      <p:sp>
        <p:nvSpPr>
          <p:cNvPr id="249" name="Google Shape;249;p18"/>
          <p:cNvSpPr txBox="1"/>
          <p:nvPr>
            <p:ph idx="1" type="body"/>
          </p:nvPr>
        </p:nvSpPr>
        <p:spPr>
          <a:xfrm>
            <a:off x="4224947" y="1490474"/>
            <a:ext cx="4824000" cy="2031900"/>
          </a:xfrm>
          <a:prstGeom prst="rect">
            <a:avLst/>
          </a:prstGeom>
          <a:noFill/>
          <a:ln>
            <a:noFill/>
          </a:ln>
        </p:spPr>
        <p:txBody>
          <a:bodyPr anchorCtr="0" anchor="ctr"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Arial"/>
              <a:buChar char="•"/>
            </a:pPr>
            <a:r>
              <a:rPr b="1" i="0" lang="en-IN" sz="1800" u="none" cap="none" strike="noStrike">
                <a:solidFill>
                  <a:schemeClr val="dk1"/>
                </a:solidFill>
                <a:latin typeface="Arial"/>
                <a:ea typeface="Arial"/>
                <a:cs typeface="Arial"/>
                <a:sym typeface="Arial"/>
              </a:rPr>
              <a:t>S11 Plot:</a:t>
            </a:r>
            <a:r>
              <a:rPr b="0" i="0" lang="en-IN" sz="1800" u="none" cap="none" strike="noStrike">
                <a:solidFill>
                  <a:schemeClr val="dk1"/>
                </a:solidFill>
                <a:latin typeface="Arial"/>
                <a:ea typeface="Arial"/>
                <a:cs typeface="Arial"/>
                <a:sym typeface="Arial"/>
              </a:rPr>
              <a:t> Shows dips below -10 dB at critical frequencies (2.4 GHz, 3.5 GHz, 5.3 GHz).</a:t>
            </a:r>
            <a:endParaRPr/>
          </a:p>
          <a:p>
            <a:pPr indent="0" lvl="0" marL="0" marR="0" rtl="0" algn="l">
              <a:lnSpc>
                <a:spcPct val="100000"/>
              </a:lnSpc>
              <a:spcBef>
                <a:spcPts val="0"/>
              </a:spcBef>
              <a:spcAft>
                <a:spcPts val="0"/>
              </a:spcAft>
              <a:buClr>
                <a:schemeClr val="dk1"/>
              </a:buClr>
              <a:buSzPts val="1800"/>
              <a:buNone/>
            </a:pPr>
            <a:r>
              <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1" i="0" lang="en-IN" sz="1800" u="none" cap="none" strike="noStrike">
                <a:solidFill>
                  <a:schemeClr val="dk1"/>
                </a:solidFill>
                <a:latin typeface="Arial"/>
                <a:ea typeface="Arial"/>
                <a:cs typeface="Arial"/>
                <a:sym typeface="Arial"/>
              </a:rPr>
              <a:t>Gain Plot:</a:t>
            </a:r>
            <a:r>
              <a:rPr b="0" i="0" lang="en-IN" sz="1800" u="none" cap="none" strike="noStrike">
                <a:solidFill>
                  <a:schemeClr val="dk1"/>
                </a:solidFill>
                <a:latin typeface="Arial"/>
                <a:ea typeface="Arial"/>
                <a:cs typeface="Arial"/>
                <a:sym typeface="Arial"/>
              </a:rPr>
              <a:t> Consistent directional gain of 6–10 dB across the range.</a:t>
            </a:r>
            <a:endParaRPr/>
          </a:p>
          <a:p>
            <a:pPr indent="-114300" lvl="0" marL="0" marR="0" rtl="0" algn="l">
              <a:lnSpc>
                <a:spcPct val="100000"/>
              </a:lnSpc>
              <a:spcBef>
                <a:spcPts val="0"/>
              </a:spcBef>
              <a:spcAft>
                <a:spcPts val="0"/>
              </a:spcAft>
              <a:buClr>
                <a:schemeClr val="dk1"/>
              </a:buClr>
              <a:buSzPts val="1800"/>
              <a:buFont typeface="Arial"/>
              <a:buChar char="•"/>
            </a:pPr>
            <a:r>
              <a:rPr b="0" i="0" lang="en-IN" sz="1800" u="none" cap="none" strike="noStrike">
                <a:solidFill>
                  <a:schemeClr val="dk1"/>
                </a:solidFill>
                <a:latin typeface="Arial"/>
                <a:ea typeface="Arial"/>
                <a:cs typeface="Arial"/>
                <a:sym typeface="Arial"/>
              </a:rPr>
              <a:t>Results validate wideband performance for </a:t>
            </a:r>
            <a:r>
              <a:rPr lang="en-IN" sz="1800"/>
              <a:t>wireless communication</a:t>
            </a:r>
            <a:r>
              <a:rPr b="0" i="0" lang="en-IN" sz="1800" u="none" cap="none" strike="noStrike">
                <a:solidFill>
                  <a:schemeClr val="dk1"/>
                </a:solidFill>
                <a:latin typeface="Arial"/>
                <a:ea typeface="Arial"/>
                <a:cs typeface="Arial"/>
                <a:sym typeface="Arial"/>
              </a:rPr>
              <a:t> applications. </a:t>
            </a:r>
            <a:endParaRPr/>
          </a:p>
        </p:txBody>
      </p:sp>
      <p:pic>
        <p:nvPicPr>
          <p:cNvPr id="250" name="Google Shape;250;p18"/>
          <p:cNvPicPr preferRelativeResize="0"/>
          <p:nvPr/>
        </p:nvPicPr>
        <p:blipFill rotWithShape="1">
          <a:blip r:embed="rId5">
            <a:alphaModFix/>
          </a:blip>
          <a:srcRect b="0" l="0" r="0" t="0"/>
          <a:stretch/>
        </p:blipFill>
        <p:spPr>
          <a:xfrm>
            <a:off x="-237744" y="1373277"/>
            <a:ext cx="4572000" cy="3962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9"/>
          <p:cNvSpPr txBox="1"/>
          <p:nvPr>
            <p:ph type="title"/>
          </p:nvPr>
        </p:nvSpPr>
        <p:spPr>
          <a:xfrm>
            <a:off x="401782" y="197647"/>
            <a:ext cx="8409709" cy="87608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SzPts val="1400"/>
              <a:buNone/>
            </a:pPr>
            <a:r>
              <a:rPr lang="en-IN"/>
              <a:t>Interpretation</a:t>
            </a:r>
            <a:endParaRPr b="1"/>
          </a:p>
        </p:txBody>
      </p:sp>
      <p:sp>
        <p:nvSpPr>
          <p:cNvPr id="256" name="Google Shape;256;p19"/>
          <p:cNvSpPr txBox="1"/>
          <p:nvPr>
            <p:ph idx="11" type="ftr"/>
          </p:nvPr>
        </p:nvSpPr>
        <p:spPr>
          <a:xfrm>
            <a:off x="0" y="-34528"/>
            <a:ext cx="4572000" cy="273844"/>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IN"/>
              <a:t>Group ID -</a:t>
            </a:r>
            <a:r>
              <a:rPr lang="en-IN"/>
              <a:t>Communication</a:t>
            </a:r>
            <a:r>
              <a:rPr lang="en-IN"/>
              <a:t>-6</a:t>
            </a:r>
            <a:endParaRPr/>
          </a:p>
        </p:txBody>
      </p:sp>
      <p:pic>
        <p:nvPicPr>
          <p:cNvPr id="257" name="Google Shape;257;p19"/>
          <p:cNvPicPr preferRelativeResize="0"/>
          <p:nvPr/>
        </p:nvPicPr>
        <p:blipFill rotWithShape="1">
          <a:blip r:embed="rId3">
            <a:alphaModFix/>
          </a:blip>
          <a:srcRect b="0" l="0" r="0" t="0"/>
          <a:stretch/>
        </p:blipFill>
        <p:spPr>
          <a:xfrm>
            <a:off x="0" y="4900613"/>
            <a:ext cx="9144000" cy="242888"/>
          </a:xfrm>
          <a:prstGeom prst="rect">
            <a:avLst/>
          </a:prstGeom>
          <a:noFill/>
          <a:ln>
            <a:noFill/>
          </a:ln>
        </p:spPr>
      </p:pic>
      <p:pic>
        <p:nvPicPr>
          <p:cNvPr id="258" name="Google Shape;258;p19"/>
          <p:cNvPicPr preferRelativeResize="0"/>
          <p:nvPr/>
        </p:nvPicPr>
        <p:blipFill rotWithShape="1">
          <a:blip r:embed="rId4">
            <a:alphaModFix/>
          </a:blip>
          <a:srcRect b="0" l="0" r="0" t="0"/>
          <a:stretch/>
        </p:blipFill>
        <p:spPr>
          <a:xfrm>
            <a:off x="4572000" y="0"/>
            <a:ext cx="4572000" cy="271462"/>
          </a:xfrm>
          <a:prstGeom prst="rect">
            <a:avLst/>
          </a:prstGeom>
          <a:noFill/>
          <a:ln>
            <a:noFill/>
          </a:ln>
        </p:spPr>
      </p:pic>
      <p:sp>
        <p:nvSpPr>
          <p:cNvPr id="259" name="Google Shape;259;p19"/>
          <p:cNvSpPr txBox="1"/>
          <p:nvPr>
            <p:ph idx="1" type="body"/>
          </p:nvPr>
        </p:nvSpPr>
        <p:spPr>
          <a:xfrm>
            <a:off x="523875" y="1326290"/>
            <a:ext cx="8173898" cy="2876685"/>
          </a:xfrm>
          <a:prstGeom prst="rect">
            <a:avLst/>
          </a:prstGeom>
          <a:noFill/>
          <a:ln>
            <a:noFill/>
          </a:ln>
        </p:spPr>
        <p:txBody>
          <a:bodyPr anchorCtr="0" anchor="ctr" bIns="45700" lIns="91425" spcFirstLastPara="1" rIns="91425" wrap="square" tIns="45700">
            <a:spAutoFit/>
          </a:bodyPr>
          <a:lstStyle/>
          <a:p>
            <a:pPr indent="0" lvl="0" marL="139700" rtl="0" algn="l">
              <a:lnSpc>
                <a:spcPct val="90000"/>
              </a:lnSpc>
              <a:spcBef>
                <a:spcPts val="800"/>
              </a:spcBef>
              <a:spcAft>
                <a:spcPts val="0"/>
              </a:spcAft>
              <a:buSzPts val="1400"/>
              <a:buNone/>
            </a:pPr>
            <a:r>
              <a:rPr b="1" lang="en-IN" sz="1800"/>
              <a:t>Performance:</a:t>
            </a:r>
            <a:r>
              <a:rPr lang="en-IN" sz="1800"/>
              <a:t> Broad frequency coverage with stable gain and low signal reflection.</a:t>
            </a:r>
            <a:endParaRPr/>
          </a:p>
          <a:p>
            <a:pPr indent="0" lvl="0" marL="139700" rtl="0" algn="l">
              <a:lnSpc>
                <a:spcPct val="90000"/>
              </a:lnSpc>
              <a:spcBef>
                <a:spcPts val="800"/>
              </a:spcBef>
              <a:spcAft>
                <a:spcPts val="0"/>
              </a:spcAft>
              <a:buSzPts val="1400"/>
              <a:buNone/>
            </a:pPr>
            <a:r>
              <a:t/>
            </a:r>
            <a:endParaRPr sz="1800"/>
          </a:p>
          <a:p>
            <a:pPr indent="0" lvl="0" marL="139700" rtl="0" algn="l">
              <a:lnSpc>
                <a:spcPct val="90000"/>
              </a:lnSpc>
              <a:spcBef>
                <a:spcPts val="800"/>
              </a:spcBef>
              <a:spcAft>
                <a:spcPts val="0"/>
              </a:spcAft>
              <a:buSzPts val="1400"/>
              <a:buNone/>
            </a:pPr>
            <a:r>
              <a:rPr b="1" lang="en-IN" sz="1800"/>
              <a:t>Compact Design:</a:t>
            </a:r>
            <a:r>
              <a:rPr lang="en-IN" sz="1800"/>
              <a:t> Suitable for IoT devices, smartphones, and satellite systems.</a:t>
            </a:r>
            <a:endParaRPr/>
          </a:p>
          <a:p>
            <a:pPr indent="0" lvl="0" marL="139700" rtl="0" algn="l">
              <a:lnSpc>
                <a:spcPct val="90000"/>
              </a:lnSpc>
              <a:spcBef>
                <a:spcPts val="800"/>
              </a:spcBef>
              <a:spcAft>
                <a:spcPts val="0"/>
              </a:spcAft>
              <a:buSzPts val="1400"/>
              <a:buNone/>
            </a:pPr>
            <a:r>
              <a:t/>
            </a:r>
            <a:endParaRPr sz="1800"/>
          </a:p>
          <a:p>
            <a:pPr indent="0" lvl="0" marL="139700" rtl="0" algn="l">
              <a:lnSpc>
                <a:spcPct val="90000"/>
              </a:lnSpc>
              <a:spcBef>
                <a:spcPts val="800"/>
              </a:spcBef>
              <a:spcAft>
                <a:spcPts val="0"/>
              </a:spcAft>
              <a:buSzPts val="1400"/>
              <a:buNone/>
            </a:pPr>
            <a:r>
              <a:rPr b="1" lang="en-IN" sz="1800"/>
              <a:t>Comparison:</a:t>
            </a:r>
            <a:r>
              <a:rPr lang="en-IN" sz="1800"/>
              <a:t> Outperforms Yagi-Uda antennas in bandwidth and impedance matching.</a:t>
            </a:r>
            <a:endParaRPr/>
          </a:p>
          <a:p>
            <a:pPr indent="0" lvl="0" marL="0" marR="0" rtl="0" algn="l">
              <a:lnSpc>
                <a:spcPct val="100000"/>
              </a:lnSpc>
              <a:spcBef>
                <a:spcPts val="0"/>
              </a:spcBef>
              <a:spcAft>
                <a:spcPts val="0"/>
              </a:spcAft>
              <a:buClr>
                <a:schemeClr val="dk1"/>
              </a:buClr>
              <a:buSzPts val="1800"/>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401782" y="197647"/>
            <a:ext cx="8409709" cy="876080"/>
          </a:xfrm>
          <a:prstGeom prst="rect">
            <a:avLst/>
          </a:prstGeom>
          <a:noFill/>
          <a:ln>
            <a:noFill/>
          </a:ln>
        </p:spPr>
        <p:txBody>
          <a:bodyPr anchorCtr="0" anchor="ctr" bIns="34275" lIns="68575" spcFirstLastPara="1" rIns="68575" wrap="square" tIns="34275">
            <a:normAutofit/>
          </a:bodyPr>
          <a:lstStyle/>
          <a:p>
            <a:pPr indent="0" lvl="0" marL="0" rtl="0" algn="just">
              <a:lnSpc>
                <a:spcPct val="90000"/>
              </a:lnSpc>
              <a:spcBef>
                <a:spcPts val="0"/>
              </a:spcBef>
              <a:spcAft>
                <a:spcPts val="0"/>
              </a:spcAft>
              <a:buClr>
                <a:schemeClr val="dk1"/>
              </a:buClr>
              <a:buSzPts val="3300"/>
              <a:buFont typeface="Arial"/>
              <a:buNone/>
            </a:pPr>
            <a:r>
              <a:rPr lang="en-IN"/>
              <a:t>What is a Log-Periodic Antenna?</a:t>
            </a:r>
            <a:endParaRPr/>
          </a:p>
        </p:txBody>
      </p:sp>
      <p:sp>
        <p:nvSpPr>
          <p:cNvPr id="94" name="Google Shape;94;p2"/>
          <p:cNvSpPr txBox="1"/>
          <p:nvPr>
            <p:ph idx="11" type="ftr"/>
          </p:nvPr>
        </p:nvSpPr>
        <p:spPr>
          <a:xfrm>
            <a:off x="0" y="-34528"/>
            <a:ext cx="4572000" cy="273844"/>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IN"/>
              <a:t>Group ID -</a:t>
            </a:r>
            <a:r>
              <a:rPr lang="en-IN"/>
              <a:t>Communication</a:t>
            </a:r>
            <a:r>
              <a:rPr lang="en-IN"/>
              <a:t>-6</a:t>
            </a:r>
            <a:endParaRPr/>
          </a:p>
        </p:txBody>
      </p:sp>
      <p:pic>
        <p:nvPicPr>
          <p:cNvPr id="95" name="Google Shape;95;p2"/>
          <p:cNvPicPr preferRelativeResize="0"/>
          <p:nvPr/>
        </p:nvPicPr>
        <p:blipFill rotWithShape="1">
          <a:blip r:embed="rId3">
            <a:alphaModFix/>
          </a:blip>
          <a:srcRect b="0" l="0" r="0" t="0"/>
          <a:stretch/>
        </p:blipFill>
        <p:spPr>
          <a:xfrm>
            <a:off x="0" y="4900613"/>
            <a:ext cx="9144000" cy="242888"/>
          </a:xfrm>
          <a:prstGeom prst="rect">
            <a:avLst/>
          </a:prstGeom>
          <a:noFill/>
          <a:ln>
            <a:noFill/>
          </a:ln>
        </p:spPr>
      </p:pic>
      <p:pic>
        <p:nvPicPr>
          <p:cNvPr id="96" name="Google Shape;96;p2"/>
          <p:cNvPicPr preferRelativeResize="0"/>
          <p:nvPr/>
        </p:nvPicPr>
        <p:blipFill rotWithShape="1">
          <a:blip r:embed="rId4">
            <a:alphaModFix/>
          </a:blip>
          <a:srcRect b="0" l="0" r="0" t="0"/>
          <a:stretch/>
        </p:blipFill>
        <p:spPr>
          <a:xfrm>
            <a:off x="4572000" y="0"/>
            <a:ext cx="4572000" cy="271462"/>
          </a:xfrm>
          <a:prstGeom prst="rect">
            <a:avLst/>
          </a:prstGeom>
          <a:noFill/>
          <a:ln>
            <a:noFill/>
          </a:ln>
        </p:spPr>
      </p:pic>
      <p:sp>
        <p:nvSpPr>
          <p:cNvPr id="97" name="Google Shape;97;p2"/>
          <p:cNvSpPr txBox="1"/>
          <p:nvPr>
            <p:ph idx="1" type="body"/>
          </p:nvPr>
        </p:nvSpPr>
        <p:spPr>
          <a:xfrm>
            <a:off x="3905763" y="1517128"/>
            <a:ext cx="5238237" cy="2585323"/>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None/>
            </a:pPr>
            <a:r>
              <a:rPr b="1" i="0" lang="en-IN" sz="1800" u="none" cap="none" strike="noStrike">
                <a:solidFill>
                  <a:schemeClr val="dk1"/>
                </a:solidFill>
                <a:latin typeface="Arial"/>
                <a:ea typeface="Arial"/>
                <a:cs typeface="Arial"/>
                <a:sym typeface="Arial"/>
              </a:rPr>
              <a:t>Log-Periodic Antenna (LPDA):</a:t>
            </a:r>
            <a:r>
              <a:rPr b="0" i="0" lang="en-IN" sz="1800" u="none" cap="none" strike="noStrike">
                <a:solidFill>
                  <a:schemeClr val="dk1"/>
                </a:solidFill>
                <a:latin typeface="Arial"/>
                <a:ea typeface="Arial"/>
                <a:cs typeface="Arial"/>
                <a:sym typeface="Arial"/>
              </a:rPr>
              <a:t> A directional, wideband antenna.</a:t>
            </a:r>
            <a:endParaRPr/>
          </a:p>
          <a:p>
            <a:pPr indent="0" lvl="0" marL="0" rtl="0" algn="l">
              <a:lnSpc>
                <a:spcPct val="100000"/>
              </a:lnSpc>
              <a:spcBef>
                <a:spcPts val="0"/>
              </a:spcBef>
              <a:spcAft>
                <a:spcPts val="0"/>
              </a:spcAft>
              <a:buClr>
                <a:schemeClr val="dk1"/>
              </a:buClr>
              <a:buSzPts val="1800"/>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1" i="0" lang="en-IN" sz="1800" u="none" cap="none" strike="noStrike">
                <a:solidFill>
                  <a:schemeClr val="dk1"/>
                </a:solidFill>
                <a:latin typeface="Arial"/>
                <a:ea typeface="Arial"/>
                <a:cs typeface="Arial"/>
                <a:sym typeface="Arial"/>
              </a:rPr>
              <a:t>Structure:</a:t>
            </a:r>
            <a:r>
              <a:rPr b="0" i="0" lang="en-IN" sz="1800" u="none" cap="none" strike="noStrike">
                <a:solidFill>
                  <a:schemeClr val="dk1"/>
                </a:solidFill>
                <a:latin typeface="Arial"/>
                <a:ea typeface="Arial"/>
                <a:cs typeface="Arial"/>
                <a:sym typeface="Arial"/>
              </a:rPr>
              <a:t> Multiple dipole elements in logarithmic progression for consistent impedance and gain.</a:t>
            </a:r>
            <a:endParaRPr/>
          </a:p>
          <a:p>
            <a:pPr indent="0" lvl="0" marL="0" rtl="0" algn="l">
              <a:lnSpc>
                <a:spcPct val="100000"/>
              </a:lnSpc>
              <a:spcBef>
                <a:spcPts val="0"/>
              </a:spcBef>
              <a:spcAft>
                <a:spcPts val="0"/>
              </a:spcAft>
              <a:buClr>
                <a:schemeClr val="dk1"/>
              </a:buClr>
              <a:buSzPts val="1800"/>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1" i="0" lang="en-IN" sz="1800" u="none" cap="none" strike="noStrike">
                <a:solidFill>
                  <a:schemeClr val="dk1"/>
                </a:solidFill>
                <a:latin typeface="Arial"/>
                <a:ea typeface="Arial"/>
                <a:cs typeface="Arial"/>
                <a:sym typeface="Arial"/>
              </a:rPr>
              <a:t>Applications:</a:t>
            </a:r>
            <a:r>
              <a:rPr b="0" i="0" lang="en-IN" sz="1800" u="none" cap="none" strike="noStrike">
                <a:solidFill>
                  <a:schemeClr val="dk1"/>
                </a:solidFill>
                <a:latin typeface="Arial"/>
                <a:ea typeface="Arial"/>
                <a:cs typeface="Arial"/>
                <a:sym typeface="Arial"/>
              </a:rPr>
              <a:t> High-frequency, multi-band uses like broadcasting, spectrum research, and signal monitoring. </a:t>
            </a:r>
            <a:endParaRPr/>
          </a:p>
        </p:txBody>
      </p:sp>
      <p:pic>
        <p:nvPicPr>
          <p:cNvPr id="98" name="Google Shape;98;p2"/>
          <p:cNvPicPr preferRelativeResize="0"/>
          <p:nvPr/>
        </p:nvPicPr>
        <p:blipFill rotWithShape="1">
          <a:blip r:embed="rId5">
            <a:alphaModFix/>
          </a:blip>
          <a:srcRect b="0" l="0" r="0" t="0"/>
          <a:stretch/>
        </p:blipFill>
        <p:spPr>
          <a:xfrm>
            <a:off x="-992811" y="1181100"/>
            <a:ext cx="5469713" cy="3962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20"/>
          <p:cNvPicPr preferRelativeResize="0"/>
          <p:nvPr/>
        </p:nvPicPr>
        <p:blipFill rotWithShape="1">
          <a:blip r:embed="rId3">
            <a:alphaModFix/>
          </a:blip>
          <a:srcRect b="0" l="0" r="0" t="0"/>
          <a:stretch/>
        </p:blipFill>
        <p:spPr>
          <a:xfrm>
            <a:off x="0" y="4900613"/>
            <a:ext cx="9144000" cy="242888"/>
          </a:xfrm>
          <a:prstGeom prst="rect">
            <a:avLst/>
          </a:prstGeom>
          <a:noFill/>
          <a:ln>
            <a:noFill/>
          </a:ln>
        </p:spPr>
      </p:pic>
      <p:sp>
        <p:nvSpPr>
          <p:cNvPr id="265" name="Google Shape;265;p20"/>
          <p:cNvSpPr txBox="1"/>
          <p:nvPr>
            <p:ph type="title"/>
          </p:nvPr>
        </p:nvSpPr>
        <p:spPr>
          <a:xfrm>
            <a:off x="401782" y="197647"/>
            <a:ext cx="8409709" cy="87608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SzPts val="1400"/>
              <a:buNone/>
            </a:pPr>
            <a:r>
              <a:rPr lang="en-IN"/>
              <a:t>Future Scope</a:t>
            </a:r>
            <a:endParaRPr b="1"/>
          </a:p>
        </p:txBody>
      </p:sp>
      <p:sp>
        <p:nvSpPr>
          <p:cNvPr id="266" name="Google Shape;266;p20"/>
          <p:cNvSpPr txBox="1"/>
          <p:nvPr>
            <p:ph idx="11" type="ftr"/>
          </p:nvPr>
        </p:nvSpPr>
        <p:spPr>
          <a:xfrm>
            <a:off x="0" y="-34528"/>
            <a:ext cx="4572000" cy="273844"/>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IN"/>
              <a:t>Group ID -</a:t>
            </a:r>
            <a:r>
              <a:rPr lang="en-IN"/>
              <a:t>Communication</a:t>
            </a:r>
            <a:r>
              <a:rPr lang="en-IN"/>
              <a:t>-6</a:t>
            </a:r>
            <a:endParaRPr/>
          </a:p>
        </p:txBody>
      </p:sp>
      <p:pic>
        <p:nvPicPr>
          <p:cNvPr id="267" name="Google Shape;267;p20"/>
          <p:cNvPicPr preferRelativeResize="0"/>
          <p:nvPr/>
        </p:nvPicPr>
        <p:blipFill rotWithShape="1">
          <a:blip r:embed="rId4">
            <a:alphaModFix/>
          </a:blip>
          <a:srcRect b="0" l="0" r="0" t="0"/>
          <a:stretch/>
        </p:blipFill>
        <p:spPr>
          <a:xfrm>
            <a:off x="4572000" y="0"/>
            <a:ext cx="4572000" cy="271462"/>
          </a:xfrm>
          <a:prstGeom prst="rect">
            <a:avLst/>
          </a:prstGeom>
          <a:noFill/>
          <a:ln>
            <a:noFill/>
          </a:ln>
        </p:spPr>
      </p:pic>
      <p:sp>
        <p:nvSpPr>
          <p:cNvPr id="268" name="Google Shape;268;p20"/>
          <p:cNvSpPr txBox="1"/>
          <p:nvPr>
            <p:ph idx="1" type="body"/>
          </p:nvPr>
        </p:nvSpPr>
        <p:spPr>
          <a:xfrm>
            <a:off x="523874" y="1194971"/>
            <a:ext cx="5928132" cy="3139321"/>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None/>
            </a:pPr>
            <a:r>
              <a:rPr b="1" i="0" lang="en-IN" sz="1800" u="none" cap="none" strike="noStrike">
                <a:solidFill>
                  <a:schemeClr val="dk1"/>
                </a:solidFill>
                <a:latin typeface="Arial"/>
                <a:ea typeface="Arial"/>
                <a:cs typeface="Arial"/>
                <a:sym typeface="Arial"/>
              </a:rPr>
              <a:t>Miniaturization:</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0" i="0" lang="en-IN" sz="1800" u="none" cap="none" strike="noStrike">
                <a:solidFill>
                  <a:schemeClr val="dk1"/>
                </a:solidFill>
                <a:latin typeface="Arial"/>
                <a:ea typeface="Arial"/>
                <a:cs typeface="Arial"/>
                <a:sym typeface="Arial"/>
              </a:rPr>
              <a:t>Research on advanced materials like </a:t>
            </a:r>
            <a:r>
              <a:rPr b="1" i="0" lang="en-IN" sz="1800" u="none" cap="none" strike="noStrike">
                <a:solidFill>
                  <a:schemeClr val="dk1"/>
                </a:solidFill>
                <a:latin typeface="Arial"/>
                <a:ea typeface="Arial"/>
                <a:cs typeface="Arial"/>
                <a:sym typeface="Arial"/>
              </a:rPr>
              <a:t>metamaterials</a:t>
            </a:r>
            <a:r>
              <a:rPr b="0" i="0" lang="en-IN" sz="1800" u="none" cap="none" strike="noStrike">
                <a:solidFill>
                  <a:schemeClr val="dk1"/>
                </a:solidFill>
                <a:latin typeface="Arial"/>
                <a:ea typeface="Arial"/>
                <a:cs typeface="Arial"/>
                <a:sym typeface="Arial"/>
              </a:rPr>
              <a:t> for further size reduction.</a:t>
            </a:r>
            <a:endParaRPr/>
          </a:p>
          <a:p>
            <a:pPr indent="0" lvl="0" marL="0" marR="0" rtl="0" algn="l">
              <a:lnSpc>
                <a:spcPct val="100000"/>
              </a:lnSpc>
              <a:spcBef>
                <a:spcPts val="0"/>
              </a:spcBef>
              <a:spcAft>
                <a:spcPts val="0"/>
              </a:spcAft>
              <a:buClr>
                <a:schemeClr val="dk1"/>
              </a:buClr>
              <a:buSzPts val="1800"/>
              <a:buNone/>
            </a:pPr>
            <a:r>
              <a:rPr b="0" i="0" lang="en-IN" sz="1800" u="none" cap="none" strike="noStrike">
                <a:solidFill>
                  <a:schemeClr val="dk1"/>
                </a:solidFill>
                <a:latin typeface="Arial"/>
                <a:ea typeface="Arial"/>
                <a:cs typeface="Arial"/>
                <a:sym typeface="Arial"/>
              </a:rPr>
              <a:t>Explore </a:t>
            </a:r>
            <a:r>
              <a:rPr b="1" i="0" lang="en-IN" sz="1800" u="none" cap="none" strike="noStrike">
                <a:solidFill>
                  <a:schemeClr val="dk1"/>
                </a:solidFill>
                <a:latin typeface="Arial"/>
                <a:ea typeface="Arial"/>
                <a:cs typeface="Arial"/>
                <a:sym typeface="Arial"/>
              </a:rPr>
              <a:t>3D printing</a:t>
            </a:r>
            <a:r>
              <a:rPr b="0" i="0" lang="en-IN" sz="1800" u="none" cap="none" strike="noStrike">
                <a:solidFill>
                  <a:schemeClr val="dk1"/>
                </a:solidFill>
                <a:latin typeface="Arial"/>
                <a:ea typeface="Arial"/>
                <a:cs typeface="Arial"/>
                <a:sym typeface="Arial"/>
              </a:rPr>
              <a:t> for cost-effective manufacturing.</a:t>
            </a:r>
            <a:endParaRPr/>
          </a:p>
          <a:p>
            <a:pPr indent="0" lvl="0" marL="0" marR="0" rtl="0" algn="l">
              <a:lnSpc>
                <a:spcPct val="100000"/>
              </a:lnSpc>
              <a:spcBef>
                <a:spcPts val="0"/>
              </a:spcBef>
              <a:spcAft>
                <a:spcPts val="0"/>
              </a:spcAft>
              <a:buClr>
                <a:schemeClr val="dk1"/>
              </a:buClr>
              <a:buSzPts val="1800"/>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1" i="0" lang="en-IN" sz="1800" u="none" cap="none" strike="noStrike">
                <a:solidFill>
                  <a:schemeClr val="dk1"/>
                </a:solidFill>
                <a:latin typeface="Arial"/>
                <a:ea typeface="Arial"/>
                <a:cs typeface="Arial"/>
                <a:sym typeface="Arial"/>
              </a:rPr>
              <a:t>Applications: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0" i="0" lang="en-IN" sz="1800" u="none" cap="none" strike="noStrike">
                <a:solidFill>
                  <a:schemeClr val="dk1"/>
                </a:solidFill>
                <a:latin typeface="Arial"/>
                <a:ea typeface="Arial"/>
                <a:cs typeface="Arial"/>
                <a:sym typeface="Arial"/>
              </a:rPr>
              <a:t>Integration into </a:t>
            </a:r>
            <a:r>
              <a:rPr b="1" i="0" lang="en-IN" sz="1800" u="none" cap="none" strike="noStrike">
                <a:solidFill>
                  <a:schemeClr val="dk1"/>
                </a:solidFill>
                <a:latin typeface="Arial"/>
                <a:ea typeface="Arial"/>
                <a:cs typeface="Arial"/>
                <a:sym typeface="Arial"/>
              </a:rPr>
              <a:t>autonomous vehicles</a:t>
            </a:r>
            <a:r>
              <a:rPr b="0" i="0" lang="en-IN" sz="1800" u="none" cap="none" strike="noStrike">
                <a:solidFill>
                  <a:schemeClr val="dk1"/>
                </a:solidFill>
                <a:latin typeface="Arial"/>
                <a:ea typeface="Arial"/>
                <a:cs typeface="Arial"/>
                <a:sym typeface="Arial"/>
              </a:rPr>
              <a:t>, </a:t>
            </a:r>
            <a:r>
              <a:rPr b="1" i="0" lang="en-IN" sz="1800" u="none" cap="none" strike="noStrike">
                <a:solidFill>
                  <a:schemeClr val="dk1"/>
                </a:solidFill>
                <a:latin typeface="Arial"/>
                <a:ea typeface="Arial"/>
                <a:cs typeface="Arial"/>
                <a:sym typeface="Arial"/>
              </a:rPr>
              <a:t>smart cities</a:t>
            </a:r>
            <a:r>
              <a:rPr b="0" i="0" lang="en-IN" sz="1800" u="none" cap="none" strike="noStrike">
                <a:solidFill>
                  <a:schemeClr val="dk1"/>
                </a:solidFill>
                <a:latin typeface="Arial"/>
                <a:ea typeface="Arial"/>
                <a:cs typeface="Arial"/>
                <a:sym typeface="Arial"/>
              </a:rPr>
              <a:t>, and </a:t>
            </a:r>
            <a:r>
              <a:rPr b="1" i="0" lang="en-IN" sz="1800" u="none" cap="none" strike="noStrike">
                <a:solidFill>
                  <a:schemeClr val="dk1"/>
                </a:solidFill>
                <a:latin typeface="Arial"/>
                <a:ea typeface="Arial"/>
                <a:cs typeface="Arial"/>
                <a:sym typeface="Arial"/>
              </a:rPr>
              <a:t>industrial IoT systems</a:t>
            </a:r>
            <a:r>
              <a:rPr b="0" i="0" lang="en-IN" sz="1800" u="none" cap="none" strike="noStrik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1800"/>
              <a:buNone/>
            </a:pPr>
            <a:r>
              <a:rPr b="0" i="0" lang="en-IN" sz="1800" u="none" cap="none" strike="noStrike">
                <a:solidFill>
                  <a:schemeClr val="dk1"/>
                </a:solidFill>
                <a:latin typeface="Arial"/>
                <a:ea typeface="Arial"/>
                <a:cs typeface="Arial"/>
                <a:sym typeface="Arial"/>
              </a:rPr>
              <a:t>Use in </a:t>
            </a:r>
            <a:r>
              <a:rPr b="1" i="0" lang="en-IN" sz="1800" u="none" cap="none" strike="noStrike">
                <a:solidFill>
                  <a:schemeClr val="dk1"/>
                </a:solidFill>
                <a:latin typeface="Arial"/>
                <a:ea typeface="Arial"/>
                <a:cs typeface="Arial"/>
                <a:sym typeface="Arial"/>
              </a:rPr>
              <a:t>military</a:t>
            </a:r>
            <a:r>
              <a:rPr b="0" i="0" lang="en-IN" sz="1800" u="none" cap="none" strike="noStrike">
                <a:solidFill>
                  <a:schemeClr val="dk1"/>
                </a:solidFill>
                <a:latin typeface="Arial"/>
                <a:ea typeface="Arial"/>
                <a:cs typeface="Arial"/>
                <a:sym typeface="Arial"/>
              </a:rPr>
              <a:t> and </a:t>
            </a:r>
            <a:r>
              <a:rPr b="1" i="0" lang="en-IN" sz="1800" u="none" cap="none" strike="noStrike">
                <a:solidFill>
                  <a:schemeClr val="dk1"/>
                </a:solidFill>
                <a:latin typeface="Arial"/>
                <a:ea typeface="Arial"/>
                <a:cs typeface="Arial"/>
                <a:sym typeface="Arial"/>
              </a:rPr>
              <a:t>aerospace</a:t>
            </a:r>
            <a:r>
              <a:rPr b="0" i="0" lang="en-IN" sz="1800" u="none" cap="none" strike="noStrike">
                <a:solidFill>
                  <a:schemeClr val="dk1"/>
                </a:solidFill>
                <a:latin typeface="Arial"/>
                <a:ea typeface="Arial"/>
                <a:cs typeface="Arial"/>
                <a:sym typeface="Arial"/>
              </a:rPr>
              <a:t> systems requiring robust, reliable communication.</a:t>
            </a:r>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269" name="Google Shape;269;p20"/>
          <p:cNvPicPr preferRelativeResize="0"/>
          <p:nvPr/>
        </p:nvPicPr>
        <p:blipFill rotWithShape="1">
          <a:blip r:embed="rId5">
            <a:alphaModFix/>
          </a:blip>
          <a:srcRect b="0" l="0" r="0" t="0"/>
          <a:stretch/>
        </p:blipFill>
        <p:spPr>
          <a:xfrm>
            <a:off x="5341869" y="1168375"/>
            <a:ext cx="4333875" cy="3971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1"/>
          <p:cNvSpPr txBox="1"/>
          <p:nvPr>
            <p:ph type="title"/>
          </p:nvPr>
        </p:nvSpPr>
        <p:spPr>
          <a:xfrm>
            <a:off x="401782" y="197647"/>
            <a:ext cx="8409709" cy="87608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SzPts val="1400"/>
              <a:buNone/>
            </a:pPr>
            <a:r>
              <a:rPr lang="en-IN"/>
              <a:t>Conclusion</a:t>
            </a:r>
            <a:endParaRPr b="1"/>
          </a:p>
        </p:txBody>
      </p:sp>
      <p:sp>
        <p:nvSpPr>
          <p:cNvPr id="275" name="Google Shape;275;p21"/>
          <p:cNvSpPr txBox="1"/>
          <p:nvPr>
            <p:ph idx="11" type="ftr"/>
          </p:nvPr>
        </p:nvSpPr>
        <p:spPr>
          <a:xfrm>
            <a:off x="0" y="-34528"/>
            <a:ext cx="4572000" cy="273844"/>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IN"/>
              <a:t>Group ID -</a:t>
            </a:r>
            <a:r>
              <a:rPr lang="en-IN"/>
              <a:t>Communication</a:t>
            </a:r>
            <a:r>
              <a:rPr lang="en-IN"/>
              <a:t>-6</a:t>
            </a:r>
            <a:endParaRPr/>
          </a:p>
        </p:txBody>
      </p:sp>
      <p:pic>
        <p:nvPicPr>
          <p:cNvPr id="276" name="Google Shape;276;p21"/>
          <p:cNvPicPr preferRelativeResize="0"/>
          <p:nvPr/>
        </p:nvPicPr>
        <p:blipFill rotWithShape="1">
          <a:blip r:embed="rId3">
            <a:alphaModFix/>
          </a:blip>
          <a:srcRect b="0" l="0" r="0" t="0"/>
          <a:stretch/>
        </p:blipFill>
        <p:spPr>
          <a:xfrm>
            <a:off x="0" y="4900613"/>
            <a:ext cx="9144000" cy="242888"/>
          </a:xfrm>
          <a:prstGeom prst="rect">
            <a:avLst/>
          </a:prstGeom>
          <a:noFill/>
          <a:ln>
            <a:noFill/>
          </a:ln>
        </p:spPr>
      </p:pic>
      <p:pic>
        <p:nvPicPr>
          <p:cNvPr id="277" name="Google Shape;277;p21"/>
          <p:cNvPicPr preferRelativeResize="0"/>
          <p:nvPr/>
        </p:nvPicPr>
        <p:blipFill rotWithShape="1">
          <a:blip r:embed="rId4">
            <a:alphaModFix/>
          </a:blip>
          <a:srcRect b="0" l="0" r="0" t="0"/>
          <a:stretch/>
        </p:blipFill>
        <p:spPr>
          <a:xfrm>
            <a:off x="4572000" y="0"/>
            <a:ext cx="4572000" cy="271462"/>
          </a:xfrm>
          <a:prstGeom prst="rect">
            <a:avLst/>
          </a:prstGeom>
          <a:noFill/>
          <a:ln>
            <a:noFill/>
          </a:ln>
        </p:spPr>
      </p:pic>
      <p:sp>
        <p:nvSpPr>
          <p:cNvPr id="278" name="Google Shape;278;p21"/>
          <p:cNvSpPr txBox="1"/>
          <p:nvPr>
            <p:ph idx="1" type="body"/>
          </p:nvPr>
        </p:nvSpPr>
        <p:spPr>
          <a:xfrm>
            <a:off x="523875" y="1261230"/>
            <a:ext cx="8287500" cy="25860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i="0" lang="en-IN" sz="1800" u="none" cap="none" strike="noStrike">
                <a:solidFill>
                  <a:schemeClr val="dk1"/>
                </a:solidFill>
                <a:latin typeface="Arial"/>
                <a:ea typeface="Arial"/>
                <a:cs typeface="Arial"/>
                <a:sym typeface="Arial"/>
              </a:rPr>
              <a:t>The proposed LPDA design meets the demands of modern wireless communication systems.</a:t>
            </a:r>
            <a:endParaRPr/>
          </a:p>
          <a:p>
            <a:pPr indent="0" lvl="0" marL="0" marR="0" rtl="0" algn="l">
              <a:lnSpc>
                <a:spcPct val="100000"/>
              </a:lnSpc>
              <a:spcBef>
                <a:spcPts val="0"/>
              </a:spcBef>
              <a:spcAft>
                <a:spcPts val="0"/>
              </a:spcAft>
              <a:buClr>
                <a:schemeClr val="dk1"/>
              </a:buClr>
              <a:buSzPts val="1800"/>
              <a:buNone/>
            </a:pPr>
            <a:r>
              <a:t/>
            </a:r>
            <a:endParaRPr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i="0" lang="en-IN" sz="1800" u="none" cap="none" strike="noStrike">
                <a:solidFill>
                  <a:schemeClr val="dk1"/>
                </a:solidFill>
                <a:latin typeface="Arial"/>
                <a:ea typeface="Arial"/>
                <a:cs typeface="Arial"/>
                <a:sym typeface="Arial"/>
              </a:rPr>
              <a:t>Its compact size, wideband operation, and high gain make it suitable for </a:t>
            </a:r>
            <a:r>
              <a:rPr lang="en-IN" sz="1800"/>
              <a:t>the</a:t>
            </a:r>
            <a:r>
              <a:rPr i="0" lang="en-IN" sz="1800" u="none" cap="none" strike="noStrike">
                <a:solidFill>
                  <a:schemeClr val="dk1"/>
                </a:solidFill>
                <a:latin typeface="Arial"/>
                <a:ea typeface="Arial"/>
                <a:cs typeface="Arial"/>
                <a:sym typeface="Arial"/>
              </a:rPr>
              <a:t> applications.</a:t>
            </a:r>
            <a:endParaRPr/>
          </a:p>
          <a:p>
            <a:pPr indent="0" lvl="0" marL="0" marR="0" rtl="0" algn="l">
              <a:lnSpc>
                <a:spcPct val="100000"/>
              </a:lnSpc>
              <a:spcBef>
                <a:spcPts val="0"/>
              </a:spcBef>
              <a:spcAft>
                <a:spcPts val="0"/>
              </a:spcAft>
              <a:buClr>
                <a:schemeClr val="dk1"/>
              </a:buClr>
              <a:buSzPts val="1800"/>
              <a:buNone/>
            </a:pPr>
            <a:r>
              <a:t/>
            </a:r>
            <a:endParaRPr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i="0" lang="en-IN" sz="1800" u="none" cap="none" strike="noStrike">
                <a:solidFill>
                  <a:schemeClr val="dk1"/>
                </a:solidFill>
                <a:latin typeface="Arial"/>
                <a:ea typeface="Arial"/>
                <a:cs typeface="Arial"/>
                <a:sym typeface="Arial"/>
              </a:rPr>
              <a:t>Future enhancements will expand its applicability to various fields, ensuring its role in next-generation technologies.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2"/>
          <p:cNvSpPr txBox="1"/>
          <p:nvPr>
            <p:ph type="title"/>
          </p:nvPr>
        </p:nvSpPr>
        <p:spPr>
          <a:xfrm>
            <a:off x="401782" y="197647"/>
            <a:ext cx="8409709" cy="87608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SzPts val="1400"/>
              <a:buNone/>
            </a:pPr>
            <a:r>
              <a:rPr lang="en-IN">
                <a:solidFill>
                  <a:srgbClr val="222222"/>
                </a:solidFill>
                <a:latin typeface="arial"/>
                <a:ea typeface="arial"/>
                <a:cs typeface="arial"/>
                <a:sym typeface="arial"/>
              </a:rPr>
              <a:t>O</a:t>
            </a:r>
            <a:r>
              <a:rPr b="0" i="0" lang="en-IN">
                <a:solidFill>
                  <a:srgbClr val="222222"/>
                </a:solidFill>
                <a:latin typeface="arial"/>
                <a:ea typeface="arial"/>
                <a:cs typeface="arial"/>
                <a:sym typeface="arial"/>
              </a:rPr>
              <a:t>utcome of the project</a:t>
            </a:r>
            <a:endParaRPr b="1"/>
          </a:p>
        </p:txBody>
      </p:sp>
      <p:sp>
        <p:nvSpPr>
          <p:cNvPr id="284" name="Google Shape;284;p22"/>
          <p:cNvSpPr txBox="1"/>
          <p:nvPr>
            <p:ph idx="11" type="ftr"/>
          </p:nvPr>
        </p:nvSpPr>
        <p:spPr>
          <a:xfrm>
            <a:off x="0" y="-34528"/>
            <a:ext cx="4572000" cy="273844"/>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IN"/>
              <a:t>Group ID -</a:t>
            </a:r>
            <a:r>
              <a:rPr lang="en-IN"/>
              <a:t>Communication</a:t>
            </a:r>
            <a:r>
              <a:rPr lang="en-IN"/>
              <a:t>-6</a:t>
            </a:r>
            <a:endParaRPr/>
          </a:p>
        </p:txBody>
      </p:sp>
      <p:pic>
        <p:nvPicPr>
          <p:cNvPr id="285" name="Google Shape;285;p22"/>
          <p:cNvPicPr preferRelativeResize="0"/>
          <p:nvPr/>
        </p:nvPicPr>
        <p:blipFill rotWithShape="1">
          <a:blip r:embed="rId3">
            <a:alphaModFix/>
          </a:blip>
          <a:srcRect b="0" l="0" r="0" t="0"/>
          <a:stretch/>
        </p:blipFill>
        <p:spPr>
          <a:xfrm>
            <a:off x="0" y="4900613"/>
            <a:ext cx="9144000" cy="242888"/>
          </a:xfrm>
          <a:prstGeom prst="rect">
            <a:avLst/>
          </a:prstGeom>
          <a:noFill/>
          <a:ln>
            <a:noFill/>
          </a:ln>
        </p:spPr>
      </p:pic>
      <p:pic>
        <p:nvPicPr>
          <p:cNvPr id="286" name="Google Shape;286;p22"/>
          <p:cNvPicPr preferRelativeResize="0"/>
          <p:nvPr/>
        </p:nvPicPr>
        <p:blipFill rotWithShape="1">
          <a:blip r:embed="rId4">
            <a:alphaModFix/>
          </a:blip>
          <a:srcRect b="0" l="0" r="0" t="0"/>
          <a:stretch/>
        </p:blipFill>
        <p:spPr>
          <a:xfrm>
            <a:off x="4572000" y="0"/>
            <a:ext cx="4572000" cy="271462"/>
          </a:xfrm>
          <a:prstGeom prst="rect">
            <a:avLst/>
          </a:prstGeom>
          <a:noFill/>
          <a:ln>
            <a:noFill/>
          </a:ln>
        </p:spPr>
      </p:pic>
      <p:sp>
        <p:nvSpPr>
          <p:cNvPr id="287" name="Google Shape;287;p22"/>
          <p:cNvSpPr txBox="1"/>
          <p:nvPr>
            <p:ph idx="1" type="body"/>
          </p:nvPr>
        </p:nvSpPr>
        <p:spPr>
          <a:xfrm>
            <a:off x="523876" y="1056473"/>
            <a:ext cx="6381600" cy="3694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None/>
            </a:pPr>
            <a:r>
              <a:rPr b="1" i="0" lang="en-IN" sz="1800" u="none" cap="none" strike="noStrike">
                <a:solidFill>
                  <a:schemeClr val="dk1"/>
                </a:solidFill>
                <a:latin typeface="Arial"/>
                <a:ea typeface="Arial"/>
                <a:cs typeface="Arial"/>
                <a:sym typeface="Arial"/>
              </a:rPr>
              <a:t>Validated Design:</a:t>
            </a:r>
            <a:r>
              <a:rPr b="0" i="0" lang="en-IN" sz="1800" u="none" cap="none" strike="noStrike">
                <a:solidFill>
                  <a:schemeClr val="dk1"/>
                </a:solidFill>
                <a:latin typeface="Arial"/>
                <a:ea typeface="Arial"/>
                <a:cs typeface="Arial"/>
                <a:sym typeface="Arial"/>
              </a:rPr>
              <a:t> Compact LPDA optimized for </a:t>
            </a:r>
            <a:r>
              <a:rPr lang="en-IN" sz="1800"/>
              <a:t>wireless communication</a:t>
            </a:r>
            <a:r>
              <a:rPr b="0" i="0" lang="en-IN" sz="1800" u="none" cap="none" strike="noStrike">
                <a:solidFill>
                  <a:schemeClr val="dk1"/>
                </a:solidFill>
                <a:latin typeface="Arial"/>
                <a:ea typeface="Arial"/>
                <a:cs typeface="Arial"/>
                <a:sym typeface="Arial"/>
              </a:rPr>
              <a:t> with </a:t>
            </a:r>
            <a:r>
              <a:rPr i="0" lang="en-IN" sz="1800" u="none" cap="none" strike="noStrike">
                <a:solidFill>
                  <a:schemeClr val="dk1"/>
                </a:solidFill>
                <a:latin typeface="Arial"/>
                <a:ea typeface="Arial"/>
                <a:cs typeface="Arial"/>
                <a:sym typeface="Arial"/>
              </a:rPr>
              <a:t>S11 &lt; -10 dB </a:t>
            </a:r>
            <a:r>
              <a:rPr b="0" i="0" lang="en-IN" sz="1800" u="none" cap="none" strike="noStrike">
                <a:solidFill>
                  <a:schemeClr val="dk1"/>
                </a:solidFill>
                <a:latin typeface="Arial"/>
                <a:ea typeface="Arial"/>
                <a:cs typeface="Arial"/>
                <a:sym typeface="Arial"/>
              </a:rPr>
              <a:t>and stable gain across 2–7 GHz.</a:t>
            </a:r>
            <a:endParaRPr/>
          </a:p>
          <a:p>
            <a:pPr indent="0" lvl="0" marL="0" marR="0" rtl="0" algn="l">
              <a:lnSpc>
                <a:spcPct val="100000"/>
              </a:lnSpc>
              <a:spcBef>
                <a:spcPts val="0"/>
              </a:spcBef>
              <a:spcAft>
                <a:spcPts val="0"/>
              </a:spcAft>
              <a:buClr>
                <a:schemeClr val="dk1"/>
              </a:buClr>
              <a:buSzPts val="1800"/>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1" i="0" lang="en-IN" sz="1800" u="none" cap="none" strike="noStrike">
                <a:solidFill>
                  <a:schemeClr val="dk1"/>
                </a:solidFill>
                <a:latin typeface="Arial"/>
                <a:ea typeface="Arial"/>
                <a:cs typeface="Arial"/>
                <a:sym typeface="Arial"/>
              </a:rPr>
              <a:t>Performance Metrics: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0" i="0" lang="en-IN" sz="1800" u="none" cap="none" strike="noStrike">
                <a:solidFill>
                  <a:schemeClr val="dk1"/>
                </a:solidFill>
                <a:latin typeface="Arial"/>
                <a:ea typeface="Arial"/>
                <a:cs typeface="Arial"/>
                <a:sym typeface="Arial"/>
              </a:rPr>
              <a:t>Key Frequencies: 2.4 GHz, 3.5 GHz, 5.3 GHz.</a:t>
            </a:r>
            <a:endParaRPr/>
          </a:p>
          <a:p>
            <a:pPr indent="0" lvl="0" marL="0" marR="0" rtl="0" algn="l">
              <a:lnSpc>
                <a:spcPct val="100000"/>
              </a:lnSpc>
              <a:spcBef>
                <a:spcPts val="0"/>
              </a:spcBef>
              <a:spcAft>
                <a:spcPts val="0"/>
              </a:spcAft>
              <a:buClr>
                <a:schemeClr val="dk1"/>
              </a:buClr>
              <a:buSzPts val="1800"/>
              <a:buNone/>
            </a:pPr>
            <a:r>
              <a:rPr b="0" i="0" lang="en-IN" sz="1800" u="none" cap="none" strike="noStrike">
                <a:solidFill>
                  <a:schemeClr val="dk1"/>
                </a:solidFill>
                <a:latin typeface="Arial"/>
                <a:ea typeface="Arial"/>
                <a:cs typeface="Arial"/>
                <a:sym typeface="Arial"/>
              </a:rPr>
              <a:t>Gain: 6–10 dB, ensuring directional radiation.</a:t>
            </a:r>
            <a:endParaRPr/>
          </a:p>
          <a:p>
            <a:pPr indent="0" lvl="0" marL="0" marR="0" rtl="0" algn="l">
              <a:lnSpc>
                <a:spcPct val="100000"/>
              </a:lnSpc>
              <a:spcBef>
                <a:spcPts val="0"/>
              </a:spcBef>
              <a:spcAft>
                <a:spcPts val="0"/>
              </a:spcAft>
              <a:buClr>
                <a:schemeClr val="dk1"/>
              </a:buClr>
              <a:buSzPts val="1800"/>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1" i="0" lang="en-IN" sz="1800" u="none" cap="none" strike="noStrike">
                <a:solidFill>
                  <a:schemeClr val="dk1"/>
                </a:solidFill>
                <a:latin typeface="Arial"/>
                <a:ea typeface="Arial"/>
                <a:cs typeface="Arial"/>
                <a:sym typeface="Arial"/>
              </a:rPr>
              <a:t>Practical Use:</a:t>
            </a:r>
            <a:r>
              <a:rPr b="0" i="0" lang="en-IN" sz="1800" u="none" cap="none" strike="noStrike">
                <a:solidFill>
                  <a:schemeClr val="dk1"/>
                </a:solidFill>
                <a:latin typeface="Arial"/>
                <a:ea typeface="Arial"/>
                <a:cs typeface="Arial"/>
                <a:sym typeface="Arial"/>
              </a:rPr>
              <a:t> Suitable for IoT, satellites, 6G networks, and military communication.</a:t>
            </a:r>
            <a:endParaRPr/>
          </a:p>
          <a:p>
            <a:pPr indent="0" lvl="0" marL="0" marR="0" rtl="0" algn="l">
              <a:lnSpc>
                <a:spcPct val="100000"/>
              </a:lnSpc>
              <a:spcBef>
                <a:spcPts val="0"/>
              </a:spcBef>
              <a:spcAft>
                <a:spcPts val="0"/>
              </a:spcAft>
              <a:buClr>
                <a:schemeClr val="dk1"/>
              </a:buClr>
              <a:buSzPts val="1800"/>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1" i="0" lang="en-IN" sz="1800" u="none" cap="none" strike="noStrike">
                <a:solidFill>
                  <a:schemeClr val="dk1"/>
                </a:solidFill>
                <a:latin typeface="Arial"/>
                <a:ea typeface="Arial"/>
                <a:cs typeface="Arial"/>
                <a:sym typeface="Arial"/>
              </a:rPr>
              <a:t>Feasibility:</a:t>
            </a:r>
            <a:r>
              <a:rPr b="0" i="0" lang="en-IN" sz="1800" u="none" cap="none" strike="noStrike">
                <a:solidFill>
                  <a:schemeClr val="dk1"/>
                </a:solidFill>
                <a:latin typeface="Arial"/>
                <a:ea typeface="Arial"/>
                <a:cs typeface="Arial"/>
                <a:sym typeface="Arial"/>
              </a:rPr>
              <a:t> Proven through ANSYS HFSS simulations for real-world applications. </a:t>
            </a:r>
            <a:endParaRPr/>
          </a:p>
        </p:txBody>
      </p:sp>
      <p:pic>
        <p:nvPicPr>
          <p:cNvPr id="288" name="Google Shape;288;p22"/>
          <p:cNvPicPr preferRelativeResize="0"/>
          <p:nvPr/>
        </p:nvPicPr>
        <p:blipFill rotWithShape="1">
          <a:blip r:embed="rId5">
            <a:alphaModFix/>
          </a:blip>
          <a:srcRect b="0" l="0" r="0" t="0"/>
          <a:stretch/>
        </p:blipFill>
        <p:spPr>
          <a:xfrm>
            <a:off x="5335156" y="1331025"/>
            <a:ext cx="5724525" cy="3962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3"/>
          <p:cNvSpPr txBox="1"/>
          <p:nvPr>
            <p:ph type="title"/>
          </p:nvPr>
        </p:nvSpPr>
        <p:spPr>
          <a:xfrm>
            <a:off x="401782" y="197647"/>
            <a:ext cx="8409709" cy="87608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SzPts val="1400"/>
              <a:buNone/>
            </a:pPr>
            <a:r>
              <a:rPr lang="en-IN"/>
              <a:t>References</a:t>
            </a:r>
            <a:endParaRPr b="1"/>
          </a:p>
        </p:txBody>
      </p:sp>
      <p:sp>
        <p:nvSpPr>
          <p:cNvPr id="294" name="Google Shape;294;p23"/>
          <p:cNvSpPr txBox="1"/>
          <p:nvPr>
            <p:ph idx="11" type="ftr"/>
          </p:nvPr>
        </p:nvSpPr>
        <p:spPr>
          <a:xfrm>
            <a:off x="0" y="-34528"/>
            <a:ext cx="4572000" cy="273844"/>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IN"/>
              <a:t>Group ID -</a:t>
            </a:r>
            <a:r>
              <a:rPr lang="en-IN"/>
              <a:t>Communication</a:t>
            </a:r>
            <a:r>
              <a:rPr lang="en-IN"/>
              <a:t>-6</a:t>
            </a:r>
            <a:endParaRPr/>
          </a:p>
        </p:txBody>
      </p:sp>
      <p:pic>
        <p:nvPicPr>
          <p:cNvPr id="295" name="Google Shape;295;p23"/>
          <p:cNvPicPr preferRelativeResize="0"/>
          <p:nvPr/>
        </p:nvPicPr>
        <p:blipFill rotWithShape="1">
          <a:blip r:embed="rId3">
            <a:alphaModFix/>
          </a:blip>
          <a:srcRect b="0" l="0" r="0" t="0"/>
          <a:stretch/>
        </p:blipFill>
        <p:spPr>
          <a:xfrm>
            <a:off x="0" y="4900613"/>
            <a:ext cx="9144000" cy="242888"/>
          </a:xfrm>
          <a:prstGeom prst="rect">
            <a:avLst/>
          </a:prstGeom>
          <a:noFill/>
          <a:ln>
            <a:noFill/>
          </a:ln>
        </p:spPr>
      </p:pic>
      <p:pic>
        <p:nvPicPr>
          <p:cNvPr id="296" name="Google Shape;296;p23"/>
          <p:cNvPicPr preferRelativeResize="0"/>
          <p:nvPr/>
        </p:nvPicPr>
        <p:blipFill rotWithShape="1">
          <a:blip r:embed="rId4">
            <a:alphaModFix/>
          </a:blip>
          <a:srcRect b="0" l="0" r="0" t="0"/>
          <a:stretch/>
        </p:blipFill>
        <p:spPr>
          <a:xfrm>
            <a:off x="4572000" y="0"/>
            <a:ext cx="4572000" cy="271462"/>
          </a:xfrm>
          <a:prstGeom prst="rect">
            <a:avLst/>
          </a:prstGeom>
          <a:noFill/>
          <a:ln>
            <a:noFill/>
          </a:ln>
        </p:spPr>
      </p:pic>
      <p:sp>
        <p:nvSpPr>
          <p:cNvPr id="297" name="Google Shape;297;p23"/>
          <p:cNvSpPr txBox="1"/>
          <p:nvPr>
            <p:ph idx="1" type="body"/>
          </p:nvPr>
        </p:nvSpPr>
        <p:spPr>
          <a:xfrm>
            <a:off x="523875" y="1039540"/>
            <a:ext cx="8218343" cy="3450175"/>
          </a:xfrm>
          <a:prstGeom prst="rect">
            <a:avLst/>
          </a:prstGeom>
          <a:noFill/>
          <a:ln>
            <a:noFill/>
          </a:ln>
        </p:spPr>
        <p:txBody>
          <a:bodyPr anchorCtr="0" anchor="ctr" bIns="45700" lIns="91425" spcFirstLastPara="1" rIns="91425" wrap="square" tIns="45700">
            <a:spAutoFit/>
          </a:bodyPr>
          <a:lstStyle/>
          <a:p>
            <a:pPr indent="0" lvl="0" marL="139700" marR="899795" rtl="0" algn="l">
              <a:lnSpc>
                <a:spcPct val="90000"/>
              </a:lnSpc>
              <a:spcBef>
                <a:spcPts val="800"/>
              </a:spcBef>
              <a:spcAft>
                <a:spcPts val="0"/>
              </a:spcAft>
              <a:buSzPts val="1400"/>
              <a:buNone/>
            </a:pPr>
            <a:r>
              <a:rPr lang="en-IN" sz="1100">
                <a:latin typeface="Times New Roman"/>
                <a:ea typeface="Times New Roman"/>
                <a:cs typeface="Times New Roman"/>
                <a:sym typeface="Times New Roman"/>
              </a:rPr>
              <a:t>[1] E. M. K. Reddy and R. Bhaskar, “Design of novel free space log periodic array antenna to enhance the gain at the frequency range of 35 MHz to 60 MHz and compared with the dipole antenna,” </a:t>
            </a:r>
            <a:r>
              <a:rPr i="1" lang="en-IN" sz="1100">
                <a:latin typeface="Times New Roman"/>
                <a:ea typeface="Times New Roman"/>
                <a:cs typeface="Times New Roman"/>
                <a:sym typeface="Times New Roman"/>
              </a:rPr>
              <a:t>AIP Conference Proceedings</a:t>
            </a:r>
            <a:r>
              <a:rPr lang="en-IN" sz="1100">
                <a:latin typeface="Times New Roman"/>
                <a:ea typeface="Times New Roman"/>
                <a:cs typeface="Times New Roman"/>
                <a:sym typeface="Times New Roman"/>
              </a:rPr>
              <a:t>, vol. 3150, p. 030002, Jan. 2024, doi: 10.1063/5.0228627.</a:t>
            </a:r>
            <a:endParaRPr sz="1100">
              <a:latin typeface="Arial"/>
              <a:ea typeface="Arial"/>
              <a:cs typeface="Arial"/>
              <a:sym typeface="Arial"/>
            </a:endParaRPr>
          </a:p>
          <a:p>
            <a:pPr indent="0" lvl="0" marL="139700" marR="899795" rtl="0" algn="l">
              <a:lnSpc>
                <a:spcPct val="90000"/>
              </a:lnSpc>
              <a:spcBef>
                <a:spcPts val="800"/>
              </a:spcBef>
              <a:spcAft>
                <a:spcPts val="0"/>
              </a:spcAft>
              <a:buSzPts val="1400"/>
              <a:buNone/>
            </a:pPr>
            <a:r>
              <a:rPr lang="en-IN" sz="1100">
                <a:latin typeface="Times New Roman"/>
                <a:ea typeface="Times New Roman"/>
                <a:cs typeface="Times New Roman"/>
                <a:sym typeface="Times New Roman"/>
              </a:rPr>
              <a:t>[2] A. A. Gheethan, D. E. Anagnostou, and ECE Department, South Dakota School of Mines &amp; Technology, Rapid City, SD, 57701, “Reduced size Planar Log-Periodic Dipole Arrays (LPDAs) using rectangular meander line elements,” journal-article, 2008.</a:t>
            </a:r>
            <a:endParaRPr sz="1100">
              <a:latin typeface="Arial"/>
              <a:ea typeface="Arial"/>
              <a:cs typeface="Arial"/>
              <a:sym typeface="Arial"/>
            </a:endParaRPr>
          </a:p>
          <a:p>
            <a:pPr indent="0" lvl="0" marL="139700" marR="899795" rtl="0" algn="l">
              <a:lnSpc>
                <a:spcPct val="90000"/>
              </a:lnSpc>
              <a:spcBef>
                <a:spcPts val="800"/>
              </a:spcBef>
              <a:spcAft>
                <a:spcPts val="0"/>
              </a:spcAft>
              <a:buSzPts val="1400"/>
              <a:buNone/>
            </a:pPr>
            <a:r>
              <a:rPr lang="en-IN" sz="1100">
                <a:latin typeface="Times New Roman"/>
                <a:ea typeface="Times New Roman"/>
                <a:cs typeface="Times New Roman"/>
                <a:sym typeface="Times New Roman"/>
              </a:rPr>
              <a:t>[3] “The Evolution of Antenna Technology: Yagi–Uda, helix, and log-periodic antennas.,” </a:t>
            </a:r>
            <a:r>
              <a:rPr i="1" lang="en-IN" sz="1100">
                <a:latin typeface="Times New Roman"/>
                <a:ea typeface="Times New Roman"/>
                <a:cs typeface="Times New Roman"/>
                <a:sym typeface="Times New Roman"/>
              </a:rPr>
              <a:t>IEEE Journals &amp; Magazine | IEEE Xplore</a:t>
            </a:r>
            <a:r>
              <a:rPr lang="en-IN" sz="1100">
                <a:latin typeface="Times New Roman"/>
                <a:ea typeface="Times New Roman"/>
                <a:cs typeface="Times New Roman"/>
                <a:sym typeface="Times New Roman"/>
              </a:rPr>
              <a:t>, Oct. 01, 2024. </a:t>
            </a:r>
            <a:r>
              <a:rPr lang="en-IN" sz="1100" u="sng">
                <a:solidFill>
                  <a:schemeClr val="dk1"/>
                </a:solidFill>
                <a:latin typeface="Times New Roman"/>
                <a:ea typeface="Times New Roman"/>
                <a:cs typeface="Times New Roman"/>
                <a:sym typeface="Times New Roman"/>
              </a:rPr>
              <a:t>https://ieeexplore.ieee.org/abstract/document/10623293</a:t>
            </a:r>
            <a:endParaRPr sz="1100">
              <a:solidFill>
                <a:schemeClr val="dk1"/>
              </a:solidFill>
              <a:latin typeface="Arial"/>
              <a:ea typeface="Arial"/>
              <a:cs typeface="Arial"/>
              <a:sym typeface="Arial"/>
            </a:endParaRPr>
          </a:p>
          <a:p>
            <a:pPr indent="0" lvl="0" marL="139700" marR="899795" rtl="0" algn="l">
              <a:lnSpc>
                <a:spcPct val="90000"/>
              </a:lnSpc>
              <a:spcBef>
                <a:spcPts val="800"/>
              </a:spcBef>
              <a:spcAft>
                <a:spcPts val="0"/>
              </a:spcAft>
              <a:buSzPts val="1400"/>
              <a:buNone/>
            </a:pPr>
            <a:r>
              <a:rPr lang="en-IN" sz="1100">
                <a:latin typeface="Times New Roman"/>
                <a:ea typeface="Times New Roman"/>
                <a:cs typeface="Times New Roman"/>
                <a:sym typeface="Times New Roman"/>
              </a:rPr>
              <a:t>[4] “The Evolution of Antenna Technology: Yagi–Uda, helix, and log-periodic antennas.,” </a:t>
            </a:r>
            <a:r>
              <a:rPr i="1" lang="en-IN" sz="1100">
                <a:latin typeface="Times New Roman"/>
                <a:ea typeface="Times New Roman"/>
                <a:cs typeface="Times New Roman"/>
                <a:sym typeface="Times New Roman"/>
              </a:rPr>
              <a:t>IEEE Journals &amp; Magazine | IEEE Xplore</a:t>
            </a:r>
            <a:r>
              <a:rPr lang="en-IN" sz="1100">
                <a:latin typeface="Times New Roman"/>
                <a:ea typeface="Times New Roman"/>
                <a:cs typeface="Times New Roman"/>
                <a:sym typeface="Times New Roman"/>
              </a:rPr>
              <a:t>, Oct. 01, 2024. https://ieeexplore.ieee.org/abstract/document/10623293</a:t>
            </a:r>
            <a:endParaRPr sz="1100">
              <a:latin typeface="Arial"/>
              <a:ea typeface="Arial"/>
              <a:cs typeface="Arial"/>
              <a:sym typeface="Arial"/>
            </a:endParaRPr>
          </a:p>
          <a:p>
            <a:pPr indent="0" lvl="0" marL="139700" marR="899795" rtl="0" algn="l">
              <a:lnSpc>
                <a:spcPct val="90000"/>
              </a:lnSpc>
              <a:spcBef>
                <a:spcPts val="800"/>
              </a:spcBef>
              <a:spcAft>
                <a:spcPts val="0"/>
              </a:spcAft>
              <a:buSzPts val="1400"/>
              <a:buNone/>
            </a:pPr>
            <a:r>
              <a:rPr lang="en-IN" sz="1100">
                <a:latin typeface="Times New Roman"/>
                <a:ea typeface="Times New Roman"/>
                <a:cs typeface="Times New Roman"/>
                <a:sym typeface="Times New Roman"/>
              </a:rPr>
              <a:t>[5] S. S. Gültekin and M. Yerlikaya, “Enhanced Gain Dual-Port Compact Printed Meandered Log-Periodic Monopole Array Antenna Design with Octagonal-Ring Shaped FSS for Broadband 28 GHz Applications,” </a:t>
            </a:r>
            <a:r>
              <a:rPr i="1" lang="en-IN" sz="1100">
                <a:latin typeface="Times New Roman"/>
                <a:ea typeface="Times New Roman"/>
                <a:cs typeface="Times New Roman"/>
                <a:sym typeface="Times New Roman"/>
              </a:rPr>
              <a:t>Arabian Journal for Science and Engineering</a:t>
            </a:r>
            <a:r>
              <a:rPr lang="en-IN" sz="1100">
                <a:latin typeface="Times New Roman"/>
                <a:ea typeface="Times New Roman"/>
                <a:cs typeface="Times New Roman"/>
                <a:sym typeface="Times New Roman"/>
              </a:rPr>
              <a:t>, Jun. 2024, doi: 10.1007/s13369-024-09256-3.</a:t>
            </a:r>
            <a:br>
              <a:rPr lang="en-IN" sz="1100">
                <a:latin typeface="Times New Roman"/>
                <a:ea typeface="Times New Roman"/>
                <a:cs typeface="Times New Roman"/>
                <a:sym typeface="Times New Roman"/>
              </a:rPr>
            </a:br>
            <a:br>
              <a:rPr lang="en-IN" sz="1100">
                <a:latin typeface="Times New Roman"/>
                <a:ea typeface="Times New Roman"/>
                <a:cs typeface="Times New Roman"/>
                <a:sym typeface="Times New Roman"/>
              </a:rPr>
            </a:br>
            <a:r>
              <a:rPr lang="en-IN" sz="1100">
                <a:latin typeface="Times New Roman"/>
                <a:ea typeface="Times New Roman"/>
                <a:cs typeface="Times New Roman"/>
                <a:sym typeface="Times New Roman"/>
              </a:rPr>
              <a:t>[6] “volume | PIER Journals.” https://www.jpier.org/PIERC/pier.php?paper=23042004</a:t>
            </a:r>
            <a:endParaRPr sz="1100">
              <a:latin typeface="Arial"/>
              <a:ea typeface="Arial"/>
              <a:cs typeface="Arial"/>
              <a:sym typeface="Arial"/>
            </a:endParaRPr>
          </a:p>
          <a:p>
            <a:pPr indent="0" lvl="0" marL="139700" marR="899795" rtl="0" algn="l">
              <a:lnSpc>
                <a:spcPct val="90000"/>
              </a:lnSpc>
              <a:spcBef>
                <a:spcPts val="800"/>
              </a:spcBef>
              <a:spcAft>
                <a:spcPts val="0"/>
              </a:spcAft>
              <a:buSzPts val="1400"/>
              <a:buNone/>
            </a:pPr>
            <a:r>
              <a:rPr lang="en-IN" sz="1100">
                <a:latin typeface="Times New Roman"/>
                <a:ea typeface="Times New Roman"/>
                <a:cs typeface="Times New Roman"/>
                <a:sym typeface="Times New Roman"/>
              </a:rPr>
              <a:t>[7] V. Sorathiya </a:t>
            </a:r>
            <a:r>
              <a:rPr i="1" lang="en-IN" sz="1100">
                <a:latin typeface="Times New Roman"/>
                <a:ea typeface="Times New Roman"/>
                <a:cs typeface="Times New Roman"/>
                <a:sym typeface="Times New Roman"/>
              </a:rPr>
              <a:t>et al.</a:t>
            </a:r>
            <a:r>
              <a:rPr lang="en-IN" sz="1100">
                <a:latin typeface="Times New Roman"/>
                <a:ea typeface="Times New Roman"/>
                <a:cs typeface="Times New Roman"/>
                <a:sym typeface="Times New Roman"/>
              </a:rPr>
              <a:t>, “Graphene-Based Log-Periodic Dipole Antenna-Shaped MIMO antenna structure for the terahertz frequency spectrum,” </a:t>
            </a:r>
            <a:r>
              <a:rPr i="1" lang="en-IN" sz="1100">
                <a:latin typeface="Times New Roman"/>
                <a:ea typeface="Times New Roman"/>
                <a:cs typeface="Times New Roman"/>
                <a:sym typeface="Times New Roman"/>
              </a:rPr>
              <a:t>Arabian Journal for Science and Engineering</a:t>
            </a:r>
            <a:r>
              <a:rPr lang="en-IN" sz="1100">
                <a:latin typeface="Times New Roman"/>
                <a:ea typeface="Times New Roman"/>
                <a:cs typeface="Times New Roman"/>
                <a:sym typeface="Times New Roman"/>
              </a:rPr>
              <a:t>, vol. 49, no. 5, pp. 6391–6404, Sep. 2023, doi: 10.1007/s13369-023-08235-4.</a:t>
            </a:r>
            <a:endParaRPr sz="1100">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4"/>
          <p:cNvSpPr txBox="1"/>
          <p:nvPr>
            <p:ph idx="11" type="ftr"/>
          </p:nvPr>
        </p:nvSpPr>
        <p:spPr>
          <a:xfrm>
            <a:off x="0" y="-34528"/>
            <a:ext cx="4572000" cy="273844"/>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IN"/>
              <a:t>Group ID -</a:t>
            </a:r>
            <a:r>
              <a:rPr lang="en-IN"/>
              <a:t>Communication</a:t>
            </a:r>
            <a:r>
              <a:rPr lang="en-IN"/>
              <a:t>-6</a:t>
            </a:r>
            <a:endParaRPr/>
          </a:p>
        </p:txBody>
      </p:sp>
      <p:pic>
        <p:nvPicPr>
          <p:cNvPr id="303" name="Google Shape;303;p24"/>
          <p:cNvPicPr preferRelativeResize="0"/>
          <p:nvPr/>
        </p:nvPicPr>
        <p:blipFill rotWithShape="1">
          <a:blip r:embed="rId3">
            <a:alphaModFix/>
          </a:blip>
          <a:srcRect b="0" l="0" r="0" t="0"/>
          <a:stretch/>
        </p:blipFill>
        <p:spPr>
          <a:xfrm>
            <a:off x="0" y="4900613"/>
            <a:ext cx="9144000" cy="242888"/>
          </a:xfrm>
          <a:prstGeom prst="rect">
            <a:avLst/>
          </a:prstGeom>
          <a:noFill/>
          <a:ln>
            <a:noFill/>
          </a:ln>
        </p:spPr>
      </p:pic>
      <p:pic>
        <p:nvPicPr>
          <p:cNvPr id="304" name="Google Shape;304;p24"/>
          <p:cNvPicPr preferRelativeResize="0"/>
          <p:nvPr/>
        </p:nvPicPr>
        <p:blipFill rotWithShape="1">
          <a:blip r:embed="rId4">
            <a:alphaModFix/>
          </a:blip>
          <a:srcRect b="0" l="0" r="0" t="0"/>
          <a:stretch/>
        </p:blipFill>
        <p:spPr>
          <a:xfrm>
            <a:off x="4572000" y="0"/>
            <a:ext cx="4572000" cy="271462"/>
          </a:xfrm>
          <a:prstGeom prst="rect">
            <a:avLst/>
          </a:prstGeom>
          <a:noFill/>
          <a:ln>
            <a:noFill/>
          </a:ln>
        </p:spPr>
      </p:pic>
      <p:sp>
        <p:nvSpPr>
          <p:cNvPr id="305" name="Google Shape;305;p24"/>
          <p:cNvSpPr txBox="1"/>
          <p:nvPr>
            <p:ph idx="1" type="body"/>
          </p:nvPr>
        </p:nvSpPr>
        <p:spPr>
          <a:xfrm>
            <a:off x="462828" y="784775"/>
            <a:ext cx="8218343" cy="3602525"/>
          </a:xfrm>
          <a:prstGeom prst="rect">
            <a:avLst/>
          </a:prstGeom>
          <a:noFill/>
          <a:ln>
            <a:noFill/>
          </a:ln>
        </p:spPr>
        <p:txBody>
          <a:bodyPr anchorCtr="0" anchor="ctr" bIns="45700" lIns="91425" spcFirstLastPara="1" rIns="91425" wrap="square" tIns="45700">
            <a:spAutoFit/>
          </a:bodyPr>
          <a:lstStyle/>
          <a:p>
            <a:pPr indent="0" lvl="0" marL="139700" marR="899795" rtl="0" algn="l">
              <a:lnSpc>
                <a:spcPct val="90000"/>
              </a:lnSpc>
              <a:spcBef>
                <a:spcPts val="800"/>
              </a:spcBef>
              <a:spcAft>
                <a:spcPts val="0"/>
              </a:spcAft>
              <a:buSzPts val="1400"/>
              <a:buNone/>
            </a:pPr>
            <a:r>
              <a:rPr lang="en-IN" sz="1100">
                <a:latin typeface="Times New Roman"/>
                <a:ea typeface="Times New Roman"/>
                <a:cs typeface="Times New Roman"/>
                <a:sym typeface="Times New Roman"/>
              </a:rPr>
              <a:t>[8] C. Im, S. Youn, T. H. Lim, and H. Choo, “Design of a compact log periodic dipole array antenna for broadband and High-Power beam synthesis using superposition,” </a:t>
            </a:r>
            <a:r>
              <a:rPr i="1" lang="en-IN" sz="1100">
                <a:latin typeface="Times New Roman"/>
                <a:ea typeface="Times New Roman"/>
                <a:cs typeface="Times New Roman"/>
                <a:sym typeface="Times New Roman"/>
              </a:rPr>
              <a:t>Journal of Electromagnetic Engineering and Science</a:t>
            </a:r>
            <a:r>
              <a:rPr lang="en-IN" sz="1100">
                <a:latin typeface="Times New Roman"/>
                <a:ea typeface="Times New Roman"/>
                <a:cs typeface="Times New Roman"/>
                <a:sym typeface="Times New Roman"/>
              </a:rPr>
              <a:t>, vol. 24, no. 3, pp. 234–242, May 2024, doi: 10.26866/jees.2024.3.r.224.</a:t>
            </a:r>
            <a:endParaRPr sz="1100">
              <a:latin typeface="Arial"/>
              <a:ea typeface="Arial"/>
              <a:cs typeface="Arial"/>
              <a:sym typeface="Arial"/>
            </a:endParaRPr>
          </a:p>
          <a:p>
            <a:pPr indent="0" lvl="0" marL="139700" marR="899795" rtl="0" algn="l">
              <a:lnSpc>
                <a:spcPct val="90000"/>
              </a:lnSpc>
              <a:spcBef>
                <a:spcPts val="800"/>
              </a:spcBef>
              <a:spcAft>
                <a:spcPts val="0"/>
              </a:spcAft>
              <a:buSzPts val="1400"/>
              <a:buNone/>
            </a:pPr>
            <a:r>
              <a:rPr lang="en-IN" sz="1100">
                <a:latin typeface="Times New Roman"/>
                <a:ea typeface="Times New Roman"/>
                <a:cs typeface="Times New Roman"/>
                <a:sym typeface="Times New Roman"/>
              </a:rPr>
              <a:t>[9] “Miniature Planar Log Periodic Dipole Array antenna for IEMI Detection Application,” </a:t>
            </a:r>
            <a:r>
              <a:rPr i="1" lang="en-IN" sz="1100">
                <a:latin typeface="Times New Roman"/>
                <a:ea typeface="Times New Roman"/>
                <a:cs typeface="Times New Roman"/>
                <a:sym typeface="Times New Roman"/>
              </a:rPr>
              <a:t>IEEE Journals &amp; Magazine | IEEE Xplore</a:t>
            </a:r>
            <a:r>
              <a:rPr lang="en-IN" sz="1100">
                <a:latin typeface="Times New Roman"/>
                <a:ea typeface="Times New Roman"/>
                <a:cs typeface="Times New Roman"/>
                <a:sym typeface="Times New Roman"/>
              </a:rPr>
              <a:t>, Oct. 01, 2024. https://ieeexplore.ieee.org/abstract/document/10605071</a:t>
            </a:r>
            <a:endParaRPr sz="1100">
              <a:latin typeface="Arial"/>
              <a:ea typeface="Arial"/>
              <a:cs typeface="Arial"/>
              <a:sym typeface="Arial"/>
            </a:endParaRPr>
          </a:p>
          <a:p>
            <a:pPr indent="0" lvl="0" marL="139700" marR="899795" rtl="0" algn="l">
              <a:lnSpc>
                <a:spcPct val="90000"/>
              </a:lnSpc>
              <a:spcBef>
                <a:spcPts val="800"/>
              </a:spcBef>
              <a:spcAft>
                <a:spcPts val="0"/>
              </a:spcAft>
              <a:buSzPts val="1400"/>
              <a:buNone/>
            </a:pPr>
            <a:r>
              <a:rPr lang="en-IN" sz="1100">
                <a:latin typeface="Times New Roman"/>
                <a:ea typeface="Times New Roman"/>
                <a:cs typeface="Times New Roman"/>
                <a:sym typeface="Times New Roman"/>
              </a:rPr>
              <a:t>[10] “An ultrawideband H-Plane monopulse Log-Periodic antenna for jamming signal finding,” </a:t>
            </a:r>
            <a:r>
              <a:rPr i="1" lang="en-IN" sz="1100">
                <a:latin typeface="Times New Roman"/>
                <a:ea typeface="Times New Roman"/>
                <a:cs typeface="Times New Roman"/>
                <a:sym typeface="Times New Roman"/>
              </a:rPr>
              <a:t>IEEE Journals &amp; Magazine | IEEE Xplore</a:t>
            </a:r>
            <a:r>
              <a:rPr lang="en-IN" sz="1100">
                <a:latin typeface="Times New Roman"/>
                <a:ea typeface="Times New Roman"/>
                <a:cs typeface="Times New Roman"/>
                <a:sym typeface="Times New Roman"/>
              </a:rPr>
              <a:t>, Sep. 01, 2024. https://ieeexplore.ieee.org/abstract/document/10577594</a:t>
            </a:r>
            <a:br>
              <a:rPr lang="en-IN" sz="1100">
                <a:latin typeface="Times New Roman"/>
                <a:ea typeface="Times New Roman"/>
                <a:cs typeface="Times New Roman"/>
                <a:sym typeface="Times New Roman"/>
              </a:rPr>
            </a:br>
            <a:br>
              <a:rPr lang="en-IN" sz="1100">
                <a:latin typeface="Times New Roman"/>
                <a:ea typeface="Times New Roman"/>
                <a:cs typeface="Times New Roman"/>
                <a:sym typeface="Times New Roman"/>
              </a:rPr>
            </a:br>
            <a:r>
              <a:rPr lang="en-IN" sz="1100">
                <a:latin typeface="Times New Roman"/>
                <a:ea typeface="Times New Roman"/>
                <a:cs typeface="Times New Roman"/>
                <a:sym typeface="Times New Roman"/>
              </a:rPr>
              <a:t>[11] “The design of Log-Periodic Dipole Array (LPDA) antenna for 5G application using SIW technology,” </a:t>
            </a:r>
            <a:r>
              <a:rPr i="1" lang="en-IN" sz="1100">
                <a:latin typeface="Times New Roman"/>
                <a:ea typeface="Times New Roman"/>
                <a:cs typeface="Times New Roman"/>
                <a:sym typeface="Times New Roman"/>
              </a:rPr>
              <a:t>IEEE Conference Publication | IEEE Xplore</a:t>
            </a:r>
            <a:r>
              <a:rPr lang="en-IN" sz="1100">
                <a:latin typeface="Times New Roman"/>
                <a:ea typeface="Times New Roman"/>
                <a:cs typeface="Times New Roman"/>
                <a:sym typeface="Times New Roman"/>
              </a:rPr>
              <a:t>, May 12, 2024. https://ieeexplore.ieee.org/abstract/document/10576329</a:t>
            </a:r>
            <a:br>
              <a:rPr lang="en-IN" sz="1100">
                <a:latin typeface="Times New Roman"/>
                <a:ea typeface="Times New Roman"/>
                <a:cs typeface="Times New Roman"/>
                <a:sym typeface="Times New Roman"/>
              </a:rPr>
            </a:br>
            <a:br>
              <a:rPr lang="en-IN" sz="1100">
                <a:latin typeface="Times New Roman"/>
                <a:ea typeface="Times New Roman"/>
                <a:cs typeface="Times New Roman"/>
                <a:sym typeface="Times New Roman"/>
              </a:rPr>
            </a:br>
            <a:r>
              <a:rPr lang="en-IN" sz="1100">
                <a:latin typeface="Times New Roman"/>
                <a:ea typeface="Times New Roman"/>
                <a:cs typeface="Times New Roman"/>
                <a:sym typeface="Times New Roman"/>
              </a:rPr>
              <a:t>[12] “High gain arrow shaped Log-Periodic Dipole Array antenna for 5G applications,” </a:t>
            </a:r>
            <a:r>
              <a:rPr i="1" lang="en-IN" sz="1100">
                <a:latin typeface="Times New Roman"/>
                <a:ea typeface="Times New Roman"/>
                <a:cs typeface="Times New Roman"/>
                <a:sym typeface="Times New Roman"/>
              </a:rPr>
              <a:t>IEEE Conference Publication | IEEE Xplore</a:t>
            </a:r>
            <a:r>
              <a:rPr lang="en-IN" sz="1100">
                <a:latin typeface="Times New Roman"/>
                <a:ea typeface="Times New Roman"/>
                <a:cs typeface="Times New Roman"/>
                <a:sym typeface="Times New Roman"/>
              </a:rPr>
              <a:t>, Jul. 12, 2024. https://ieeexplore.ieee.org/abstract/document/10692165</a:t>
            </a:r>
            <a:endParaRPr sz="1100">
              <a:latin typeface="Arial"/>
              <a:ea typeface="Arial"/>
              <a:cs typeface="Arial"/>
              <a:sym typeface="Arial"/>
            </a:endParaRPr>
          </a:p>
          <a:p>
            <a:pPr indent="0" lvl="0" marL="139700" marR="899795" rtl="0" algn="l">
              <a:lnSpc>
                <a:spcPct val="90000"/>
              </a:lnSpc>
              <a:spcBef>
                <a:spcPts val="800"/>
              </a:spcBef>
              <a:spcAft>
                <a:spcPts val="0"/>
              </a:spcAft>
              <a:buSzPts val="1400"/>
              <a:buNone/>
            </a:pPr>
            <a:r>
              <a:rPr lang="en-IN" sz="1100">
                <a:latin typeface="Times New Roman"/>
                <a:ea typeface="Times New Roman"/>
                <a:cs typeface="Times New Roman"/>
                <a:sym typeface="Times New Roman"/>
              </a:rPr>
              <a:t>[13] “RF circuit analysis of UWB Planar Log Periodic antenna for 5G communications using theory of characteristic modes,” </a:t>
            </a:r>
            <a:r>
              <a:rPr i="1" lang="en-IN" sz="1100">
                <a:latin typeface="Times New Roman"/>
                <a:ea typeface="Times New Roman"/>
                <a:cs typeface="Times New Roman"/>
                <a:sym typeface="Times New Roman"/>
              </a:rPr>
              <a:t>IEEE Journals &amp; Magazine | IEEE Xplore</a:t>
            </a:r>
            <a:r>
              <a:rPr lang="en-IN" sz="1100">
                <a:latin typeface="Times New Roman"/>
                <a:ea typeface="Times New Roman"/>
                <a:cs typeface="Times New Roman"/>
                <a:sym typeface="Times New Roman"/>
              </a:rPr>
              <a:t>, Aug. 01, 2024. https://ieeexplore.ieee.org/abstract/document/10525207</a:t>
            </a:r>
            <a:endParaRPr sz="1100">
              <a:latin typeface="Arial"/>
              <a:ea typeface="Arial"/>
              <a:cs typeface="Arial"/>
              <a:sym typeface="Arial"/>
            </a:endParaRPr>
          </a:p>
          <a:p>
            <a:pPr indent="0" lvl="0" marL="139700" marR="899795" rtl="0" algn="l">
              <a:lnSpc>
                <a:spcPct val="90000"/>
              </a:lnSpc>
              <a:spcBef>
                <a:spcPts val="800"/>
              </a:spcBef>
              <a:spcAft>
                <a:spcPts val="0"/>
              </a:spcAft>
              <a:buSzPts val="1400"/>
              <a:buNone/>
            </a:pPr>
            <a:r>
              <a:rPr lang="en-IN" sz="1100">
                <a:latin typeface="Times New Roman"/>
                <a:ea typeface="Times New Roman"/>
                <a:cs typeface="Times New Roman"/>
                <a:sym typeface="Times New Roman"/>
              </a:rPr>
              <a:t>[14] M. A. Saeed and A. O. Nwajana, “A review of beamforming microstrip patch antenna array for future 5G/6G networks,” </a:t>
            </a:r>
            <a:r>
              <a:rPr i="1" lang="en-IN" sz="1100">
                <a:latin typeface="Times New Roman"/>
                <a:ea typeface="Times New Roman"/>
                <a:cs typeface="Times New Roman"/>
                <a:sym typeface="Times New Roman"/>
              </a:rPr>
              <a:t>Frontiers in Mechanical Engineering</a:t>
            </a:r>
            <a:r>
              <a:rPr lang="en-IN" sz="1100">
                <a:latin typeface="Times New Roman"/>
                <a:ea typeface="Times New Roman"/>
                <a:cs typeface="Times New Roman"/>
                <a:sym typeface="Times New Roman"/>
              </a:rPr>
              <a:t>, vol. 9, Feb. 2024, doi: 10.3389/fmech.2023.1288171.</a:t>
            </a:r>
            <a:endParaRPr sz="1100">
              <a:latin typeface="Arial"/>
              <a:ea typeface="Arial"/>
              <a:cs typeface="Arial"/>
              <a:sym typeface="Arial"/>
            </a:endParaRPr>
          </a:p>
          <a:p>
            <a:pPr indent="0" lvl="0" marL="139700" marR="899795" rtl="0" algn="l">
              <a:lnSpc>
                <a:spcPct val="90000"/>
              </a:lnSpc>
              <a:spcBef>
                <a:spcPts val="800"/>
              </a:spcBef>
              <a:spcAft>
                <a:spcPts val="0"/>
              </a:spcAft>
              <a:buSzPts val="1400"/>
              <a:buNone/>
            </a:pPr>
            <a:r>
              <a:rPr lang="en-IN" sz="1100">
                <a:latin typeface="Times New Roman"/>
                <a:ea typeface="Times New Roman"/>
                <a:cs typeface="Times New Roman"/>
                <a:sym typeface="Times New Roman"/>
              </a:rPr>
              <a:t>[15] “Ultrawideband Transmit-Reflect-Array antenna for 6G communication,” </a:t>
            </a:r>
            <a:r>
              <a:rPr i="1" lang="en-IN" sz="1100">
                <a:latin typeface="Times New Roman"/>
                <a:ea typeface="Times New Roman"/>
                <a:cs typeface="Times New Roman"/>
                <a:sym typeface="Times New Roman"/>
              </a:rPr>
              <a:t>IEEE Journals &amp; Magazine | IEEE Xplore</a:t>
            </a:r>
            <a:r>
              <a:rPr lang="en-IN" sz="1100">
                <a:latin typeface="Times New Roman"/>
                <a:ea typeface="Times New Roman"/>
                <a:cs typeface="Times New Roman"/>
                <a:sym typeface="Times New Roman"/>
              </a:rPr>
              <a:t>. https://ieeexplore.ieee.org/abstract/document/10584263</a:t>
            </a:r>
            <a:endParaRPr sz="11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401782" y="197647"/>
            <a:ext cx="8409709" cy="876080"/>
          </a:xfrm>
          <a:prstGeom prst="rect">
            <a:avLst/>
          </a:prstGeom>
          <a:noFill/>
          <a:ln>
            <a:noFill/>
          </a:ln>
        </p:spPr>
        <p:txBody>
          <a:bodyPr anchorCtr="0" anchor="ctr" bIns="34275" lIns="68575" spcFirstLastPara="1" rIns="68575" wrap="square" tIns="34275">
            <a:normAutofit/>
          </a:bodyPr>
          <a:lstStyle/>
          <a:p>
            <a:pPr indent="0" lvl="0" marL="0" rtl="0" algn="just">
              <a:lnSpc>
                <a:spcPct val="90000"/>
              </a:lnSpc>
              <a:spcBef>
                <a:spcPts val="0"/>
              </a:spcBef>
              <a:spcAft>
                <a:spcPts val="0"/>
              </a:spcAft>
              <a:buClr>
                <a:schemeClr val="dk1"/>
              </a:buClr>
              <a:buSzPts val="3300"/>
              <a:buFont typeface="Arial"/>
              <a:buNone/>
            </a:pPr>
            <a:r>
              <a:rPr lang="en-IN"/>
              <a:t>Importance in  Wireless Communication</a:t>
            </a:r>
            <a:endParaRPr/>
          </a:p>
        </p:txBody>
      </p:sp>
      <p:sp>
        <p:nvSpPr>
          <p:cNvPr id="104" name="Google Shape;104;p3"/>
          <p:cNvSpPr txBox="1"/>
          <p:nvPr>
            <p:ph idx="11" type="ftr"/>
          </p:nvPr>
        </p:nvSpPr>
        <p:spPr>
          <a:xfrm>
            <a:off x="0" y="-34528"/>
            <a:ext cx="4572000" cy="273844"/>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IN"/>
              <a:t>Group ID -</a:t>
            </a:r>
            <a:r>
              <a:rPr lang="en-IN"/>
              <a:t>Communication</a:t>
            </a:r>
            <a:r>
              <a:rPr lang="en-IN"/>
              <a:t>-6</a:t>
            </a:r>
            <a:endParaRPr/>
          </a:p>
        </p:txBody>
      </p:sp>
      <p:pic>
        <p:nvPicPr>
          <p:cNvPr id="105" name="Google Shape;105;p3"/>
          <p:cNvPicPr preferRelativeResize="0"/>
          <p:nvPr/>
        </p:nvPicPr>
        <p:blipFill rotWithShape="1">
          <a:blip r:embed="rId3">
            <a:alphaModFix/>
          </a:blip>
          <a:srcRect b="0" l="0" r="0" t="0"/>
          <a:stretch/>
        </p:blipFill>
        <p:spPr>
          <a:xfrm>
            <a:off x="0" y="4900613"/>
            <a:ext cx="9144000" cy="242888"/>
          </a:xfrm>
          <a:prstGeom prst="rect">
            <a:avLst/>
          </a:prstGeom>
          <a:noFill/>
          <a:ln>
            <a:noFill/>
          </a:ln>
        </p:spPr>
      </p:pic>
      <p:pic>
        <p:nvPicPr>
          <p:cNvPr id="106" name="Google Shape;106;p3"/>
          <p:cNvPicPr preferRelativeResize="0"/>
          <p:nvPr/>
        </p:nvPicPr>
        <p:blipFill rotWithShape="1">
          <a:blip r:embed="rId4">
            <a:alphaModFix/>
          </a:blip>
          <a:srcRect b="0" l="0" r="0" t="0"/>
          <a:stretch/>
        </p:blipFill>
        <p:spPr>
          <a:xfrm>
            <a:off x="4572000" y="0"/>
            <a:ext cx="4572000" cy="271462"/>
          </a:xfrm>
          <a:prstGeom prst="rect">
            <a:avLst/>
          </a:prstGeom>
          <a:noFill/>
          <a:ln>
            <a:noFill/>
          </a:ln>
        </p:spPr>
      </p:pic>
      <p:sp>
        <p:nvSpPr>
          <p:cNvPr id="107" name="Google Shape;107;p3"/>
          <p:cNvSpPr txBox="1"/>
          <p:nvPr>
            <p:ph idx="1" type="body"/>
          </p:nvPr>
        </p:nvSpPr>
        <p:spPr>
          <a:xfrm>
            <a:off x="401781" y="1241416"/>
            <a:ext cx="5230800" cy="31401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None/>
            </a:pPr>
            <a:r>
              <a:rPr b="1" i="0" lang="en-IN" sz="1800" u="none" cap="none" strike="noStrike">
                <a:solidFill>
                  <a:schemeClr val="dk1"/>
                </a:solidFill>
                <a:latin typeface="Arial"/>
                <a:ea typeface="Arial"/>
                <a:cs typeface="Arial"/>
                <a:sym typeface="Arial"/>
              </a:rPr>
              <a:t>Requirements:</a:t>
            </a:r>
            <a:r>
              <a:rPr b="0" i="0" lang="en-IN" sz="1800" u="none" cap="none" strike="noStrike">
                <a:solidFill>
                  <a:schemeClr val="dk1"/>
                </a:solidFill>
                <a:latin typeface="Arial"/>
                <a:ea typeface="Arial"/>
                <a:cs typeface="Arial"/>
                <a:sym typeface="Arial"/>
              </a:rPr>
              <a:t> Ultra-high data rates, low latency, and dense IoT/mobile network connectivity.</a:t>
            </a:r>
            <a:endParaRPr/>
          </a:p>
          <a:p>
            <a:pPr indent="0" lvl="0" marL="0" marR="0" rtl="0" algn="l">
              <a:lnSpc>
                <a:spcPct val="100000"/>
              </a:lnSpc>
              <a:spcBef>
                <a:spcPts val="0"/>
              </a:spcBef>
              <a:spcAft>
                <a:spcPts val="0"/>
              </a:spcAft>
              <a:buClr>
                <a:schemeClr val="dk1"/>
              </a:buClr>
              <a:buSzPts val="1800"/>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1" i="0" lang="en-IN" sz="1800" u="none" cap="none" strike="noStrike">
                <a:solidFill>
                  <a:schemeClr val="dk1"/>
                </a:solidFill>
                <a:latin typeface="Arial"/>
                <a:ea typeface="Arial"/>
                <a:cs typeface="Arial"/>
                <a:sym typeface="Arial"/>
              </a:rPr>
              <a:t>LPDA Advantages:</a:t>
            </a:r>
            <a:endParaRPr b="0" i="0" sz="1800" u="none" cap="none" strike="noStrike">
              <a:solidFill>
                <a:schemeClr val="dk1"/>
              </a:solidFill>
              <a:latin typeface="Arial"/>
              <a:ea typeface="Arial"/>
              <a:cs typeface="Arial"/>
              <a:sym typeface="Arial"/>
            </a:endParaRPr>
          </a:p>
          <a:p>
            <a:pPr indent="0" lvl="1" marL="457200" rtl="0" algn="l">
              <a:lnSpc>
                <a:spcPct val="100000"/>
              </a:lnSpc>
              <a:spcBef>
                <a:spcPts val="0"/>
              </a:spcBef>
              <a:spcAft>
                <a:spcPts val="0"/>
              </a:spcAft>
              <a:buClr>
                <a:schemeClr val="dk1"/>
              </a:buClr>
              <a:buSzPts val="1800"/>
              <a:buNone/>
            </a:pPr>
            <a:r>
              <a:rPr b="0" i="0" lang="en-IN" u="none" cap="none" strike="noStrike">
                <a:solidFill>
                  <a:schemeClr val="dk1"/>
                </a:solidFill>
                <a:latin typeface="Arial"/>
                <a:ea typeface="Arial"/>
                <a:cs typeface="Arial"/>
                <a:sym typeface="Arial"/>
              </a:rPr>
              <a:t>High gain and wide frequency coverage for reliable communication.</a:t>
            </a:r>
            <a:endParaRPr/>
          </a:p>
          <a:p>
            <a:pPr indent="0" lvl="1" marL="457200" rtl="0" algn="l">
              <a:lnSpc>
                <a:spcPct val="100000"/>
              </a:lnSpc>
              <a:spcBef>
                <a:spcPts val="0"/>
              </a:spcBef>
              <a:spcAft>
                <a:spcPts val="0"/>
              </a:spcAft>
              <a:buClr>
                <a:schemeClr val="dk1"/>
              </a:buClr>
              <a:buSzPts val="1800"/>
              <a:buNone/>
            </a:pPr>
            <a:r>
              <a:rPr b="0" i="0" lang="en-IN" u="none" cap="none" strike="noStrike">
                <a:solidFill>
                  <a:schemeClr val="dk1"/>
                </a:solidFill>
                <a:latin typeface="Arial"/>
                <a:ea typeface="Arial"/>
                <a:cs typeface="Arial"/>
                <a:sym typeface="Arial"/>
              </a:rPr>
              <a:t>Compact and efficient design for modern wireless systems.</a:t>
            </a:r>
            <a:endParaRPr/>
          </a:p>
          <a:p>
            <a:pPr indent="0" lvl="1" marL="457200" rtl="0" algn="l">
              <a:lnSpc>
                <a:spcPct val="100000"/>
              </a:lnSpc>
              <a:spcBef>
                <a:spcPts val="0"/>
              </a:spcBef>
              <a:spcAft>
                <a:spcPts val="0"/>
              </a:spcAft>
              <a:buClr>
                <a:schemeClr val="dk1"/>
              </a:buClr>
              <a:buSzPts val="1800"/>
              <a:buNone/>
            </a:pPr>
            <a:r>
              <a:t/>
            </a:r>
            <a:endParaRPr b="0" i="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1" i="0" lang="en-IN" sz="1800" u="none" cap="none" strike="noStrike">
                <a:solidFill>
                  <a:schemeClr val="dk1"/>
                </a:solidFill>
                <a:latin typeface="Arial"/>
                <a:ea typeface="Arial"/>
                <a:cs typeface="Arial"/>
                <a:sym typeface="Arial"/>
              </a:rPr>
              <a:t>Relevance:</a:t>
            </a:r>
            <a:r>
              <a:rPr b="0" i="0" lang="en-IN" sz="1800" u="none" cap="none" strike="noStrike">
                <a:solidFill>
                  <a:schemeClr val="dk1"/>
                </a:solidFill>
                <a:latin typeface="Arial"/>
                <a:ea typeface="Arial"/>
                <a:cs typeface="Arial"/>
                <a:sym typeface="Arial"/>
              </a:rPr>
              <a:t> Essential for advancing 6G technology. </a:t>
            </a:r>
            <a:endParaRPr/>
          </a:p>
        </p:txBody>
      </p:sp>
      <p:pic>
        <p:nvPicPr>
          <p:cNvPr id="108" name="Google Shape;108;p3"/>
          <p:cNvPicPr preferRelativeResize="0"/>
          <p:nvPr/>
        </p:nvPicPr>
        <p:blipFill rotWithShape="1">
          <a:blip r:embed="rId5">
            <a:alphaModFix/>
          </a:blip>
          <a:srcRect b="0" l="0" r="0" t="0"/>
          <a:stretch/>
        </p:blipFill>
        <p:spPr>
          <a:xfrm>
            <a:off x="5096107" y="1556632"/>
            <a:ext cx="4289065" cy="27858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367145" y="334569"/>
            <a:ext cx="8409709" cy="87608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Arial"/>
              <a:buNone/>
            </a:pPr>
            <a:r>
              <a:rPr lang="en-IN"/>
              <a:t>Problem Statement</a:t>
            </a:r>
            <a:endParaRPr/>
          </a:p>
        </p:txBody>
      </p:sp>
      <p:sp>
        <p:nvSpPr>
          <p:cNvPr id="114" name="Google Shape;114;p4"/>
          <p:cNvSpPr txBox="1"/>
          <p:nvPr>
            <p:ph idx="11" type="ftr"/>
          </p:nvPr>
        </p:nvSpPr>
        <p:spPr>
          <a:xfrm>
            <a:off x="0" y="-34528"/>
            <a:ext cx="4572000" cy="273844"/>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IN"/>
              <a:t>Group ID -</a:t>
            </a:r>
            <a:r>
              <a:rPr lang="en-IN"/>
              <a:t>Communication</a:t>
            </a:r>
            <a:r>
              <a:rPr lang="en-IN"/>
              <a:t>-6</a:t>
            </a:r>
            <a:endParaRPr/>
          </a:p>
        </p:txBody>
      </p:sp>
      <p:pic>
        <p:nvPicPr>
          <p:cNvPr id="115" name="Google Shape;115;p4"/>
          <p:cNvPicPr preferRelativeResize="0"/>
          <p:nvPr/>
        </p:nvPicPr>
        <p:blipFill rotWithShape="1">
          <a:blip r:embed="rId3">
            <a:alphaModFix/>
          </a:blip>
          <a:srcRect b="0" l="0" r="0" t="0"/>
          <a:stretch/>
        </p:blipFill>
        <p:spPr>
          <a:xfrm>
            <a:off x="0" y="4900613"/>
            <a:ext cx="9144000" cy="242888"/>
          </a:xfrm>
          <a:prstGeom prst="rect">
            <a:avLst/>
          </a:prstGeom>
          <a:noFill/>
          <a:ln>
            <a:noFill/>
          </a:ln>
        </p:spPr>
      </p:pic>
      <p:pic>
        <p:nvPicPr>
          <p:cNvPr id="116" name="Google Shape;116;p4"/>
          <p:cNvPicPr preferRelativeResize="0"/>
          <p:nvPr/>
        </p:nvPicPr>
        <p:blipFill rotWithShape="1">
          <a:blip r:embed="rId4">
            <a:alphaModFix/>
          </a:blip>
          <a:srcRect b="0" l="0" r="0" t="0"/>
          <a:stretch/>
        </p:blipFill>
        <p:spPr>
          <a:xfrm>
            <a:off x="4572000" y="0"/>
            <a:ext cx="4572000" cy="271462"/>
          </a:xfrm>
          <a:prstGeom prst="rect">
            <a:avLst/>
          </a:prstGeom>
          <a:noFill/>
          <a:ln>
            <a:noFill/>
          </a:ln>
        </p:spPr>
      </p:pic>
      <p:sp>
        <p:nvSpPr>
          <p:cNvPr id="117" name="Google Shape;117;p4"/>
          <p:cNvSpPr txBox="1"/>
          <p:nvPr>
            <p:ph idx="1" type="body"/>
          </p:nvPr>
        </p:nvSpPr>
        <p:spPr>
          <a:xfrm>
            <a:off x="688201" y="1305902"/>
            <a:ext cx="7087800" cy="23088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0" i="0" lang="en-IN" sz="1800" u="none" cap="none" strike="noStrike">
                <a:solidFill>
                  <a:schemeClr val="dk1"/>
                </a:solidFill>
                <a:latin typeface="Arial"/>
                <a:ea typeface="Arial"/>
                <a:cs typeface="Arial"/>
                <a:sym typeface="Arial"/>
              </a:rPr>
              <a:t>Traditional LPDAs are bulky and unsuitable for compact devices like IoT and smartphones.</a:t>
            </a:r>
            <a:endParaRPr/>
          </a:p>
          <a:p>
            <a:pPr indent="0" lvl="0" marL="0" marR="0" rtl="0" algn="l">
              <a:lnSpc>
                <a:spcPct val="100000"/>
              </a:lnSpc>
              <a:spcBef>
                <a:spcPts val="0"/>
              </a:spcBef>
              <a:spcAft>
                <a:spcPts val="0"/>
              </a:spcAft>
              <a:buClr>
                <a:schemeClr val="dk1"/>
              </a:buClr>
              <a:buSzPts val="1800"/>
              <a:buNone/>
            </a:pPr>
            <a:r>
              <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lang="en-IN" sz="1800"/>
              <a:t>It</a:t>
            </a:r>
            <a:r>
              <a:rPr b="0" i="0" lang="en-IN" sz="1800" u="none" cap="none" strike="noStrike">
                <a:solidFill>
                  <a:schemeClr val="dk1"/>
                </a:solidFill>
                <a:latin typeface="Arial"/>
                <a:ea typeface="Arial"/>
                <a:cs typeface="Arial"/>
                <a:sym typeface="Arial"/>
              </a:rPr>
              <a:t> requires smaller, efficient antennas with wideband performance.</a:t>
            </a:r>
            <a:endParaRPr/>
          </a:p>
          <a:p>
            <a:pPr indent="0" lvl="0" marL="0" marR="0" rtl="0" algn="l">
              <a:lnSpc>
                <a:spcPct val="100000"/>
              </a:lnSpc>
              <a:spcBef>
                <a:spcPts val="0"/>
              </a:spcBef>
              <a:spcAft>
                <a:spcPts val="0"/>
              </a:spcAft>
              <a:buClr>
                <a:schemeClr val="dk1"/>
              </a:buClr>
              <a:buSzPts val="1800"/>
              <a:buNone/>
            </a:pPr>
            <a:r>
              <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0" i="0" lang="en-IN" sz="1800" u="none" cap="none" strike="noStrike">
                <a:solidFill>
                  <a:schemeClr val="dk1"/>
                </a:solidFill>
                <a:latin typeface="Arial"/>
                <a:ea typeface="Arial"/>
                <a:cs typeface="Arial"/>
                <a:sym typeface="Arial"/>
              </a:rPr>
              <a:t>The project optimizes LPDA designs to ensure compatibility with next-gen communication systems.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5"/>
          <p:cNvSpPr txBox="1"/>
          <p:nvPr>
            <p:ph type="title"/>
          </p:nvPr>
        </p:nvSpPr>
        <p:spPr>
          <a:xfrm>
            <a:off x="367145" y="364386"/>
            <a:ext cx="8409709" cy="87608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Arial"/>
              <a:buNone/>
            </a:pPr>
            <a:r>
              <a:rPr lang="en-IN"/>
              <a:t>Research Objectives</a:t>
            </a:r>
            <a:endParaRPr/>
          </a:p>
        </p:txBody>
      </p:sp>
      <p:sp>
        <p:nvSpPr>
          <p:cNvPr id="123" name="Google Shape;123;p5"/>
          <p:cNvSpPr txBox="1"/>
          <p:nvPr>
            <p:ph idx="11" type="ftr"/>
          </p:nvPr>
        </p:nvSpPr>
        <p:spPr>
          <a:xfrm>
            <a:off x="0" y="-34528"/>
            <a:ext cx="4572000" cy="273844"/>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IN"/>
              <a:t>Group ID -</a:t>
            </a:r>
            <a:r>
              <a:rPr lang="en-IN"/>
              <a:t>Communication</a:t>
            </a:r>
            <a:r>
              <a:rPr lang="en-IN"/>
              <a:t>-6</a:t>
            </a:r>
            <a:endParaRPr/>
          </a:p>
        </p:txBody>
      </p:sp>
      <p:pic>
        <p:nvPicPr>
          <p:cNvPr id="124" name="Google Shape;124;p5"/>
          <p:cNvPicPr preferRelativeResize="0"/>
          <p:nvPr/>
        </p:nvPicPr>
        <p:blipFill rotWithShape="1">
          <a:blip r:embed="rId3">
            <a:alphaModFix/>
          </a:blip>
          <a:srcRect b="0" l="0" r="0" t="0"/>
          <a:stretch/>
        </p:blipFill>
        <p:spPr>
          <a:xfrm>
            <a:off x="0" y="4900613"/>
            <a:ext cx="9144000" cy="242888"/>
          </a:xfrm>
          <a:prstGeom prst="rect">
            <a:avLst/>
          </a:prstGeom>
          <a:noFill/>
          <a:ln>
            <a:noFill/>
          </a:ln>
        </p:spPr>
      </p:pic>
      <p:pic>
        <p:nvPicPr>
          <p:cNvPr id="125" name="Google Shape;125;p5"/>
          <p:cNvPicPr preferRelativeResize="0"/>
          <p:nvPr/>
        </p:nvPicPr>
        <p:blipFill rotWithShape="1">
          <a:blip r:embed="rId4">
            <a:alphaModFix/>
          </a:blip>
          <a:srcRect b="0" l="0" r="0" t="0"/>
          <a:stretch/>
        </p:blipFill>
        <p:spPr>
          <a:xfrm>
            <a:off x="4572000" y="0"/>
            <a:ext cx="4572000" cy="271462"/>
          </a:xfrm>
          <a:prstGeom prst="rect">
            <a:avLst/>
          </a:prstGeom>
          <a:noFill/>
          <a:ln>
            <a:noFill/>
          </a:ln>
        </p:spPr>
      </p:pic>
      <p:sp>
        <p:nvSpPr>
          <p:cNvPr id="126" name="Google Shape;126;p5"/>
          <p:cNvSpPr txBox="1"/>
          <p:nvPr>
            <p:ph idx="1" type="body"/>
          </p:nvPr>
        </p:nvSpPr>
        <p:spPr>
          <a:xfrm>
            <a:off x="523323" y="1333391"/>
            <a:ext cx="8409600" cy="28629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None/>
            </a:pPr>
            <a:r>
              <a:rPr b="1" i="0" lang="en-IN" sz="1800" u="none" cap="none" strike="noStrike">
                <a:solidFill>
                  <a:schemeClr val="dk1"/>
                </a:solidFill>
                <a:latin typeface="Arial"/>
                <a:ea typeface="Arial"/>
                <a:cs typeface="Arial"/>
                <a:sym typeface="Arial"/>
              </a:rPr>
              <a:t>Develop a compact LPDA design</a:t>
            </a:r>
            <a:r>
              <a:rPr b="0" i="0" lang="en-IN" sz="1800" u="none" cap="none" strike="noStrike">
                <a:solidFill>
                  <a:schemeClr val="dk1"/>
                </a:solidFill>
                <a:latin typeface="Arial"/>
                <a:ea typeface="Arial"/>
                <a:cs typeface="Arial"/>
                <a:sym typeface="Arial"/>
              </a:rPr>
              <a:t> optimized for </a:t>
            </a:r>
            <a:r>
              <a:rPr lang="en-IN" sz="1800"/>
              <a:t>wireless</a:t>
            </a:r>
            <a:r>
              <a:rPr b="0" i="0" lang="en-IN" sz="1800" u="none" cap="none" strike="noStrike">
                <a:solidFill>
                  <a:schemeClr val="dk1"/>
                </a:solidFill>
                <a:latin typeface="Arial"/>
                <a:ea typeface="Arial"/>
                <a:cs typeface="Arial"/>
                <a:sym typeface="Arial"/>
              </a:rPr>
              <a:t> communication.</a:t>
            </a:r>
            <a:endParaRPr/>
          </a:p>
          <a:p>
            <a:pPr indent="0" lvl="0" marL="0" rtl="0" algn="l">
              <a:lnSpc>
                <a:spcPct val="100000"/>
              </a:lnSpc>
              <a:spcBef>
                <a:spcPts val="0"/>
              </a:spcBef>
              <a:spcAft>
                <a:spcPts val="0"/>
              </a:spcAft>
              <a:buClr>
                <a:schemeClr val="dk1"/>
              </a:buClr>
              <a:buSzPts val="1800"/>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0" i="0" lang="en-IN" sz="1800" u="none" cap="none" strike="noStrike">
                <a:solidFill>
                  <a:schemeClr val="dk1"/>
                </a:solidFill>
                <a:latin typeface="Arial"/>
                <a:ea typeface="Arial"/>
                <a:cs typeface="Arial"/>
                <a:sym typeface="Arial"/>
              </a:rPr>
              <a:t>Maintain </a:t>
            </a:r>
            <a:r>
              <a:rPr b="1" i="0" lang="en-IN" sz="1800" u="none" cap="none" strike="noStrike">
                <a:solidFill>
                  <a:schemeClr val="dk1"/>
                </a:solidFill>
                <a:latin typeface="Arial"/>
                <a:ea typeface="Arial"/>
                <a:cs typeface="Arial"/>
                <a:sym typeface="Arial"/>
              </a:rPr>
              <a:t>wideband operation</a:t>
            </a:r>
            <a:r>
              <a:rPr b="0" i="0" lang="en-IN" sz="1800" u="none" cap="none" strike="noStrike">
                <a:solidFill>
                  <a:schemeClr val="dk1"/>
                </a:solidFill>
                <a:latin typeface="Arial"/>
                <a:ea typeface="Arial"/>
                <a:cs typeface="Arial"/>
                <a:sym typeface="Arial"/>
              </a:rPr>
              <a:t>, </a:t>
            </a:r>
            <a:r>
              <a:rPr b="1" i="0" lang="en-IN" sz="1800" u="none" cap="none" strike="noStrike">
                <a:solidFill>
                  <a:schemeClr val="dk1"/>
                </a:solidFill>
                <a:latin typeface="Arial"/>
                <a:ea typeface="Arial"/>
                <a:cs typeface="Arial"/>
                <a:sym typeface="Arial"/>
              </a:rPr>
              <a:t>high gain</a:t>
            </a:r>
            <a:r>
              <a:rPr b="0" i="0" lang="en-IN" sz="1800" u="none" cap="none" strike="noStrike">
                <a:solidFill>
                  <a:schemeClr val="dk1"/>
                </a:solidFill>
                <a:latin typeface="Arial"/>
                <a:ea typeface="Arial"/>
                <a:cs typeface="Arial"/>
                <a:sym typeface="Arial"/>
              </a:rPr>
              <a:t>, and </a:t>
            </a:r>
            <a:r>
              <a:rPr b="1" i="0" lang="en-IN" sz="1800" u="none" cap="none" strike="noStrike">
                <a:solidFill>
                  <a:schemeClr val="dk1"/>
                </a:solidFill>
                <a:latin typeface="Arial"/>
                <a:ea typeface="Arial"/>
                <a:cs typeface="Arial"/>
                <a:sym typeface="Arial"/>
              </a:rPr>
              <a:t>low signal reflection</a:t>
            </a:r>
            <a:r>
              <a:rPr b="0" i="0" lang="en-IN" sz="1800" u="none" cap="none" strike="noStrike">
                <a:solidFill>
                  <a:schemeClr val="dk1"/>
                </a:solidFill>
                <a:latin typeface="Arial"/>
                <a:ea typeface="Arial"/>
                <a:cs typeface="Arial"/>
                <a:sym typeface="Arial"/>
              </a:rPr>
              <a:t> (S11 &lt; -10 dB).</a:t>
            </a:r>
            <a:endParaRPr/>
          </a:p>
          <a:p>
            <a:pPr indent="0" lvl="0" marL="0" rtl="0" algn="l">
              <a:lnSpc>
                <a:spcPct val="100000"/>
              </a:lnSpc>
              <a:spcBef>
                <a:spcPts val="0"/>
              </a:spcBef>
              <a:spcAft>
                <a:spcPts val="0"/>
              </a:spcAft>
              <a:buClr>
                <a:schemeClr val="dk1"/>
              </a:buClr>
              <a:buSzPts val="1800"/>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0" i="0" lang="en-IN" sz="1800" u="none" cap="none" strike="noStrike">
                <a:solidFill>
                  <a:schemeClr val="dk1"/>
                </a:solidFill>
                <a:latin typeface="Arial"/>
                <a:ea typeface="Arial"/>
                <a:cs typeface="Arial"/>
                <a:sym typeface="Arial"/>
              </a:rPr>
              <a:t>Validate the proposed design through </a:t>
            </a:r>
            <a:r>
              <a:rPr b="1" i="0" lang="en-IN" sz="1800" u="none" cap="none" strike="noStrike">
                <a:solidFill>
                  <a:schemeClr val="dk1"/>
                </a:solidFill>
                <a:latin typeface="Arial"/>
                <a:ea typeface="Arial"/>
                <a:cs typeface="Arial"/>
                <a:sym typeface="Arial"/>
              </a:rPr>
              <a:t>simulation</a:t>
            </a:r>
            <a:r>
              <a:rPr b="0" i="0" lang="en-IN" sz="1800" u="none" cap="none" strike="noStrike">
                <a:solidFill>
                  <a:schemeClr val="dk1"/>
                </a:solidFill>
                <a:latin typeface="Arial"/>
                <a:ea typeface="Arial"/>
                <a:cs typeface="Arial"/>
                <a:sym typeface="Arial"/>
              </a:rPr>
              <a:t>, </a:t>
            </a:r>
            <a:r>
              <a:rPr b="1" i="0" lang="en-IN" sz="1800" u="none" cap="none" strike="noStrike">
                <a:solidFill>
                  <a:schemeClr val="dk1"/>
                </a:solidFill>
                <a:latin typeface="Arial"/>
                <a:ea typeface="Arial"/>
                <a:cs typeface="Arial"/>
                <a:sym typeface="Arial"/>
              </a:rPr>
              <a:t>optimization</a:t>
            </a:r>
            <a:r>
              <a:rPr b="0" i="0" lang="en-IN" sz="1800" u="none" cap="none" strike="noStrike">
                <a:solidFill>
                  <a:schemeClr val="dk1"/>
                </a:solidFill>
                <a:latin typeface="Arial"/>
                <a:ea typeface="Arial"/>
                <a:cs typeface="Arial"/>
                <a:sym typeface="Arial"/>
              </a:rPr>
              <a:t>, and performance testing.</a:t>
            </a:r>
            <a:endParaRPr/>
          </a:p>
          <a:p>
            <a:pPr indent="0" lvl="0" marL="0" rtl="0" algn="l">
              <a:lnSpc>
                <a:spcPct val="100000"/>
              </a:lnSpc>
              <a:spcBef>
                <a:spcPts val="0"/>
              </a:spcBef>
              <a:spcAft>
                <a:spcPts val="0"/>
              </a:spcAft>
              <a:buClr>
                <a:schemeClr val="dk1"/>
              </a:buClr>
              <a:buSzPts val="1800"/>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0" i="0" lang="en-IN" sz="1800" u="none" cap="none" strike="noStrike">
                <a:solidFill>
                  <a:schemeClr val="dk1"/>
                </a:solidFill>
                <a:latin typeface="Arial"/>
                <a:ea typeface="Arial"/>
                <a:cs typeface="Arial"/>
                <a:sym typeface="Arial"/>
              </a:rPr>
              <a:t>Ensure the antenna’s feasibility for real-world applications in IoT, networks, and satellite communication systems.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txBox="1"/>
          <p:nvPr>
            <p:ph type="title"/>
          </p:nvPr>
        </p:nvSpPr>
        <p:spPr>
          <a:xfrm>
            <a:off x="452988" y="563745"/>
            <a:ext cx="8409709" cy="87608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Arial"/>
              <a:buNone/>
            </a:pPr>
            <a:r>
              <a:rPr lang="en-IN"/>
              <a:t>Proposed System Introduction</a:t>
            </a:r>
            <a:endParaRPr/>
          </a:p>
        </p:txBody>
      </p:sp>
      <p:sp>
        <p:nvSpPr>
          <p:cNvPr id="132" name="Google Shape;132;p6"/>
          <p:cNvSpPr txBox="1"/>
          <p:nvPr>
            <p:ph idx="11" type="ftr"/>
          </p:nvPr>
        </p:nvSpPr>
        <p:spPr>
          <a:xfrm>
            <a:off x="0" y="-34528"/>
            <a:ext cx="4572000" cy="273844"/>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IN"/>
              <a:t>Group ID -</a:t>
            </a:r>
            <a:r>
              <a:rPr lang="en-IN"/>
              <a:t>Communication</a:t>
            </a:r>
            <a:r>
              <a:rPr lang="en-IN"/>
              <a:t>-6</a:t>
            </a:r>
            <a:endParaRPr/>
          </a:p>
        </p:txBody>
      </p:sp>
      <p:pic>
        <p:nvPicPr>
          <p:cNvPr id="133" name="Google Shape;133;p6"/>
          <p:cNvPicPr preferRelativeResize="0"/>
          <p:nvPr/>
        </p:nvPicPr>
        <p:blipFill rotWithShape="1">
          <a:blip r:embed="rId3">
            <a:alphaModFix/>
          </a:blip>
          <a:srcRect b="0" l="0" r="0" t="0"/>
          <a:stretch/>
        </p:blipFill>
        <p:spPr>
          <a:xfrm>
            <a:off x="0" y="4900613"/>
            <a:ext cx="9144000" cy="242888"/>
          </a:xfrm>
          <a:prstGeom prst="rect">
            <a:avLst/>
          </a:prstGeom>
          <a:noFill/>
          <a:ln>
            <a:noFill/>
          </a:ln>
        </p:spPr>
      </p:pic>
      <p:pic>
        <p:nvPicPr>
          <p:cNvPr id="134" name="Google Shape;134;p6"/>
          <p:cNvPicPr preferRelativeResize="0"/>
          <p:nvPr/>
        </p:nvPicPr>
        <p:blipFill rotWithShape="1">
          <a:blip r:embed="rId4">
            <a:alphaModFix/>
          </a:blip>
          <a:srcRect b="0" l="0" r="0" t="0"/>
          <a:stretch/>
        </p:blipFill>
        <p:spPr>
          <a:xfrm>
            <a:off x="4572000" y="0"/>
            <a:ext cx="4572000" cy="271462"/>
          </a:xfrm>
          <a:prstGeom prst="rect">
            <a:avLst/>
          </a:prstGeom>
          <a:noFill/>
          <a:ln>
            <a:noFill/>
          </a:ln>
        </p:spPr>
      </p:pic>
      <p:sp>
        <p:nvSpPr>
          <p:cNvPr id="135" name="Google Shape;135;p6"/>
          <p:cNvSpPr txBox="1"/>
          <p:nvPr>
            <p:ph idx="1" type="body"/>
          </p:nvPr>
        </p:nvSpPr>
        <p:spPr>
          <a:xfrm>
            <a:off x="523875" y="1471971"/>
            <a:ext cx="7771500" cy="25860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0" i="0" lang="en-IN" sz="1800" u="none" cap="none" strike="noStrike">
                <a:solidFill>
                  <a:schemeClr val="dk1"/>
                </a:solidFill>
                <a:latin typeface="Arial"/>
                <a:ea typeface="Arial"/>
                <a:cs typeface="Arial"/>
                <a:sym typeface="Arial"/>
              </a:rPr>
              <a:t>The proposed system introduces an </a:t>
            </a:r>
            <a:r>
              <a:rPr b="1" i="0" lang="en-IN" sz="1800" u="none" cap="none" strike="noStrike">
                <a:solidFill>
                  <a:schemeClr val="dk1"/>
                </a:solidFill>
                <a:latin typeface="Arial"/>
                <a:ea typeface="Arial"/>
                <a:cs typeface="Arial"/>
                <a:sym typeface="Arial"/>
              </a:rPr>
              <a:t>innovative LPDA design</a:t>
            </a:r>
            <a:r>
              <a:rPr b="0" i="0" lang="en-IN" sz="1800" u="none" cap="none" strike="noStrike">
                <a:solidFill>
                  <a:schemeClr val="dk1"/>
                </a:solidFill>
                <a:latin typeface="Arial"/>
                <a:ea typeface="Arial"/>
                <a:cs typeface="Arial"/>
                <a:sym typeface="Arial"/>
              </a:rPr>
              <a:t> using Euclidean line elements.</a:t>
            </a:r>
            <a:endParaRPr/>
          </a:p>
          <a:p>
            <a:pPr indent="0" lvl="0" marL="0" rtl="0" algn="l">
              <a:lnSpc>
                <a:spcPct val="100000"/>
              </a:lnSpc>
              <a:spcBef>
                <a:spcPts val="0"/>
              </a:spcBef>
              <a:spcAft>
                <a:spcPts val="0"/>
              </a:spcAft>
              <a:buClr>
                <a:schemeClr val="dk1"/>
              </a:buClr>
              <a:buSzPts val="1800"/>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0" i="0" lang="en-IN" sz="1800" u="none" cap="none" strike="noStrike">
                <a:solidFill>
                  <a:schemeClr val="dk1"/>
                </a:solidFill>
                <a:latin typeface="Arial"/>
                <a:ea typeface="Arial"/>
                <a:cs typeface="Arial"/>
                <a:sym typeface="Arial"/>
              </a:rPr>
              <a:t>The focus is on achieving </a:t>
            </a:r>
            <a:r>
              <a:rPr b="1" i="0" lang="en-IN" sz="1800" u="none" cap="none" strike="noStrike">
                <a:solidFill>
                  <a:schemeClr val="dk1"/>
                </a:solidFill>
                <a:latin typeface="Arial"/>
                <a:ea typeface="Arial"/>
                <a:cs typeface="Arial"/>
                <a:sym typeface="Arial"/>
              </a:rPr>
              <a:t>size reduction</a:t>
            </a:r>
            <a:r>
              <a:rPr b="0" i="0" lang="en-IN" sz="1800" u="none" cap="none" strike="noStrike">
                <a:solidFill>
                  <a:schemeClr val="dk1"/>
                </a:solidFill>
                <a:latin typeface="Arial"/>
                <a:ea typeface="Arial"/>
                <a:cs typeface="Arial"/>
                <a:sym typeface="Arial"/>
              </a:rPr>
              <a:t> while maintaining essential performance metrics like bandwidth, gain, and return loss.</a:t>
            </a:r>
            <a:endParaRPr/>
          </a:p>
          <a:p>
            <a:pPr indent="0" lvl="0" marL="0" rtl="0" algn="l">
              <a:lnSpc>
                <a:spcPct val="100000"/>
              </a:lnSpc>
              <a:spcBef>
                <a:spcPts val="0"/>
              </a:spcBef>
              <a:spcAft>
                <a:spcPts val="0"/>
              </a:spcAft>
              <a:buClr>
                <a:schemeClr val="dk1"/>
              </a:buClr>
              <a:buSzPts val="1800"/>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0" i="0" lang="en-IN" sz="1800" u="none" cap="none" strike="noStrike">
                <a:solidFill>
                  <a:schemeClr val="dk1"/>
                </a:solidFill>
                <a:latin typeface="Arial"/>
                <a:ea typeface="Arial"/>
                <a:cs typeface="Arial"/>
                <a:sym typeface="Arial"/>
              </a:rPr>
              <a:t>Simulation-driven design ensures </a:t>
            </a:r>
            <a:r>
              <a:rPr b="1" i="0" lang="en-IN" sz="1800" u="none" cap="none" strike="noStrike">
                <a:solidFill>
                  <a:schemeClr val="dk1"/>
                </a:solidFill>
                <a:latin typeface="Arial"/>
                <a:ea typeface="Arial"/>
                <a:cs typeface="Arial"/>
                <a:sym typeface="Arial"/>
              </a:rPr>
              <a:t>optimal performance</a:t>
            </a:r>
            <a:r>
              <a:rPr b="0" i="0" lang="en-IN" sz="1800" u="none" cap="none" strike="noStrike">
                <a:solidFill>
                  <a:schemeClr val="dk1"/>
                </a:solidFill>
                <a:latin typeface="Arial"/>
                <a:ea typeface="Arial"/>
                <a:cs typeface="Arial"/>
                <a:sym typeface="Arial"/>
              </a:rPr>
              <a:t> across critical frequencies for </a:t>
            </a:r>
            <a:r>
              <a:rPr lang="en-IN" sz="1800"/>
              <a:t>wireless</a:t>
            </a:r>
            <a:r>
              <a:rPr b="0" i="0" lang="en-IN" sz="1800" u="none" cap="none" strike="noStrike">
                <a:solidFill>
                  <a:schemeClr val="dk1"/>
                </a:solidFill>
                <a:latin typeface="Arial"/>
                <a:ea typeface="Arial"/>
                <a:cs typeface="Arial"/>
                <a:sym typeface="Arial"/>
              </a:rPr>
              <a:t> communication.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31657b4da6c_0_0"/>
          <p:cNvSpPr txBox="1"/>
          <p:nvPr>
            <p:ph type="title"/>
          </p:nvPr>
        </p:nvSpPr>
        <p:spPr>
          <a:xfrm>
            <a:off x="466438" y="-5"/>
            <a:ext cx="8409600" cy="87600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Design formulae </a:t>
            </a:r>
            <a:endParaRPr>
              <a:latin typeface="Times New Roman"/>
              <a:ea typeface="Times New Roman"/>
              <a:cs typeface="Times New Roman"/>
              <a:sym typeface="Times New Roman"/>
            </a:endParaRPr>
          </a:p>
        </p:txBody>
      </p:sp>
      <p:sp>
        <p:nvSpPr>
          <p:cNvPr id="141" name="Google Shape;141;g31657b4da6c_0_0"/>
          <p:cNvSpPr txBox="1"/>
          <p:nvPr>
            <p:ph idx="11" type="ftr"/>
          </p:nvPr>
        </p:nvSpPr>
        <p:spPr>
          <a:xfrm>
            <a:off x="0" y="-34528"/>
            <a:ext cx="4572000" cy="2739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IN"/>
              <a:t>Group ID -Communication-6</a:t>
            </a:r>
            <a:endParaRPr/>
          </a:p>
        </p:txBody>
      </p:sp>
      <p:pic>
        <p:nvPicPr>
          <p:cNvPr id="142" name="Google Shape;142;g31657b4da6c_0_0"/>
          <p:cNvPicPr preferRelativeResize="0"/>
          <p:nvPr/>
        </p:nvPicPr>
        <p:blipFill rotWithShape="1">
          <a:blip r:embed="rId3">
            <a:alphaModFix/>
          </a:blip>
          <a:srcRect b="0" l="0" r="0" t="0"/>
          <a:stretch/>
        </p:blipFill>
        <p:spPr>
          <a:xfrm>
            <a:off x="0" y="4900613"/>
            <a:ext cx="9144000" cy="242888"/>
          </a:xfrm>
          <a:prstGeom prst="rect">
            <a:avLst/>
          </a:prstGeom>
          <a:noFill/>
          <a:ln>
            <a:noFill/>
          </a:ln>
        </p:spPr>
      </p:pic>
      <p:pic>
        <p:nvPicPr>
          <p:cNvPr id="143" name="Google Shape;143;g31657b4da6c_0_0"/>
          <p:cNvPicPr preferRelativeResize="0"/>
          <p:nvPr/>
        </p:nvPicPr>
        <p:blipFill rotWithShape="1">
          <a:blip r:embed="rId4">
            <a:alphaModFix/>
          </a:blip>
          <a:srcRect b="0" l="0" r="0" t="0"/>
          <a:stretch/>
        </p:blipFill>
        <p:spPr>
          <a:xfrm>
            <a:off x="4572000" y="0"/>
            <a:ext cx="4572000" cy="271462"/>
          </a:xfrm>
          <a:prstGeom prst="rect">
            <a:avLst/>
          </a:prstGeom>
          <a:noFill/>
          <a:ln>
            <a:noFill/>
          </a:ln>
        </p:spPr>
      </p:pic>
      <p:sp>
        <p:nvSpPr>
          <p:cNvPr id="144" name="Google Shape;144;g31657b4da6c_0_0"/>
          <p:cNvSpPr txBox="1"/>
          <p:nvPr>
            <p:ph idx="1" type="body"/>
          </p:nvPr>
        </p:nvSpPr>
        <p:spPr>
          <a:xfrm>
            <a:off x="577750" y="766021"/>
            <a:ext cx="7771500" cy="4215900"/>
          </a:xfrm>
          <a:prstGeom prst="rect">
            <a:avLst/>
          </a:prstGeom>
          <a:noFill/>
          <a:ln>
            <a:noFill/>
          </a:ln>
        </p:spPr>
        <p:txBody>
          <a:bodyPr anchorCtr="0" anchor="ctr" bIns="45700" lIns="91425" spcFirstLastPara="1" rIns="91425" wrap="square" tIns="45700">
            <a:spAutoFit/>
          </a:bodyPr>
          <a:lstStyle/>
          <a:p>
            <a:pPr indent="0" lvl="0" marL="0" rtl="0" algn="l">
              <a:spcBef>
                <a:spcPts val="800"/>
              </a:spcBef>
              <a:spcAft>
                <a:spcPts val="0"/>
              </a:spcAft>
              <a:buClr>
                <a:schemeClr val="dk1"/>
              </a:buClr>
              <a:buSzPts val="1100"/>
              <a:buFont typeface="Arial"/>
              <a:buNone/>
            </a:pPr>
            <a:r>
              <a:rPr lang="en-IN">
                <a:highlight>
                  <a:srgbClr val="FFFFFF"/>
                </a:highlight>
              </a:rPr>
              <a:t>No of elements (n) =  log(​fmax​/fmin)/log(1/τ​​)​+1</a:t>
            </a:r>
            <a:endParaRPr>
              <a:highlight>
                <a:srgbClr val="FFFFFF"/>
              </a:highlight>
            </a:endParaRPr>
          </a:p>
          <a:p>
            <a:pPr indent="0" lvl="0" marL="0" rtl="0" algn="l">
              <a:spcBef>
                <a:spcPts val="800"/>
              </a:spcBef>
              <a:spcAft>
                <a:spcPts val="0"/>
              </a:spcAft>
              <a:buClr>
                <a:schemeClr val="dk1"/>
              </a:buClr>
              <a:buSzPts val="1100"/>
              <a:buFont typeface="Arial"/>
              <a:buNone/>
            </a:pPr>
            <a:r>
              <a:rPr lang="en-IN">
                <a:highlight>
                  <a:srgbClr val="FFFFFF"/>
                </a:highlight>
              </a:rPr>
              <a:t>Scaling factor =</a:t>
            </a:r>
            <a:r>
              <a:rPr lang="en-IN" sz="1400">
                <a:highlight>
                  <a:srgbClr val="FFFFFF"/>
                </a:highlight>
              </a:rPr>
              <a:t> </a:t>
            </a:r>
            <a:r>
              <a:rPr lang="en-IN">
                <a:solidFill>
                  <a:srgbClr val="001D35"/>
                </a:solidFill>
                <a:highlight>
                  <a:srgbClr val="FFFFFF"/>
                </a:highlight>
              </a:rPr>
              <a:t>τ= Ln+1/Ln = Sn+1/Sn =Wn+1/Wn</a:t>
            </a:r>
            <a:endParaRPr>
              <a:highlight>
                <a:srgbClr val="FFFFFF"/>
              </a:highlight>
            </a:endParaRPr>
          </a:p>
          <a:p>
            <a:pPr indent="0" lvl="0" marL="0" rtl="0" algn="l">
              <a:spcBef>
                <a:spcPts val="800"/>
              </a:spcBef>
              <a:spcAft>
                <a:spcPts val="0"/>
              </a:spcAft>
              <a:buClr>
                <a:schemeClr val="dk1"/>
              </a:buClr>
              <a:buSzPts val="1100"/>
              <a:buFont typeface="Arial"/>
              <a:buNone/>
            </a:pPr>
            <a:r>
              <a:rPr lang="en-IN">
                <a:highlight>
                  <a:srgbClr val="FFFFFF"/>
                </a:highlight>
              </a:rPr>
              <a:t>Spacing factor = </a:t>
            </a:r>
            <a:r>
              <a:rPr lang="en-IN">
                <a:solidFill>
                  <a:srgbClr val="001D35"/>
                </a:solidFill>
                <a:highlight>
                  <a:srgbClr val="FFFFFF"/>
                </a:highlight>
              </a:rPr>
              <a:t>σ =sn/2*Ln</a:t>
            </a:r>
            <a:endParaRPr>
              <a:highlight>
                <a:srgbClr val="FFFFFF"/>
              </a:highlight>
            </a:endParaRPr>
          </a:p>
          <a:p>
            <a:pPr indent="0" lvl="0" marL="0" rtl="0" algn="l">
              <a:spcBef>
                <a:spcPts val="800"/>
              </a:spcBef>
              <a:spcAft>
                <a:spcPts val="0"/>
              </a:spcAft>
              <a:buClr>
                <a:schemeClr val="dk1"/>
              </a:buClr>
              <a:buSzPts val="1100"/>
              <a:buFont typeface="Arial"/>
              <a:buNone/>
            </a:pPr>
            <a:r>
              <a:rPr lang="en-IN">
                <a:highlight>
                  <a:srgbClr val="FFFFFF"/>
                </a:highlight>
              </a:rPr>
              <a:t>Apex angle =tan−1((1−τ)/4*σ​)</a:t>
            </a:r>
            <a:endParaRPr>
              <a:highlight>
                <a:srgbClr val="FFFFFF"/>
              </a:highlight>
            </a:endParaRPr>
          </a:p>
          <a:p>
            <a:pPr indent="0" lvl="0" marL="0" rtl="0" algn="l">
              <a:spcBef>
                <a:spcPts val="800"/>
              </a:spcBef>
              <a:spcAft>
                <a:spcPts val="0"/>
              </a:spcAft>
              <a:buClr>
                <a:schemeClr val="dk1"/>
              </a:buClr>
              <a:buSzPts val="1100"/>
              <a:buFont typeface="Arial"/>
              <a:buNone/>
            </a:pPr>
            <a:r>
              <a:rPr lang="en-IN">
                <a:highlight>
                  <a:srgbClr val="FFFFFF"/>
                </a:highlight>
              </a:rPr>
              <a:t>Length of largest dipole(Lmax or L1) = c/2fmin [fmin is lowest operating frequency]</a:t>
            </a:r>
            <a:endParaRPr>
              <a:highlight>
                <a:srgbClr val="FFFFFF"/>
              </a:highlight>
            </a:endParaRPr>
          </a:p>
          <a:p>
            <a:pPr indent="0" lvl="0" marL="0" rtl="0" algn="l">
              <a:spcBef>
                <a:spcPts val="800"/>
              </a:spcBef>
              <a:spcAft>
                <a:spcPts val="0"/>
              </a:spcAft>
              <a:buClr>
                <a:schemeClr val="dk1"/>
              </a:buClr>
              <a:buSzPts val="1100"/>
              <a:buFont typeface="Arial"/>
              <a:buNone/>
            </a:pPr>
            <a:r>
              <a:rPr lang="en-IN">
                <a:highlight>
                  <a:srgbClr val="FFFFFF"/>
                </a:highlight>
              </a:rPr>
              <a:t>Spacing between 1st and 2nd dipoles (S1) =2*L1*</a:t>
            </a:r>
            <a:r>
              <a:rPr lang="en-IN">
                <a:solidFill>
                  <a:srgbClr val="001D35"/>
                </a:solidFill>
                <a:highlight>
                  <a:srgbClr val="FFFFFF"/>
                </a:highlight>
              </a:rPr>
              <a:t>σ</a:t>
            </a:r>
            <a:endParaRPr>
              <a:highlight>
                <a:srgbClr val="FFFFFF"/>
              </a:highlight>
            </a:endParaRPr>
          </a:p>
          <a:p>
            <a:pPr indent="0" lvl="0" marL="0" rtl="0" algn="l">
              <a:spcBef>
                <a:spcPts val="800"/>
              </a:spcBef>
              <a:spcAft>
                <a:spcPts val="0"/>
              </a:spcAft>
              <a:buClr>
                <a:schemeClr val="dk1"/>
              </a:buClr>
              <a:buSzPts val="1100"/>
              <a:buFont typeface="Arial"/>
              <a:buNone/>
            </a:pPr>
            <a:r>
              <a:rPr lang="en-IN">
                <a:highlight>
                  <a:srgbClr val="FFFFFF"/>
                </a:highlight>
              </a:rPr>
              <a:t>Spacing between n+1 &amp; n+2 dipoles (Sn)= </a:t>
            </a:r>
            <a:r>
              <a:rPr lang="en-IN">
                <a:solidFill>
                  <a:srgbClr val="001D35"/>
                </a:solidFill>
                <a:highlight>
                  <a:srgbClr val="FFFFFF"/>
                </a:highlight>
              </a:rPr>
              <a:t>τ*Sn</a:t>
            </a:r>
            <a:endParaRPr>
              <a:highlight>
                <a:srgbClr val="FFFFFF"/>
              </a:highlight>
            </a:endParaRPr>
          </a:p>
          <a:p>
            <a:pPr indent="0" lvl="0" marL="0" rtl="0" algn="l">
              <a:spcBef>
                <a:spcPts val="800"/>
              </a:spcBef>
              <a:spcAft>
                <a:spcPts val="0"/>
              </a:spcAft>
              <a:buClr>
                <a:schemeClr val="dk1"/>
              </a:buClr>
              <a:buSzPts val="1100"/>
              <a:buFont typeface="Arial"/>
              <a:buNone/>
            </a:pPr>
            <a:r>
              <a:rPr lang="en-IN">
                <a:highlight>
                  <a:srgbClr val="FFFFFF"/>
                </a:highlight>
              </a:rPr>
              <a:t>Width of dipole (Wn+1)=</a:t>
            </a:r>
            <a:r>
              <a:rPr lang="en-IN">
                <a:solidFill>
                  <a:srgbClr val="001D35"/>
                </a:solidFill>
                <a:highlight>
                  <a:srgbClr val="FFFFFF"/>
                </a:highlight>
              </a:rPr>
              <a:t>τ*Wn</a:t>
            </a:r>
            <a:endParaRPr>
              <a:highlight>
                <a:srgbClr val="FFFFFF"/>
              </a:highlight>
            </a:endParaRPr>
          </a:p>
          <a:p>
            <a:pPr indent="0" lvl="0" marL="0" rtl="0" algn="l">
              <a:spcBef>
                <a:spcPts val="800"/>
              </a:spcBef>
              <a:spcAft>
                <a:spcPts val="0"/>
              </a:spcAft>
              <a:buClr>
                <a:schemeClr val="dk1"/>
              </a:buClr>
              <a:buSzPts val="1100"/>
              <a:buFont typeface="Arial"/>
              <a:buNone/>
            </a:pPr>
            <a:r>
              <a:rPr lang="en-IN">
                <a:highlight>
                  <a:srgbClr val="FFFFFF"/>
                </a:highlight>
              </a:rPr>
              <a:t>Length of dipole (Ln+1)=</a:t>
            </a:r>
            <a:r>
              <a:rPr lang="en-IN">
                <a:solidFill>
                  <a:srgbClr val="001D35"/>
                </a:solidFill>
                <a:highlight>
                  <a:srgbClr val="FFFFFF"/>
                </a:highlight>
              </a:rPr>
              <a:t>τ*</a:t>
            </a:r>
            <a:r>
              <a:rPr lang="en-IN">
                <a:highlight>
                  <a:srgbClr val="FFFFFF"/>
                </a:highlight>
              </a:rPr>
              <a:t>Ln</a:t>
            </a:r>
            <a:endParaRPr>
              <a:highlight>
                <a:srgbClr val="FFFFFF"/>
              </a:highlight>
            </a:endParaRPr>
          </a:p>
          <a:p>
            <a:pPr indent="0" lvl="0" marL="0" rtl="0" algn="l">
              <a:spcBef>
                <a:spcPts val="800"/>
              </a:spcBef>
              <a:spcAft>
                <a:spcPts val="0"/>
              </a:spcAft>
              <a:buClr>
                <a:schemeClr val="dk1"/>
              </a:buClr>
              <a:buSzPts val="1100"/>
              <a:buFont typeface="Arial"/>
              <a:buNone/>
            </a:pPr>
            <a:r>
              <a:rPr lang="en-IN">
                <a:highlight>
                  <a:srgbClr val="FFFFFF"/>
                </a:highlight>
              </a:rPr>
              <a:t>Effective length (Leff)= Ln/(er^(1/2))</a:t>
            </a:r>
            <a:endParaRPr sz="1800">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7"/>
          <p:cNvSpPr txBox="1"/>
          <p:nvPr>
            <p:ph type="title"/>
          </p:nvPr>
        </p:nvSpPr>
        <p:spPr>
          <a:xfrm>
            <a:off x="401782" y="197647"/>
            <a:ext cx="8409709" cy="87608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Arial"/>
              <a:buNone/>
            </a:pPr>
            <a:r>
              <a:rPr lang="en-IN"/>
              <a:t>System Diagram</a:t>
            </a:r>
            <a:endParaRPr/>
          </a:p>
        </p:txBody>
      </p:sp>
      <p:sp>
        <p:nvSpPr>
          <p:cNvPr id="150" name="Google Shape;150;p7"/>
          <p:cNvSpPr txBox="1"/>
          <p:nvPr>
            <p:ph idx="11" type="ftr"/>
          </p:nvPr>
        </p:nvSpPr>
        <p:spPr>
          <a:xfrm>
            <a:off x="0" y="-34528"/>
            <a:ext cx="4572000" cy="273844"/>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IN"/>
              <a:t>Group ID -</a:t>
            </a:r>
            <a:r>
              <a:rPr lang="en-IN"/>
              <a:t>Communication</a:t>
            </a:r>
            <a:r>
              <a:rPr lang="en-IN"/>
              <a:t>-6</a:t>
            </a:r>
            <a:endParaRPr/>
          </a:p>
        </p:txBody>
      </p:sp>
      <p:pic>
        <p:nvPicPr>
          <p:cNvPr id="151" name="Google Shape;151;p7"/>
          <p:cNvPicPr preferRelativeResize="0"/>
          <p:nvPr/>
        </p:nvPicPr>
        <p:blipFill rotWithShape="1">
          <a:blip r:embed="rId3">
            <a:alphaModFix/>
          </a:blip>
          <a:srcRect b="0" l="0" r="0" t="0"/>
          <a:stretch/>
        </p:blipFill>
        <p:spPr>
          <a:xfrm>
            <a:off x="0" y="4900613"/>
            <a:ext cx="9144000" cy="242888"/>
          </a:xfrm>
          <a:prstGeom prst="rect">
            <a:avLst/>
          </a:prstGeom>
          <a:noFill/>
          <a:ln>
            <a:noFill/>
          </a:ln>
        </p:spPr>
      </p:pic>
      <p:pic>
        <p:nvPicPr>
          <p:cNvPr id="152" name="Google Shape;152;p7"/>
          <p:cNvPicPr preferRelativeResize="0"/>
          <p:nvPr/>
        </p:nvPicPr>
        <p:blipFill rotWithShape="1">
          <a:blip r:embed="rId4">
            <a:alphaModFix/>
          </a:blip>
          <a:srcRect b="0" l="0" r="0" t="0"/>
          <a:stretch/>
        </p:blipFill>
        <p:spPr>
          <a:xfrm>
            <a:off x="4572000" y="0"/>
            <a:ext cx="4572000" cy="271462"/>
          </a:xfrm>
          <a:prstGeom prst="rect">
            <a:avLst/>
          </a:prstGeom>
          <a:noFill/>
          <a:ln>
            <a:noFill/>
          </a:ln>
        </p:spPr>
      </p:pic>
      <p:sp>
        <p:nvSpPr>
          <p:cNvPr id="153" name="Google Shape;153;p7"/>
          <p:cNvSpPr txBox="1"/>
          <p:nvPr>
            <p:ph idx="1" type="body"/>
          </p:nvPr>
        </p:nvSpPr>
        <p:spPr>
          <a:xfrm>
            <a:off x="523875" y="2579965"/>
            <a:ext cx="3872560"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lang="en-IN" sz="1800"/>
              <a:t>.</a:t>
            </a:r>
            <a:endParaRPr b="0" i="0" sz="1800" u="none" cap="none" strike="noStrike">
              <a:solidFill>
                <a:schemeClr val="dk1"/>
              </a:solidFill>
              <a:latin typeface="Arial"/>
              <a:ea typeface="Arial"/>
              <a:cs typeface="Arial"/>
              <a:sym typeface="Arial"/>
            </a:endParaRPr>
          </a:p>
        </p:txBody>
      </p:sp>
      <p:pic>
        <p:nvPicPr>
          <p:cNvPr id="154" name="Google Shape;154;p7"/>
          <p:cNvPicPr preferRelativeResize="0"/>
          <p:nvPr/>
        </p:nvPicPr>
        <p:blipFill rotWithShape="1">
          <a:blip r:embed="rId5">
            <a:alphaModFix/>
          </a:blip>
          <a:srcRect b="0" l="0" r="0" t="4204"/>
          <a:stretch/>
        </p:blipFill>
        <p:spPr>
          <a:xfrm>
            <a:off x="984757" y="985871"/>
            <a:ext cx="7155866" cy="40025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8"/>
          <p:cNvSpPr txBox="1"/>
          <p:nvPr>
            <p:ph type="title"/>
          </p:nvPr>
        </p:nvSpPr>
        <p:spPr>
          <a:xfrm>
            <a:off x="401782" y="197647"/>
            <a:ext cx="8409709" cy="87608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Arial"/>
              <a:buNone/>
            </a:pPr>
            <a:r>
              <a:rPr lang="en-IN"/>
              <a:t>Algorithm Overview</a:t>
            </a:r>
            <a:endParaRPr/>
          </a:p>
        </p:txBody>
      </p:sp>
      <p:sp>
        <p:nvSpPr>
          <p:cNvPr id="160" name="Google Shape;160;p8"/>
          <p:cNvSpPr txBox="1"/>
          <p:nvPr>
            <p:ph idx="11" type="ftr"/>
          </p:nvPr>
        </p:nvSpPr>
        <p:spPr>
          <a:xfrm>
            <a:off x="0" y="-34528"/>
            <a:ext cx="4572000" cy="273844"/>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IN"/>
              <a:t>Group ID -</a:t>
            </a:r>
            <a:r>
              <a:rPr lang="en-IN"/>
              <a:t>Communication</a:t>
            </a:r>
            <a:r>
              <a:rPr lang="en-IN"/>
              <a:t>-6</a:t>
            </a:r>
            <a:endParaRPr/>
          </a:p>
        </p:txBody>
      </p:sp>
      <p:pic>
        <p:nvPicPr>
          <p:cNvPr id="161" name="Google Shape;161;p8"/>
          <p:cNvPicPr preferRelativeResize="0"/>
          <p:nvPr/>
        </p:nvPicPr>
        <p:blipFill rotWithShape="1">
          <a:blip r:embed="rId3">
            <a:alphaModFix/>
          </a:blip>
          <a:srcRect b="0" l="0" r="0" t="0"/>
          <a:stretch/>
        </p:blipFill>
        <p:spPr>
          <a:xfrm>
            <a:off x="0" y="4900613"/>
            <a:ext cx="9144000" cy="242888"/>
          </a:xfrm>
          <a:prstGeom prst="rect">
            <a:avLst/>
          </a:prstGeom>
          <a:noFill/>
          <a:ln>
            <a:noFill/>
          </a:ln>
        </p:spPr>
      </p:pic>
      <p:pic>
        <p:nvPicPr>
          <p:cNvPr id="162" name="Google Shape;162;p8"/>
          <p:cNvPicPr preferRelativeResize="0"/>
          <p:nvPr/>
        </p:nvPicPr>
        <p:blipFill rotWithShape="1">
          <a:blip r:embed="rId4">
            <a:alphaModFix/>
          </a:blip>
          <a:srcRect b="0" l="0" r="0" t="0"/>
          <a:stretch/>
        </p:blipFill>
        <p:spPr>
          <a:xfrm>
            <a:off x="4572000" y="0"/>
            <a:ext cx="4572000" cy="271462"/>
          </a:xfrm>
          <a:prstGeom prst="rect">
            <a:avLst/>
          </a:prstGeom>
          <a:noFill/>
          <a:ln>
            <a:noFill/>
          </a:ln>
        </p:spPr>
      </p:pic>
      <p:sp>
        <p:nvSpPr>
          <p:cNvPr id="163" name="Google Shape;163;p8"/>
          <p:cNvSpPr txBox="1"/>
          <p:nvPr>
            <p:ph idx="1" type="body"/>
          </p:nvPr>
        </p:nvSpPr>
        <p:spPr>
          <a:xfrm>
            <a:off x="497465" y="1101517"/>
            <a:ext cx="8218200" cy="42483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None/>
            </a:pPr>
            <a:r>
              <a:rPr b="1" i="0" lang="en-IN" sz="1800" u="none" cap="none" strike="noStrike">
                <a:solidFill>
                  <a:schemeClr val="dk1"/>
                </a:solidFill>
                <a:latin typeface="Arial"/>
                <a:ea typeface="Arial"/>
                <a:cs typeface="Arial"/>
                <a:sym typeface="Arial"/>
              </a:rPr>
              <a:t>Design Process</a:t>
            </a:r>
            <a:r>
              <a:rPr b="0" i="0" lang="en-IN" sz="1800" u="none" cap="none" strike="noStrike">
                <a:solidFill>
                  <a:schemeClr val="dk1"/>
                </a:solidFill>
                <a:latin typeface="Arial"/>
                <a:ea typeface="Arial"/>
                <a:cs typeface="Arial"/>
                <a:sym typeface="Arial"/>
              </a:rPr>
              <a:t>: </a:t>
            </a:r>
            <a:r>
              <a:rPr lang="en-IN" sz="1800"/>
              <a:t>Iterative approach for op</a:t>
            </a:r>
            <a:r>
              <a:rPr b="0" i="0" lang="en-IN" sz="1800" u="none" cap="none" strike="noStrike">
                <a:solidFill>
                  <a:schemeClr val="dk1"/>
                </a:solidFill>
                <a:latin typeface="Arial"/>
                <a:ea typeface="Arial"/>
                <a:cs typeface="Arial"/>
                <a:sym typeface="Arial"/>
              </a:rPr>
              <a:t>timization of key parameters:</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1" i="0" lang="en-IN" sz="1800" u="none" cap="none" strike="noStrike">
                <a:solidFill>
                  <a:schemeClr val="dk1"/>
                </a:solidFill>
                <a:latin typeface="Arial"/>
                <a:ea typeface="Arial"/>
                <a:cs typeface="Arial"/>
                <a:sym typeface="Arial"/>
              </a:rPr>
              <a:t>Scaling Factor (τ)</a:t>
            </a:r>
            <a:r>
              <a:rPr b="0" i="0" lang="en-IN" sz="1800" u="none" cap="none" strike="noStrike">
                <a:solidFill>
                  <a:schemeClr val="dk1"/>
                </a:solidFill>
                <a:latin typeface="Arial"/>
                <a:ea typeface="Arial"/>
                <a:cs typeface="Arial"/>
                <a:sym typeface="Arial"/>
              </a:rPr>
              <a:t>: Controls dipole element progression for consistent bandwidth.</a:t>
            </a:r>
            <a:endParaRPr/>
          </a:p>
          <a:p>
            <a:pPr indent="-114300" lvl="0" marL="0" marR="0" rtl="0" algn="l">
              <a:lnSpc>
                <a:spcPct val="100000"/>
              </a:lnSpc>
              <a:spcBef>
                <a:spcPts val="0"/>
              </a:spcBef>
              <a:spcAft>
                <a:spcPts val="0"/>
              </a:spcAft>
              <a:buClr>
                <a:schemeClr val="dk1"/>
              </a:buClr>
              <a:buSzPts val="1800"/>
              <a:buFont typeface="Arial"/>
              <a:buChar char="•"/>
            </a:pPr>
            <a:r>
              <a:rPr b="1" i="0" lang="en-IN" sz="1800" u="none" cap="none" strike="noStrike">
                <a:solidFill>
                  <a:schemeClr val="dk1"/>
                </a:solidFill>
                <a:latin typeface="Arial"/>
                <a:ea typeface="Arial"/>
                <a:cs typeface="Arial"/>
                <a:sym typeface="Arial"/>
              </a:rPr>
              <a:t>Spacing Factor (σ)</a:t>
            </a:r>
            <a:r>
              <a:rPr b="0" i="0" lang="en-IN" sz="1800" u="none" cap="none" strike="noStrike">
                <a:solidFill>
                  <a:schemeClr val="dk1"/>
                </a:solidFill>
                <a:latin typeface="Arial"/>
                <a:ea typeface="Arial"/>
                <a:cs typeface="Arial"/>
                <a:sym typeface="Arial"/>
              </a:rPr>
              <a:t>: Optimizes spacing to reduce mutual coupling and enhance radiation efficiency.</a:t>
            </a:r>
            <a:endParaRPr/>
          </a:p>
          <a:p>
            <a:pPr indent="-114300" lvl="0" marL="0" marR="0" rtl="0" algn="l">
              <a:lnSpc>
                <a:spcPct val="100000"/>
              </a:lnSpc>
              <a:spcBef>
                <a:spcPts val="0"/>
              </a:spcBef>
              <a:spcAft>
                <a:spcPts val="0"/>
              </a:spcAft>
              <a:buClr>
                <a:schemeClr val="dk1"/>
              </a:buClr>
              <a:buSzPts val="1800"/>
              <a:buFont typeface="Arial"/>
              <a:buChar char="•"/>
            </a:pPr>
            <a:r>
              <a:rPr b="1" i="0" lang="en-IN" sz="1800" u="none" cap="none" strike="noStrike">
                <a:solidFill>
                  <a:schemeClr val="dk1"/>
                </a:solidFill>
                <a:latin typeface="Arial"/>
                <a:ea typeface="Arial"/>
                <a:cs typeface="Arial"/>
                <a:sym typeface="Arial"/>
              </a:rPr>
              <a:t>Maximum Element Length (Lmax)</a:t>
            </a:r>
            <a:r>
              <a:rPr b="0" i="0" lang="en-IN" sz="1800" u="none" cap="none" strike="noStrike">
                <a:solidFill>
                  <a:schemeClr val="dk1"/>
                </a:solidFill>
                <a:latin typeface="Arial"/>
                <a:ea typeface="Arial"/>
                <a:cs typeface="Arial"/>
                <a:sym typeface="Arial"/>
              </a:rPr>
              <a:t>: Impacts antenna size and lower frequency limit.</a:t>
            </a:r>
            <a:endParaRPr/>
          </a:p>
          <a:p>
            <a:pPr indent="0" lvl="0" marL="0" marR="0" rtl="0" algn="l">
              <a:lnSpc>
                <a:spcPct val="100000"/>
              </a:lnSpc>
              <a:spcBef>
                <a:spcPts val="0"/>
              </a:spcBef>
              <a:spcAft>
                <a:spcPts val="0"/>
              </a:spcAft>
              <a:buClr>
                <a:schemeClr val="dk1"/>
              </a:buClr>
              <a:buSzPts val="1800"/>
              <a:buFont typeface="Arial"/>
              <a:buNone/>
            </a:pPr>
            <a:r>
              <a:t/>
            </a:r>
            <a:endParaRPr sz="1800"/>
          </a:p>
          <a:p>
            <a:pPr indent="0" lvl="0" marL="0" marR="0" rtl="0" algn="l">
              <a:lnSpc>
                <a:spcPct val="100000"/>
              </a:lnSpc>
              <a:spcBef>
                <a:spcPts val="0"/>
              </a:spcBef>
              <a:spcAft>
                <a:spcPts val="0"/>
              </a:spcAft>
              <a:buClr>
                <a:schemeClr val="dk1"/>
              </a:buClr>
              <a:buSzPts val="1800"/>
              <a:buNone/>
            </a:pPr>
            <a:r>
              <a:rPr b="1" i="0" lang="en-IN" sz="1800" u="none" cap="none" strike="noStrike">
                <a:solidFill>
                  <a:schemeClr val="dk1"/>
                </a:solidFill>
                <a:latin typeface="Arial"/>
                <a:ea typeface="Arial"/>
                <a:cs typeface="Arial"/>
                <a:sym typeface="Arial"/>
              </a:rPr>
              <a:t>Simulation</a:t>
            </a:r>
            <a:r>
              <a:rPr b="0" i="0" lang="en-IN" sz="1800" u="none" cap="none" strike="noStrik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1800"/>
              <a:buNone/>
            </a:pPr>
            <a:r>
              <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1" i="0" lang="en-IN" sz="1800" u="none" cap="none" strike="noStrike">
                <a:solidFill>
                  <a:schemeClr val="dk1"/>
                </a:solidFill>
                <a:latin typeface="Arial"/>
                <a:ea typeface="Arial"/>
                <a:cs typeface="Arial"/>
                <a:sym typeface="Arial"/>
              </a:rPr>
              <a:t>Tool</a:t>
            </a:r>
            <a:r>
              <a:rPr b="0" i="0" lang="en-IN" sz="1800" u="none" cap="none" strike="noStrike">
                <a:solidFill>
                  <a:schemeClr val="dk1"/>
                </a:solidFill>
                <a:latin typeface="Arial"/>
                <a:ea typeface="Arial"/>
                <a:cs typeface="Arial"/>
                <a:sym typeface="Arial"/>
              </a:rPr>
              <a:t>: ANSYS HFSS.</a:t>
            </a:r>
            <a:endParaRPr/>
          </a:p>
          <a:p>
            <a:pPr indent="-114300" lvl="0" marL="0" marR="0" rtl="0" algn="l">
              <a:lnSpc>
                <a:spcPct val="100000"/>
              </a:lnSpc>
              <a:spcBef>
                <a:spcPts val="0"/>
              </a:spcBef>
              <a:spcAft>
                <a:spcPts val="0"/>
              </a:spcAft>
              <a:buClr>
                <a:schemeClr val="dk1"/>
              </a:buClr>
              <a:buSzPts val="1800"/>
              <a:buFont typeface="Arial"/>
              <a:buChar char="•"/>
            </a:pPr>
            <a:r>
              <a:rPr b="1" i="0" lang="en-IN" sz="1800" u="none" cap="none" strike="noStrike">
                <a:solidFill>
                  <a:schemeClr val="dk1"/>
                </a:solidFill>
                <a:latin typeface="Arial"/>
                <a:ea typeface="Arial"/>
                <a:cs typeface="Arial"/>
                <a:sym typeface="Arial"/>
              </a:rPr>
              <a:t>Performance Metrics</a:t>
            </a:r>
            <a:r>
              <a:rPr b="0" i="0" lang="en-IN" sz="1800" u="none" cap="none" strike="noStrike">
                <a:solidFill>
                  <a:schemeClr val="dk1"/>
                </a:solidFill>
                <a:latin typeface="Arial"/>
                <a:ea typeface="Arial"/>
                <a:cs typeface="Arial"/>
                <a:sym typeface="Arial"/>
              </a:rPr>
              <a:t>: Gain, Return Loss (S11), and Bandwidth.</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SzPts val="1800"/>
              <a:buChar char="•"/>
            </a:pPr>
            <a:r>
              <a:rPr b="1" lang="en-IN" sz="1800"/>
              <a:t>Features used</a:t>
            </a:r>
            <a:r>
              <a:rPr lang="en-IN" sz="1800"/>
              <a:t> : parametric sweeps ,S11 parameter graphs ,3d  polar gain plots</a:t>
            </a:r>
            <a:endParaRPr sz="1800"/>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7D95275DCFA1458289C2EB7C1DCACF" ma:contentTypeVersion="10" ma:contentTypeDescription="Create a new document." ma:contentTypeScope="" ma:versionID="99f0d0e4b485bd43689ac93da4a8530d">
  <xsd:schema xmlns:xsd="http://www.w3.org/2001/XMLSchema" xmlns:xs="http://www.w3.org/2001/XMLSchema" xmlns:p="http://schemas.microsoft.com/office/2006/metadata/properties" xmlns:ns2="1d16a659-1a19-4901-a0dd-d690a2e42269" targetNamespace="http://schemas.microsoft.com/office/2006/metadata/properties" ma:root="true" ma:fieldsID="a139ea83f914198c0d60028dcaa3ecd1" ns2:_="">
    <xsd:import namespace="1d16a659-1a19-4901-a0dd-d690a2e4226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16a659-1a19-4901-a0dd-d690a2e4226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34f2db7-5c9e-4885-aa5f-8b428826e263" ma:termSetId="09814cd3-568e-fe90-9814-8d621ff8fb84" ma:anchorId="fba54fb3-c3e1-fe81-a776-ca4b69148c4d" ma:open="true" ma:isKeyword="false">
      <xsd:complexType>
        <xsd:sequence>
          <xsd:element ref="pc:Terms" minOccurs="0" maxOccurs="1"/>
        </xsd:sequence>
      </xsd:complex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1d16a659-1a19-4901-a0dd-d690a2e4226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786D2BE-CE77-4F8A-B728-E54BA0746FA3}"/>
</file>

<file path=customXml/itemProps2.xml><?xml version="1.0" encoding="utf-8"?>
<ds:datastoreItem xmlns:ds="http://schemas.openxmlformats.org/officeDocument/2006/customXml" ds:itemID="{5C79DB3D-3063-4FD0-94F7-A0AA283DC803}"/>
</file>

<file path=customXml/itemProps3.xml><?xml version="1.0" encoding="utf-8"?>
<ds:datastoreItem xmlns:ds="http://schemas.openxmlformats.org/officeDocument/2006/customXml" ds:itemID="{8E49BB2C-ED7D-49C2-AA36-CCE233628BE1}"/>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Tamanna .</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0x010100077D95275DCFA1458289C2EB7C1DCACF</vt:lpwstr>
  </property>
</Properties>
</file>