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22"/>
  </p:notesMasterIdLst>
  <p:handoutMasterIdLst>
    <p:handoutMasterId r:id="rId23"/>
  </p:handoutMasterIdLst>
  <p:sldIdLst>
    <p:sldId id="2549" r:id="rId2"/>
    <p:sldId id="2554" r:id="rId3"/>
    <p:sldId id="2558" r:id="rId4"/>
    <p:sldId id="2565" r:id="rId5"/>
    <p:sldId id="2567" r:id="rId6"/>
    <p:sldId id="2537" r:id="rId7"/>
    <p:sldId id="2555" r:id="rId8"/>
    <p:sldId id="2556" r:id="rId9"/>
    <p:sldId id="2559" r:id="rId10"/>
    <p:sldId id="2547" r:id="rId11"/>
    <p:sldId id="271" r:id="rId12"/>
    <p:sldId id="2568" r:id="rId13"/>
    <p:sldId id="2570" r:id="rId14"/>
    <p:sldId id="2569" r:id="rId15"/>
    <p:sldId id="2561" r:id="rId16"/>
    <p:sldId id="272" r:id="rId17"/>
    <p:sldId id="2563" r:id="rId18"/>
    <p:sldId id="2571" r:id="rId19"/>
    <p:sldId id="2564" r:id="rId20"/>
    <p:sldId id="25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34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hyperlink" Target="https://www.linkedin.com/in/tammy-lessley-3656987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ammy-lessley-3656987/" TargetMode="External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4A9FD8-F785-44C2-9FDE-4644D2939F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tx1"/>
              </a:solidFill>
            </a:rPr>
            <a:t>Data Cleansing</a:t>
          </a:r>
        </a:p>
      </dgm:t>
    </dgm:pt>
    <dgm:pt modelId="{3811FAB2-DEC4-40CD-B436-1EA2FF424EC6}" type="par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BF54AD-35F6-4AEC-B3E6-42CEA4068404}" type="sib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8DB0DD-496D-48FB-8B5A-ACAA73AC9B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tx1"/>
              </a:solidFill>
            </a:rPr>
            <a:t>Continuous Improvement</a:t>
          </a:r>
        </a:p>
        <a:p>
          <a:pPr>
            <a:lnSpc>
              <a:spcPct val="100000"/>
            </a:lnSpc>
          </a:pPr>
          <a:endParaRPr lang="en-US" noProof="0" dirty="0">
            <a:solidFill>
              <a:schemeClr val="tx1"/>
            </a:solidFill>
          </a:endParaRPr>
        </a:p>
        <a:p>
          <a:pPr>
            <a:lnSpc>
              <a:spcPct val="100000"/>
            </a:lnSpc>
          </a:pPr>
          <a:endParaRPr lang="en-US" noProof="0" dirty="0">
            <a:solidFill>
              <a:schemeClr val="tx1"/>
            </a:solidFill>
          </a:endParaRPr>
        </a:p>
        <a:p>
          <a:pPr>
            <a:lnSpc>
              <a:spcPct val="100000"/>
            </a:lnSpc>
          </a:pPr>
          <a:endParaRPr lang="en-US" noProof="0" dirty="0">
            <a:solidFill>
              <a:schemeClr val="tx1"/>
            </a:solidFill>
          </a:endParaRPr>
        </a:p>
        <a:p>
          <a:pPr>
            <a:lnSpc>
              <a:spcPct val="100000"/>
            </a:lnSpc>
          </a:pPr>
          <a:r>
            <a:rPr lang="en-US" noProof="0" dirty="0">
              <a:solidFill>
                <a:schemeClr val="tx1"/>
              </a:solidFill>
            </a:rPr>
            <a:t>Machine Learning Forecasting</a:t>
          </a:r>
        </a:p>
      </dgm:t>
    </dgm:pt>
    <dgm:pt modelId="{9A45E2A2-9212-4296-A561-44FEB6723FA9}" type="par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C41B1D-4A52-4229-ADBC-7E4C5E5C3B73}" type="sib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2B988CA-B890-45A0-A09D-F938A17DC46E}" type="pres">
      <dgm:prSet presAssocID="{FEBC1820-0E7C-4CC8-AF32-90D056649DDF}" presName="root" presStyleCnt="0">
        <dgm:presLayoutVars>
          <dgm:dir/>
          <dgm:resizeHandles val="exact"/>
        </dgm:presLayoutVars>
      </dgm:prSet>
      <dgm:spPr/>
    </dgm:pt>
    <dgm:pt modelId="{D13F0E0E-FE7F-47BA-904E-1B6FD1466123}" type="pres">
      <dgm:prSet presAssocID="{FB4A9FD8-F785-44C2-9FDE-4644D2939FC9}" presName="compNode" presStyleCnt="0"/>
      <dgm:spPr/>
    </dgm:pt>
    <dgm:pt modelId="{55211292-5724-4CF3-9B68-C9C37D007AE6}" type="pres">
      <dgm:prSet presAssocID="{FB4A9FD8-F785-44C2-9FDE-4644D2939FC9}" presName="bgRect" presStyleLbl="bgShp" presStyleIdx="0" presStyleCnt="2"/>
      <dgm:spPr>
        <a:xfrm>
          <a:off x="0" y="849991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863410B7-CA0F-43F4-960E-9DA7059AF511}" type="pres">
      <dgm:prSet presAssocID="{FB4A9FD8-F785-44C2-9FDE-4644D2939F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D9898D1A-E064-4261-B88A-4EB8AC0EA74E}" type="pres">
      <dgm:prSet presAssocID="{FB4A9FD8-F785-44C2-9FDE-4644D2939FC9}" presName="spaceRect" presStyleCnt="0"/>
      <dgm:spPr/>
    </dgm:pt>
    <dgm:pt modelId="{9B72B821-D3EB-46EE-BCA0-DA5A1D91AF84}" type="pres">
      <dgm:prSet presAssocID="{FB4A9FD8-F785-44C2-9FDE-4644D2939FC9}" presName="parTx" presStyleLbl="revTx" presStyleIdx="0" presStyleCnt="2">
        <dgm:presLayoutVars>
          <dgm:chMax val="0"/>
          <dgm:chPref val="0"/>
        </dgm:presLayoutVars>
      </dgm:prSet>
      <dgm:spPr/>
    </dgm:pt>
    <dgm:pt modelId="{025FFD97-9CE9-4F1F-BFB2-1B08A76669C0}" type="pres">
      <dgm:prSet presAssocID="{FEBF54AD-35F6-4AEC-B3E6-42CEA4068404}" presName="sibTrans" presStyleCnt="0"/>
      <dgm:spPr/>
    </dgm:pt>
    <dgm:pt modelId="{E0BD8FEF-3692-47A7-9253-82960931F6B7}" type="pres">
      <dgm:prSet presAssocID="{658DB0DD-496D-48FB-8B5A-ACAA73AC9B72}" presName="compNode" presStyleCnt="0"/>
      <dgm:spPr/>
    </dgm:pt>
    <dgm:pt modelId="{5EDC32A8-8A30-43AA-B28C-4DE1051927E9}" type="pres">
      <dgm:prSet presAssocID="{658DB0DD-496D-48FB-8B5A-ACAA73AC9B72}" presName="bgRect" presStyleLbl="bgShp" presStyleIdx="1" presStyleCnt="2"/>
      <dgm:spPr>
        <a:xfrm>
          <a:off x="0" y="2811510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6AC72B6A-45B7-4ABB-9EFD-F5AC17DE9608}" type="pres">
      <dgm:prSet presAssocID="{658DB0DD-496D-48FB-8B5A-ACAA73AC9B72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 with solid fill"/>
        </a:ext>
      </dgm:extLst>
    </dgm:pt>
    <dgm:pt modelId="{C3CD3599-88DE-4DEB-81BF-520379977D7B}" type="pres">
      <dgm:prSet presAssocID="{658DB0DD-496D-48FB-8B5A-ACAA73AC9B72}" presName="spaceRect" presStyleCnt="0"/>
      <dgm:spPr/>
    </dgm:pt>
    <dgm:pt modelId="{E7286CCF-EBB1-4A29-B240-4BC3DA177E84}" type="pres">
      <dgm:prSet presAssocID="{658DB0DD-496D-48FB-8B5A-ACAA73AC9B72}" presName="parTx" presStyleLbl="revTx" presStyleIdx="1" presStyleCnt="2" custScaleY="313613">
        <dgm:presLayoutVars>
          <dgm:chMax val="0"/>
          <dgm:chPref val="0"/>
        </dgm:presLayoutVars>
      </dgm:prSet>
      <dgm:spPr/>
    </dgm:pt>
  </dgm:ptLst>
  <dgm:cxnLst>
    <dgm:cxn modelId="{0BFF8536-7CDC-402B-BB87-1C975AE3F3C5}" srcId="{FEBC1820-0E7C-4CC8-AF32-90D056649DDF}" destId="{FB4A9FD8-F785-44C2-9FDE-4644D2939FC9}" srcOrd="0" destOrd="0" parTransId="{3811FAB2-DEC4-40CD-B436-1EA2FF424EC6}" sibTransId="{FEBF54AD-35F6-4AEC-B3E6-42CEA4068404}"/>
    <dgm:cxn modelId="{940E105F-883F-44D4-9F56-0B7FE14915E9}" type="presOf" srcId="{658DB0DD-496D-48FB-8B5A-ACAA73AC9B72}" destId="{E7286CCF-EBB1-4A29-B240-4BC3DA177E84}" srcOrd="0" destOrd="0" presId="urn:microsoft.com/office/officeart/2018/2/layout/IconVerticalSolidList"/>
    <dgm:cxn modelId="{61977E78-748F-4B5D-8121-664EFC829AE6}" type="presOf" srcId="{FB4A9FD8-F785-44C2-9FDE-4644D2939FC9}" destId="{9B72B821-D3EB-46EE-BCA0-DA5A1D91AF84}" srcOrd="0" destOrd="0" presId="urn:microsoft.com/office/officeart/2018/2/layout/IconVerticalSolidList"/>
    <dgm:cxn modelId="{FA3688ED-5322-4AB2-8ECC-1874D8B53532}" srcId="{FEBC1820-0E7C-4CC8-AF32-90D056649DDF}" destId="{658DB0DD-496D-48FB-8B5A-ACAA73AC9B72}" srcOrd="1" destOrd="0" parTransId="{9A45E2A2-9212-4296-A561-44FEB6723FA9}" sibTransId="{22C41B1D-4A52-4229-ADBC-7E4C5E5C3B73}"/>
    <dgm:cxn modelId="{1ABD34FB-5C70-4EF9-A5D8-322B9B4207E4}" type="presOf" srcId="{FEBC1820-0E7C-4CC8-AF32-90D056649DDF}" destId="{62B988CA-B890-45A0-A09D-F938A17DC46E}" srcOrd="0" destOrd="0" presId="urn:microsoft.com/office/officeart/2018/2/layout/IconVerticalSolidList"/>
    <dgm:cxn modelId="{0AB8BE59-62C3-4D52-852D-3357A42DC1CB}" type="presParOf" srcId="{62B988CA-B890-45A0-A09D-F938A17DC46E}" destId="{D13F0E0E-FE7F-47BA-904E-1B6FD1466123}" srcOrd="0" destOrd="0" presId="urn:microsoft.com/office/officeart/2018/2/layout/IconVerticalSolidList"/>
    <dgm:cxn modelId="{40248949-64A5-44F1-9329-14F317069236}" type="presParOf" srcId="{D13F0E0E-FE7F-47BA-904E-1B6FD1466123}" destId="{55211292-5724-4CF3-9B68-C9C37D007AE6}" srcOrd="0" destOrd="0" presId="urn:microsoft.com/office/officeart/2018/2/layout/IconVerticalSolidList"/>
    <dgm:cxn modelId="{C7EA334F-CBDA-4D2C-9DA9-FD467FB1B932}" type="presParOf" srcId="{D13F0E0E-FE7F-47BA-904E-1B6FD1466123}" destId="{863410B7-CA0F-43F4-960E-9DA7059AF511}" srcOrd="1" destOrd="0" presId="urn:microsoft.com/office/officeart/2018/2/layout/IconVerticalSolidList"/>
    <dgm:cxn modelId="{926CA147-421B-4FCE-94A0-03F7BC3DCFE1}" type="presParOf" srcId="{D13F0E0E-FE7F-47BA-904E-1B6FD1466123}" destId="{D9898D1A-E064-4261-B88A-4EB8AC0EA74E}" srcOrd="2" destOrd="0" presId="urn:microsoft.com/office/officeart/2018/2/layout/IconVerticalSolidList"/>
    <dgm:cxn modelId="{00D14914-C13B-4223-9651-F5BE3FB276F6}" type="presParOf" srcId="{D13F0E0E-FE7F-47BA-904E-1B6FD1466123}" destId="{9B72B821-D3EB-46EE-BCA0-DA5A1D91AF84}" srcOrd="3" destOrd="0" presId="urn:microsoft.com/office/officeart/2018/2/layout/IconVerticalSolidList"/>
    <dgm:cxn modelId="{920DD7CD-897E-4B37-BD43-A1B2E58CE2CB}" type="presParOf" srcId="{62B988CA-B890-45A0-A09D-F938A17DC46E}" destId="{025FFD97-9CE9-4F1F-BFB2-1B08A76669C0}" srcOrd="1" destOrd="0" presId="urn:microsoft.com/office/officeart/2018/2/layout/IconVerticalSolidList"/>
    <dgm:cxn modelId="{77849E9C-8FA9-46BD-AF4D-35721A917D7D}" type="presParOf" srcId="{62B988CA-B890-45A0-A09D-F938A17DC46E}" destId="{E0BD8FEF-3692-47A7-9253-82960931F6B7}" srcOrd="2" destOrd="0" presId="urn:microsoft.com/office/officeart/2018/2/layout/IconVerticalSolidList"/>
    <dgm:cxn modelId="{E81A4F51-8CB5-43FA-916F-E102953BCAC4}" type="presParOf" srcId="{E0BD8FEF-3692-47A7-9253-82960931F6B7}" destId="{5EDC32A8-8A30-43AA-B28C-4DE1051927E9}" srcOrd="0" destOrd="0" presId="urn:microsoft.com/office/officeart/2018/2/layout/IconVerticalSolidList"/>
    <dgm:cxn modelId="{AD227CB4-5B9B-4BE2-BA14-9989AF96D370}" type="presParOf" srcId="{E0BD8FEF-3692-47A7-9253-82960931F6B7}" destId="{6AC72B6A-45B7-4ABB-9EFD-F5AC17DE9608}" srcOrd="1" destOrd="0" presId="urn:microsoft.com/office/officeart/2018/2/layout/IconVerticalSolidList"/>
    <dgm:cxn modelId="{4E154464-E1AA-488E-BD2F-70AF214AC0E4}" type="presParOf" srcId="{E0BD8FEF-3692-47A7-9253-82960931F6B7}" destId="{C3CD3599-88DE-4DEB-81BF-520379977D7B}" srcOrd="2" destOrd="0" presId="urn:microsoft.com/office/officeart/2018/2/layout/IconVerticalSolidList"/>
    <dgm:cxn modelId="{A4329523-DF54-4571-9B6A-0350FE851B90}" type="presParOf" srcId="{E0BD8FEF-3692-47A7-9253-82960931F6B7}" destId="{E7286CCF-EBB1-4A29-B240-4BC3DA177E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>
            <a:defRPr b="1"/>
          </a:pPr>
          <a:r>
            <a:rPr lang="en-US" sz="2000" b="0" i="1" dirty="0">
              <a:solidFill>
                <a:schemeClr val="bg1"/>
              </a:solidFill>
            </a:rPr>
            <a:t>Historical</a:t>
          </a:r>
          <a:r>
            <a:rPr lang="en-US" sz="2000" b="0" i="1" baseline="0" dirty="0">
              <a:solidFill>
                <a:schemeClr val="bg1"/>
              </a:solidFill>
            </a:rPr>
            <a:t> Data</a:t>
          </a:r>
          <a:endParaRPr lang="en-US" sz="2000" b="0" i="1" dirty="0">
            <a:solidFill>
              <a:schemeClr val="bg1"/>
            </a:solidFill>
          </a:endParaRPr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1701CF-77C7-46C0-A913-8CC39517BAB8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13FBC60D-3EA6-4496-BA97-C1AE8C7F8961}" type="parTrans" cxnId="{39A11E5C-7A57-4117-A6DF-36000C29509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5156CDF-E17B-4DAD-AE37-EA44D7F37090}" type="sibTrans" cxnId="{39A11E5C-7A57-4117-A6DF-36000C29509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en-US" sz="2000" b="0" i="1" dirty="0">
              <a:solidFill>
                <a:schemeClr val="bg1"/>
              </a:solidFill>
            </a:rPr>
            <a:t>SARIMA</a:t>
          </a:r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A6B1BA0-B2FC-48AD-8EDA-F4AAA4AF2782}">
      <dgm:prSet custT="1"/>
      <dgm:spPr/>
      <dgm:t>
        <a:bodyPr/>
        <a:lstStyle/>
        <a:p>
          <a:pPr>
            <a:defRPr b="1"/>
          </a:pPr>
          <a:r>
            <a:rPr lang="en-US" sz="2000" b="0" i="1" dirty="0">
              <a:solidFill>
                <a:schemeClr val="bg1"/>
              </a:solidFill>
            </a:rPr>
            <a:t>ETS</a:t>
          </a:r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12ADAAB-D5CB-4BBC-8DAF-7340FD334994}">
      <dgm:prSet custT="1"/>
      <dgm:spPr/>
      <dgm:t>
        <a:bodyPr/>
        <a:lstStyle/>
        <a:p>
          <a:pPr>
            <a:defRPr b="1"/>
          </a:pPr>
          <a:r>
            <a:rPr lang="en-US" sz="2000" b="0" i="1" dirty="0">
              <a:solidFill>
                <a:schemeClr val="bg1"/>
              </a:solidFill>
            </a:rPr>
            <a:t>Weather</a:t>
          </a:r>
        </a:p>
      </dgm:t>
    </dgm:pt>
    <dgm:pt modelId="{45F6D312-A686-491E-95E3-EFB9640CC472}" type="parTrans" cxnId="{C8C7266C-2A0C-476A-85B3-F12BE2521F4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B2787E4-2A8B-428D-A4AE-2B14DCFFC4E7}" type="sibTrans" cxnId="{C8C7266C-2A0C-476A-85B3-F12BE2521F4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2560FD2-F12F-4A06-A96F-B86674952111}">
      <dgm:prSet/>
      <dgm:spPr/>
      <dgm:t>
        <a:bodyPr/>
        <a:lstStyle/>
        <a:p>
          <a:pPr>
            <a:defRPr b="1"/>
          </a:pPr>
          <a:r>
            <a:rPr lang="en-US" b="0" i="1" dirty="0">
              <a:solidFill>
                <a:schemeClr val="bg1"/>
              </a:solidFill>
            </a:rPr>
            <a:t>Triple Exponential Smoothing</a:t>
          </a:r>
        </a:p>
      </dgm:t>
    </dgm:pt>
    <dgm:pt modelId="{96173659-138A-4A00-AE0B-9063EA9393A6}" type="parTrans" cxnId="{F9D8B584-9399-4A2B-8ADC-F71293A482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C3BC3F-2256-4FBC-AFA5-0D035E3EACD7}" type="sibTrans" cxnId="{F9D8B584-9399-4A2B-8ADC-F71293A482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3CC5F6-E9B5-49F2-909E-A68D38896308}">
      <dgm:prSet/>
      <dgm:spPr/>
      <dgm:t>
        <a:bodyPr/>
        <a:lstStyle/>
        <a:p>
          <a:pPr>
            <a:defRPr b="1"/>
          </a:pPr>
          <a:r>
            <a:rPr lang="en-US" b="0" i="1" dirty="0">
              <a:solidFill>
                <a:schemeClr val="bg1"/>
              </a:solidFill>
            </a:rPr>
            <a:t>Financial Data</a:t>
          </a: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7" custFlipVert="1" custSzY="105708"/>
      <dgm:spPr>
        <a:prstGeom prst="homePlate">
          <a:avLst/>
        </a:prstGeom>
        <a:solidFill>
          <a:schemeClr val="accent5">
            <a:alpha val="90000"/>
          </a:schemeClr>
        </a:solidFill>
        <a:ln>
          <a:noFill/>
        </a:ln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6"/>
      <dgm:spPr/>
    </dgm:pt>
    <dgm:pt modelId="{846B4BA4-33F0-43CE-A60E-B95E195AD5A9}" type="pres">
      <dgm:prSet presAssocID="{9DCEA5FC-4640-45AF-B712-7A4FD94AEF0D}" presName="Ellipse" presStyleLbl="fgAcc1" presStyleIdx="1" presStyleCnt="7"/>
      <dgm:spPr>
        <a:prstGeom prst="donut">
          <a:avLst/>
        </a:prstGeom>
      </dgm:spPr>
    </dgm:pt>
    <dgm:pt modelId="{A782CF5D-A585-4990-846A-5EDBD19A9BDB}" type="pres">
      <dgm:prSet presAssocID="{9DCEA5FC-4640-45AF-B712-7A4FD94AEF0D}" presName="L2TextContainer" presStyleLbl="revTx" presStyleIdx="0" presStyleCnt="12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6"/>
      <dgm:spPr/>
    </dgm:pt>
    <dgm:pt modelId="{032E0966-F86B-4BBD-BE80-8FAB861AF0E8}" type="pres">
      <dgm:prSet presAssocID="{096A9AF0-0DAE-4EB3-B448-4501DA034F4A}" presName="Ellipse" presStyleLbl="fgAcc1" presStyleIdx="2" presStyleCnt="7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2" presStyleCnt="12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6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6"/>
      <dgm:spPr>
        <a:prstGeom prst="ellipse">
          <a:avLst/>
        </a:prstGeom>
      </dgm:spPr>
    </dgm:pt>
    <dgm:pt modelId="{DFE91A1F-E910-48AB-A4C9-128002268483}" type="pres">
      <dgm:prSet presAssocID="{683CC5F6-E9B5-49F2-909E-A68D38896308}" presName="Ellipse" presStyleLbl="fgAcc1" presStyleIdx="3" presStyleCnt="7"/>
      <dgm:spPr>
        <a:prstGeom prst="star12">
          <a:avLst/>
        </a:prstGeom>
      </dgm:spPr>
    </dgm:pt>
    <dgm:pt modelId="{FC8603F2-85FC-4134-978C-4054E468209C}" type="pres">
      <dgm:prSet presAssocID="{683CC5F6-E9B5-49F2-909E-A68D38896308}" presName="L2TextContainer" presStyleLbl="revTx" presStyleIdx="4" presStyleCnt="12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6"/>
      <dgm:spPr/>
    </dgm:pt>
    <dgm:pt modelId="{6EDDD44C-F5E4-49AD-B1D9-346B8B8AEE8F}" type="pres">
      <dgm:prSet presAssocID="{CA6B1BA0-B2FC-48AD-8EDA-F4AAA4AF2782}" presName="Ellipse" presStyleLbl="fgAcc1" presStyleIdx="4" presStyleCnt="7"/>
      <dgm:spPr>
        <a:prstGeom prst="donut">
          <a:avLst/>
        </a:prstGeom>
      </dgm:spPr>
    </dgm:pt>
    <dgm:pt modelId="{FE564261-183D-47F9-8E7E-BCFC5023A815}" type="pres">
      <dgm:prSet presAssocID="{CA6B1BA0-B2FC-48AD-8EDA-F4AAA4AF2782}" presName="L2TextContainer" presStyleLbl="revTx" presStyleIdx="6" presStyleCnt="12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6"/>
      <dgm:spPr>
        <a:xfrm>
          <a:off x="4960678" y="2690813"/>
          <a:ext cx="0" cy="1592961"/>
        </a:xfrm>
        <a:prstGeom prst="line">
          <a:avLst/>
        </a:prstGeom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6"/>
      <dgm:spPr/>
    </dgm:pt>
    <dgm:pt modelId="{48CA82DA-B677-461B-A08D-337683480059}" type="pres">
      <dgm:prSet presAssocID="{212ADAAB-D5CB-4BBC-8DAF-7340FD334994}" presName="Ellipse" presStyleLbl="fgAcc1" presStyleIdx="5" presStyleCnt="7"/>
      <dgm:spPr>
        <a:prstGeom prst="donut">
          <a:avLst/>
        </a:prstGeom>
      </dgm:spPr>
    </dgm:pt>
    <dgm:pt modelId="{D1646913-A3FA-4470-A3E9-C64B0A13A62A}" type="pres">
      <dgm:prSet presAssocID="{212ADAAB-D5CB-4BBC-8DAF-7340FD334994}" presName="L2TextContainer" presStyleLbl="revTx" presStyleIdx="8" presStyleCnt="12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4" presStyleCnt="6"/>
      <dgm:spPr>
        <a:xfrm>
          <a:off x="6519360" y="1097851"/>
          <a:ext cx="0" cy="1592961"/>
        </a:xfrm>
        <a:prstGeom prst="line">
          <a:avLst/>
        </a:prstGeom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5" presStyleCnt="6"/>
      <dgm:spPr>
        <a:prstGeom prst="ellipse">
          <a:avLst/>
        </a:prstGeom>
      </dgm:spPr>
    </dgm:pt>
    <dgm:pt modelId="{26BE64BD-02BC-4C6F-AC50-F9617E59754D}" type="pres">
      <dgm:prSet presAssocID="{A2560FD2-F12F-4A06-A96F-B86674952111}" presName="Ellipse" presStyleLbl="fgAcc1" presStyleIdx="6" presStyleCnt="7"/>
      <dgm:spPr>
        <a:prstGeom prst="star12">
          <a:avLst/>
        </a:prstGeom>
      </dgm:spPr>
    </dgm:pt>
    <dgm:pt modelId="{5C5070CD-E29E-4F50-9A43-342A2DE968FF}" type="pres">
      <dgm:prSet presAssocID="{A2560FD2-F12F-4A06-A96F-B86674952111}" presName="L2TextContainer" presStyleLbl="revTx" presStyleIdx="10" presStyleCnt="12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5" presStyleCnt="6"/>
      <dgm:spPr>
        <a:xfrm>
          <a:off x="8078042" y="2690813"/>
          <a:ext cx="0" cy="1592961"/>
        </a:xfrm>
        <a:prstGeom prst="line">
          <a:avLst/>
        </a:prstGeom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987E6208-6FBF-4818-8D82-020440E776B4}" type="presOf" srcId="{9DCEA5FC-4640-45AF-B712-7A4FD94AEF0D}" destId="{85C50C56-6DC8-4C47-8DBC-4FD6B1554AA4}" srcOrd="0" destOrd="0" presId="urn:microsoft.com/office/officeart/2017/3/layout/DropPinTimeline"/>
    <dgm:cxn modelId="{995FAD0D-905C-4246-BEA6-E4CD468035A2}" type="presOf" srcId="{096A9AF0-0DAE-4EB3-B448-4501DA034F4A}" destId="{C1E34084-406C-48D5-88FE-7226282DBC49}" srcOrd="0" destOrd="0" presId="urn:microsoft.com/office/officeart/2017/3/layout/DropPinTimeline"/>
    <dgm:cxn modelId="{1C1A9A2A-3385-4187-A01C-97035BFB0369}" type="presOf" srcId="{A2560FD2-F12F-4A06-A96F-B86674952111}" destId="{6FED4196-A0D3-4E5C-83DA-99291A8FFFC3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63AB0265-EE84-426B-AD79-2D63AA53D68A}" type="presOf" srcId="{683CC5F6-E9B5-49F2-909E-A68D38896308}" destId="{4EB3AA5C-1289-44C6-9F3E-859ABA28E18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30821C78-AFB0-420D-8288-048EDC6649CD}" type="presOf" srcId="{212ADAAB-D5CB-4BBC-8DAF-7340FD334994}" destId="{6EC2FC68-E1B8-4274-8090-C2C96A4CD82C}" srcOrd="0" destOrd="0" presId="urn:microsoft.com/office/officeart/2017/3/layout/DropPinTimeline"/>
    <dgm:cxn modelId="{F9D8B584-9399-4A2B-8ADC-F71293A4822C}" srcId="{63085546-7C7C-4B3E-ABEB-2669F1A65FB2}" destId="{A2560FD2-F12F-4A06-A96F-B86674952111}" srcOrd="5" destOrd="0" parTransId="{96173659-138A-4A00-AE0B-9063EA9393A6}" sibTransId="{D3C3BC3F-2256-4FBC-AFA5-0D035E3EACD7}"/>
    <dgm:cxn modelId="{D0B1DC87-C933-4D24-BC28-BB96D1BE402A}" type="presOf" srcId="{CA6B1BA0-B2FC-48AD-8EDA-F4AAA4AF2782}" destId="{3DA36ABE-9810-4ED4-9A55-2905E7588D06}" srcOrd="0" destOrd="0" presId="urn:microsoft.com/office/officeart/2017/3/layout/DropPinTimeline"/>
    <dgm:cxn modelId="{4731C8A4-66FB-42EB-9357-E1DC5B2CFC3F}" type="presOf" srcId="{831701CF-77C7-46C0-A913-8CC39517BAB8}" destId="{A782CF5D-A585-4990-846A-5EDBD19A9BDB}" srcOrd="0" destOrd="0" presId="urn:microsoft.com/office/officeart/2017/3/layout/DropPinTimeline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CB3F12BF-FFAB-4B6B-8AD9-1C5C1364E3A8}" type="presOf" srcId="{63085546-7C7C-4B3E-ABEB-2669F1A65FB2}" destId="{7A5D3400-AF5B-4297-8592-4C1EDB9D0973}" srcOrd="0" destOrd="0" presId="urn:microsoft.com/office/officeart/2017/3/layout/DropPinTimeline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7855D799-B7F1-42C4-B51A-6BAB4463E7AA}" type="presParOf" srcId="{7A5D3400-AF5B-4297-8592-4C1EDB9D0973}" destId="{BD204284-1F7C-4D58-BC79-8C2DEE7E9FAF}" srcOrd="0" destOrd="0" presId="urn:microsoft.com/office/officeart/2017/3/layout/DropPinTimeline"/>
    <dgm:cxn modelId="{5021CA74-DA6D-41C1-AB77-3DFDC0F87B9D}" type="presParOf" srcId="{7A5D3400-AF5B-4297-8592-4C1EDB9D0973}" destId="{46A6B157-7198-41C4-9D25-C4F8885F1B6F}" srcOrd="1" destOrd="0" presId="urn:microsoft.com/office/officeart/2017/3/layout/DropPinTimeline"/>
    <dgm:cxn modelId="{71EE67DA-1AFB-47E2-AE9F-162E771373B8}" type="presParOf" srcId="{46A6B157-7198-41C4-9D25-C4F8885F1B6F}" destId="{578E6A06-6F61-48BD-9F1A-48E731D6E26D}" srcOrd="0" destOrd="0" presId="urn:microsoft.com/office/officeart/2017/3/layout/DropPinTimeline"/>
    <dgm:cxn modelId="{DC74F29E-5521-4E9A-AE99-15A4777F9679}" type="presParOf" srcId="{578E6A06-6F61-48BD-9F1A-48E731D6E26D}" destId="{9F727168-E825-43C1-AF50-41E115F59C0C}" srcOrd="0" destOrd="0" presId="urn:microsoft.com/office/officeart/2017/3/layout/DropPinTimeline"/>
    <dgm:cxn modelId="{0F3C3050-EEFA-491F-B6D7-F4FC47260C29}" type="presParOf" srcId="{578E6A06-6F61-48BD-9F1A-48E731D6E26D}" destId="{0C380CA5-521A-4949-A022-450DA9C217F5}" srcOrd="1" destOrd="0" presId="urn:microsoft.com/office/officeart/2017/3/layout/DropPinTimeline"/>
    <dgm:cxn modelId="{7A3048AA-FDF2-4867-B85B-AC1915F18957}" type="presParOf" srcId="{0C380CA5-521A-4949-A022-450DA9C217F5}" destId="{19EF924A-339B-436A-9151-9C7B0B0377B9}" srcOrd="0" destOrd="0" presId="urn:microsoft.com/office/officeart/2017/3/layout/DropPinTimeline"/>
    <dgm:cxn modelId="{DA5A680B-108C-436B-9F6F-C2983AA7A769}" type="presParOf" srcId="{0C380CA5-521A-4949-A022-450DA9C217F5}" destId="{846B4BA4-33F0-43CE-A60E-B95E195AD5A9}" srcOrd="1" destOrd="0" presId="urn:microsoft.com/office/officeart/2017/3/layout/DropPinTimeline"/>
    <dgm:cxn modelId="{96B78FE3-9ABB-4A77-BABB-E52EC6124441}" type="presParOf" srcId="{578E6A06-6F61-48BD-9F1A-48E731D6E26D}" destId="{A782CF5D-A585-4990-846A-5EDBD19A9BDB}" srcOrd="2" destOrd="0" presId="urn:microsoft.com/office/officeart/2017/3/layout/DropPinTimeline"/>
    <dgm:cxn modelId="{BB2FC6F5-3544-45AC-930D-A6FC8C1198F5}" type="presParOf" srcId="{578E6A06-6F61-48BD-9F1A-48E731D6E26D}" destId="{85C50C56-6DC8-4C47-8DBC-4FD6B1554AA4}" srcOrd="3" destOrd="0" presId="urn:microsoft.com/office/officeart/2017/3/layout/DropPinTimeline"/>
    <dgm:cxn modelId="{1DF134D0-04A7-4AA1-A8CC-CBFA9135F98D}" type="presParOf" srcId="{578E6A06-6F61-48BD-9F1A-48E731D6E26D}" destId="{4F322B1B-F357-4BCD-BF34-8A0D705A1CE7}" srcOrd="4" destOrd="0" presId="urn:microsoft.com/office/officeart/2017/3/layout/DropPinTimeline"/>
    <dgm:cxn modelId="{538822C3-D342-4107-A9D5-F110AD9A616E}" type="presParOf" srcId="{578E6A06-6F61-48BD-9F1A-48E731D6E26D}" destId="{9FF32B1E-94FD-475E-9959-8E0546070C5B}" srcOrd="5" destOrd="0" presId="urn:microsoft.com/office/officeart/2017/3/layout/DropPinTimeline"/>
    <dgm:cxn modelId="{84BE10DC-749F-4BB3-BB1B-3CED24198736}" type="presParOf" srcId="{46A6B157-7198-41C4-9D25-C4F8885F1B6F}" destId="{C9E000F5-B650-46EB-A3B0-FBA6593CE548}" srcOrd="1" destOrd="0" presId="urn:microsoft.com/office/officeart/2017/3/layout/DropPinTimeline"/>
    <dgm:cxn modelId="{E7FF6C9D-05DB-49D9-BC17-49E3C7F3D181}" type="presParOf" srcId="{46A6B157-7198-41C4-9D25-C4F8885F1B6F}" destId="{64373A7D-C7A5-4C0C-9781-58743159539A}" srcOrd="2" destOrd="0" presId="urn:microsoft.com/office/officeart/2017/3/layout/DropPinTimeline"/>
    <dgm:cxn modelId="{FACF2D92-8500-4179-8F6A-C624B05FAEC1}" type="presParOf" srcId="{64373A7D-C7A5-4C0C-9781-58743159539A}" destId="{B57996C3-16BE-4CEB-B9E2-6FFC42938F41}" srcOrd="0" destOrd="0" presId="urn:microsoft.com/office/officeart/2017/3/layout/DropPinTimeline"/>
    <dgm:cxn modelId="{12FE0388-B819-4ABC-9721-3A9223FCADF4}" type="presParOf" srcId="{64373A7D-C7A5-4C0C-9781-58743159539A}" destId="{BC71368F-DA7E-405D-93AC-3A6767BF9FC6}" srcOrd="1" destOrd="0" presId="urn:microsoft.com/office/officeart/2017/3/layout/DropPinTimeline"/>
    <dgm:cxn modelId="{8D35E9BB-DA99-48E0-A867-949CAEAAA6D6}" type="presParOf" srcId="{BC71368F-DA7E-405D-93AC-3A6767BF9FC6}" destId="{5B4632EA-1574-417A-A3FA-D711159FBAD1}" srcOrd="0" destOrd="0" presId="urn:microsoft.com/office/officeart/2017/3/layout/DropPinTimeline"/>
    <dgm:cxn modelId="{D0388358-6C68-40DD-8CD3-BE893129D935}" type="presParOf" srcId="{BC71368F-DA7E-405D-93AC-3A6767BF9FC6}" destId="{032E0966-F86B-4BBD-BE80-8FAB861AF0E8}" srcOrd="1" destOrd="0" presId="urn:microsoft.com/office/officeart/2017/3/layout/DropPinTimeline"/>
    <dgm:cxn modelId="{E0FCD920-481D-4C5F-A576-55F0C1D5B3B7}" type="presParOf" srcId="{64373A7D-C7A5-4C0C-9781-58743159539A}" destId="{B608C5A1-CE9E-4410-9F2F-F714CC6AB069}" srcOrd="2" destOrd="0" presId="urn:microsoft.com/office/officeart/2017/3/layout/DropPinTimeline"/>
    <dgm:cxn modelId="{49B5B1AE-6FCE-42D4-9414-E335D81C76D0}" type="presParOf" srcId="{64373A7D-C7A5-4C0C-9781-58743159539A}" destId="{C1E34084-406C-48D5-88FE-7226282DBC49}" srcOrd="3" destOrd="0" presId="urn:microsoft.com/office/officeart/2017/3/layout/DropPinTimeline"/>
    <dgm:cxn modelId="{667712A9-633D-4DBA-A692-E37A521937E5}" type="presParOf" srcId="{64373A7D-C7A5-4C0C-9781-58743159539A}" destId="{33168228-1414-4AAF-B7E5-C08A80BBB2F1}" srcOrd="4" destOrd="0" presId="urn:microsoft.com/office/officeart/2017/3/layout/DropPinTimeline"/>
    <dgm:cxn modelId="{360C951A-2AD1-4A99-AAA9-B7B53FC1B0C7}" type="presParOf" srcId="{64373A7D-C7A5-4C0C-9781-58743159539A}" destId="{C791BCDD-76D3-4E0E-98B9-0C4903CF0E94}" srcOrd="5" destOrd="0" presId="urn:microsoft.com/office/officeart/2017/3/layout/DropPinTimeline"/>
    <dgm:cxn modelId="{35346C2A-6E88-41AD-BD47-ECD72929FCE5}" type="presParOf" srcId="{46A6B157-7198-41C4-9D25-C4F8885F1B6F}" destId="{3B1DA912-FDB7-4F73-8823-B30C56F7DE86}" srcOrd="3" destOrd="0" presId="urn:microsoft.com/office/officeart/2017/3/layout/DropPinTimeline"/>
    <dgm:cxn modelId="{E59057FA-847A-4126-8700-B9A4F3696325}" type="presParOf" srcId="{46A6B157-7198-41C4-9D25-C4F8885F1B6F}" destId="{DCEEC7C0-6CAC-4153-B66A-D920E3B7F504}" srcOrd="4" destOrd="0" presId="urn:microsoft.com/office/officeart/2017/3/layout/DropPinTimeline"/>
    <dgm:cxn modelId="{B82CCAF6-442B-46AB-9B68-6E7B4D62FD9B}" type="presParOf" srcId="{DCEEC7C0-6CAC-4153-B66A-D920E3B7F504}" destId="{56361E50-9FEC-48AD-A369-C1A8379B35EC}" srcOrd="0" destOrd="0" presId="urn:microsoft.com/office/officeart/2017/3/layout/DropPinTimeline"/>
    <dgm:cxn modelId="{FB91546B-98B7-42EC-A236-9D4B68AB7E57}" type="presParOf" srcId="{DCEEC7C0-6CAC-4153-B66A-D920E3B7F504}" destId="{70AC7E27-D774-4261-A80F-683BBD09A81D}" srcOrd="1" destOrd="0" presId="urn:microsoft.com/office/officeart/2017/3/layout/DropPinTimeline"/>
    <dgm:cxn modelId="{128291DE-3A47-4667-A1F6-84B5CC1950A2}" type="presParOf" srcId="{70AC7E27-D774-4261-A80F-683BBD09A81D}" destId="{7BC09B8D-1C75-4604-9F35-AEC078447C45}" srcOrd="0" destOrd="0" presId="urn:microsoft.com/office/officeart/2017/3/layout/DropPinTimeline"/>
    <dgm:cxn modelId="{F0A235D5-6DBF-4491-AD12-E87E187B0F86}" type="presParOf" srcId="{70AC7E27-D774-4261-A80F-683BBD09A81D}" destId="{DFE91A1F-E910-48AB-A4C9-128002268483}" srcOrd="1" destOrd="0" presId="urn:microsoft.com/office/officeart/2017/3/layout/DropPinTimeline"/>
    <dgm:cxn modelId="{629159BF-4A21-4870-8C08-E54A5441F29B}" type="presParOf" srcId="{DCEEC7C0-6CAC-4153-B66A-D920E3B7F504}" destId="{FC8603F2-85FC-4134-978C-4054E468209C}" srcOrd="2" destOrd="0" presId="urn:microsoft.com/office/officeart/2017/3/layout/DropPinTimeline"/>
    <dgm:cxn modelId="{3971FE38-66D8-41D3-BE10-92A1B7610DA7}" type="presParOf" srcId="{DCEEC7C0-6CAC-4153-B66A-D920E3B7F504}" destId="{4EB3AA5C-1289-44C6-9F3E-859ABA28E18F}" srcOrd="3" destOrd="0" presId="urn:microsoft.com/office/officeart/2017/3/layout/DropPinTimeline"/>
    <dgm:cxn modelId="{24B473FE-5054-4EAD-B373-555E7D091AD5}" type="presParOf" srcId="{DCEEC7C0-6CAC-4153-B66A-D920E3B7F504}" destId="{0BB03C0E-97EC-4D66-9B09-35D689DAB28C}" srcOrd="4" destOrd="0" presId="urn:microsoft.com/office/officeart/2017/3/layout/DropPinTimeline"/>
    <dgm:cxn modelId="{2B1D1BBE-6BAE-45B9-9995-CBBA5ED2EAC5}" type="presParOf" srcId="{DCEEC7C0-6CAC-4153-B66A-D920E3B7F504}" destId="{1A7A92CB-81F0-42D4-87BF-4008DEFA9CA8}" srcOrd="5" destOrd="0" presId="urn:microsoft.com/office/officeart/2017/3/layout/DropPinTimeline"/>
    <dgm:cxn modelId="{4B2CE620-6FD2-4B47-808E-767E9CD6E11B}" type="presParOf" srcId="{46A6B157-7198-41C4-9D25-C4F8885F1B6F}" destId="{ABE3202B-256B-4398-8B41-CB40EDB06266}" srcOrd="5" destOrd="0" presId="urn:microsoft.com/office/officeart/2017/3/layout/DropPinTimeline"/>
    <dgm:cxn modelId="{0A9A6102-F00A-4BE8-99F2-80FE0510D070}" type="presParOf" srcId="{46A6B157-7198-41C4-9D25-C4F8885F1B6F}" destId="{B744CD57-FD23-4E62-9589-4CAC57B034E9}" srcOrd="6" destOrd="0" presId="urn:microsoft.com/office/officeart/2017/3/layout/DropPinTimeline"/>
    <dgm:cxn modelId="{80501AE2-53E9-4D67-A594-F44DD214D7C2}" type="presParOf" srcId="{B744CD57-FD23-4E62-9589-4CAC57B034E9}" destId="{D891B168-1DA5-4124-931F-A51FCB8EFC11}" srcOrd="0" destOrd="0" presId="urn:microsoft.com/office/officeart/2017/3/layout/DropPinTimeline"/>
    <dgm:cxn modelId="{4D35DB16-6124-4B05-B478-8F4429226C6A}" type="presParOf" srcId="{B744CD57-FD23-4E62-9589-4CAC57B034E9}" destId="{42206762-CD73-4F82-B16A-D168E2503215}" srcOrd="1" destOrd="0" presId="urn:microsoft.com/office/officeart/2017/3/layout/DropPinTimeline"/>
    <dgm:cxn modelId="{AFAA8AC7-581B-4388-BFDB-A430EF0404FD}" type="presParOf" srcId="{42206762-CD73-4F82-B16A-D168E2503215}" destId="{C0DBECBF-E3AA-450B-95D4-8349AA21B4F8}" srcOrd="0" destOrd="0" presId="urn:microsoft.com/office/officeart/2017/3/layout/DropPinTimeline"/>
    <dgm:cxn modelId="{105641F0-544B-453F-B1D8-5713903E4682}" type="presParOf" srcId="{42206762-CD73-4F82-B16A-D168E2503215}" destId="{6EDDD44C-F5E4-49AD-B1D9-346B8B8AEE8F}" srcOrd="1" destOrd="0" presId="urn:microsoft.com/office/officeart/2017/3/layout/DropPinTimeline"/>
    <dgm:cxn modelId="{23AA1CD9-5481-4A25-AA47-1E309DD4E86A}" type="presParOf" srcId="{B744CD57-FD23-4E62-9589-4CAC57B034E9}" destId="{FE564261-183D-47F9-8E7E-BCFC5023A815}" srcOrd="2" destOrd="0" presId="urn:microsoft.com/office/officeart/2017/3/layout/DropPinTimeline"/>
    <dgm:cxn modelId="{6F6D3A0F-FECD-4629-BF0C-38737E381D62}" type="presParOf" srcId="{B744CD57-FD23-4E62-9589-4CAC57B034E9}" destId="{3DA36ABE-9810-4ED4-9A55-2905E7588D06}" srcOrd="3" destOrd="0" presId="urn:microsoft.com/office/officeart/2017/3/layout/DropPinTimeline"/>
    <dgm:cxn modelId="{18ABBD94-4B15-4F9E-B420-EF8067A53E59}" type="presParOf" srcId="{B744CD57-FD23-4E62-9589-4CAC57B034E9}" destId="{4B9F5909-A57C-4893-9C8A-D5960FE9BE37}" srcOrd="4" destOrd="0" presId="urn:microsoft.com/office/officeart/2017/3/layout/DropPinTimeline"/>
    <dgm:cxn modelId="{3A6EE7AF-C1D7-4FFA-BDB4-755BC98362FD}" type="presParOf" srcId="{B744CD57-FD23-4E62-9589-4CAC57B034E9}" destId="{DEDCEF89-DB8F-4197-B2D2-2D39426E0B96}" srcOrd="5" destOrd="0" presId="urn:microsoft.com/office/officeart/2017/3/layout/DropPinTimeline"/>
    <dgm:cxn modelId="{7B15E33A-34F5-40D3-9CD6-849B365E3CBA}" type="presParOf" srcId="{46A6B157-7198-41C4-9D25-C4F8885F1B6F}" destId="{4A96FD2F-C127-41DC-AA54-1EEBED6BA483}" srcOrd="7" destOrd="0" presId="urn:microsoft.com/office/officeart/2017/3/layout/DropPinTimeline"/>
    <dgm:cxn modelId="{8C7BB85F-FA93-45E7-9CE6-E6668DA2157F}" type="presParOf" srcId="{46A6B157-7198-41C4-9D25-C4F8885F1B6F}" destId="{A1AE2BC4-A99C-4DD3-A84D-EB3461D18287}" srcOrd="8" destOrd="0" presId="urn:microsoft.com/office/officeart/2017/3/layout/DropPinTimeline"/>
    <dgm:cxn modelId="{9BDE40F9-332B-43F6-B5F2-904336B3E2E2}" type="presParOf" srcId="{A1AE2BC4-A99C-4DD3-A84D-EB3461D18287}" destId="{278CF1E0-B1C4-4B10-A5EC-FD7EF0557E2D}" srcOrd="0" destOrd="0" presId="urn:microsoft.com/office/officeart/2017/3/layout/DropPinTimeline"/>
    <dgm:cxn modelId="{A45F876D-0399-4209-99E5-BAF9A0A9A0FA}" type="presParOf" srcId="{A1AE2BC4-A99C-4DD3-A84D-EB3461D18287}" destId="{27B65FB4-BE6A-41E6-BBE9-8DC9F7B73486}" srcOrd="1" destOrd="0" presId="urn:microsoft.com/office/officeart/2017/3/layout/DropPinTimeline"/>
    <dgm:cxn modelId="{294D0375-99E3-4A04-94E3-5D7DA36F61E4}" type="presParOf" srcId="{27B65FB4-BE6A-41E6-BBE9-8DC9F7B73486}" destId="{488CC4C6-DFBC-460C-A9ED-BEDA8CC682D4}" srcOrd="0" destOrd="0" presId="urn:microsoft.com/office/officeart/2017/3/layout/DropPinTimeline"/>
    <dgm:cxn modelId="{29335C10-EF6A-47DE-B0D3-9F04E5635A46}" type="presParOf" srcId="{27B65FB4-BE6A-41E6-BBE9-8DC9F7B73486}" destId="{48CA82DA-B677-461B-A08D-337683480059}" srcOrd="1" destOrd="0" presId="urn:microsoft.com/office/officeart/2017/3/layout/DropPinTimeline"/>
    <dgm:cxn modelId="{2F8CDC64-8858-4EB2-9148-A1F1844C0E3C}" type="presParOf" srcId="{A1AE2BC4-A99C-4DD3-A84D-EB3461D18287}" destId="{D1646913-A3FA-4470-A3E9-C64B0A13A62A}" srcOrd="2" destOrd="0" presId="urn:microsoft.com/office/officeart/2017/3/layout/DropPinTimeline"/>
    <dgm:cxn modelId="{D14EE3E2-BA3E-42AC-BEA2-572DF977A427}" type="presParOf" srcId="{A1AE2BC4-A99C-4DD3-A84D-EB3461D18287}" destId="{6EC2FC68-E1B8-4274-8090-C2C96A4CD82C}" srcOrd="3" destOrd="0" presId="urn:microsoft.com/office/officeart/2017/3/layout/DropPinTimeline"/>
    <dgm:cxn modelId="{923BB741-8273-439D-B9E2-1712691E3DE7}" type="presParOf" srcId="{A1AE2BC4-A99C-4DD3-A84D-EB3461D18287}" destId="{4F41BF23-550C-4E7F-977E-3D22E3AF7B51}" srcOrd="4" destOrd="0" presId="urn:microsoft.com/office/officeart/2017/3/layout/DropPinTimeline"/>
    <dgm:cxn modelId="{DD7D202E-CFA7-477E-AD34-2617E864E544}" type="presParOf" srcId="{A1AE2BC4-A99C-4DD3-A84D-EB3461D18287}" destId="{5018695D-CFD4-49F8-8967-BA8A0C0A0DE1}" srcOrd="5" destOrd="0" presId="urn:microsoft.com/office/officeart/2017/3/layout/DropPinTimeline"/>
    <dgm:cxn modelId="{D3E93E96-16D8-4A3E-BC6E-D4D386449E5E}" type="presParOf" srcId="{46A6B157-7198-41C4-9D25-C4F8885F1B6F}" destId="{61EA613E-57A8-485F-A4A9-29037092E83A}" srcOrd="9" destOrd="0" presId="urn:microsoft.com/office/officeart/2017/3/layout/DropPinTimeline"/>
    <dgm:cxn modelId="{CFE01775-C14B-4EDE-9E85-145F934516E5}" type="presParOf" srcId="{46A6B157-7198-41C4-9D25-C4F8885F1B6F}" destId="{0F3B3032-C16A-44EB-AE28-CB7C1D797D2B}" srcOrd="10" destOrd="0" presId="urn:microsoft.com/office/officeart/2017/3/layout/DropPinTimeline"/>
    <dgm:cxn modelId="{1C4D72CA-B300-4FEC-B5A9-D34FA56FE7E7}" type="presParOf" srcId="{0F3B3032-C16A-44EB-AE28-CB7C1D797D2B}" destId="{A64C6D16-2F77-439A-848A-F1081C5E5CBE}" srcOrd="0" destOrd="0" presId="urn:microsoft.com/office/officeart/2017/3/layout/DropPinTimeline"/>
    <dgm:cxn modelId="{7F9D72D2-5D75-4FF9-9F60-DE1AEFC42171}" type="presParOf" srcId="{0F3B3032-C16A-44EB-AE28-CB7C1D797D2B}" destId="{8EFC6EAF-71E5-48C3-9F69-6FB96640B14F}" srcOrd="1" destOrd="0" presId="urn:microsoft.com/office/officeart/2017/3/layout/DropPinTimeline"/>
    <dgm:cxn modelId="{D6418E4F-48ED-4E39-B9D9-FA010EF76866}" type="presParOf" srcId="{8EFC6EAF-71E5-48C3-9F69-6FB96640B14F}" destId="{73F98938-B973-410F-B6E0-43437FA146E6}" srcOrd="0" destOrd="0" presId="urn:microsoft.com/office/officeart/2017/3/layout/DropPinTimeline"/>
    <dgm:cxn modelId="{3E887726-7BD7-4074-8164-C71F4A6DAEE0}" type="presParOf" srcId="{8EFC6EAF-71E5-48C3-9F69-6FB96640B14F}" destId="{26BE64BD-02BC-4C6F-AC50-F9617E59754D}" srcOrd="1" destOrd="0" presId="urn:microsoft.com/office/officeart/2017/3/layout/DropPinTimeline"/>
    <dgm:cxn modelId="{6B3983BD-FDD8-4464-99B0-B737226ED090}" type="presParOf" srcId="{0F3B3032-C16A-44EB-AE28-CB7C1D797D2B}" destId="{5C5070CD-E29E-4F50-9A43-342A2DE968FF}" srcOrd="2" destOrd="0" presId="urn:microsoft.com/office/officeart/2017/3/layout/DropPinTimeline"/>
    <dgm:cxn modelId="{E040483A-E1D0-4CB5-AE78-35D83557FA15}" type="presParOf" srcId="{0F3B3032-C16A-44EB-AE28-CB7C1D797D2B}" destId="{6FED4196-A0D3-4E5C-83DA-99291A8FFFC3}" srcOrd="3" destOrd="0" presId="urn:microsoft.com/office/officeart/2017/3/layout/DropPinTimeline"/>
    <dgm:cxn modelId="{875E4306-BBD7-4464-A7BB-9A46E06C2634}" type="presParOf" srcId="{0F3B3032-C16A-44EB-AE28-CB7C1D797D2B}" destId="{54DE4918-169B-4E9C-B946-44A9D45AEC94}" srcOrd="4" destOrd="0" presId="urn:microsoft.com/office/officeart/2017/3/layout/DropPinTimeline"/>
    <dgm:cxn modelId="{14880338-8CF6-48F7-B22F-D70D12F904EB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solidFill>
                <a:schemeClr val="bg1"/>
              </a:solidFill>
            </a:rPr>
            <a:t>LinkedIn</a:t>
          </a:r>
          <a:br>
            <a:rPr lang="en-US" sz="2000" b="0" i="0" dirty="0">
              <a:solidFill>
                <a:schemeClr val="bg1"/>
              </a:solidFill>
            </a:rPr>
          </a:br>
          <a:r>
            <a:rPr lang="en-US" sz="1400" b="0" i="0" dirty="0">
              <a:solidFill>
                <a:schemeClr val="bg1"/>
              </a:solidFill>
              <a:hlinkClick xmlns:r="http://schemas.openxmlformats.org/officeDocument/2006/relationships" r:id="rId1"/>
            </a:rPr>
            <a:t>https://www.linkedin.com/in/tammy-lessley-3656987/</a:t>
          </a:r>
          <a:endParaRPr lang="en-US" sz="1400" b="0" i="0" dirty="0">
            <a:solidFill>
              <a:schemeClr val="bg1"/>
            </a:solidFill>
          </a:endParaRPr>
        </a:p>
        <a:p>
          <a:pPr>
            <a:lnSpc>
              <a:spcPct val="100000"/>
            </a:lnSpc>
          </a:pPr>
          <a:endParaRPr lang="en-US" sz="1600" b="0" i="0" dirty="0">
            <a:solidFill>
              <a:schemeClr val="bg1"/>
            </a:solidFill>
          </a:endParaRP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600" b="0" i="0"/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600" b="0" i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1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1" custScaleX="126275"/>
      <dgm:spPr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1" custScaleX="103847">
        <dgm:presLayoutVars>
          <dgm:chMax val="0"/>
          <dgm:chPref val="0"/>
        </dgm:presLayoutVars>
      </dgm:prSet>
      <dgm:spPr/>
    </dgm:pt>
  </dgm:ptLst>
  <dgm:cxnLst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11292-5724-4CF3-9B68-C9C37D007AE6}">
      <dsp:nvSpPr>
        <dsp:cNvPr id="0" name=""/>
        <dsp:cNvSpPr/>
      </dsp:nvSpPr>
      <dsp:spPr>
        <a:xfrm>
          <a:off x="0" y="733"/>
          <a:ext cx="4944403" cy="1234923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410B7-CA0F-43F4-960E-9DA7059AF511}">
      <dsp:nvSpPr>
        <dsp:cNvPr id="0" name=""/>
        <dsp:cNvSpPr/>
      </dsp:nvSpPr>
      <dsp:spPr>
        <a:xfrm>
          <a:off x="373564" y="278591"/>
          <a:ext cx="679207" cy="679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2B821-D3EB-46EE-BCA0-DA5A1D91AF84}">
      <dsp:nvSpPr>
        <dsp:cNvPr id="0" name=""/>
        <dsp:cNvSpPr/>
      </dsp:nvSpPr>
      <dsp:spPr>
        <a:xfrm>
          <a:off x="1426336" y="733"/>
          <a:ext cx="3518066" cy="1234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96" tIns="130696" rIns="130696" bIns="13069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>
              <a:solidFill>
                <a:schemeClr val="tx1"/>
              </a:solidFill>
            </a:rPr>
            <a:t>Data Cleansing</a:t>
          </a:r>
        </a:p>
      </dsp:txBody>
      <dsp:txXfrm>
        <a:off x="1426336" y="733"/>
        <a:ext cx="3518066" cy="1234923"/>
      </dsp:txXfrm>
    </dsp:sp>
    <dsp:sp modelId="{5EDC32A8-8A30-43AA-B28C-4DE1051927E9}">
      <dsp:nvSpPr>
        <dsp:cNvPr id="0" name=""/>
        <dsp:cNvSpPr/>
      </dsp:nvSpPr>
      <dsp:spPr>
        <a:xfrm>
          <a:off x="0" y="2863365"/>
          <a:ext cx="4944403" cy="1234923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2B6A-45B7-4ABB-9EFD-F5AC17DE9608}">
      <dsp:nvSpPr>
        <dsp:cNvPr id="0" name=""/>
        <dsp:cNvSpPr/>
      </dsp:nvSpPr>
      <dsp:spPr>
        <a:xfrm>
          <a:off x="373564" y="3141223"/>
          <a:ext cx="679207" cy="67920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86CCF-EBB1-4A29-B240-4BC3DA177E84}">
      <dsp:nvSpPr>
        <dsp:cNvPr id="0" name=""/>
        <dsp:cNvSpPr/>
      </dsp:nvSpPr>
      <dsp:spPr>
        <a:xfrm>
          <a:off x="1426336" y="1544387"/>
          <a:ext cx="3518066" cy="387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96" tIns="130696" rIns="130696" bIns="13069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>
              <a:solidFill>
                <a:schemeClr val="tx1"/>
              </a:solidFill>
            </a:rPr>
            <a:t>Continuous Improvement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noProof="0" dirty="0">
            <a:solidFill>
              <a:schemeClr val="tx1"/>
            </a:solidFill>
          </a:endParaRP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noProof="0" dirty="0">
            <a:solidFill>
              <a:schemeClr val="tx1"/>
            </a:solidFill>
          </a:endParaRP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noProof="0" dirty="0">
            <a:solidFill>
              <a:schemeClr val="tx1"/>
            </a:solidFill>
          </a:endParaRP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>
              <a:solidFill>
                <a:schemeClr val="tx1"/>
              </a:solidFill>
            </a:rPr>
            <a:t>Machine Learning Forecasting</a:t>
          </a:r>
        </a:p>
      </dsp:txBody>
      <dsp:txXfrm>
        <a:off x="1426336" y="1544387"/>
        <a:ext cx="3518066" cy="3872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 flipV="1">
          <a:off x="0" y="1914058"/>
          <a:ext cx="10453687" cy="105708"/>
        </a:xfrm>
        <a:prstGeom prst="homePlate">
          <a:avLst/>
        </a:prstGeom>
        <a:solidFill>
          <a:schemeClr val="accent5">
            <a:alpha val="9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65995" y="453296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98133" y="485434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415199" y="802500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</a:endParaRPr>
        </a:p>
      </dsp:txBody>
      <dsp:txXfrm>
        <a:off x="415199" y="802500"/>
        <a:ext cx="2482378" cy="1164412"/>
      </dsp:txXfrm>
    </dsp:sp>
    <dsp:sp modelId="{85C50C56-6DC8-4C47-8DBC-4FD6B1554AA4}">
      <dsp:nvSpPr>
        <dsp:cNvPr id="0" name=""/>
        <dsp:cNvSpPr/>
      </dsp:nvSpPr>
      <dsp:spPr>
        <a:xfrm>
          <a:off x="415199" y="393382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1" kern="1200" dirty="0">
              <a:solidFill>
                <a:schemeClr val="bg1"/>
              </a:solidFill>
            </a:rPr>
            <a:t>Historical</a:t>
          </a:r>
          <a:r>
            <a:rPr lang="en-US" sz="2000" b="0" i="1" kern="1200" baseline="0" dirty="0">
              <a:solidFill>
                <a:schemeClr val="bg1"/>
              </a:solidFill>
            </a:rPr>
            <a:t> Data</a:t>
          </a:r>
          <a:endParaRPr lang="en-US" sz="2000" b="0" i="1" kern="1200" dirty="0">
            <a:solidFill>
              <a:schemeClr val="bg1"/>
            </a:solidFill>
          </a:endParaRPr>
        </a:p>
      </dsp:txBody>
      <dsp:txXfrm>
        <a:off x="415199" y="393382"/>
        <a:ext cx="2482378" cy="409117"/>
      </dsp:txXfrm>
    </dsp:sp>
    <dsp:sp modelId="{4F322B1B-F357-4BCD-BF34-8A0D705A1CE7}">
      <dsp:nvSpPr>
        <dsp:cNvPr id="0" name=""/>
        <dsp:cNvSpPr/>
      </dsp:nvSpPr>
      <dsp:spPr>
        <a:xfrm>
          <a:off x="210640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173819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556136" y="3191238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588274" y="3223376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1905340" y="1966912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34084-406C-48D5-88FE-7226282DBC49}">
      <dsp:nvSpPr>
        <dsp:cNvPr id="0" name=""/>
        <dsp:cNvSpPr/>
      </dsp:nvSpPr>
      <dsp:spPr>
        <a:xfrm>
          <a:off x="1905340" y="3131324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1" kern="1200" dirty="0">
              <a:solidFill>
                <a:schemeClr val="bg1"/>
              </a:solidFill>
            </a:rPr>
            <a:t>SARIMA</a:t>
          </a:r>
        </a:p>
      </dsp:txBody>
      <dsp:txXfrm>
        <a:off x="1905340" y="3131324"/>
        <a:ext cx="2482378" cy="409117"/>
      </dsp:txXfrm>
    </dsp:sp>
    <dsp:sp modelId="{33168228-1414-4AAF-B7E5-C08A80BBB2F1}">
      <dsp:nvSpPr>
        <dsp:cNvPr id="0" name=""/>
        <dsp:cNvSpPr/>
      </dsp:nvSpPr>
      <dsp:spPr>
        <a:xfrm>
          <a:off x="1700781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663961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3046278" y="453296"/>
          <a:ext cx="289289" cy="2892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3078415" y="485434"/>
          <a:ext cx="225014" cy="225014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395482" y="802500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3AA5C-1289-44C6-9F3E-859ABA28E18F}">
      <dsp:nvSpPr>
        <dsp:cNvPr id="0" name=""/>
        <dsp:cNvSpPr/>
      </dsp:nvSpPr>
      <dsp:spPr>
        <a:xfrm>
          <a:off x="3395482" y="393382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1" kern="1200" dirty="0">
              <a:solidFill>
                <a:schemeClr val="bg1"/>
              </a:solidFill>
            </a:rPr>
            <a:t>Financial Data</a:t>
          </a:r>
        </a:p>
      </dsp:txBody>
      <dsp:txXfrm>
        <a:off x="3395482" y="393382"/>
        <a:ext cx="2482378" cy="409117"/>
      </dsp:txXfrm>
    </dsp:sp>
    <dsp:sp modelId="{0BB03C0E-97EC-4D66-9B09-35D689DAB28C}">
      <dsp:nvSpPr>
        <dsp:cNvPr id="0" name=""/>
        <dsp:cNvSpPr/>
      </dsp:nvSpPr>
      <dsp:spPr>
        <a:xfrm>
          <a:off x="3190923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3154102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4536419" y="3191238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568557" y="3223376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4885623" y="1966912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36ABE-9810-4ED4-9A55-2905E7588D06}">
      <dsp:nvSpPr>
        <dsp:cNvPr id="0" name=""/>
        <dsp:cNvSpPr/>
      </dsp:nvSpPr>
      <dsp:spPr>
        <a:xfrm>
          <a:off x="4885623" y="3131324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1" kern="1200" dirty="0">
              <a:solidFill>
                <a:schemeClr val="bg1"/>
              </a:solidFill>
            </a:rPr>
            <a:t>ETS</a:t>
          </a:r>
        </a:p>
      </dsp:txBody>
      <dsp:txXfrm>
        <a:off x="4885623" y="3131324"/>
        <a:ext cx="2482378" cy="409117"/>
      </dsp:txXfrm>
    </dsp:sp>
    <dsp:sp modelId="{4B9F5909-A57C-4893-9C8A-D5960FE9BE37}">
      <dsp:nvSpPr>
        <dsp:cNvPr id="0" name=""/>
        <dsp:cNvSpPr/>
      </dsp:nvSpPr>
      <dsp:spPr>
        <a:xfrm>
          <a:off x="4681064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644243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6026560" y="453296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058698" y="485434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6375764" y="802500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FC68-E1B8-4274-8090-C2C96A4CD82C}">
      <dsp:nvSpPr>
        <dsp:cNvPr id="0" name=""/>
        <dsp:cNvSpPr/>
      </dsp:nvSpPr>
      <dsp:spPr>
        <a:xfrm>
          <a:off x="6375764" y="393382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1" kern="1200" dirty="0">
              <a:solidFill>
                <a:schemeClr val="bg1"/>
              </a:solidFill>
            </a:rPr>
            <a:t>Weather</a:t>
          </a:r>
        </a:p>
      </dsp:txBody>
      <dsp:txXfrm>
        <a:off x="6375764" y="393382"/>
        <a:ext cx="2482378" cy="409117"/>
      </dsp:txXfrm>
    </dsp:sp>
    <dsp:sp modelId="{4F41BF23-550C-4E7F-977E-3D22E3AF7B51}">
      <dsp:nvSpPr>
        <dsp:cNvPr id="0" name=""/>
        <dsp:cNvSpPr/>
      </dsp:nvSpPr>
      <dsp:spPr>
        <a:xfrm>
          <a:off x="6171205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6134385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18900000">
          <a:off x="7516702" y="3191238"/>
          <a:ext cx="289289" cy="2892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7548839" y="3223376"/>
          <a:ext cx="225014" cy="225014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7865906" y="1966912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D4196-A0D3-4E5C-83DA-99291A8FFFC3}">
      <dsp:nvSpPr>
        <dsp:cNvPr id="0" name=""/>
        <dsp:cNvSpPr/>
      </dsp:nvSpPr>
      <dsp:spPr>
        <a:xfrm>
          <a:off x="7865906" y="3131324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1" kern="1200" dirty="0">
              <a:solidFill>
                <a:schemeClr val="bg1"/>
              </a:solidFill>
            </a:rPr>
            <a:t>Triple Exponential Smoothing</a:t>
          </a:r>
        </a:p>
      </dsp:txBody>
      <dsp:txXfrm>
        <a:off x="7865906" y="3131324"/>
        <a:ext cx="2482378" cy="409117"/>
      </dsp:txXfrm>
    </dsp:sp>
    <dsp:sp modelId="{54DE4918-169B-4E9C-B946-44A9D45AEC94}">
      <dsp:nvSpPr>
        <dsp:cNvPr id="0" name=""/>
        <dsp:cNvSpPr/>
      </dsp:nvSpPr>
      <dsp:spPr>
        <a:xfrm>
          <a:off x="7661347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7623808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-16615" y="31537"/>
          <a:ext cx="3417256" cy="1264132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274638" y="315966"/>
          <a:ext cx="879672" cy="695272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1408041" y="31537"/>
          <a:ext cx="2025830" cy="12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918" tIns="133918" rIns="133918" bIns="13391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</a:rPr>
            <a:t>LinkedIn</a:t>
          </a:r>
          <a:br>
            <a:rPr lang="en-US" sz="2000" b="0" i="0" kern="1200" dirty="0">
              <a:solidFill>
                <a:schemeClr val="bg1"/>
              </a:solidFill>
            </a:rPr>
          </a:br>
          <a:r>
            <a:rPr lang="en-US" sz="1400" b="0" i="0" kern="1200" dirty="0">
              <a:solidFill>
                <a:schemeClr val="bg1"/>
              </a:solidFill>
              <a:hlinkClick xmlns:r="http://schemas.openxmlformats.org/officeDocument/2006/relationships" r:id="rId3"/>
            </a:rPr>
            <a:t>https://www.linkedin.com/in/tammy-lessley-3656987/</a:t>
          </a:r>
          <a:endParaRPr lang="en-US" sz="1400" b="0" i="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solidFill>
              <a:schemeClr val="bg1"/>
            </a:solidFill>
          </a:endParaRPr>
        </a:p>
      </dsp:txBody>
      <dsp:txXfrm>
        <a:off x="1408041" y="31537"/>
        <a:ext cx="2025830" cy="126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8/24/2022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6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cess.st/deming-cycle/" TargetMode="External"/><Relationship Id="rId2" Type="http://schemas.openxmlformats.org/officeDocument/2006/relationships/hyperlink" Target="https://monkeylearn.com/blog/data-cleaning-techniques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DSC-680 Capstone Presentation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Tammy Lessley</a:t>
            </a:r>
          </a:p>
          <a:p>
            <a:r>
              <a:rPr lang="en-US" dirty="0"/>
              <a:t>August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56" y="426641"/>
            <a:ext cx="4393415" cy="3002359"/>
          </a:xfrm>
        </p:spPr>
        <p:txBody>
          <a:bodyPr/>
          <a:lstStyle/>
          <a:p>
            <a:r>
              <a:rPr lang="en-US" dirty="0"/>
              <a:t>Project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7ABFE-BE66-5FE0-AEA1-BD63E85D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423" y="1146212"/>
            <a:ext cx="6076950" cy="52673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7D329371-68F5-30FB-9187-2A2402012806}"/>
              </a:ext>
            </a:extLst>
          </p:cNvPr>
          <p:cNvSpPr/>
          <p:nvPr/>
        </p:nvSpPr>
        <p:spPr>
          <a:xfrm>
            <a:off x="4827181" y="2137144"/>
            <a:ext cx="404038" cy="35087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2D775-2618-B141-009F-D403CC3335D0}"/>
              </a:ext>
            </a:extLst>
          </p:cNvPr>
          <p:cNvSpPr txBox="1"/>
          <p:nvPr/>
        </p:nvSpPr>
        <p:spPr>
          <a:xfrm>
            <a:off x="4423143" y="3689498"/>
            <a:ext cx="4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AE76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4568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C09C-6E20-48F6-AE6D-C893A0F3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16" y="588698"/>
            <a:ext cx="4534616" cy="910492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EA6FB-C6EC-82E5-4A4F-609467CB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11" y="1499190"/>
            <a:ext cx="5988511" cy="45241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image16.png">
            <a:extLst>
              <a:ext uri="{FF2B5EF4-FFF2-40B4-BE49-F238E27FC236}">
                <a16:creationId xmlns:a16="http://schemas.microsoft.com/office/drawing/2014/main" id="{BDC69620-58B9-F7D5-CE70-049DCD29008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20164" y="1499190"/>
            <a:ext cx="4305320" cy="4524153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405099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A8ED-CA98-4644-AF2D-8C0F21F7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01" y="331137"/>
            <a:ext cx="10452849" cy="9104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Analysis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0E526EC-C3D3-A6CF-70B0-B885811B3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5"/>
          <a:stretch/>
        </p:blipFill>
        <p:spPr bwMode="auto">
          <a:xfrm>
            <a:off x="1233377" y="1242282"/>
            <a:ext cx="8761228" cy="4914151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282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A8ED-CA98-4644-AF2D-8C0F21F7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01" y="331137"/>
            <a:ext cx="10452849" cy="9104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41D86-F2FE-F064-8FF0-B009E1C2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099" y="1594884"/>
            <a:ext cx="7791329" cy="42211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24779B-6F5E-FD82-A8C8-2C6B57E81134}"/>
              </a:ext>
            </a:extLst>
          </p:cNvPr>
          <p:cNvSpPr txBox="1"/>
          <p:nvPr/>
        </p:nvSpPr>
        <p:spPr>
          <a:xfrm>
            <a:off x="691115" y="2228671"/>
            <a:ext cx="2796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Corporate Entity = SC_1147</a:t>
            </a:r>
          </a:p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Material Id = M_129</a:t>
            </a:r>
          </a:p>
        </p:txBody>
      </p:sp>
    </p:spTree>
    <p:extLst>
      <p:ext uri="{BB962C8B-B14F-4D97-AF65-F5344CB8AC3E}">
        <p14:creationId xmlns:p14="http://schemas.microsoft.com/office/powerpoint/2010/main" val="312558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03E-798E-4118-B7D4-3E854196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1CA80-944B-66BA-2923-6194C6062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319" y="2593844"/>
            <a:ext cx="7195584" cy="2459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77BE02-448F-2BF8-981A-1F541D437F03}"/>
              </a:ext>
            </a:extLst>
          </p:cNvPr>
          <p:cNvSpPr txBox="1"/>
          <p:nvPr/>
        </p:nvSpPr>
        <p:spPr>
          <a:xfrm>
            <a:off x="818706" y="2593844"/>
            <a:ext cx="2796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Corporate Entity = SC_1147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Material Id = M_129</a:t>
            </a:r>
          </a:p>
        </p:txBody>
      </p:sp>
    </p:spTree>
    <p:extLst>
      <p:ext uri="{BB962C8B-B14F-4D97-AF65-F5344CB8AC3E}">
        <p14:creationId xmlns:p14="http://schemas.microsoft.com/office/powerpoint/2010/main" val="11541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03E-798E-4118-B7D4-3E854196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1E5EFC-30F7-9A01-5DA6-11759646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940" y="549333"/>
            <a:ext cx="6898238" cy="57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5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A8ED-CA98-4644-AF2D-8C0F21F7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01" y="331137"/>
            <a:ext cx="10452849" cy="9104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Event Tracking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E1136-4332-56D6-483C-2DA85B911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81" y="1648616"/>
            <a:ext cx="6567046" cy="28034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475803-8CFC-71D5-4830-D6A8943DAA53}"/>
              </a:ext>
            </a:extLst>
          </p:cNvPr>
          <p:cNvSpPr txBox="1"/>
          <p:nvPr/>
        </p:nvSpPr>
        <p:spPr>
          <a:xfrm>
            <a:off x="7240772" y="969090"/>
            <a:ext cx="43912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Database table to track all events, the timeframes, and the desired mitigation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Functions built-in to handle each desired Mitigation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 stored procedure to pull all event data, run it through the functions to treat it accordingly and apply any aggregations necessary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Bring that normalized data back into the model for maximum benefit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F76CF-DDEA-3ECC-26E6-EE24FFDB2B38}"/>
              </a:ext>
            </a:extLst>
          </p:cNvPr>
          <p:cNvSpPr txBox="1"/>
          <p:nvPr/>
        </p:nvSpPr>
        <p:spPr>
          <a:xfrm>
            <a:off x="776176" y="4859079"/>
            <a:ext cx="6567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Track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Lessons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Central Repository for research and normalization mechanisms</a:t>
            </a:r>
          </a:p>
        </p:txBody>
      </p:sp>
    </p:spTree>
    <p:extLst>
      <p:ext uri="{BB962C8B-B14F-4D97-AF65-F5344CB8AC3E}">
        <p14:creationId xmlns:p14="http://schemas.microsoft.com/office/powerpoint/2010/main" val="1539608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FEB38D-85AD-EB41-9EC1-E966F44A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32" y="359023"/>
            <a:ext cx="5227376" cy="727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1FEE1-8968-36D8-5377-7A1FDD982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20" y="921719"/>
            <a:ext cx="7620000" cy="40005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07CA5-12AF-8E0E-54F7-0CB38F368FF1}"/>
              </a:ext>
            </a:extLst>
          </p:cNvPr>
          <p:cNvSpPr txBox="1"/>
          <p:nvPr/>
        </p:nvSpPr>
        <p:spPr>
          <a:xfrm>
            <a:off x="5305646" y="5305647"/>
            <a:ext cx="5550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5AE76"/>
                </a:solidFill>
              </a:rPr>
              <a:t>RMSE</a:t>
            </a:r>
            <a:r>
              <a:rPr lang="en-US" dirty="0">
                <a:solidFill>
                  <a:srgbClr val="C5AE76"/>
                </a:solidFill>
              </a:rPr>
              <a:t> = Root mean square errors</a:t>
            </a:r>
          </a:p>
          <a:p>
            <a:r>
              <a:rPr lang="en-US" b="1" dirty="0">
                <a:solidFill>
                  <a:srgbClr val="C5AE76"/>
                </a:solidFill>
              </a:rPr>
              <a:t>MAE</a:t>
            </a:r>
            <a:r>
              <a:rPr lang="en-US" dirty="0">
                <a:solidFill>
                  <a:srgbClr val="C5AE76"/>
                </a:solidFill>
              </a:rPr>
              <a:t> = Mean absolute errors</a:t>
            </a:r>
          </a:p>
          <a:p>
            <a:r>
              <a:rPr lang="en-US" sz="1800" b="1" dirty="0">
                <a:solidFill>
                  <a:srgbClr val="C5AE76"/>
                </a:solidFill>
              </a:rPr>
              <a:t>Industry Metric (%) </a:t>
            </a:r>
            <a:r>
              <a:rPr lang="en-US" sz="1800" dirty="0">
                <a:solidFill>
                  <a:srgbClr val="C5AE76"/>
                </a:solidFill>
              </a:rPr>
              <a:t>= Sum (3 weeks actuals) </a:t>
            </a:r>
          </a:p>
          <a:p>
            <a:r>
              <a:rPr lang="en-US" sz="1800" dirty="0">
                <a:solidFill>
                  <a:srgbClr val="C5AE76"/>
                </a:solidFill>
              </a:rPr>
              <a:t>/ Sum (3 weeks forecast) * 100 </a:t>
            </a:r>
            <a:endParaRPr lang="en-US" sz="4000" dirty="0">
              <a:solidFill>
                <a:srgbClr val="C5AE76"/>
              </a:solidFill>
            </a:endParaRPr>
          </a:p>
          <a:p>
            <a:endParaRPr lang="en-US" dirty="0">
              <a:solidFill>
                <a:srgbClr val="C5AE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461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FEB38D-85AD-EB41-9EC1-E966F44A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32" y="359023"/>
            <a:ext cx="5227376" cy="727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C68F6-A335-7D30-319F-4D11EFB55CCB}"/>
              </a:ext>
            </a:extLst>
          </p:cNvPr>
          <p:cNvSpPr txBox="1"/>
          <p:nvPr/>
        </p:nvSpPr>
        <p:spPr>
          <a:xfrm>
            <a:off x="2987749" y="1446028"/>
            <a:ext cx="7740502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Caveats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results are sound for Corporate Entity SC_1147 &amp; Material Id M_129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these models were applied to all corporate entities, the results may not look identical to these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any of these ideas to be productionalized, they would need far more unit testing and user acceptance testing, to see how things would behave in a dynamic daily situation</a:t>
            </a:r>
          </a:p>
        </p:txBody>
      </p:sp>
    </p:spTree>
    <p:extLst>
      <p:ext uri="{BB962C8B-B14F-4D97-AF65-F5344CB8AC3E}">
        <p14:creationId xmlns:p14="http://schemas.microsoft.com/office/powerpoint/2010/main" val="177531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6D68A-A600-9C45-B10C-2A39080E9E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Roldos, I. (2021).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 effective data cleaning techniques for better data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MonkeyLearn Blog. Retrieved July 14, 2022, from</a:t>
            </a:r>
            <a:r>
              <a:rPr lang="en-US" sz="180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https://monkeylearn.com/blog/data-cleaning-techniques/</a:t>
            </a:r>
            <a:endParaRPr lang="en-US" sz="1800" u="sng" dirty="0">
              <a:solidFill>
                <a:srgbClr val="1155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56A5CF4-DC6C-F890-8AA3-BA6241BF36EB}"/>
              </a:ext>
            </a:extLst>
          </p:cNvPr>
          <p:cNvSpPr txBox="1">
            <a:spLocks/>
          </p:cNvSpPr>
          <p:nvPr/>
        </p:nvSpPr>
        <p:spPr>
          <a:xfrm>
            <a:off x="6861149" y="2988282"/>
            <a:ext cx="4639736" cy="2870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Henshall, A. (2020). 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 to use the Deming cycle for continuous quality improvement: Process street: Checklist, Workflow and SOP software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Process Street. Retrieved August 1, 2022, from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 </a:t>
            </a:r>
            <a:r>
              <a:rPr lang="en-US" sz="1800" u="sng" dirty="0">
                <a:solidFill>
                  <a:srgbClr val="1155CC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https://www.process.st/deming-cycle/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US" sz="1800" u="sng" dirty="0">
              <a:solidFill>
                <a:srgbClr val="1155CC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9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7340" y="574158"/>
            <a:ext cx="3835365" cy="5613991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Cleansing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Continuous Improvement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Machine Learning Forecasting</a:t>
            </a:r>
          </a:p>
          <a:p>
            <a:r>
              <a:rPr lang="en-US" dirty="0"/>
              <a:t>Project Data</a:t>
            </a:r>
          </a:p>
          <a:p>
            <a:r>
              <a:rPr lang="en-US" dirty="0"/>
              <a:t>Exploratory Analysis</a:t>
            </a:r>
          </a:p>
          <a:p>
            <a:r>
              <a:rPr lang="en-US" dirty="0"/>
              <a:t>Approach - Strategy</a:t>
            </a:r>
          </a:p>
          <a:p>
            <a:r>
              <a:rPr lang="en-US" dirty="0"/>
              <a:t>Wrangling</a:t>
            </a:r>
          </a:p>
          <a:p>
            <a:r>
              <a:rPr lang="en-US" dirty="0"/>
              <a:t>Data Event Tracking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graphicFrame>
        <p:nvGraphicFramePr>
          <p:cNvPr id="8" name="Content Placeholder 2" descr="SmartArt Placeholder - Contact List">
            <a:extLst>
              <a:ext uri="{FF2B5EF4-FFF2-40B4-BE49-F238E27FC236}">
                <a16:creationId xmlns:a16="http://schemas.microsoft.com/office/drawing/2014/main" id="{95EB8840-1974-5C4F-A503-A801266AD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433059"/>
              </p:ext>
            </p:extLst>
          </p:nvPr>
        </p:nvGraphicFramePr>
        <p:xfrm>
          <a:off x="665646" y="4635829"/>
          <a:ext cx="3417256" cy="1328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3F7A8FF-91EA-FEED-DD74-C599F2F1A1C2}"/>
              </a:ext>
            </a:extLst>
          </p:cNvPr>
          <p:cNvSpPr txBox="1"/>
          <p:nvPr/>
        </p:nvSpPr>
        <p:spPr>
          <a:xfrm>
            <a:off x="932330" y="1804221"/>
            <a:ext cx="35865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appreciate all the effort, time, and patience of all who enabled me in this journey.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Thank you to all the professors and staff that supported and facilitated my time at Utica University.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3724731" cy="1397879"/>
          </a:xfrm>
        </p:spPr>
        <p:txBody>
          <a:bodyPr>
            <a:noAutofit/>
          </a:bodyPr>
          <a:lstStyle/>
          <a:p>
            <a:r>
              <a:rPr lang="en-US" sz="2400" dirty="0"/>
              <a:t>Dairy manufacturing company</a:t>
            </a:r>
          </a:p>
          <a:p>
            <a:pPr lvl="1"/>
            <a:r>
              <a:rPr lang="en-US" sz="2400" dirty="0"/>
              <a:t>Recent implementation of Enterprise Resource Planning system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2FEB3-B17E-E6B4-4D69-EB498EC3E6A6}"/>
              </a:ext>
            </a:extLst>
          </p:cNvPr>
          <p:cNvSpPr txBox="1"/>
          <p:nvPr/>
        </p:nvSpPr>
        <p:spPr>
          <a:xfrm>
            <a:off x="6581553" y="3853451"/>
            <a:ext cx="3391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Limited data scrubbing and wrangling abilities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69CD42C-5E38-0C9F-FF3F-C5873A3D12AF}"/>
              </a:ext>
            </a:extLst>
          </p:cNvPr>
          <p:cNvSpPr/>
          <p:nvPr/>
        </p:nvSpPr>
        <p:spPr>
          <a:xfrm>
            <a:off x="4114800" y="4125433"/>
            <a:ext cx="1743740" cy="423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3724731" cy="1397879"/>
          </a:xfrm>
        </p:spPr>
        <p:txBody>
          <a:bodyPr>
            <a:noAutofit/>
          </a:bodyPr>
          <a:lstStyle/>
          <a:p>
            <a:r>
              <a:rPr lang="en-US" sz="2400" dirty="0"/>
              <a:t>Dairy manufacturing company</a:t>
            </a:r>
          </a:p>
          <a:p>
            <a:pPr lvl="1"/>
            <a:r>
              <a:rPr lang="en-US" sz="2400" dirty="0"/>
              <a:t>Significant Data Events over past 3 years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2FEB3-B17E-E6B4-4D69-EB498EC3E6A6}"/>
              </a:ext>
            </a:extLst>
          </p:cNvPr>
          <p:cNvSpPr txBox="1"/>
          <p:nvPr/>
        </p:nvSpPr>
        <p:spPr>
          <a:xfrm>
            <a:off x="6354727" y="3655900"/>
            <a:ext cx="3391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Altered patterns of sales data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69CD42C-5E38-0C9F-FF3F-C5873A3D12AF}"/>
              </a:ext>
            </a:extLst>
          </p:cNvPr>
          <p:cNvSpPr/>
          <p:nvPr/>
        </p:nvSpPr>
        <p:spPr>
          <a:xfrm>
            <a:off x="4093535" y="3655900"/>
            <a:ext cx="1743740" cy="423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3724731" cy="1397879"/>
          </a:xfrm>
        </p:spPr>
        <p:txBody>
          <a:bodyPr>
            <a:normAutofit/>
          </a:bodyPr>
          <a:lstStyle/>
          <a:p>
            <a:r>
              <a:rPr lang="en-US" sz="2400" dirty="0"/>
              <a:t>Research Goal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2FEB3-B17E-E6B4-4D69-EB498EC3E6A6}"/>
              </a:ext>
            </a:extLst>
          </p:cNvPr>
          <p:cNvSpPr txBox="1"/>
          <p:nvPr/>
        </p:nvSpPr>
        <p:spPr>
          <a:xfrm>
            <a:off x="5718336" y="2068340"/>
            <a:ext cx="4476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Find the most efficient, accurate, and effective wrangling option(s) for the given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69CD42C-5E38-0C9F-FF3F-C5873A3D12AF}"/>
              </a:ext>
            </a:extLst>
          </p:cNvPr>
          <p:cNvSpPr/>
          <p:nvPr/>
        </p:nvSpPr>
        <p:spPr>
          <a:xfrm>
            <a:off x="3481172" y="2370754"/>
            <a:ext cx="1743740" cy="423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5ED30-9E8D-CF0F-7AEE-17A4C495DCA4}"/>
              </a:ext>
            </a:extLst>
          </p:cNvPr>
          <p:cNvSpPr txBox="1"/>
          <p:nvPr/>
        </p:nvSpPr>
        <p:spPr>
          <a:xfrm>
            <a:off x="932329" y="4240722"/>
            <a:ext cx="2491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Efficient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~ the scenario that processed the data the fastest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1B5B6-E4F7-4A9D-4E4B-42846A1526A4}"/>
              </a:ext>
            </a:extLst>
          </p:cNvPr>
          <p:cNvSpPr txBox="1"/>
          <p:nvPr/>
        </p:nvSpPr>
        <p:spPr>
          <a:xfrm>
            <a:off x="4353042" y="4204533"/>
            <a:ext cx="2491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Accurate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~ the scenario that produced the least amount of errors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E1A92-EEE6-4F05-BA4F-BE3118189156}"/>
              </a:ext>
            </a:extLst>
          </p:cNvPr>
          <p:cNvSpPr txBox="1"/>
          <p:nvPr/>
        </p:nvSpPr>
        <p:spPr>
          <a:xfrm>
            <a:off x="7731746" y="4240722"/>
            <a:ext cx="35279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Effective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~ the scenario that most aligned with the ‘industry metric’</a:t>
            </a:r>
          </a:p>
          <a:p>
            <a:pPr algn="ctr"/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100" dirty="0">
                <a:solidFill>
                  <a:schemeClr val="bg2"/>
                </a:solidFill>
              </a:rPr>
              <a:t>Industry Metric (%) = Sum (3 weeks actuals) </a:t>
            </a:r>
          </a:p>
          <a:p>
            <a:pPr algn="ctr"/>
            <a:r>
              <a:rPr lang="en-US" sz="1100" dirty="0">
                <a:solidFill>
                  <a:schemeClr val="bg2"/>
                </a:solidFill>
              </a:rPr>
              <a:t>/ Sum (3 weeks forecast) * 100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Placeholder - 2 X Icons Vertical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043353"/>
              </p:ext>
            </p:extLst>
          </p:nvPr>
        </p:nvGraphicFramePr>
        <p:xfrm>
          <a:off x="676292" y="518831"/>
          <a:ext cx="4944403" cy="541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814DF-3889-EF55-156B-EFFAF786822A}"/>
              </a:ext>
            </a:extLst>
          </p:cNvPr>
          <p:cNvSpPr txBox="1"/>
          <p:nvPr/>
        </p:nvSpPr>
        <p:spPr>
          <a:xfrm>
            <a:off x="6560288" y="637954"/>
            <a:ext cx="52721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Common Data Problems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Duplicate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Mismatched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Nonstandard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Standardization of formatting – disparate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Missing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Removal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Or Input </a:t>
            </a:r>
          </a:p>
          <a:p>
            <a:endParaRPr lang="en-US" sz="24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CAA9AAD-E05F-50EA-55EE-53A28BC28A2F}"/>
              </a:ext>
            </a:extLst>
          </p:cNvPr>
          <p:cNvSpPr/>
          <p:nvPr/>
        </p:nvSpPr>
        <p:spPr>
          <a:xfrm>
            <a:off x="5405665" y="4950468"/>
            <a:ext cx="1743740" cy="423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92A7D-D86F-494C-6CB1-751EA72D5E52}"/>
              </a:ext>
            </a:extLst>
          </p:cNvPr>
          <p:cNvSpPr txBox="1"/>
          <p:nvPr/>
        </p:nvSpPr>
        <p:spPr>
          <a:xfrm>
            <a:off x="7880068" y="4977603"/>
            <a:ext cx="3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BC43-2FBF-624E-ADB3-BA3583AE3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6D68A-A600-9C45-B10C-2A39080E9E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More team efficiencies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Less mistakes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Less rework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More accuracy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Higher quality output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519B-5706-804A-8C82-1D9EDAA812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Plan, do, study, act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FB2C5-19EB-8A4A-98B2-19E436877E9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Planning phase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Do iterative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Study the results of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Act = Implement those ideas that resulted in success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1822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descr="Placeholder Timeline&#10;">
            <a:extLst>
              <a:ext uri="{FF2B5EF4-FFF2-40B4-BE49-F238E27FC236}">
                <a16:creationId xmlns:a16="http://schemas.microsoft.com/office/drawing/2014/main" id="{F71B10C4-D0A8-414E-9F4A-2CAD9414B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178150"/>
              </p:ext>
            </p:extLst>
          </p:nvPr>
        </p:nvGraphicFramePr>
        <p:xfrm>
          <a:off x="931863" y="2030413"/>
          <a:ext cx="10453687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3515F-C1E9-3D1D-41FD-594837E77D14}"/>
              </a:ext>
            </a:extLst>
          </p:cNvPr>
          <p:cNvSpPr txBox="1"/>
          <p:nvPr/>
        </p:nvSpPr>
        <p:spPr>
          <a:xfrm>
            <a:off x="2732568" y="5533351"/>
            <a:ext cx="1435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Seasonal autoregressive integrated moving average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C36A0-2825-2E09-9967-4142905E2C82}"/>
              </a:ext>
            </a:extLst>
          </p:cNvPr>
          <p:cNvSpPr txBox="1"/>
          <p:nvPr/>
        </p:nvSpPr>
        <p:spPr>
          <a:xfrm>
            <a:off x="5745126" y="5533350"/>
            <a:ext cx="1435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Error trend seasonal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53375-0C99-1027-3A7B-9C29B64EDA60}"/>
              </a:ext>
            </a:extLst>
          </p:cNvPr>
          <p:cNvSpPr txBox="1"/>
          <p:nvPr/>
        </p:nvSpPr>
        <p:spPr>
          <a:xfrm>
            <a:off x="8757684" y="5533350"/>
            <a:ext cx="1435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Stationary component, trend and seasonal</a:t>
            </a:r>
          </a:p>
        </p:txBody>
      </p:sp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4104</TotalTime>
  <Words>597</Words>
  <Application>Microsoft Office PowerPoint</Application>
  <PresentationFormat>Widescreen</PresentationFormat>
  <Paragraphs>123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Garamond</vt:lpstr>
      <vt:lpstr>Times New Roman</vt:lpstr>
      <vt:lpstr>Wingdings</vt:lpstr>
      <vt:lpstr>RetrospectVTI</vt:lpstr>
      <vt:lpstr>DSC-680 Capstone Presentation</vt:lpstr>
      <vt:lpstr>Overview</vt:lpstr>
      <vt:lpstr>Introduction</vt:lpstr>
      <vt:lpstr>Introduction</vt:lpstr>
      <vt:lpstr>Introduction</vt:lpstr>
      <vt:lpstr>Literature Review</vt:lpstr>
      <vt:lpstr>Data Cleansing</vt:lpstr>
      <vt:lpstr>Continuous Improvement</vt:lpstr>
      <vt:lpstr>Machine Learning Forecasting</vt:lpstr>
      <vt:lpstr>Project Data</vt:lpstr>
      <vt:lpstr>Exploratory Analysis</vt:lpstr>
      <vt:lpstr>Exploratory Analysis</vt:lpstr>
      <vt:lpstr>Exploratory Analysis</vt:lpstr>
      <vt:lpstr>Approach - Strategy</vt:lpstr>
      <vt:lpstr>Wrangling</vt:lpstr>
      <vt:lpstr>Data Event Tracking</vt:lpstr>
      <vt:lpstr>Results</vt:lpstr>
      <vt:lpstr>Results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DSC-680 Capstone Presentation</dc:title>
  <dc:creator>Tammy Lessley</dc:creator>
  <cp:lastModifiedBy>Tammy Lessley</cp:lastModifiedBy>
  <cp:revision>31</cp:revision>
  <dcterms:created xsi:type="dcterms:W3CDTF">2022-08-25T02:36:11Z</dcterms:created>
  <dcterms:modified xsi:type="dcterms:W3CDTF">2022-08-27T23:00:50Z</dcterms:modified>
</cp:coreProperties>
</file>