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89" r:id="rId4"/>
    <p:sldId id="259" r:id="rId5"/>
    <p:sldId id="260" r:id="rId6"/>
    <p:sldId id="261" r:id="rId7"/>
    <p:sldId id="262" r:id="rId8"/>
    <p:sldId id="263" r:id="rId9"/>
    <p:sldId id="264" r:id="rId10"/>
    <p:sldId id="265" r:id="rId11"/>
    <p:sldId id="266" r:id="rId12"/>
    <p:sldId id="267" r:id="rId13"/>
    <p:sldId id="268" r:id="rId14"/>
    <p:sldId id="272" r:id="rId15"/>
    <p:sldId id="281" r:id="rId16"/>
    <p:sldId id="291" r:id="rId17"/>
    <p:sldId id="284" r:id="rId18"/>
    <p:sldId id="285" r:id="rId19"/>
    <p:sldId id="286" r:id="rId20"/>
    <p:sldId id="282" r:id="rId21"/>
    <p:sldId id="308" r:id="rId22"/>
    <p:sldId id="287" r:id="rId23"/>
    <p:sldId id="302" r:id="rId24"/>
    <p:sldId id="303" r:id="rId25"/>
    <p:sldId id="304" r:id="rId26"/>
    <p:sldId id="305" r:id="rId27"/>
    <p:sldId id="306" r:id="rId28"/>
    <p:sldId id="307" r:id="rId29"/>
    <p:sldId id="273" r:id="rId30"/>
    <p:sldId id="295" r:id="rId31"/>
    <p:sldId id="297" r:id="rId32"/>
    <p:sldId id="276" r:id="rId33"/>
    <p:sldId id="293" r:id="rId34"/>
    <p:sldId id="299" r:id="rId35"/>
    <p:sldId id="300" r:id="rId36"/>
    <p:sldId id="309" r:id="rId37"/>
    <p:sldId id="310" r:id="rId38"/>
    <p:sldId id="311" r:id="rId39"/>
    <p:sldId id="271" r:id="rId40"/>
    <p:sldId id="270" r:id="rId41"/>
    <p:sldId id="292" r:id="rId42"/>
    <p:sldId id="312" r:id="rId43"/>
    <p:sldId id="28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325444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229340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6375BC-8CDC-49AF-92B7-FE62E56111D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419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143108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6375BC-8CDC-49AF-92B7-FE62E56111D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230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227740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160200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945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178683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E151-87F8-4613-9201-57E84F4E49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115674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423181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E151-87F8-4613-9201-57E84F4E490F}"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364995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E151-87F8-4613-9201-57E84F4E490F}"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113989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E151-87F8-4613-9201-57E84F4E490F}"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252819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384878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E151-87F8-4613-9201-57E84F4E490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6375BC-8CDC-49AF-92B7-FE62E56111DE}" type="slidenum">
              <a:rPr lang="en-US" smtClean="0"/>
              <a:t>‹#›</a:t>
            </a:fld>
            <a:endParaRPr lang="en-US"/>
          </a:p>
        </p:txBody>
      </p:sp>
    </p:spTree>
    <p:extLst>
      <p:ext uri="{BB962C8B-B14F-4D97-AF65-F5344CB8AC3E}">
        <p14:creationId xmlns:p14="http://schemas.microsoft.com/office/powerpoint/2010/main" val="55871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FEE151-87F8-4613-9201-57E84F4E490F}" type="datetimeFigureOut">
              <a:rPr lang="en-US" smtClean="0"/>
              <a:t>4/30/2023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6375BC-8CDC-49AF-92B7-FE62E56111DE}" type="slidenum">
              <a:rPr lang="en-US" smtClean="0"/>
              <a:t>‹#›</a:t>
            </a:fld>
            <a:endParaRPr lang="en-US"/>
          </a:p>
        </p:txBody>
      </p:sp>
    </p:spTree>
    <p:extLst>
      <p:ext uri="{BB962C8B-B14F-4D97-AF65-F5344CB8AC3E}">
        <p14:creationId xmlns:p14="http://schemas.microsoft.com/office/powerpoint/2010/main" val="209856975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researchgate.net/journal/Journal-of-Public-Economics-0047-2727"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870" y="1004552"/>
            <a:ext cx="10882088" cy="2523579"/>
          </a:xfrm>
        </p:spPr>
        <p:txBody>
          <a:bodyPr>
            <a:normAutofit/>
          </a:bodyPr>
          <a:lstStyle/>
          <a:p>
            <a:r>
              <a:rPr lang="en-US" b="1" dirty="0"/>
              <a:t>STUDENTS’  MATH PERFORMANCE 								ANALYSIS</a:t>
            </a:r>
          </a:p>
        </p:txBody>
      </p:sp>
      <p:sp>
        <p:nvSpPr>
          <p:cNvPr id="3" name="Subtitle 2"/>
          <p:cNvSpPr>
            <a:spLocks noGrp="1"/>
          </p:cNvSpPr>
          <p:nvPr>
            <p:ph type="subTitle" idx="1"/>
          </p:nvPr>
        </p:nvSpPr>
        <p:spPr/>
        <p:txBody>
          <a:bodyPr/>
          <a:lstStyle/>
          <a:p>
            <a:pPr algn="r"/>
            <a:r>
              <a:rPr lang="en-US" b="1" dirty="0"/>
              <a:t>By </a:t>
            </a:r>
            <a:r>
              <a:rPr lang="en-US" b="1" dirty="0" err="1"/>
              <a:t>Egeni</a:t>
            </a:r>
            <a:r>
              <a:rPr lang="en-US" b="1" dirty="0"/>
              <a:t> </a:t>
            </a:r>
            <a:r>
              <a:rPr lang="en-US" b="1" dirty="0" err="1"/>
              <a:t>Tamuno</a:t>
            </a:r>
            <a:endParaRPr lang="en-US" b="1" dirty="0"/>
          </a:p>
        </p:txBody>
      </p:sp>
    </p:spTree>
    <p:extLst>
      <p:ext uri="{BB962C8B-B14F-4D97-AF65-F5344CB8AC3E}">
        <p14:creationId xmlns:p14="http://schemas.microsoft.com/office/powerpoint/2010/main" val="367116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Skill Demonstrated</a:t>
            </a:r>
          </a:p>
        </p:txBody>
      </p:sp>
      <p:sp>
        <p:nvSpPr>
          <p:cNvPr id="3" name="Content Placeholder 2"/>
          <p:cNvSpPr>
            <a:spLocks noGrp="1"/>
          </p:cNvSpPr>
          <p:nvPr>
            <p:ph idx="1"/>
          </p:nvPr>
        </p:nvSpPr>
        <p:spPr/>
        <p:txBody>
          <a:bodyPr>
            <a:normAutofit/>
          </a:bodyPr>
          <a:lstStyle/>
          <a:p>
            <a:r>
              <a:rPr lang="en-US" sz="2400" dirty="0"/>
              <a:t>Data Cleaning and manipulation</a:t>
            </a:r>
          </a:p>
          <a:p>
            <a:r>
              <a:rPr lang="en-US" sz="2400" dirty="0"/>
              <a:t>Data analysis using python</a:t>
            </a:r>
          </a:p>
          <a:p>
            <a:r>
              <a:rPr lang="en-US" sz="2400" dirty="0"/>
              <a:t>Data Visualization using Seaborn and Matplotlib</a:t>
            </a:r>
          </a:p>
          <a:p>
            <a:r>
              <a:rPr lang="en-US" sz="2400" dirty="0"/>
              <a:t>Critical thinking.</a:t>
            </a:r>
          </a:p>
          <a:p>
            <a:r>
              <a:rPr lang="en-US" sz="2400" dirty="0"/>
              <a:t>Communication</a:t>
            </a:r>
          </a:p>
          <a:p>
            <a:r>
              <a:rPr lang="en-US" sz="2400" dirty="0"/>
              <a:t>Presentation </a:t>
            </a:r>
          </a:p>
          <a:p>
            <a:r>
              <a:rPr lang="en-US" sz="2400" dirty="0"/>
              <a:t>Project management </a:t>
            </a:r>
          </a:p>
        </p:txBody>
      </p:sp>
    </p:spTree>
    <p:extLst>
      <p:ext uri="{BB962C8B-B14F-4D97-AF65-F5344CB8AC3E}">
        <p14:creationId xmlns:p14="http://schemas.microsoft.com/office/powerpoint/2010/main" val="365814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Python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Mircosoft</a:t>
            </a:r>
            <a:r>
              <a:rPr lang="en-US" sz="2400" dirty="0">
                <a:latin typeface="Times New Roman" panose="02020603050405020304" pitchFamily="18" charset="0"/>
                <a:cs typeface="Times New Roman" panose="02020603050405020304" pitchFamily="18" charset="0"/>
              </a:rPr>
              <a:t> excel</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Powerpoint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Internet</a:t>
            </a:r>
          </a:p>
          <a:p>
            <a:pPr marL="0" indent="0">
              <a:buNone/>
            </a:pPr>
            <a:endParaRPr lang="en-US" dirty="0"/>
          </a:p>
        </p:txBody>
      </p:sp>
    </p:spTree>
    <p:extLst>
      <p:ext uri="{BB962C8B-B14F-4D97-AF65-F5344CB8AC3E}">
        <p14:creationId xmlns:p14="http://schemas.microsoft.com/office/powerpoint/2010/main" val="76059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74423"/>
            <a:ext cx="8911687" cy="1280890"/>
          </a:xfrm>
        </p:spPr>
        <p:txBody>
          <a:bodyPr/>
          <a:lstStyle/>
          <a:p>
            <a:r>
              <a:rPr lang="en-US" b="1" dirty="0">
                <a:latin typeface="Times New Roman" panose="02020603050405020304" pitchFamily="18" charset="0"/>
                <a:cs typeface="Times New Roman" panose="02020603050405020304" pitchFamily="18" charset="0"/>
              </a:rPr>
              <a:t>Data Source</a:t>
            </a:r>
          </a:p>
        </p:txBody>
      </p:sp>
      <p:sp>
        <p:nvSpPr>
          <p:cNvPr id="3" name="Content Placeholder 2"/>
          <p:cNvSpPr>
            <a:spLocks noGrp="1"/>
          </p:cNvSpPr>
          <p:nvPr>
            <p:ph idx="1"/>
          </p:nvPr>
        </p:nvSpPr>
        <p:spPr>
          <a:xfrm>
            <a:off x="1139482" y="734096"/>
            <a:ext cx="11052517" cy="5937161"/>
          </a:xfrm>
        </p:spPr>
        <p:txBody>
          <a:bodyPr>
            <a:normAutofit/>
          </a:bodyPr>
          <a:lstStyle/>
          <a:p>
            <a:endParaRPr lang="en-US" sz="2400" dirty="0"/>
          </a:p>
          <a:p>
            <a:r>
              <a:rPr lang="en-US" sz="2400" dirty="0"/>
              <a:t>The data is a secondary data that contains 1000 rows and 8 columns from 2019 to 2021</a:t>
            </a:r>
            <a:endParaRPr lang="en-US" sz="2000" b="1" dirty="0"/>
          </a:p>
          <a:p>
            <a:pPr lvl="1"/>
            <a:r>
              <a:rPr lang="en-US" sz="2000" b="1" dirty="0"/>
              <a:t>race/ethnicity– group A- White(British), B-White(Irish), C- mixed(white &amp; black African), D- mixed(white and black </a:t>
            </a:r>
            <a:r>
              <a:rPr lang="en-US" sz="2000" b="1" dirty="0" err="1"/>
              <a:t>caribbean</a:t>
            </a:r>
            <a:r>
              <a:rPr lang="en-US" sz="2000" b="1" dirty="0"/>
              <a:t>), E- mixed(white &amp; black African), F– mixed(any other background)</a:t>
            </a:r>
          </a:p>
          <a:p>
            <a:pPr marL="457200" lvl="1" indent="0">
              <a:buNone/>
            </a:pPr>
            <a:endParaRPr lang="en-US" sz="2000" b="1" dirty="0"/>
          </a:p>
          <a:p>
            <a:pPr lvl="1"/>
            <a:r>
              <a:rPr lang="en-US" sz="2000" b="1" dirty="0"/>
              <a:t>parental level of education– </a:t>
            </a:r>
            <a:r>
              <a:rPr lang="en-US" sz="2000" dirty="0"/>
              <a:t>high school, some high school, some college, associate’s degree, bachelor's degree, masters degree</a:t>
            </a:r>
          </a:p>
          <a:p>
            <a:pPr marL="457200" lvl="1" indent="0">
              <a:buNone/>
            </a:pPr>
            <a:endParaRPr lang="en-US" sz="2000" dirty="0"/>
          </a:p>
          <a:p>
            <a:pPr lvl="1"/>
            <a:r>
              <a:rPr lang="en-US" sz="2000" b="1" dirty="0"/>
              <a:t>Lunch – </a:t>
            </a:r>
            <a:r>
              <a:rPr lang="en-US" sz="2000" dirty="0"/>
              <a:t>standard, reduced and free which is a direct correlation to income of parents</a:t>
            </a:r>
          </a:p>
          <a:p>
            <a:pPr marL="457200" lvl="1" indent="0">
              <a:buNone/>
            </a:pPr>
            <a:endParaRPr lang="en-US" sz="2000" dirty="0"/>
          </a:p>
          <a:p>
            <a:pPr lvl="1"/>
            <a:r>
              <a:rPr lang="en-US" sz="2000" b="1" dirty="0"/>
              <a:t>Test preparation course– </a:t>
            </a:r>
            <a:r>
              <a:rPr lang="en-US" sz="2000" dirty="0"/>
              <a:t>none and completed</a:t>
            </a:r>
          </a:p>
          <a:p>
            <a:pPr marL="457200" lvl="1" indent="0">
              <a:buNone/>
            </a:pPr>
            <a:endParaRPr lang="en-US" sz="2000"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dirty="0"/>
          </a:p>
        </p:txBody>
      </p:sp>
    </p:spTree>
    <p:extLst>
      <p:ext uri="{BB962C8B-B14F-4D97-AF65-F5344CB8AC3E}">
        <p14:creationId xmlns:p14="http://schemas.microsoft.com/office/powerpoint/2010/main" val="11903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Transformation &amp; Cleaning</a:t>
            </a:r>
          </a:p>
        </p:txBody>
      </p:sp>
      <p:sp>
        <p:nvSpPr>
          <p:cNvPr id="3" name="Content Placeholder 2"/>
          <p:cNvSpPr>
            <a:spLocks noGrp="1"/>
          </p:cNvSpPr>
          <p:nvPr>
            <p:ph idx="1"/>
          </p:nvPr>
        </p:nvSpPr>
        <p:spPr>
          <a:xfrm>
            <a:off x="1364566" y="1434905"/>
            <a:ext cx="10140046" cy="5092504"/>
          </a:xfrm>
        </p:spPr>
        <p:txBody>
          <a:bodyPr>
            <a:normAutofit/>
          </a:bodyPr>
          <a:lstStyle/>
          <a:p>
            <a:r>
              <a:rPr lang="en-US" sz="3200" dirty="0"/>
              <a:t>I ensured the following while transforming and cleaning the data:</a:t>
            </a:r>
          </a:p>
          <a:p>
            <a:pPr lvl="1">
              <a:buFont typeface="Wingdings" panose="05000000000000000000" pitchFamily="2" charset="2"/>
              <a:buChar char="Ø"/>
            </a:pPr>
            <a:r>
              <a:rPr lang="en-US" sz="2800" dirty="0"/>
              <a:t>Imported the dataset</a:t>
            </a:r>
          </a:p>
          <a:p>
            <a:pPr lvl="1">
              <a:buFont typeface="Wingdings" panose="05000000000000000000" pitchFamily="2" charset="2"/>
              <a:buChar char="Ø"/>
            </a:pPr>
            <a:r>
              <a:rPr lang="en-US" sz="2800" dirty="0"/>
              <a:t> checked for null values. There were no missing values in the data set. </a:t>
            </a:r>
          </a:p>
          <a:p>
            <a:pPr lvl="1">
              <a:buFont typeface="Wingdings" panose="05000000000000000000" pitchFamily="2" charset="2"/>
              <a:buChar char="Ø"/>
            </a:pPr>
            <a:r>
              <a:rPr lang="en-US" sz="2800" dirty="0"/>
              <a:t>Checked for and removed  duplicate values</a:t>
            </a:r>
          </a:p>
          <a:p>
            <a:pPr lvl="1">
              <a:buFont typeface="Wingdings" panose="05000000000000000000" pitchFamily="2" charset="2"/>
              <a:buChar char="Ø"/>
            </a:pPr>
            <a:r>
              <a:rPr lang="en-US" sz="2800" dirty="0"/>
              <a:t>Checked for data completeness</a:t>
            </a:r>
          </a:p>
          <a:p>
            <a:pPr lvl="1">
              <a:buFont typeface="Wingdings" panose="05000000000000000000" pitchFamily="2" charset="2"/>
              <a:buChar char="Ø"/>
            </a:pPr>
            <a:r>
              <a:rPr lang="en-US" sz="2800" dirty="0"/>
              <a:t>Check for consistency of all the fields</a:t>
            </a:r>
          </a:p>
          <a:p>
            <a:endParaRPr lang="en-US" sz="3200" dirty="0"/>
          </a:p>
        </p:txBody>
      </p:sp>
    </p:spTree>
    <p:extLst>
      <p:ext uri="{BB962C8B-B14F-4D97-AF65-F5344CB8AC3E}">
        <p14:creationId xmlns:p14="http://schemas.microsoft.com/office/powerpoint/2010/main" val="278398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44" y="2324121"/>
            <a:ext cx="8911687" cy="1280890"/>
          </a:xfrm>
        </p:spPr>
        <p:txBody>
          <a:bodyPr/>
          <a:lstStyle/>
          <a:p>
            <a:r>
              <a:rPr lang="en-US" b="1" dirty="0">
                <a:latin typeface="Times New Roman" panose="02020603050405020304" pitchFamily="18" charset="0"/>
                <a:cs typeface="Times New Roman" panose="02020603050405020304" pitchFamily="18" charset="0"/>
              </a:rPr>
              <a:t>Data Analysis And Visualization</a:t>
            </a:r>
          </a:p>
        </p:txBody>
      </p:sp>
    </p:spTree>
    <p:extLst>
      <p:ext uri="{BB962C8B-B14F-4D97-AF65-F5344CB8AC3E}">
        <p14:creationId xmlns:p14="http://schemas.microsoft.com/office/powerpoint/2010/main" val="249128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Parents Education Distribution Plot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470" y="1278544"/>
            <a:ext cx="8104341" cy="5172360"/>
          </a:xfrm>
        </p:spPr>
      </p:pic>
    </p:spTree>
    <p:extLst>
      <p:ext uri="{BB962C8B-B14F-4D97-AF65-F5344CB8AC3E}">
        <p14:creationId xmlns:p14="http://schemas.microsoft.com/office/powerpoint/2010/main" val="241474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Preparation Distribution Plot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160" y="1324162"/>
            <a:ext cx="8041708" cy="5089164"/>
          </a:xfrm>
        </p:spPr>
      </p:pic>
    </p:spTree>
    <p:extLst>
      <p:ext uri="{BB962C8B-B14F-4D97-AF65-F5344CB8AC3E}">
        <p14:creationId xmlns:p14="http://schemas.microsoft.com/office/powerpoint/2010/main" val="16273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Score Distribution Plot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576" y="1377862"/>
            <a:ext cx="6989523" cy="4856027"/>
          </a:xfrm>
        </p:spPr>
      </p:pic>
    </p:spTree>
    <p:extLst>
      <p:ext uri="{BB962C8B-B14F-4D97-AF65-F5344CB8AC3E}">
        <p14:creationId xmlns:p14="http://schemas.microsoft.com/office/powerpoint/2010/main" val="343936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Score Distribution Plot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576" y="1612794"/>
            <a:ext cx="7390356" cy="4621096"/>
          </a:xfrm>
        </p:spPr>
      </p:pic>
    </p:spTree>
    <p:extLst>
      <p:ext uri="{BB962C8B-B14F-4D97-AF65-F5344CB8AC3E}">
        <p14:creationId xmlns:p14="http://schemas.microsoft.com/office/powerpoint/2010/main" val="145827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Score Distribution Plot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003" y="1712890"/>
            <a:ext cx="7916449" cy="4520999"/>
          </a:xfrm>
        </p:spPr>
      </p:pic>
    </p:spTree>
    <p:extLst>
      <p:ext uri="{BB962C8B-B14F-4D97-AF65-F5344CB8AC3E}">
        <p14:creationId xmlns:p14="http://schemas.microsoft.com/office/powerpoint/2010/main" val="416398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150" y="315017"/>
            <a:ext cx="8911687" cy="650899"/>
          </a:xfrm>
        </p:spPr>
        <p:txBody>
          <a:bodyPr>
            <a:normAutofit fontScale="90000"/>
          </a:bodyPr>
          <a:lstStyle/>
          <a:p>
            <a:r>
              <a:rPr lang="en-US" dirty="0"/>
              <a:t> </a:t>
            </a:r>
            <a:r>
              <a:rPr lang="en-US" b="1" dirty="0">
                <a:latin typeface="Times New Roman" panose="02020603050405020304" pitchFamily="18" charset="0"/>
                <a:cs typeface="Times New Roman" panose="02020603050405020304" pitchFamily="18" charset="0"/>
              </a:rPr>
              <a:t>Introduction</a:t>
            </a:r>
            <a:r>
              <a:rPr lang="en-US" dirty="0"/>
              <a:t/>
            </a:r>
            <a:br>
              <a:rPr lang="en-US" dirty="0"/>
            </a:br>
            <a:endParaRPr lang="en-US" dirty="0"/>
          </a:p>
        </p:txBody>
      </p:sp>
      <p:sp>
        <p:nvSpPr>
          <p:cNvPr id="3" name="Content Placeholder 2"/>
          <p:cNvSpPr>
            <a:spLocks noGrp="1"/>
          </p:cNvSpPr>
          <p:nvPr>
            <p:ph idx="1"/>
          </p:nvPr>
        </p:nvSpPr>
        <p:spPr>
          <a:xfrm>
            <a:off x="1764759" y="853225"/>
            <a:ext cx="10019763" cy="5151550"/>
          </a:xfrm>
        </p:spPr>
        <p:txBody>
          <a:bodyPr>
            <a:noAutofit/>
          </a:bodyPr>
          <a:lstStyle/>
          <a:p>
            <a:r>
              <a:rPr lang="en-US" sz="2400" dirty="0">
                <a:latin typeface="Times New Roman" panose="02020603050405020304" pitchFamily="18" charset="0"/>
                <a:cs typeface="Times New Roman" panose="02020603050405020304" pitchFamily="18" charset="0"/>
              </a:rPr>
              <a:t>The math performance of any student at the senior High school is of paramount importance in every educational system. Meanwhile, numerous factors influence the math performance of students' and have been researched.</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Search terms employed in this study include, importance of meals in math performance, parental educational level, ethnicity, test preparation,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(Fan, William and Wolters, 2012) found  race/ethnic difference among Asians, Black, White, and Latino children in the effects that parental advice, and communication with children’s school had on their children's school motivation</a:t>
            </a:r>
          </a:p>
          <a:p>
            <a:pPr marL="0" indent="0">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80373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Lunch </a:t>
            </a:r>
            <a:r>
              <a:rPr lang="en-US" b="1" dirty="0" err="1"/>
              <a:t>T</a:t>
            </a:r>
            <a:r>
              <a:rPr lang="en-US" b="1" dirty="0" err="1" smtClean="0"/>
              <a:t>ypeDistribution</a:t>
            </a:r>
            <a:r>
              <a:rPr lang="en-US" b="1" dirty="0" smtClean="0"/>
              <a:t> </a:t>
            </a:r>
            <a:r>
              <a:rPr lang="en-US" b="1" dirty="0"/>
              <a:t>Plot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216" y="1360188"/>
            <a:ext cx="6764055" cy="4873701"/>
          </a:xfrm>
        </p:spPr>
      </p:pic>
    </p:spTree>
    <p:extLst>
      <p:ext uri="{BB962C8B-B14F-4D97-AF65-F5344CB8AC3E}">
        <p14:creationId xmlns:p14="http://schemas.microsoft.com/office/powerpoint/2010/main" val="301425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Gender </a:t>
            </a:r>
            <a:r>
              <a:rPr lang="en-US" b="1" dirty="0" smtClean="0"/>
              <a:t>Distribution </a:t>
            </a:r>
            <a:r>
              <a:rPr lang="en-US" b="1" dirty="0"/>
              <a:t>Plot</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419" y="1290182"/>
            <a:ext cx="7142050" cy="4943708"/>
          </a:xfrm>
        </p:spPr>
      </p:pic>
    </p:spTree>
    <p:extLst>
      <p:ext uri="{BB962C8B-B14F-4D97-AF65-F5344CB8AC3E}">
        <p14:creationId xmlns:p14="http://schemas.microsoft.com/office/powerpoint/2010/main" val="16904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Descripitive</a:t>
            </a:r>
            <a:r>
              <a:rPr lang="en-US" dirty="0"/>
              <a:t> Statistics of math, reading and writing score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679" y="2079321"/>
            <a:ext cx="7979080" cy="4308953"/>
          </a:xfrm>
        </p:spPr>
      </p:pic>
    </p:spTree>
    <p:extLst>
      <p:ext uri="{BB962C8B-B14F-4D97-AF65-F5344CB8AC3E}">
        <p14:creationId xmlns:p14="http://schemas.microsoft.com/office/powerpoint/2010/main" val="1978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0" y="366533"/>
            <a:ext cx="8911687" cy="1280890"/>
          </a:xfrm>
        </p:spPr>
        <p:txBody>
          <a:bodyPr>
            <a:noAutofit/>
          </a:bodyPr>
          <a:lstStyle/>
          <a:p>
            <a:r>
              <a:rPr lang="en-US" sz="2800" b="1" dirty="0"/>
              <a:t>Lets investigate how students' parental level of education affects their math score?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419" y="1457740"/>
            <a:ext cx="7746811" cy="4930534"/>
          </a:xfrm>
        </p:spPr>
      </p:pic>
    </p:spTree>
    <p:extLst>
      <p:ext uri="{BB962C8B-B14F-4D97-AF65-F5344CB8AC3E}">
        <p14:creationId xmlns:p14="http://schemas.microsoft.com/office/powerpoint/2010/main" val="2996111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659" y="145808"/>
            <a:ext cx="8911687" cy="1280890"/>
          </a:xfrm>
        </p:spPr>
        <p:txBody>
          <a:bodyPr>
            <a:normAutofit/>
          </a:bodyPr>
          <a:lstStyle/>
          <a:p>
            <a:r>
              <a:rPr lang="en-US" b="1" dirty="0"/>
              <a:t>One- way ANOVA test for parents’ level of education and math score</a:t>
            </a:r>
          </a:p>
        </p:txBody>
      </p:sp>
      <p:sp>
        <p:nvSpPr>
          <p:cNvPr id="4" name="Content Placeholder 3"/>
          <p:cNvSpPr>
            <a:spLocks noGrp="1"/>
          </p:cNvSpPr>
          <p:nvPr>
            <p:ph sz="half" idx="1"/>
          </p:nvPr>
        </p:nvSpPr>
        <p:spPr>
          <a:xfrm>
            <a:off x="1252025" y="1631852"/>
            <a:ext cx="5092504" cy="4965896"/>
          </a:xfrm>
        </p:spPr>
        <p:txBody>
          <a:bodyPr>
            <a:normAutofit fontScale="92500"/>
          </a:bodyPr>
          <a:lstStyle/>
          <a:p>
            <a:pPr marL="0" indent="0">
              <a:buNone/>
            </a:pPr>
            <a:r>
              <a:rPr lang="en-US" b="1" dirty="0"/>
              <a:t>Does parental level of education affect students'’ score in math?</a:t>
            </a:r>
          </a:p>
          <a:p>
            <a:endParaRPr lang="en-US" dirty="0"/>
          </a:p>
          <a:p>
            <a:r>
              <a:rPr lang="en-US" dirty="0"/>
              <a:t>H0: there is no significant effect of parents’ level of education on students' math score.</a:t>
            </a:r>
          </a:p>
          <a:p>
            <a:endParaRPr lang="en-US" dirty="0"/>
          </a:p>
          <a:p>
            <a:r>
              <a:rPr lang="en-US" dirty="0"/>
              <a:t>H1: there is a significant effect of parents level of education on students' math score.</a:t>
            </a:r>
          </a:p>
          <a:p>
            <a:endParaRPr lang="en-US" dirty="0"/>
          </a:p>
          <a:p>
            <a:endParaRPr lang="en-US" dirty="0"/>
          </a:p>
          <a:p>
            <a:r>
              <a:rPr lang="en-US" dirty="0"/>
              <a:t>Since p- value(5.16e-05) is less than the critical value(0.05), we reject the H0. Therefore the effect of parents level of education on students' math score is statistically significant</a:t>
            </a:r>
          </a:p>
          <a:p>
            <a:endParaRPr lang="en-US" dirty="0"/>
          </a:p>
          <a:p>
            <a:endParaRPr lang="en-US" dirty="0"/>
          </a:p>
          <a:p>
            <a:endParaRPr lang="en-US" dirty="0"/>
          </a:p>
          <a:p>
            <a:endParaRPr lang="en-US" dirty="0"/>
          </a:p>
        </p:txBody>
      </p:sp>
      <p:graphicFrame>
        <p:nvGraphicFramePr>
          <p:cNvPr id="6" name="Content Placeholder 5"/>
          <p:cNvGraphicFramePr>
            <a:graphicFrameLocks noGrp="1"/>
          </p:cNvGraphicFramePr>
          <p:nvPr>
            <p:ph sz="half" idx="2"/>
          </p:nvPr>
        </p:nvGraphicFramePr>
        <p:xfrm>
          <a:off x="7191375" y="2125663"/>
          <a:ext cx="4313238" cy="1010920"/>
        </p:xfrm>
        <a:graphic>
          <a:graphicData uri="http://schemas.openxmlformats.org/drawingml/2006/table">
            <a:tbl>
              <a:tblPr firstRow="1" bandRow="1">
                <a:tableStyleId>{5C22544A-7EE6-4342-B048-85BDC9FD1C3A}</a:tableStyleId>
              </a:tblPr>
              <a:tblGrid>
                <a:gridCol w="1437746">
                  <a:extLst>
                    <a:ext uri="{9D8B030D-6E8A-4147-A177-3AD203B41FA5}">
                      <a16:colId xmlns:a16="http://schemas.microsoft.com/office/drawing/2014/main" xmlns="" val="20000"/>
                    </a:ext>
                  </a:extLst>
                </a:gridCol>
                <a:gridCol w="1437746">
                  <a:extLst>
                    <a:ext uri="{9D8B030D-6E8A-4147-A177-3AD203B41FA5}">
                      <a16:colId xmlns:a16="http://schemas.microsoft.com/office/drawing/2014/main" xmlns="" val="20001"/>
                    </a:ext>
                  </a:extLst>
                </a:gridCol>
                <a:gridCol w="1437746">
                  <a:extLst>
                    <a:ext uri="{9D8B030D-6E8A-4147-A177-3AD203B41FA5}">
                      <a16:colId xmlns:a16="http://schemas.microsoft.com/office/drawing/2014/main" xmlns="" val="20002"/>
                    </a:ext>
                  </a:extLst>
                </a:gridCol>
              </a:tblGrid>
              <a:tr h="370840">
                <a:tc>
                  <a:txBody>
                    <a:bodyPr/>
                    <a:lstStyle/>
                    <a:p>
                      <a:r>
                        <a:rPr lang="en-US" dirty="0"/>
                        <a:t>F- value</a:t>
                      </a:r>
                    </a:p>
                  </a:txBody>
                  <a:tcPr/>
                </a:tc>
                <a:tc>
                  <a:txBody>
                    <a:bodyPr/>
                    <a:lstStyle/>
                    <a:p>
                      <a:r>
                        <a:rPr lang="en-US" dirty="0"/>
                        <a:t>P- value</a:t>
                      </a:r>
                    </a:p>
                  </a:txBody>
                  <a:tcPr/>
                </a:tc>
                <a:tc>
                  <a:txBody>
                    <a:bodyPr/>
                    <a:lstStyle/>
                    <a:p>
                      <a:r>
                        <a:rPr lang="en-US" dirty="0"/>
                        <a:t>Critical value</a:t>
                      </a:r>
                    </a:p>
                  </a:txBody>
                  <a:tcPr/>
                </a:tc>
                <a:extLst>
                  <a:ext uri="{0D108BD9-81ED-4DB2-BD59-A6C34878D82A}">
                    <a16:rowId xmlns:a16="http://schemas.microsoft.com/office/drawing/2014/main" xmlns="" val="10000"/>
                  </a:ext>
                </a:extLst>
              </a:tr>
              <a:tr h="370840">
                <a:tc>
                  <a:txBody>
                    <a:bodyPr/>
                    <a:lstStyle/>
                    <a:p>
                      <a:r>
                        <a:rPr lang="en-US" dirty="0"/>
                        <a:t>5.51</a:t>
                      </a:r>
                    </a:p>
                  </a:txBody>
                  <a:tcPr/>
                </a:tc>
                <a:tc>
                  <a:txBody>
                    <a:bodyPr/>
                    <a:lstStyle/>
                    <a:p>
                      <a:r>
                        <a:rPr lang="en-US" dirty="0"/>
                        <a:t>5.16e-05</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7361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INSIGHT</a:t>
            </a:r>
          </a:p>
        </p:txBody>
      </p:sp>
      <p:sp>
        <p:nvSpPr>
          <p:cNvPr id="3" name="Content Placeholder 2"/>
          <p:cNvSpPr>
            <a:spLocks noGrp="1"/>
          </p:cNvSpPr>
          <p:nvPr>
            <p:ph idx="1"/>
          </p:nvPr>
        </p:nvSpPr>
        <p:spPr>
          <a:xfrm>
            <a:off x="1955409" y="1406769"/>
            <a:ext cx="9549203" cy="4504453"/>
          </a:xfrm>
        </p:spPr>
        <p:txBody>
          <a:bodyPr>
            <a:normAutofit/>
          </a:bodyPr>
          <a:lstStyle/>
          <a:p>
            <a:r>
              <a:rPr lang="en-US" sz="2800" dirty="0"/>
              <a:t>We discover that students’ whose parents with at least some higher  college, bachelor’s degree and Master  degree have higher math scores</a:t>
            </a:r>
          </a:p>
          <a:p>
            <a:endParaRPr lang="en-US" sz="2800" dirty="0"/>
          </a:p>
          <a:p>
            <a:endParaRPr lang="en-US" sz="2800" dirty="0"/>
          </a:p>
          <a:p>
            <a:r>
              <a:rPr lang="en-US" sz="2800" dirty="0"/>
              <a:t>From the test results we discover that there is a significant effect of parent’s level of education on math score, </a:t>
            </a:r>
          </a:p>
        </p:txBody>
      </p:sp>
    </p:spTree>
    <p:extLst>
      <p:ext uri="{BB962C8B-B14F-4D97-AF65-F5344CB8AC3E}">
        <p14:creationId xmlns:p14="http://schemas.microsoft.com/office/powerpoint/2010/main" val="303955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488" y="173943"/>
            <a:ext cx="9505290" cy="1500111"/>
          </a:xfrm>
        </p:spPr>
        <p:txBody>
          <a:bodyPr>
            <a:normAutofit fontScale="90000"/>
          </a:bodyPr>
          <a:lstStyle/>
          <a:p>
            <a:r>
              <a:rPr lang="en-US" b="1" dirty="0"/>
              <a:t>Lets find out if there is an effect of taking the test preparation course on math score.</a:t>
            </a: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170" y="1509110"/>
            <a:ext cx="9068844" cy="4716326"/>
          </a:xfrm>
        </p:spPr>
      </p:pic>
    </p:spTree>
    <p:extLst>
      <p:ext uri="{BB962C8B-B14F-4D97-AF65-F5344CB8AC3E}">
        <p14:creationId xmlns:p14="http://schemas.microsoft.com/office/powerpoint/2010/main" val="156158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456" y="103606"/>
            <a:ext cx="9840155" cy="1280890"/>
          </a:xfrm>
        </p:spPr>
        <p:txBody>
          <a:bodyPr/>
          <a:lstStyle/>
          <a:p>
            <a:r>
              <a:rPr lang="en-US" b="1" dirty="0"/>
              <a:t>T- TEST for the effect of taking the test preparation course on Math score.</a:t>
            </a:r>
            <a:endParaRPr lang="en-US" dirty="0"/>
          </a:p>
        </p:txBody>
      </p:sp>
      <p:sp>
        <p:nvSpPr>
          <p:cNvPr id="4" name="Content Placeholder 3"/>
          <p:cNvSpPr>
            <a:spLocks noGrp="1"/>
          </p:cNvSpPr>
          <p:nvPr>
            <p:ph sz="half" idx="1"/>
          </p:nvPr>
        </p:nvSpPr>
        <p:spPr>
          <a:xfrm>
            <a:off x="984738" y="1384496"/>
            <a:ext cx="5918338" cy="5199184"/>
          </a:xfrm>
        </p:spPr>
        <p:txBody>
          <a:bodyPr>
            <a:normAutofit/>
          </a:bodyPr>
          <a:lstStyle/>
          <a:p>
            <a:r>
              <a:rPr lang="en-US" b="1" dirty="0"/>
              <a:t>Does taking a test preparation course have an effect on students' math score?</a:t>
            </a:r>
          </a:p>
          <a:p>
            <a:endParaRPr lang="en-US" dirty="0"/>
          </a:p>
          <a:p>
            <a:r>
              <a:rPr lang="en-US" dirty="0"/>
              <a:t>H0: there is no significance effect of taking preparation course on math score.</a:t>
            </a:r>
          </a:p>
          <a:p>
            <a:r>
              <a:rPr lang="en-US" dirty="0"/>
              <a:t>H1: there is a significance effect of taking test preparation course on math score.</a:t>
            </a:r>
          </a:p>
          <a:p>
            <a:pPr marL="0" indent="0">
              <a:buNone/>
            </a:pPr>
            <a:endParaRPr lang="en-US" dirty="0"/>
          </a:p>
          <a:p>
            <a:endParaRPr lang="en-US" dirty="0"/>
          </a:p>
          <a:p>
            <a:r>
              <a:rPr lang="en-US" dirty="0"/>
              <a:t>Since p- value(0.00014) is less than the critical value(0.05), we reject the H0 . Therefore the of taking test preparation course on students' math score is statistically significant</a:t>
            </a:r>
          </a:p>
          <a:p>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345899900"/>
              </p:ext>
            </p:extLst>
          </p:nvPr>
        </p:nvGraphicFramePr>
        <p:xfrm>
          <a:off x="7191375" y="1384300"/>
          <a:ext cx="4527549" cy="1010920"/>
        </p:xfrm>
        <a:graphic>
          <a:graphicData uri="http://schemas.openxmlformats.org/drawingml/2006/table">
            <a:tbl>
              <a:tblPr firstRow="1" bandRow="1">
                <a:tableStyleId>{5C22544A-7EE6-4342-B048-85BDC9FD1C3A}</a:tableStyleId>
              </a:tblPr>
              <a:tblGrid>
                <a:gridCol w="1509183">
                  <a:extLst>
                    <a:ext uri="{9D8B030D-6E8A-4147-A177-3AD203B41FA5}">
                      <a16:colId xmlns:a16="http://schemas.microsoft.com/office/drawing/2014/main" xmlns="" val="20000"/>
                    </a:ext>
                  </a:extLst>
                </a:gridCol>
                <a:gridCol w="1509183">
                  <a:extLst>
                    <a:ext uri="{9D8B030D-6E8A-4147-A177-3AD203B41FA5}">
                      <a16:colId xmlns:a16="http://schemas.microsoft.com/office/drawing/2014/main" xmlns="" val="20001"/>
                    </a:ext>
                  </a:extLst>
                </a:gridCol>
                <a:gridCol w="1509183">
                  <a:extLst>
                    <a:ext uri="{9D8B030D-6E8A-4147-A177-3AD203B41FA5}">
                      <a16:colId xmlns:a16="http://schemas.microsoft.com/office/drawing/2014/main" xmlns=""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 Value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value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Critical value</a:t>
                      </a:r>
                    </a:p>
                  </a:txBody>
                  <a:tcPr/>
                </a:tc>
                <a:extLst>
                  <a:ext uri="{0D108BD9-81ED-4DB2-BD59-A6C34878D82A}">
                    <a16:rowId xmlns:a16="http://schemas.microsoft.com/office/drawing/2014/main" xmlns="" val="10000"/>
                  </a:ext>
                </a:extLst>
              </a:tr>
              <a:tr h="370840">
                <a:tc>
                  <a:txBody>
                    <a:bodyPr/>
                    <a:lstStyle/>
                    <a:p>
                      <a:r>
                        <a:rPr lang="en-US" dirty="0"/>
                        <a:t>3.81</a:t>
                      </a:r>
                    </a:p>
                  </a:txBody>
                  <a:tcPr/>
                </a:tc>
                <a:tc>
                  <a:txBody>
                    <a:bodyPr/>
                    <a:lstStyle/>
                    <a:p>
                      <a:r>
                        <a:rPr lang="en-US" dirty="0"/>
                        <a:t>0.00014</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2099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INSIGHT</a:t>
            </a:r>
          </a:p>
        </p:txBody>
      </p:sp>
      <p:sp>
        <p:nvSpPr>
          <p:cNvPr id="3" name="Content Placeholder 2"/>
          <p:cNvSpPr>
            <a:spLocks noGrp="1"/>
          </p:cNvSpPr>
          <p:nvPr>
            <p:ph idx="1"/>
          </p:nvPr>
        </p:nvSpPr>
        <p:spPr>
          <a:xfrm>
            <a:off x="1434905" y="1547446"/>
            <a:ext cx="10069707" cy="4363776"/>
          </a:xfrm>
        </p:spPr>
        <p:txBody>
          <a:bodyPr>
            <a:noAutofit/>
          </a:bodyPr>
          <a:lstStyle/>
          <a:p>
            <a:r>
              <a:rPr lang="en-US" sz="2800" dirty="0"/>
              <a:t>We can deduce that students' who completed a test preparation course have higher scores in math</a:t>
            </a:r>
          </a:p>
          <a:p>
            <a:endParaRPr lang="en-US" sz="2800" dirty="0"/>
          </a:p>
          <a:p>
            <a:pPr marL="0" indent="0">
              <a:buNone/>
            </a:pPr>
            <a:endParaRPr lang="en-US" sz="2800" dirty="0"/>
          </a:p>
          <a:p>
            <a:r>
              <a:rPr lang="en-US" sz="2800" dirty="0"/>
              <a:t>After the test we discover that there is a significance effect of taking a </a:t>
            </a:r>
            <a:r>
              <a:rPr lang="en-US" sz="2800" dirty="0" err="1"/>
              <a:t>preparational</a:t>
            </a:r>
            <a:r>
              <a:rPr lang="en-US" sz="2800" dirty="0"/>
              <a:t> course on math score, </a:t>
            </a:r>
          </a:p>
        </p:txBody>
      </p:sp>
    </p:spTree>
    <p:extLst>
      <p:ext uri="{BB962C8B-B14F-4D97-AF65-F5344CB8AC3E}">
        <p14:creationId xmlns:p14="http://schemas.microsoft.com/office/powerpoint/2010/main" val="91469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kind of relationship exists between Reading, Writing and Math scores?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0958" y="1741043"/>
            <a:ext cx="4298857" cy="477249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51" y="1741042"/>
            <a:ext cx="5525526" cy="477249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351" y="1893442"/>
            <a:ext cx="5525526" cy="4772491"/>
          </a:xfrm>
          <a:prstGeom prst="rect">
            <a:avLst/>
          </a:prstGeom>
        </p:spPr>
      </p:pic>
    </p:spTree>
    <p:extLst>
      <p:ext uri="{BB962C8B-B14F-4D97-AF65-F5344CB8AC3E}">
        <p14:creationId xmlns:p14="http://schemas.microsoft.com/office/powerpoint/2010/main" val="417755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566" y="695459"/>
            <a:ext cx="10140046" cy="5215763"/>
          </a:xfrm>
        </p:spPr>
        <p:txBody>
          <a:bodyPr>
            <a:noAutofit/>
          </a:bodyPr>
          <a:lstStyle/>
          <a:p>
            <a:endParaRPr lang="en-US" sz="2000" dirty="0"/>
          </a:p>
          <a:p>
            <a:r>
              <a:rPr lang="en-US" sz="2400" dirty="0"/>
              <a:t>Also a large body of research provides evidence that better nourished children perform better in school ( </a:t>
            </a:r>
            <a:r>
              <a:rPr lang="en-US" sz="2400" dirty="0" err="1"/>
              <a:t>Glewwe</a:t>
            </a:r>
            <a:r>
              <a:rPr lang="en-US" sz="2400" dirty="0"/>
              <a:t> et al., 2001),Winicki and Jemison, 2003), (Alderman et al., 2006) and (Victoria et al., 2008)</a:t>
            </a:r>
          </a:p>
          <a:p>
            <a:endParaRPr lang="en-US" sz="2400" dirty="0"/>
          </a:p>
          <a:p>
            <a:endParaRPr lang="en-US" sz="2400" dirty="0"/>
          </a:p>
          <a:p>
            <a:r>
              <a:rPr lang="en-US" sz="2400" dirty="0"/>
              <a:t>Many students' who take math placement exams may not have used  the full range of the skills they have been exposed to in a long while, so re-familiarizing with test preparations may be beneficial. ( Scott- </a:t>
            </a:r>
            <a:r>
              <a:rPr lang="en-US" sz="2400" dirty="0" err="1"/>
              <a:t>Claytonm</a:t>
            </a:r>
            <a:r>
              <a:rPr lang="en-US" sz="2400" dirty="0"/>
              <a:t> 2012)</a:t>
            </a:r>
          </a:p>
          <a:p>
            <a:endParaRPr lang="en-US" sz="2000" dirty="0"/>
          </a:p>
        </p:txBody>
      </p:sp>
    </p:spTree>
    <p:extLst>
      <p:ext uri="{BB962C8B-B14F-4D97-AF65-F5344CB8AC3E}">
        <p14:creationId xmlns:p14="http://schemas.microsoft.com/office/powerpoint/2010/main" val="335930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09" y="0"/>
            <a:ext cx="8911687" cy="1280890"/>
          </a:xfrm>
        </p:spPr>
        <p:txBody>
          <a:bodyPr>
            <a:normAutofit/>
          </a:bodyPr>
          <a:lstStyle/>
          <a:p>
            <a:r>
              <a:rPr lang="en-US" sz="3200" b="1" dirty="0"/>
              <a:t>Pearson’s correlation  test on Math and Reading.</a:t>
            </a:r>
          </a:p>
        </p:txBody>
      </p:sp>
      <p:sp>
        <p:nvSpPr>
          <p:cNvPr id="5" name="Content Placeholder 4"/>
          <p:cNvSpPr>
            <a:spLocks noGrp="1"/>
          </p:cNvSpPr>
          <p:nvPr>
            <p:ph sz="half" idx="1"/>
          </p:nvPr>
        </p:nvSpPr>
        <p:spPr>
          <a:xfrm>
            <a:off x="2705622" y="940994"/>
            <a:ext cx="7703615" cy="5598941"/>
          </a:xfrm>
        </p:spPr>
        <p:txBody>
          <a:bodyPr>
            <a:normAutofit/>
          </a:bodyPr>
          <a:lstStyle/>
          <a:p>
            <a:endParaRPr lang="en-US" dirty="0" smtClean="0"/>
          </a:p>
          <a:p>
            <a:r>
              <a:rPr lang="en-US" dirty="0" smtClean="0"/>
              <a:t>Do students' with higher reading score have a higher score in math?</a:t>
            </a:r>
          </a:p>
          <a:p>
            <a:pPr marL="0" indent="0">
              <a:buNone/>
            </a:pPr>
            <a:endParaRPr lang="en-US" dirty="0" smtClean="0"/>
          </a:p>
          <a:p>
            <a:r>
              <a:rPr lang="en-US" dirty="0" smtClean="0"/>
              <a:t>H0: there is no statistical significance  in the correlation between math score and reading score.</a:t>
            </a:r>
          </a:p>
          <a:p>
            <a:r>
              <a:rPr lang="en-US" dirty="0" smtClean="0"/>
              <a:t>H1: there is a statistical significance in the correlation between math score and reading score.</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r>
              <a:rPr lang="en-US" dirty="0" smtClean="0"/>
              <a:t>Since p- value(2.28e-235) is less than the critical value(0.05), we reject the H0 and the correlation between math score and reading score </a:t>
            </a:r>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1276777967"/>
              </p:ext>
            </p:extLst>
          </p:nvPr>
        </p:nvGraphicFramePr>
        <p:xfrm>
          <a:off x="3256767" y="4003511"/>
          <a:ext cx="6137808" cy="1280890"/>
        </p:xfrm>
        <a:graphic>
          <a:graphicData uri="http://schemas.openxmlformats.org/drawingml/2006/table">
            <a:tbl>
              <a:tblPr firstRow="1" bandRow="1">
                <a:tableStyleId>{5C22544A-7EE6-4342-B048-85BDC9FD1C3A}</a:tableStyleId>
              </a:tblPr>
              <a:tblGrid>
                <a:gridCol w="2045936">
                  <a:extLst>
                    <a:ext uri="{9D8B030D-6E8A-4147-A177-3AD203B41FA5}">
                      <a16:colId xmlns:a16="http://schemas.microsoft.com/office/drawing/2014/main" xmlns="" val="20000"/>
                    </a:ext>
                  </a:extLst>
                </a:gridCol>
                <a:gridCol w="2045936">
                  <a:extLst>
                    <a:ext uri="{9D8B030D-6E8A-4147-A177-3AD203B41FA5}">
                      <a16:colId xmlns:a16="http://schemas.microsoft.com/office/drawing/2014/main" xmlns="" val="20001"/>
                    </a:ext>
                  </a:extLst>
                </a:gridCol>
                <a:gridCol w="2045936">
                  <a:extLst>
                    <a:ext uri="{9D8B030D-6E8A-4147-A177-3AD203B41FA5}">
                      <a16:colId xmlns:a16="http://schemas.microsoft.com/office/drawing/2014/main" xmlns="" val="20002"/>
                    </a:ext>
                  </a:extLst>
                </a:gridCol>
              </a:tblGrid>
              <a:tr h="8110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Correlation Coefficient</a:t>
                      </a:r>
                    </a:p>
                  </a:txBody>
                  <a:tcPr/>
                </a:tc>
                <a:tc>
                  <a:txBody>
                    <a:bodyPr/>
                    <a:lstStyle/>
                    <a:p>
                      <a:r>
                        <a:rPr lang="en-US" dirty="0"/>
                        <a:t>P- value</a:t>
                      </a:r>
                    </a:p>
                  </a:txBody>
                  <a:tcPr/>
                </a:tc>
                <a:tc>
                  <a:txBody>
                    <a:bodyPr/>
                    <a:lstStyle/>
                    <a:p>
                      <a:r>
                        <a:rPr lang="en-US" dirty="0"/>
                        <a:t>Critical value</a:t>
                      </a:r>
                    </a:p>
                  </a:txBody>
                  <a:tcPr/>
                </a:tc>
                <a:extLst>
                  <a:ext uri="{0D108BD9-81ED-4DB2-BD59-A6C34878D82A}">
                    <a16:rowId xmlns:a16="http://schemas.microsoft.com/office/drawing/2014/main" xmlns="" val="10000"/>
                  </a:ext>
                </a:extLst>
              </a:tr>
              <a:tr h="469874">
                <a:tc>
                  <a:txBody>
                    <a:bodyPr/>
                    <a:lstStyle/>
                    <a:p>
                      <a:r>
                        <a:rPr lang="en-US" dirty="0"/>
                        <a:t>0.81</a:t>
                      </a:r>
                    </a:p>
                  </a:txBody>
                  <a:tcPr/>
                </a:tc>
                <a:tc>
                  <a:txBody>
                    <a:bodyPr/>
                    <a:lstStyle/>
                    <a:p>
                      <a:r>
                        <a:rPr lang="en-US" dirty="0"/>
                        <a:t>2.28e-235</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58673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758" y="0"/>
            <a:ext cx="8911687" cy="1280890"/>
          </a:xfrm>
        </p:spPr>
        <p:txBody>
          <a:bodyPr/>
          <a:lstStyle/>
          <a:p>
            <a:r>
              <a:rPr lang="en-US" b="1" dirty="0" smtClean="0"/>
              <a:t>Pearson’s correlation test on Math score and Writing score.</a:t>
            </a:r>
            <a:endParaRPr lang="en-US" dirty="0"/>
          </a:p>
        </p:txBody>
      </p:sp>
      <p:sp>
        <p:nvSpPr>
          <p:cNvPr id="3" name="Content Placeholder 2"/>
          <p:cNvSpPr>
            <a:spLocks noGrp="1"/>
          </p:cNvSpPr>
          <p:nvPr>
            <p:ph sz="half" idx="1"/>
          </p:nvPr>
        </p:nvSpPr>
        <p:spPr>
          <a:xfrm>
            <a:off x="2267211" y="1280890"/>
            <a:ext cx="8079288" cy="5443466"/>
          </a:xfrm>
        </p:spPr>
        <p:txBody>
          <a:bodyPr>
            <a:normAutofit/>
          </a:bodyPr>
          <a:lstStyle/>
          <a:p>
            <a:r>
              <a:rPr lang="en-US" dirty="0"/>
              <a:t>Do students' with higher writing score have a higher score in math?</a:t>
            </a:r>
          </a:p>
          <a:p>
            <a:pPr marL="0" indent="0">
              <a:buNone/>
            </a:pPr>
            <a:endParaRPr lang="en-US" dirty="0"/>
          </a:p>
          <a:p>
            <a:r>
              <a:rPr lang="en-US" dirty="0"/>
              <a:t>H0: there is no statistical significance  in the correlation between math score and writing score.</a:t>
            </a:r>
          </a:p>
          <a:p>
            <a:pPr marL="0" indent="0">
              <a:buNone/>
            </a:pPr>
            <a:endParaRPr lang="en-US" dirty="0"/>
          </a:p>
          <a:p>
            <a:r>
              <a:rPr lang="en-US" dirty="0"/>
              <a:t>H1: there is a statistical significance in the correlation between math score and writing score.</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r>
              <a:rPr lang="en-US" dirty="0"/>
              <a:t>Since p- value(2.60e-214) is less than the critical value(0.05), we reject the H0 and the correlation between math score and writing score </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124896218"/>
              </p:ext>
            </p:extLst>
          </p:nvPr>
        </p:nvGraphicFramePr>
        <p:xfrm>
          <a:off x="3043825" y="4002623"/>
          <a:ext cx="6880965" cy="1285240"/>
        </p:xfrm>
        <a:graphic>
          <a:graphicData uri="http://schemas.openxmlformats.org/drawingml/2006/table">
            <a:tbl>
              <a:tblPr firstRow="1" bandRow="1">
                <a:tableStyleId>{5C22544A-7EE6-4342-B048-85BDC9FD1C3A}</a:tableStyleId>
              </a:tblPr>
              <a:tblGrid>
                <a:gridCol w="2293655">
                  <a:extLst>
                    <a:ext uri="{9D8B030D-6E8A-4147-A177-3AD203B41FA5}">
                      <a16:colId xmlns:a16="http://schemas.microsoft.com/office/drawing/2014/main" xmlns="" val="20000"/>
                    </a:ext>
                  </a:extLst>
                </a:gridCol>
                <a:gridCol w="2293655">
                  <a:extLst>
                    <a:ext uri="{9D8B030D-6E8A-4147-A177-3AD203B41FA5}">
                      <a16:colId xmlns:a16="http://schemas.microsoft.com/office/drawing/2014/main" xmlns="" val="20001"/>
                    </a:ext>
                  </a:extLst>
                </a:gridCol>
                <a:gridCol w="2293655">
                  <a:extLst>
                    <a:ext uri="{9D8B030D-6E8A-4147-A177-3AD203B41FA5}">
                      <a16:colId xmlns:a16="http://schemas.microsoft.com/office/drawing/2014/main" xmlns=""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Correlation Coefficient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value</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Critical value</a:t>
                      </a:r>
                    </a:p>
                    <a:p>
                      <a:endParaRPr lang="en-US" dirty="0"/>
                    </a:p>
                  </a:txBody>
                  <a:tcPr/>
                </a:tc>
                <a:extLst>
                  <a:ext uri="{0D108BD9-81ED-4DB2-BD59-A6C34878D82A}">
                    <a16:rowId xmlns:a16="http://schemas.microsoft.com/office/drawing/2014/main" xmlns="" val="10000"/>
                  </a:ext>
                </a:extLst>
              </a:tr>
              <a:tr h="370840">
                <a:tc>
                  <a:txBody>
                    <a:bodyPr/>
                    <a:lstStyle/>
                    <a:p>
                      <a:r>
                        <a:rPr lang="en-US" dirty="0"/>
                        <a:t>0.79</a:t>
                      </a:r>
                    </a:p>
                  </a:txBody>
                  <a:tcPr/>
                </a:tc>
                <a:tc>
                  <a:txBody>
                    <a:bodyPr/>
                    <a:lstStyle/>
                    <a:p>
                      <a:r>
                        <a:rPr lang="en-US" dirty="0"/>
                        <a:t>2.60e-214</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2421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INSIGHT</a:t>
            </a:r>
          </a:p>
        </p:txBody>
      </p:sp>
      <p:sp>
        <p:nvSpPr>
          <p:cNvPr id="3" name="Content Placeholder 2"/>
          <p:cNvSpPr>
            <a:spLocks noGrp="1"/>
          </p:cNvSpPr>
          <p:nvPr>
            <p:ph idx="1"/>
          </p:nvPr>
        </p:nvSpPr>
        <p:spPr>
          <a:xfrm>
            <a:off x="1519311" y="1505243"/>
            <a:ext cx="9985301" cy="4951828"/>
          </a:xfrm>
        </p:spPr>
        <p:txBody>
          <a:bodyPr>
            <a:normAutofit/>
          </a:bodyPr>
          <a:lstStyle/>
          <a:p>
            <a:r>
              <a:rPr lang="en-US" sz="2800" dirty="0"/>
              <a:t>We discover that the higher the reading score, the higher the math score</a:t>
            </a:r>
          </a:p>
          <a:p>
            <a:pPr marL="0" indent="0">
              <a:buNone/>
            </a:pPr>
            <a:endParaRPr lang="en-US" sz="2800" dirty="0"/>
          </a:p>
          <a:p>
            <a:r>
              <a:rPr lang="en-US" sz="2800" dirty="0"/>
              <a:t>The higher the writing score , the higher the math score</a:t>
            </a:r>
          </a:p>
          <a:p>
            <a:pPr marL="0" indent="0">
              <a:buNone/>
            </a:pPr>
            <a:endParaRPr lang="en-US" sz="2800" dirty="0"/>
          </a:p>
          <a:p>
            <a:r>
              <a:rPr lang="en-US" sz="2800" dirty="0"/>
              <a:t>After the test we discover that there is a statistical significance between reading and math score, and writing and  math score</a:t>
            </a:r>
          </a:p>
        </p:txBody>
      </p:sp>
    </p:spTree>
    <p:extLst>
      <p:ext uri="{BB962C8B-B14F-4D97-AF65-F5344CB8AC3E}">
        <p14:creationId xmlns:p14="http://schemas.microsoft.com/office/powerpoint/2010/main" val="3517716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lets find out if there is a relationship between lunch type taking and math score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205" y="2039816"/>
            <a:ext cx="8999407" cy="4348458"/>
          </a:xfrm>
        </p:spPr>
      </p:pic>
    </p:spTree>
    <p:extLst>
      <p:ext uri="{BB962C8B-B14F-4D97-AF65-F5344CB8AC3E}">
        <p14:creationId xmlns:p14="http://schemas.microsoft.com/office/powerpoint/2010/main" val="317337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727" y="202080"/>
            <a:ext cx="9885119" cy="838929"/>
          </a:xfrm>
        </p:spPr>
        <p:txBody>
          <a:bodyPr>
            <a:normAutofit fontScale="90000"/>
          </a:bodyPr>
          <a:lstStyle/>
          <a:p>
            <a:r>
              <a:rPr lang="en-US" sz="3200" b="1" dirty="0"/>
              <a:t>T- test of Significance of lunch type on Math score.</a:t>
            </a:r>
            <a:endParaRPr lang="en-US" sz="3200" dirty="0"/>
          </a:p>
        </p:txBody>
      </p:sp>
      <p:sp>
        <p:nvSpPr>
          <p:cNvPr id="3" name="Content Placeholder 2"/>
          <p:cNvSpPr>
            <a:spLocks noGrp="1"/>
          </p:cNvSpPr>
          <p:nvPr>
            <p:ph sz="half" idx="1"/>
          </p:nvPr>
        </p:nvSpPr>
        <p:spPr>
          <a:xfrm>
            <a:off x="1954061" y="861646"/>
            <a:ext cx="8517212" cy="5601784"/>
          </a:xfrm>
        </p:spPr>
        <p:txBody>
          <a:bodyPr>
            <a:normAutofit/>
          </a:bodyPr>
          <a:lstStyle/>
          <a:p>
            <a:r>
              <a:rPr lang="en-US" dirty="0"/>
              <a:t>Do students' who eat standard/free reduced lunch  have a higher score in math?</a:t>
            </a:r>
          </a:p>
          <a:p>
            <a:endParaRPr lang="en-US" dirty="0"/>
          </a:p>
          <a:p>
            <a:r>
              <a:rPr lang="en-US" dirty="0"/>
              <a:t>H0: there is no statistical significance  in the correlation between standard/free reduced lunch and math score.</a:t>
            </a:r>
          </a:p>
          <a:p>
            <a:endParaRPr lang="en-US" dirty="0"/>
          </a:p>
          <a:p>
            <a:r>
              <a:rPr lang="en-US" dirty="0"/>
              <a:t>H1: there is a statistical significance in the correlation between standard/free reduced lunch and math score.</a:t>
            </a:r>
          </a:p>
          <a:p>
            <a:endParaRPr lang="en-US" dirty="0"/>
          </a:p>
          <a:p>
            <a:endParaRPr lang="en-US" dirty="0"/>
          </a:p>
          <a:p>
            <a:endParaRPr lang="en-US" dirty="0"/>
          </a:p>
          <a:p>
            <a:endParaRPr lang="en-US" dirty="0"/>
          </a:p>
          <a:p>
            <a:r>
              <a:rPr lang="en-US" dirty="0"/>
              <a:t>Since p- value(2.90e-34) is less than the critical value(0.05), we reject the H0 and the correlation between standard/free reduced lunch and reading score.</a:t>
            </a:r>
          </a:p>
          <a:p>
            <a:endParaRPr lang="en-US" dirty="0"/>
          </a:p>
          <a:p>
            <a:endParaRPr lang="en-US" dirty="0"/>
          </a:p>
          <a:p>
            <a:endParaRPr lang="en-US" dirty="0"/>
          </a:p>
          <a:p>
            <a:endParaRPr lang="en-US" dirty="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183543388"/>
              </p:ext>
            </p:extLst>
          </p:nvPr>
        </p:nvGraphicFramePr>
        <p:xfrm>
          <a:off x="3194138" y="3888006"/>
          <a:ext cx="5799549" cy="1217780"/>
        </p:xfrm>
        <a:graphic>
          <a:graphicData uri="http://schemas.openxmlformats.org/drawingml/2006/table">
            <a:tbl>
              <a:tblPr firstRow="1" bandRow="1">
                <a:tableStyleId>{5C22544A-7EE6-4342-B048-85BDC9FD1C3A}</a:tableStyleId>
              </a:tblPr>
              <a:tblGrid>
                <a:gridCol w="1933183">
                  <a:extLst>
                    <a:ext uri="{9D8B030D-6E8A-4147-A177-3AD203B41FA5}">
                      <a16:colId xmlns:a16="http://schemas.microsoft.com/office/drawing/2014/main" xmlns="" val="20000"/>
                    </a:ext>
                  </a:extLst>
                </a:gridCol>
                <a:gridCol w="1933183">
                  <a:extLst>
                    <a:ext uri="{9D8B030D-6E8A-4147-A177-3AD203B41FA5}">
                      <a16:colId xmlns:a16="http://schemas.microsoft.com/office/drawing/2014/main" xmlns="" val="20001"/>
                    </a:ext>
                  </a:extLst>
                </a:gridCol>
                <a:gridCol w="1933183">
                  <a:extLst>
                    <a:ext uri="{9D8B030D-6E8A-4147-A177-3AD203B41FA5}">
                      <a16:colId xmlns:a16="http://schemas.microsoft.com/office/drawing/2014/main" xmlns="" val="20002"/>
                    </a:ext>
                  </a:extLst>
                </a:gridCol>
              </a:tblGrid>
              <a:tr h="8520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Value</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value</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Critical value</a:t>
                      </a:r>
                    </a:p>
                    <a:p>
                      <a:endParaRPr lang="en-US" dirty="0"/>
                    </a:p>
                  </a:txBody>
                  <a:tcPr/>
                </a:tc>
                <a:extLst>
                  <a:ext uri="{0D108BD9-81ED-4DB2-BD59-A6C34878D82A}">
                    <a16:rowId xmlns:a16="http://schemas.microsoft.com/office/drawing/2014/main" xmlns="" val="10000"/>
                  </a:ext>
                </a:extLst>
              </a:tr>
              <a:tr h="345541">
                <a:tc>
                  <a:txBody>
                    <a:bodyPr/>
                    <a:lstStyle/>
                    <a:p>
                      <a:r>
                        <a:rPr lang="en-US" dirty="0"/>
                        <a:t>12.68</a:t>
                      </a:r>
                    </a:p>
                  </a:txBody>
                  <a:tcPr/>
                </a:tc>
                <a:tc>
                  <a:txBody>
                    <a:bodyPr/>
                    <a:lstStyle/>
                    <a:p>
                      <a:r>
                        <a:rPr lang="en-US" dirty="0"/>
                        <a:t>2.90e-34</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6906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5984" y="210285"/>
            <a:ext cx="8911687" cy="1280890"/>
          </a:xfrm>
        </p:spPr>
        <p:txBody>
          <a:bodyPr/>
          <a:lstStyle/>
          <a:p>
            <a:r>
              <a:rPr lang="en-US" b="1" dirty="0"/>
              <a:t>INSIGHT</a:t>
            </a:r>
          </a:p>
        </p:txBody>
      </p:sp>
      <p:sp>
        <p:nvSpPr>
          <p:cNvPr id="6" name="Content Placeholder 5"/>
          <p:cNvSpPr>
            <a:spLocks noGrp="1"/>
          </p:cNvSpPr>
          <p:nvPr>
            <p:ph idx="1"/>
          </p:nvPr>
        </p:nvSpPr>
        <p:spPr>
          <a:xfrm>
            <a:off x="1111348" y="1491175"/>
            <a:ext cx="10393264" cy="4420047"/>
          </a:xfrm>
        </p:spPr>
        <p:txBody>
          <a:bodyPr>
            <a:noAutofit/>
          </a:bodyPr>
          <a:lstStyle/>
          <a:p>
            <a:pPr marL="0" indent="0">
              <a:buNone/>
            </a:pPr>
            <a:r>
              <a:rPr lang="en-US" sz="2800" dirty="0"/>
              <a:t>		</a:t>
            </a:r>
          </a:p>
          <a:p>
            <a:r>
              <a:rPr lang="en-US" sz="2800" dirty="0"/>
              <a:t>Lunch type have an effect on math score.</a:t>
            </a:r>
          </a:p>
          <a:p>
            <a:endParaRPr lang="en-US" sz="2800" dirty="0"/>
          </a:p>
          <a:p>
            <a:pPr marL="0" indent="0">
              <a:buNone/>
            </a:pPr>
            <a:endParaRPr lang="en-US" sz="2800" dirty="0"/>
          </a:p>
          <a:p>
            <a:r>
              <a:rPr lang="en-US" sz="2800" dirty="0"/>
              <a:t>From the test we discover that there is a  significance effect of lunch type on math score.</a:t>
            </a:r>
          </a:p>
        </p:txBody>
      </p:sp>
    </p:spTree>
    <p:extLst>
      <p:ext uri="{BB962C8B-B14F-4D97-AF65-F5344CB8AC3E}">
        <p14:creationId xmlns:p14="http://schemas.microsoft.com/office/powerpoint/2010/main" val="1063499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lets find out if there is a relationship between Gender and math score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2086377"/>
            <a:ext cx="6835570" cy="3976220"/>
          </a:xfrm>
        </p:spPr>
      </p:pic>
    </p:spTree>
    <p:extLst>
      <p:ext uri="{BB962C8B-B14F-4D97-AF65-F5344CB8AC3E}">
        <p14:creationId xmlns:p14="http://schemas.microsoft.com/office/powerpoint/2010/main" val="769832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 test of Significance of Gender on Math score.</a:t>
            </a:r>
            <a:endParaRPr lang="en-US" dirty="0"/>
          </a:p>
        </p:txBody>
      </p:sp>
      <p:sp>
        <p:nvSpPr>
          <p:cNvPr id="4" name="Content Placeholder 3"/>
          <p:cNvSpPr>
            <a:spLocks noGrp="1"/>
          </p:cNvSpPr>
          <p:nvPr>
            <p:ph sz="half" idx="1"/>
          </p:nvPr>
        </p:nvSpPr>
        <p:spPr>
          <a:xfrm>
            <a:off x="2204581" y="2133600"/>
            <a:ext cx="7853819" cy="4392460"/>
          </a:xfrm>
        </p:spPr>
        <p:txBody>
          <a:bodyPr>
            <a:normAutofit fontScale="92500" lnSpcReduction="20000"/>
          </a:bodyPr>
          <a:lstStyle/>
          <a:p>
            <a:r>
              <a:rPr lang="en-US" sz="2400" b="1" dirty="0"/>
              <a:t>Does gender have an effect on students' math score?</a:t>
            </a:r>
          </a:p>
          <a:p>
            <a:r>
              <a:rPr lang="en-US" sz="2400" dirty="0"/>
              <a:t>H0: there is no significance effect of gender on math score.</a:t>
            </a:r>
          </a:p>
          <a:p>
            <a:r>
              <a:rPr lang="en-US" sz="2400" dirty="0"/>
              <a:t>H1: there is a significance effect of gender on math score.</a:t>
            </a:r>
          </a:p>
          <a:p>
            <a:pPr marL="0" indent="0">
              <a:buNone/>
            </a:pPr>
            <a:endParaRPr lang="en-US" sz="2400" dirty="0"/>
          </a:p>
          <a:p>
            <a:pPr marL="0" indent="0">
              <a:buNone/>
            </a:pPr>
            <a:endParaRPr lang="en-US" sz="2400" dirty="0"/>
          </a:p>
          <a:p>
            <a:pPr marL="0" indent="0">
              <a:buNone/>
            </a:pPr>
            <a:endParaRPr lang="en-US" sz="2400" dirty="0"/>
          </a:p>
          <a:p>
            <a:endParaRPr lang="en-US" sz="2400" dirty="0"/>
          </a:p>
          <a:p>
            <a:r>
              <a:rPr lang="en-US" sz="2400" dirty="0"/>
              <a:t>Since p- value(-6.31) is less than the critical value(0.05), we reject the H0 . Therefore the gender on students' math score is statistically significant</a:t>
            </a:r>
          </a:p>
          <a:p>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529502795"/>
              </p:ext>
            </p:extLst>
          </p:nvPr>
        </p:nvGraphicFramePr>
        <p:xfrm>
          <a:off x="3482235" y="3866780"/>
          <a:ext cx="5561556" cy="1285240"/>
        </p:xfrm>
        <a:graphic>
          <a:graphicData uri="http://schemas.openxmlformats.org/drawingml/2006/table">
            <a:tbl>
              <a:tblPr firstRow="1" bandRow="1">
                <a:tableStyleId>{5C22544A-7EE6-4342-B048-85BDC9FD1C3A}</a:tableStyleId>
              </a:tblPr>
              <a:tblGrid>
                <a:gridCol w="1853852">
                  <a:extLst>
                    <a:ext uri="{9D8B030D-6E8A-4147-A177-3AD203B41FA5}">
                      <a16:colId xmlns:a16="http://schemas.microsoft.com/office/drawing/2014/main" xmlns="" val="20000"/>
                    </a:ext>
                  </a:extLst>
                </a:gridCol>
                <a:gridCol w="1853852">
                  <a:extLst>
                    <a:ext uri="{9D8B030D-6E8A-4147-A177-3AD203B41FA5}">
                      <a16:colId xmlns:a16="http://schemas.microsoft.com/office/drawing/2014/main" xmlns="" val="20001"/>
                    </a:ext>
                  </a:extLst>
                </a:gridCol>
                <a:gridCol w="1853852">
                  <a:extLst>
                    <a:ext uri="{9D8B030D-6E8A-4147-A177-3AD203B41FA5}">
                      <a16:colId xmlns:a16="http://schemas.microsoft.com/office/drawing/2014/main" xmlns=""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Correlation Coefficient</a:t>
                      </a:r>
                    </a:p>
                    <a:p>
                      <a:endParaRPr lang="en-US" dirty="0"/>
                    </a:p>
                  </a:txBody>
                  <a:tcPr/>
                </a:tc>
                <a:tc>
                  <a:txBody>
                    <a:bodyPr/>
                    <a:lstStyle/>
                    <a:p>
                      <a:r>
                        <a:rPr lang="en-US" dirty="0"/>
                        <a:t>P- value</a:t>
                      </a:r>
                    </a:p>
                  </a:txBody>
                  <a:tcPr/>
                </a:tc>
                <a:tc>
                  <a:txBody>
                    <a:bodyPr/>
                    <a:lstStyle/>
                    <a:p>
                      <a:r>
                        <a:rPr lang="en-US" dirty="0"/>
                        <a:t>Critical value</a:t>
                      </a:r>
                    </a:p>
                  </a:txBody>
                  <a:tcPr/>
                </a:tc>
                <a:extLst>
                  <a:ext uri="{0D108BD9-81ED-4DB2-BD59-A6C34878D82A}">
                    <a16:rowId xmlns:a16="http://schemas.microsoft.com/office/drawing/2014/main" xmlns="" val="10000"/>
                  </a:ext>
                </a:extLst>
              </a:tr>
              <a:tr h="370840">
                <a:tc>
                  <a:txBody>
                    <a:bodyPr/>
                    <a:lstStyle/>
                    <a:p>
                      <a:r>
                        <a:rPr lang="en-US" dirty="0"/>
                        <a:t>-6.31</a:t>
                      </a:r>
                    </a:p>
                  </a:txBody>
                  <a:tcPr/>
                </a:tc>
                <a:tc>
                  <a:txBody>
                    <a:bodyPr/>
                    <a:lstStyle/>
                    <a:p>
                      <a:r>
                        <a:rPr lang="en-US" dirty="0"/>
                        <a:t>4.08e-10</a:t>
                      </a:r>
                    </a:p>
                  </a:txBody>
                  <a:tcPr/>
                </a:tc>
                <a:tc>
                  <a:txBody>
                    <a:bodyPr/>
                    <a:lstStyle/>
                    <a:p>
                      <a:r>
                        <a:rPr lang="en-US" dirty="0"/>
                        <a:t>0.05</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5008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905" y="625154"/>
            <a:ext cx="8911687" cy="1280890"/>
          </a:xfrm>
        </p:spPr>
        <p:txBody>
          <a:bodyPr/>
          <a:lstStyle/>
          <a:p>
            <a:r>
              <a:rPr lang="en-US" b="1" dirty="0"/>
              <a:t>INSIGHT</a:t>
            </a:r>
          </a:p>
        </p:txBody>
      </p:sp>
      <p:sp>
        <p:nvSpPr>
          <p:cNvPr id="3" name="Content Placeholder 2"/>
          <p:cNvSpPr>
            <a:spLocks noGrp="1"/>
          </p:cNvSpPr>
          <p:nvPr>
            <p:ph idx="1"/>
          </p:nvPr>
        </p:nvSpPr>
        <p:spPr>
          <a:xfrm>
            <a:off x="2200905" y="1905000"/>
            <a:ext cx="8915400" cy="2688921"/>
          </a:xfrm>
        </p:spPr>
        <p:txBody>
          <a:bodyPr>
            <a:normAutofit/>
          </a:bodyPr>
          <a:lstStyle/>
          <a:p>
            <a:r>
              <a:rPr lang="en-US" sz="2800" dirty="0"/>
              <a:t>Male students' math score is higher than female math score</a:t>
            </a:r>
          </a:p>
          <a:p>
            <a:pPr marL="0" indent="0">
              <a:buNone/>
            </a:pPr>
            <a:endParaRPr lang="en-US" sz="2800" dirty="0"/>
          </a:p>
          <a:p>
            <a:r>
              <a:rPr lang="en-US" sz="2800" dirty="0"/>
              <a:t>There is a  significance effect of gender on math score, </a:t>
            </a:r>
          </a:p>
          <a:p>
            <a:endParaRPr lang="en-US" sz="2800" dirty="0"/>
          </a:p>
        </p:txBody>
      </p:sp>
    </p:spTree>
    <p:extLst>
      <p:ext uri="{BB962C8B-B14F-4D97-AF65-F5344CB8AC3E}">
        <p14:creationId xmlns:p14="http://schemas.microsoft.com/office/powerpoint/2010/main" val="3062858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070" y="586532"/>
            <a:ext cx="8911687" cy="1280890"/>
          </a:xfrm>
        </p:spPr>
        <p:txBody>
          <a:bodyPr>
            <a:normAutofit/>
          </a:bodyPr>
          <a:lstStyle/>
          <a:p>
            <a:pPr algn="ctr"/>
            <a:r>
              <a:rPr lang="en-US" sz="4400" u="sng" dirty="0"/>
              <a:t>Conclusion</a:t>
            </a:r>
          </a:p>
        </p:txBody>
      </p:sp>
      <p:sp>
        <p:nvSpPr>
          <p:cNvPr id="3" name="Content Placeholder 2"/>
          <p:cNvSpPr>
            <a:spLocks noGrp="1"/>
          </p:cNvSpPr>
          <p:nvPr>
            <p:ph idx="1"/>
          </p:nvPr>
        </p:nvSpPr>
        <p:spPr>
          <a:xfrm>
            <a:off x="1505243" y="1420837"/>
            <a:ext cx="9999369" cy="5095873"/>
          </a:xfrm>
        </p:spPr>
        <p:txBody>
          <a:bodyPr>
            <a:normAutofit lnSpcReduction="10000"/>
          </a:bodyPr>
          <a:lstStyle/>
          <a:p>
            <a:pPr marL="0" indent="0" algn="ctr">
              <a:lnSpc>
                <a:spcPct val="150000"/>
              </a:lnSpc>
              <a:buNone/>
            </a:pPr>
            <a:r>
              <a:rPr lang="en-US" sz="3200" dirty="0"/>
              <a:t>Arising from our analysis, we can conclude that  parental level of education, lunch type, students' ethnicity and completing test preparational courses are factors that affect students' math scores. The analysis also show that reading scores and writing scores have a strong impact on math score.</a:t>
            </a:r>
          </a:p>
        </p:txBody>
      </p:sp>
    </p:spTree>
    <p:extLst>
      <p:ext uri="{BB962C8B-B14F-4D97-AF65-F5344CB8AC3E}">
        <p14:creationId xmlns:p14="http://schemas.microsoft.com/office/powerpoint/2010/main" val="68268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069145" y="1420838"/>
            <a:ext cx="10435467" cy="3689782"/>
          </a:xfrm>
        </p:spPr>
        <p:txBody>
          <a:bodyPr>
            <a:noAutofit/>
          </a:bodyPr>
          <a:lstStyle/>
          <a:p>
            <a:r>
              <a:rPr lang="en-US" sz="3200" dirty="0"/>
              <a:t> Students' performance in math has always been observed to be lower relative to other subjects. </a:t>
            </a:r>
          </a:p>
          <a:p>
            <a:pPr marL="400050" lvl="1" indent="0">
              <a:buNone/>
            </a:pPr>
            <a:r>
              <a:rPr lang="en-US" sz="3000" dirty="0"/>
              <a:t>This project seeks to determine the extent to which factors like writing score, reading score, parents’ educational level, ethnicity, test preparation and taking standard lunch impact students'’ scores in math.</a:t>
            </a:r>
          </a:p>
        </p:txBody>
      </p:sp>
    </p:spTree>
    <p:extLst>
      <p:ext uri="{BB962C8B-B14F-4D97-AF65-F5344CB8AC3E}">
        <p14:creationId xmlns:p14="http://schemas.microsoft.com/office/powerpoint/2010/main" val="1958956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295" y="175834"/>
            <a:ext cx="8911687" cy="964034"/>
          </a:xfrm>
        </p:spPr>
        <p:txBody>
          <a:bodyPr/>
          <a:lstStyle/>
          <a:p>
            <a:pPr algn="ctr"/>
            <a:r>
              <a:rPr lang="en-US" b="1" u="sng" dirty="0">
                <a:latin typeface="Times New Roman" panose="02020603050405020304" pitchFamily="18" charset="0"/>
                <a:cs typeface="Times New Roman" panose="02020603050405020304" pitchFamily="18" charset="0"/>
              </a:rPr>
              <a:t>Recommendation</a:t>
            </a:r>
          </a:p>
        </p:txBody>
      </p:sp>
      <p:sp>
        <p:nvSpPr>
          <p:cNvPr id="3" name="Content Placeholder 2"/>
          <p:cNvSpPr>
            <a:spLocks noGrp="1"/>
          </p:cNvSpPr>
          <p:nvPr>
            <p:ph idx="1"/>
          </p:nvPr>
        </p:nvSpPr>
        <p:spPr>
          <a:xfrm>
            <a:off x="2014647" y="1139868"/>
            <a:ext cx="9427335" cy="4972833"/>
          </a:xfrm>
        </p:spPr>
        <p:txBody>
          <a:bodyPr>
            <a:noAutofit/>
          </a:bodyPr>
          <a:lstStyle/>
          <a:p>
            <a:r>
              <a:rPr lang="en-US" sz="2000" dirty="0"/>
              <a:t>Delivery of basic educational classes  to increase students' performance in reading and writing will invariably improve their math score.</a:t>
            </a:r>
          </a:p>
          <a:p>
            <a:pPr marL="0" indent="0">
              <a:buNone/>
            </a:pPr>
            <a:endParaRPr lang="en-US" sz="2000" dirty="0"/>
          </a:p>
          <a:p>
            <a:r>
              <a:rPr lang="en-US" sz="2000" smtClean="0"/>
              <a:t>Government </a:t>
            </a:r>
            <a:r>
              <a:rPr lang="en-US" sz="2000" dirty="0"/>
              <a:t>can also have flexible special education classes for parents without degrees since parents’ level of education impacts students’ math score.</a:t>
            </a:r>
          </a:p>
          <a:p>
            <a:pPr marL="0" indent="0">
              <a:buNone/>
            </a:pPr>
            <a:endParaRPr lang="en-US" sz="2000" dirty="0"/>
          </a:p>
          <a:p>
            <a:r>
              <a:rPr lang="en-US" sz="2000" dirty="0"/>
              <a:t>Government should improve the standard of free lunch in the school feeding programs as this affect the performance of students’ math score. </a:t>
            </a:r>
          </a:p>
        </p:txBody>
      </p:sp>
    </p:spTree>
    <p:extLst>
      <p:ext uri="{BB962C8B-B14F-4D97-AF65-F5344CB8AC3E}">
        <p14:creationId xmlns:p14="http://schemas.microsoft.com/office/powerpoint/2010/main" val="3133197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1223493" y="1905000"/>
            <a:ext cx="10281119" cy="4006222"/>
          </a:xfrm>
        </p:spPr>
        <p:txBody>
          <a:bodyPr/>
          <a:lstStyle/>
          <a:p>
            <a:pPr marL="0" indent="0">
              <a:buNone/>
            </a:pPr>
            <a:r>
              <a:rPr lang="en-US" dirty="0"/>
              <a:t> (Fan, William and </a:t>
            </a:r>
            <a:r>
              <a:rPr lang="en-US" dirty="0" err="1"/>
              <a:t>Wolters</a:t>
            </a:r>
            <a:r>
              <a:rPr lang="en-US" dirty="0"/>
              <a:t>, 2012). Race/ethnicity and early mathematics skills: Relations between home, classroom, and mathematics achievement.</a:t>
            </a:r>
          </a:p>
          <a:p>
            <a:pPr marL="0" indent="0">
              <a:buNone/>
            </a:pPr>
            <a:endParaRPr lang="en-US" dirty="0"/>
          </a:p>
          <a:p>
            <a:pPr marL="0" indent="0">
              <a:buNone/>
            </a:pPr>
            <a:r>
              <a:rPr lang="en-US" dirty="0">
                <a:hlinkClick r:id="rId2"/>
              </a:rPr>
              <a:t>www.kaggle.com</a:t>
            </a:r>
            <a:endParaRPr lang="en-US" dirty="0"/>
          </a:p>
          <a:p>
            <a:pPr marL="0" indent="0">
              <a:buNone/>
            </a:pPr>
            <a:endParaRPr lang="en-US" dirty="0"/>
          </a:p>
          <a:p>
            <a:pPr marL="0" indent="0">
              <a:buNone/>
            </a:pPr>
            <a:r>
              <a:rPr lang="en-US" dirty="0"/>
              <a:t>(Suresh, 2012). Impact of parents’ socioeconomic status on parental involvement at home for high academic achievement of student.</a:t>
            </a:r>
          </a:p>
          <a:p>
            <a:pPr marL="0" indent="0">
              <a:buNone/>
            </a:pPr>
            <a:r>
              <a:rPr lang="en-US" dirty="0"/>
              <a:t>Brew, E.A., </a:t>
            </a:r>
            <a:r>
              <a:rPr lang="en-US" dirty="0" err="1"/>
              <a:t>Nketiah</a:t>
            </a:r>
            <a:r>
              <a:rPr lang="en-US" dirty="0"/>
              <a:t>, B. and </a:t>
            </a:r>
            <a:r>
              <a:rPr lang="en-US" dirty="0" err="1"/>
              <a:t>Koranteng</a:t>
            </a:r>
            <a:r>
              <a:rPr lang="en-US" dirty="0"/>
              <a:t>, R. (2021) A Literature Review of Academic Performance, an Insight into Factors and their Influences on Academic Outcomes of Students at Senior High Schools. </a:t>
            </a:r>
            <a:r>
              <a:rPr lang="en-US" i="1" dirty="0"/>
              <a:t>Open Access Library Journal</a:t>
            </a:r>
            <a:r>
              <a:rPr lang="en-US" dirty="0"/>
              <a:t>, </a:t>
            </a:r>
            <a:r>
              <a:rPr lang="en-US" b="1" dirty="0"/>
              <a:t>8</a:t>
            </a:r>
            <a:r>
              <a:rPr lang="en-US" dirty="0"/>
              <a:t>, 1-14.</a:t>
            </a:r>
            <a:endParaRPr lang="en-US" dirty="0"/>
          </a:p>
        </p:txBody>
      </p:sp>
    </p:spTree>
    <p:extLst>
      <p:ext uri="{BB962C8B-B14F-4D97-AF65-F5344CB8AC3E}">
        <p14:creationId xmlns:p14="http://schemas.microsoft.com/office/powerpoint/2010/main" val="335525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Fan, W., Williams, C. M., &amp; </a:t>
            </a:r>
            <a:r>
              <a:rPr lang="en-US" dirty="0" err="1"/>
              <a:t>Wolters</a:t>
            </a:r>
            <a:r>
              <a:rPr lang="en-US" dirty="0"/>
              <a:t>, C. A. (2012). Parental involvement in predicting school motivation: Similar and differential effects across ethnic </a:t>
            </a:r>
            <a:r>
              <a:rPr lang="en-US" dirty="0" smtClean="0"/>
              <a:t>groups</a:t>
            </a:r>
            <a:r>
              <a:rPr lang="en-US" dirty="0"/>
              <a:t>. </a:t>
            </a:r>
            <a:r>
              <a:rPr lang="en-US" i="1" dirty="0"/>
              <a:t>The Journal of Educational Research, 105</a:t>
            </a:r>
            <a:r>
              <a:rPr lang="en-US" dirty="0"/>
              <a:t>(1), </a:t>
            </a:r>
            <a:r>
              <a:rPr lang="en-US" dirty="0" smtClean="0"/>
              <a:t>21–35</a:t>
            </a:r>
          </a:p>
          <a:p>
            <a:r>
              <a:rPr lang="en-US" dirty="0"/>
              <a:t>( </a:t>
            </a:r>
            <a:r>
              <a:rPr lang="en-US" dirty="0" err="1"/>
              <a:t>Glewwe</a:t>
            </a:r>
            <a:r>
              <a:rPr lang="en-US" dirty="0"/>
              <a:t> et al., 2001,Winicki and Jemison, 2003, Alderman et al., 2006, </a:t>
            </a:r>
            <a:r>
              <a:rPr lang="en-US" dirty="0" err="1"/>
              <a:t>victoria</a:t>
            </a:r>
            <a:r>
              <a:rPr lang="en-US" dirty="0"/>
              <a:t> et al., 2008</a:t>
            </a:r>
            <a:r>
              <a:rPr lang="en-US" dirty="0" smtClean="0"/>
              <a:t>). </a:t>
            </a:r>
            <a:r>
              <a:rPr lang="en-US" dirty="0"/>
              <a:t>Early </a:t>
            </a:r>
            <a:r>
              <a:rPr lang="en-US" dirty="0"/>
              <a:t>Childhood Nutrition and Academic Achievement: A Longitudinal </a:t>
            </a:r>
            <a:r>
              <a:rPr lang="en-US" dirty="0" smtClean="0"/>
              <a:t>Analysis February 2001</a:t>
            </a:r>
            <a:r>
              <a:rPr lang="en-US" u="sng" dirty="0" smtClean="0">
                <a:hlinkClick r:id="rId2"/>
              </a:rPr>
              <a:t>Journal </a:t>
            </a:r>
            <a:r>
              <a:rPr lang="en-US" u="sng" dirty="0">
                <a:hlinkClick r:id="rId2"/>
              </a:rPr>
              <a:t>of Public </a:t>
            </a:r>
            <a:r>
              <a:rPr lang="en-US" u="sng" dirty="0" smtClean="0">
                <a:hlinkClick r:id="rId2"/>
              </a:rPr>
              <a:t>Economics</a:t>
            </a:r>
            <a:r>
              <a:rPr lang="en-US" u="sng" dirty="0" smtClean="0"/>
              <a:t> </a:t>
            </a:r>
            <a:r>
              <a:rPr lang="en-US" dirty="0"/>
              <a:t> 81(3):</a:t>
            </a:r>
            <a:r>
              <a:rPr lang="en-US" dirty="0" smtClean="0"/>
              <a:t>345-368</a:t>
            </a:r>
          </a:p>
          <a:p>
            <a:r>
              <a:rPr lang="en-US" dirty="0"/>
              <a:t>https://schoolnutrition.org/</a:t>
            </a:r>
            <a:endParaRPr lang="en-US" dirty="0"/>
          </a:p>
          <a:p>
            <a:endParaRPr lang="en-US" dirty="0"/>
          </a:p>
        </p:txBody>
      </p:sp>
    </p:spTree>
    <p:extLst>
      <p:ext uri="{BB962C8B-B14F-4D97-AF65-F5344CB8AC3E}">
        <p14:creationId xmlns:p14="http://schemas.microsoft.com/office/powerpoint/2010/main" val="4246360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043" y="1506828"/>
            <a:ext cx="8911687" cy="1595907"/>
          </a:xfrm>
        </p:spPr>
        <p:txBody>
          <a:bodyPr>
            <a:normAutofit/>
          </a:bodyPr>
          <a:lstStyle/>
          <a:p>
            <a:pPr algn="ctr"/>
            <a:r>
              <a:rPr lang="en-US" sz="4000" b="1" dirty="0"/>
              <a:t>THANK YOU FOR LISTENING</a:t>
            </a:r>
          </a:p>
        </p:txBody>
      </p:sp>
    </p:spTree>
    <p:extLst>
      <p:ext uri="{BB962C8B-B14F-4D97-AF65-F5344CB8AC3E}">
        <p14:creationId xmlns:p14="http://schemas.microsoft.com/office/powerpoint/2010/main" val="388417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Project Aim </a:t>
            </a:r>
            <a:r>
              <a:rPr lang="en-US" dirty="0"/>
              <a:t/>
            </a:r>
            <a:br>
              <a:rPr lang="en-US" dirty="0"/>
            </a:br>
            <a:endParaRPr lang="en-US" dirty="0"/>
          </a:p>
        </p:txBody>
      </p:sp>
      <p:sp>
        <p:nvSpPr>
          <p:cNvPr id="3" name="Content Placeholder 2"/>
          <p:cNvSpPr>
            <a:spLocks noGrp="1"/>
          </p:cNvSpPr>
          <p:nvPr>
            <p:ph idx="1"/>
          </p:nvPr>
        </p:nvSpPr>
        <p:spPr>
          <a:xfrm>
            <a:off x="886265" y="1688123"/>
            <a:ext cx="10618347" cy="4223099"/>
          </a:xfrm>
        </p:spPr>
        <p:txBody>
          <a:bodyPr>
            <a:normAutofit lnSpcReduction="10000"/>
          </a:bodyPr>
          <a:lstStyle/>
          <a:p>
            <a:pPr marL="0" indent="0">
              <a:buNone/>
            </a:pPr>
            <a:r>
              <a:rPr lang="en-US" sz="2800" dirty="0"/>
              <a:t>To investigate the factors that affects students'’ performance in math.</a:t>
            </a:r>
          </a:p>
          <a:p>
            <a:pPr marL="0" indent="0">
              <a:buNone/>
            </a:pPr>
            <a:endParaRPr lang="en-US" sz="2800" dirty="0"/>
          </a:p>
          <a:p>
            <a:r>
              <a:rPr lang="en-US" sz="2400" dirty="0"/>
              <a:t> </a:t>
            </a:r>
            <a:r>
              <a:rPr lang="en-US" sz="2800" dirty="0"/>
              <a:t>To determine the extent to which these factors impact students’ math score.</a:t>
            </a:r>
          </a:p>
          <a:p>
            <a:pPr marL="0" indent="0">
              <a:buNone/>
            </a:pPr>
            <a:endParaRPr lang="en-US" sz="2800" dirty="0"/>
          </a:p>
          <a:p>
            <a:pPr marL="0" indent="0">
              <a:buNone/>
            </a:pPr>
            <a:endParaRPr lang="en-US" sz="2800" dirty="0"/>
          </a:p>
          <a:p>
            <a:r>
              <a:rPr lang="en-US" sz="2800" dirty="0"/>
              <a:t>To minimize the negative effects of the factors affecting students’ math performance</a:t>
            </a:r>
          </a:p>
        </p:txBody>
      </p:sp>
    </p:spTree>
    <p:extLst>
      <p:ext uri="{BB962C8B-B14F-4D97-AF65-F5344CB8AC3E}">
        <p14:creationId xmlns:p14="http://schemas.microsoft.com/office/powerpoint/2010/main" val="206229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Objectives</a:t>
            </a:r>
            <a:r>
              <a:rPr lang="en-US" dirty="0"/>
              <a:t/>
            </a:r>
            <a:br>
              <a:rPr lang="en-US" dirty="0"/>
            </a:br>
            <a:endParaRPr lang="en-US" dirty="0"/>
          </a:p>
        </p:txBody>
      </p:sp>
      <p:sp>
        <p:nvSpPr>
          <p:cNvPr id="3" name="Content Placeholder 2"/>
          <p:cNvSpPr>
            <a:spLocks noGrp="1"/>
          </p:cNvSpPr>
          <p:nvPr>
            <p:ph idx="1"/>
          </p:nvPr>
        </p:nvSpPr>
        <p:spPr>
          <a:xfrm>
            <a:off x="1758462" y="1505243"/>
            <a:ext cx="9746150" cy="4753889"/>
          </a:xfrm>
        </p:spPr>
        <p:txBody>
          <a:bodyPr>
            <a:normAutofit fontScale="62500" lnSpcReduction="20000"/>
          </a:bodyPr>
          <a:lstStyle/>
          <a:p>
            <a:pPr marL="0" indent="0">
              <a:buNone/>
            </a:pPr>
            <a:r>
              <a:rPr lang="en-US" sz="3300" dirty="0"/>
              <a:t> </a:t>
            </a:r>
            <a:r>
              <a:rPr lang="en-US" sz="3800" dirty="0"/>
              <a:t>To investigate the relationship between</a:t>
            </a:r>
            <a:r>
              <a:rPr lang="en-US" sz="3300" dirty="0"/>
              <a:t>:</a:t>
            </a:r>
          </a:p>
          <a:p>
            <a:pPr marL="0" indent="0">
              <a:buNone/>
            </a:pPr>
            <a:endParaRPr lang="en-US" sz="3300" dirty="0"/>
          </a:p>
          <a:p>
            <a:pPr>
              <a:buFont typeface="Wingdings" panose="05000000000000000000" pitchFamily="2" charset="2"/>
              <a:buChar char="q"/>
            </a:pPr>
            <a:r>
              <a:rPr lang="en-US" sz="3800" dirty="0">
                <a:latin typeface="Times New Roman" panose="02020603050405020304" pitchFamily="18" charset="0"/>
                <a:cs typeface="Times New Roman" panose="02020603050405020304" pitchFamily="18" charset="0"/>
              </a:rPr>
              <a:t>Parental level of education and students' math scores</a:t>
            </a:r>
          </a:p>
          <a:p>
            <a:pPr marL="0" indent="0">
              <a:buNone/>
            </a:pPr>
            <a:endParaRPr lang="en-US" sz="3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800" dirty="0">
                <a:latin typeface="Times New Roman" panose="02020603050405020304" pitchFamily="18" charset="0"/>
                <a:cs typeface="Times New Roman" panose="02020603050405020304" pitchFamily="18" charset="0"/>
              </a:rPr>
              <a:t>Ethnicity and students' math scores</a:t>
            </a:r>
          </a:p>
          <a:p>
            <a:pPr marL="0" indent="0">
              <a:buNone/>
            </a:pPr>
            <a:endParaRPr lang="en-US" sz="3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800" dirty="0">
                <a:latin typeface="Times New Roman" panose="02020603050405020304" pitchFamily="18" charset="0"/>
                <a:cs typeface="Times New Roman" panose="02020603050405020304" pitchFamily="18" charset="0"/>
              </a:rPr>
              <a:t> Reading and math score</a:t>
            </a:r>
          </a:p>
          <a:p>
            <a:pPr marL="0" indent="0">
              <a:buNone/>
            </a:pPr>
            <a:endParaRPr lang="en-US" sz="3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800" dirty="0">
                <a:latin typeface="Times New Roman" panose="02020603050405020304" pitchFamily="18" charset="0"/>
                <a:cs typeface="Times New Roman" panose="02020603050405020304" pitchFamily="18" charset="0"/>
              </a:rPr>
              <a:t> Writing and math score</a:t>
            </a:r>
          </a:p>
          <a:p>
            <a:pPr marL="0" indent="0">
              <a:buNone/>
            </a:pPr>
            <a:endParaRPr lang="en-US" sz="3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800" dirty="0">
                <a:latin typeface="Times New Roman" panose="02020603050405020304" pitchFamily="18" charset="0"/>
                <a:cs typeface="Times New Roman" panose="02020603050405020304" pitchFamily="18" charset="0"/>
              </a:rPr>
              <a:t>Lunch type and students' math scores</a:t>
            </a:r>
          </a:p>
          <a:p>
            <a:pPr marL="0" indent="0">
              <a:buNone/>
            </a:pPr>
            <a:endParaRPr lang="en-US" sz="38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83254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Questions</a:t>
            </a:r>
          </a:p>
        </p:txBody>
      </p:sp>
      <p:sp>
        <p:nvSpPr>
          <p:cNvPr id="3" name="Content Placeholder 2"/>
          <p:cNvSpPr>
            <a:spLocks noGrp="1"/>
          </p:cNvSpPr>
          <p:nvPr>
            <p:ph idx="1"/>
          </p:nvPr>
        </p:nvSpPr>
        <p:spPr>
          <a:xfrm>
            <a:off x="1575582" y="1434905"/>
            <a:ext cx="9929030" cy="447631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Is there a relationship between parental level of education and students' math score?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does ethnicity affect students' performance in math?</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having a high score in reading related to math score?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does writing score impact math score?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 relationship between lunch type and students' math score</a:t>
            </a:r>
          </a:p>
        </p:txBody>
      </p:sp>
    </p:spTree>
    <p:extLst>
      <p:ext uri="{BB962C8B-B14F-4D97-AF65-F5344CB8AC3E}">
        <p14:creationId xmlns:p14="http://schemas.microsoft.com/office/powerpoint/2010/main" val="245117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Scope Of The Project</a:t>
            </a:r>
          </a:p>
        </p:txBody>
      </p:sp>
      <p:sp>
        <p:nvSpPr>
          <p:cNvPr id="3" name="Content Placeholder 2"/>
          <p:cNvSpPr>
            <a:spLocks noGrp="1"/>
          </p:cNvSpPr>
          <p:nvPr>
            <p:ph idx="1"/>
          </p:nvPr>
        </p:nvSpPr>
        <p:spPr>
          <a:xfrm>
            <a:off x="1984301" y="1528690"/>
            <a:ext cx="8915400" cy="4689230"/>
          </a:xfrm>
        </p:spPr>
        <p:txBody>
          <a:bodyPr>
            <a:noAutofit/>
          </a:bodyPr>
          <a:lstStyle/>
          <a:p>
            <a:r>
              <a:rPr lang="en-US" sz="2800" dirty="0"/>
              <a:t>Gather data online</a:t>
            </a:r>
          </a:p>
          <a:p>
            <a:pPr marL="0" indent="0">
              <a:buNone/>
            </a:pPr>
            <a:endParaRPr lang="en-US" sz="2800" dirty="0"/>
          </a:p>
          <a:p>
            <a:r>
              <a:rPr lang="en-US" sz="2800" dirty="0"/>
              <a:t>Analyze the data</a:t>
            </a:r>
          </a:p>
          <a:p>
            <a:pPr marL="0" indent="0">
              <a:buNone/>
            </a:pPr>
            <a:endParaRPr lang="en-US" sz="2800" dirty="0"/>
          </a:p>
          <a:p>
            <a:r>
              <a:rPr lang="en-US" sz="2800" dirty="0"/>
              <a:t>Get insights</a:t>
            </a:r>
          </a:p>
          <a:p>
            <a:pPr marL="0" indent="0">
              <a:buNone/>
            </a:pPr>
            <a:endParaRPr lang="en-US" sz="2800" dirty="0"/>
          </a:p>
          <a:p>
            <a:r>
              <a:rPr lang="en-US" sz="2800" dirty="0"/>
              <a:t>Give recommendations based on insights from the data</a:t>
            </a:r>
          </a:p>
          <a:p>
            <a:endParaRPr lang="en-US" sz="2000" dirty="0"/>
          </a:p>
        </p:txBody>
      </p:sp>
    </p:spTree>
    <p:extLst>
      <p:ext uri="{BB962C8B-B14F-4D97-AF65-F5344CB8AC3E}">
        <p14:creationId xmlns:p14="http://schemas.microsoft.com/office/powerpoint/2010/main" val="188145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745150" y="1581442"/>
            <a:ext cx="8915400" cy="4734951"/>
          </a:xfrm>
        </p:spPr>
        <p:txBody>
          <a:bodyPr>
            <a:noAutofit/>
          </a:bodyPr>
          <a:lstStyle/>
          <a:p>
            <a:r>
              <a:rPr lang="en-US" sz="2800" dirty="0"/>
              <a:t>The research was conducted on a sample of 1000 High school students' in Texas, United States of America in 2019. </a:t>
            </a:r>
          </a:p>
          <a:p>
            <a:pPr marL="0" indent="0">
              <a:buNone/>
            </a:pPr>
            <a:endParaRPr lang="en-US" sz="2800" dirty="0"/>
          </a:p>
          <a:p>
            <a:r>
              <a:rPr lang="en-US" sz="2800" dirty="0"/>
              <a:t>Descriptive analysis was carried out on the data. One- way ANOVA test and Pearson’s Correlations Test and T- test were performed to determine the statistical significance of the findings. </a:t>
            </a:r>
          </a:p>
          <a:p>
            <a:endParaRPr lang="en-US" sz="2800" dirty="0"/>
          </a:p>
          <a:p>
            <a:endParaRPr lang="en-US" sz="2000" dirty="0"/>
          </a:p>
          <a:p>
            <a:endParaRPr lang="en-US" sz="2000" dirty="0"/>
          </a:p>
          <a:p>
            <a:endParaRPr lang="en-US" sz="2000" dirty="0"/>
          </a:p>
        </p:txBody>
      </p:sp>
    </p:spTree>
    <p:extLst>
      <p:ext uri="{BB962C8B-B14F-4D97-AF65-F5344CB8AC3E}">
        <p14:creationId xmlns:p14="http://schemas.microsoft.com/office/powerpoint/2010/main" val="1367378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4481</TotalTime>
  <Words>1739</Words>
  <Application>Microsoft Office PowerPoint</Application>
  <PresentationFormat>Widescreen</PresentationFormat>
  <Paragraphs>263</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Century Gothic</vt:lpstr>
      <vt:lpstr>Times New Roman</vt:lpstr>
      <vt:lpstr>Wingdings</vt:lpstr>
      <vt:lpstr>Wingdings 3</vt:lpstr>
      <vt:lpstr>Wisp</vt:lpstr>
      <vt:lpstr>STUDENTS’  MATH PERFORMANCE         ANALYSIS</vt:lpstr>
      <vt:lpstr> Introduction </vt:lpstr>
      <vt:lpstr>PowerPoint Presentation</vt:lpstr>
      <vt:lpstr>Problem Statement</vt:lpstr>
      <vt:lpstr> Project Aim  </vt:lpstr>
      <vt:lpstr>Project Objectives </vt:lpstr>
      <vt:lpstr>Research Questions</vt:lpstr>
      <vt:lpstr>Scope Of The Project</vt:lpstr>
      <vt:lpstr>METHODOLOGY</vt:lpstr>
      <vt:lpstr>Skill Demonstrated</vt:lpstr>
      <vt:lpstr>Tools</vt:lpstr>
      <vt:lpstr>Data Source</vt:lpstr>
      <vt:lpstr>Data Transformation &amp; Cleaning</vt:lpstr>
      <vt:lpstr>Data Analysis And Visualization</vt:lpstr>
      <vt:lpstr>Parents Education Distribution Plot</vt:lpstr>
      <vt:lpstr>Test Preparation Distribution Plot</vt:lpstr>
      <vt:lpstr>Math Score Distribution Plot</vt:lpstr>
      <vt:lpstr>Reading  Score Distribution Plot</vt:lpstr>
      <vt:lpstr>Writing Score Distribution Plot</vt:lpstr>
      <vt:lpstr>Lunch TypeDistribution Plot</vt:lpstr>
      <vt:lpstr>Gender Distribution Plot</vt:lpstr>
      <vt:lpstr>Descripitive Statistics of math, reading and writing score</vt:lpstr>
      <vt:lpstr>Lets investigate how students' parental level of education affects their math score?</vt:lpstr>
      <vt:lpstr>One- way ANOVA test for parents’ level of education and math score</vt:lpstr>
      <vt:lpstr>INSIGHT</vt:lpstr>
      <vt:lpstr>Lets find out if there is an effect of taking the test preparation course on math score. </vt:lpstr>
      <vt:lpstr>T- TEST for the effect of taking the test preparation course on Math score.</vt:lpstr>
      <vt:lpstr>INSIGHT</vt:lpstr>
      <vt:lpstr>What kind of relationship exists between Reading, Writing and Math scores?</vt:lpstr>
      <vt:lpstr>Pearson’s correlation  test on Math and Reading.</vt:lpstr>
      <vt:lpstr>Pearson’s correlation test on Math score and Writing score.</vt:lpstr>
      <vt:lpstr>INSIGHT</vt:lpstr>
      <vt:lpstr>lets find out if there is a relationship between lunch type taking and math score</vt:lpstr>
      <vt:lpstr>T- test of Significance of lunch type on Math score.</vt:lpstr>
      <vt:lpstr>INSIGHT</vt:lpstr>
      <vt:lpstr>lets find out if there is a relationship between Gender and math score</vt:lpstr>
      <vt:lpstr>T- test of Significance of Gender on Math score.</vt:lpstr>
      <vt:lpstr>INSIGHT</vt:lpstr>
      <vt:lpstr>Conclusion</vt:lpstr>
      <vt:lpstr>Recommendation</vt:lpstr>
      <vt:lpstr>References</vt:lpstr>
      <vt:lpstr>PowerPoint Presentation</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ACADEMIC PERFORMANCE ANALYSIS</dc:title>
  <dc:creator>Yemisi</dc:creator>
  <cp:lastModifiedBy>Yemisi</cp:lastModifiedBy>
  <cp:revision>87</cp:revision>
  <dcterms:created xsi:type="dcterms:W3CDTF">2023-04-25T23:56:01Z</dcterms:created>
  <dcterms:modified xsi:type="dcterms:W3CDTF">2023-05-01T06:47:02Z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2023-04-28T09:44:32Z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1406c3e1-22ae-4a15-8415-09e55cf699ea</vt:lpwstr>
  </property>
  <property fmtid="{D5CDD505-2E9C-101B-9397-08002B2CF9AE}" pid="7" name="MSIP_Label_defa4170-0d19-0005-0004-bc88714345d2_ActionId">
    <vt:lpwstr>980f1a5b-79c1-4a0d-a6e1-799085bdd7d6</vt:lpwstr>
  </property>
  <property fmtid="{D5CDD505-2E9C-101B-9397-08002B2CF9AE}" pid="8" name="MSIP_Label_defa4170-0d19-0005-0004-bc88714345d2_ContentBits">
    <vt:lpwstr>0</vt:lpwstr>
  </property>
</Properties>
</file>