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171D-9518-4C5E-A6C0-24FDD462A3B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7D5A-939B-4492-A390-FAEC99CD8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9744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171D-9518-4C5E-A6C0-24FDD462A3B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7D5A-939B-4492-A390-FAEC99CD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4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171D-9518-4C5E-A6C0-24FDD462A3B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7D5A-939B-4492-A390-FAEC99CD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75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171D-9518-4C5E-A6C0-24FDD462A3B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7D5A-939B-4492-A390-FAEC99CD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171D-9518-4C5E-A6C0-24FDD462A3B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7D5A-939B-4492-A390-FAEC99CD8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8024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171D-9518-4C5E-A6C0-24FDD462A3B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7D5A-939B-4492-A390-FAEC99CD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8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171D-9518-4C5E-A6C0-24FDD462A3B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7D5A-939B-4492-A390-FAEC99CD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171D-9518-4C5E-A6C0-24FDD462A3B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7D5A-939B-4492-A390-FAEC99CD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1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171D-9518-4C5E-A6C0-24FDD462A3B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7D5A-939B-4492-A390-FAEC99CD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103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A6171D-9518-4C5E-A6C0-24FDD462A3B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B17D5A-939B-4492-A390-FAEC99CD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04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A6171D-9518-4C5E-A6C0-24FDD462A3B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B17D5A-939B-4492-A390-FAEC99CD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3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A6171D-9518-4C5E-A6C0-24FDD462A3B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B17D5A-939B-4492-A390-FAEC99CD88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68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0" r:id="rId1"/>
    <p:sldLayoutId id="2147484131" r:id="rId2"/>
    <p:sldLayoutId id="2147484132" r:id="rId3"/>
    <p:sldLayoutId id="2147484133" r:id="rId4"/>
    <p:sldLayoutId id="2147484134" r:id="rId5"/>
    <p:sldLayoutId id="2147484135" r:id="rId6"/>
    <p:sldLayoutId id="2147484136" r:id="rId7"/>
    <p:sldLayoutId id="2147484137" r:id="rId8"/>
    <p:sldLayoutId id="2147484138" r:id="rId9"/>
    <p:sldLayoutId id="2147484139" r:id="rId10"/>
    <p:sldLayoutId id="214748414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45C5-CB80-4381-BFDB-01A4535D8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3029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Contact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07F4B-4717-4CF0-80AA-788B6927CA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0459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9F04-5243-4948-AD0A-A286DD097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75BA3D-8678-4475-9224-8C8F3F447AF7}"/>
              </a:ext>
            </a:extLst>
          </p:cNvPr>
          <p:cNvSpPr txBox="1">
            <a:spLocks/>
          </p:cNvSpPr>
          <p:nvPr/>
        </p:nvSpPr>
        <p:spPr>
          <a:xfrm>
            <a:off x="978011" y="1845733"/>
            <a:ext cx="10766066" cy="26526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dirty="0"/>
              <a:t>13. The user shall be allowed to filter through their contacts using the search function.</a:t>
            </a:r>
          </a:p>
          <a:p>
            <a:pPr lvl="1"/>
            <a:r>
              <a:rPr lang="en-US" dirty="0"/>
              <a:t>13.1 The system shall contain a search field on top of the list view.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13.2 The system shall allow the user to input numbers, letters, Or symbols into the search bar.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13.3 The system shall display the contacts or groups whose name contain the Searched keyword while still being in alphabetical order.</a:t>
            </a:r>
          </a:p>
          <a:p>
            <a:pPr lvl="1"/>
            <a:r>
              <a:rPr lang="en-US" dirty="0"/>
              <a:t>13.4 The system shall display “no matches found” if no results were returned.</a:t>
            </a:r>
          </a:p>
          <a:p>
            <a:pPr marL="201168" lvl="1" indent="0">
              <a:buFont typeface="Calibri" pitchFamily="34" charset="0"/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124BFB-4163-4D9A-BDB4-2FC5F5113383}"/>
              </a:ext>
            </a:extLst>
          </p:cNvPr>
          <p:cNvCxnSpPr>
            <a:cxnSpLocks/>
          </p:cNvCxnSpPr>
          <p:nvPr/>
        </p:nvCxnSpPr>
        <p:spPr>
          <a:xfrm>
            <a:off x="1097280" y="4593230"/>
            <a:ext cx="999798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4CAA31-0973-43C9-A16F-3F20C3316550}"/>
              </a:ext>
            </a:extLst>
          </p:cNvPr>
          <p:cNvSpPr txBox="1">
            <a:spLocks/>
          </p:cNvSpPr>
          <p:nvPr/>
        </p:nvSpPr>
        <p:spPr>
          <a:xfrm>
            <a:off x="870668" y="4820867"/>
            <a:ext cx="11016532" cy="16355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dirty="0"/>
              <a:t>14. The system shall have a Black List that allows the user to choose which contacts to not receive their calls or texts.</a:t>
            </a:r>
          </a:p>
          <a:p>
            <a:pPr lvl="1"/>
            <a:r>
              <a:rPr lang="en-US" dirty="0"/>
              <a:t>14.1 The system will allow the user to add or remove contacts.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14.2 Blacklist will communicate with the phone and SMS apps to ensure notifications are redirected.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93BB8BB-9375-4CFA-BEA3-BC604451851E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1290071" y="1474399"/>
            <a:ext cx="219441" cy="4023360"/>
          </a:xfrm>
        </p:spPr>
        <p:txBody>
          <a:bodyPr/>
          <a:lstStyle/>
          <a:p>
            <a:r>
              <a:rPr lang="en-US" dirty="0"/>
              <a:t> 							</a:t>
            </a:r>
          </a:p>
        </p:txBody>
      </p:sp>
    </p:spTree>
    <p:extLst>
      <p:ext uri="{BB962C8B-B14F-4D97-AF65-F5344CB8AC3E}">
        <p14:creationId xmlns:p14="http://schemas.microsoft.com/office/powerpoint/2010/main" val="88292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bg1">
              <a:lumMod val="75000"/>
              <a:lumOff val="2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A6CB-42DC-43E6-BB97-A1944E0C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35" y="1143000"/>
            <a:ext cx="3200400" cy="22860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       Use</a:t>
            </a:r>
            <a:br>
              <a:rPr lang="en-US" dirty="0"/>
            </a:br>
            <a:r>
              <a:rPr lang="en-US" dirty="0"/>
              <a:t>Case Diagram</a:t>
            </a:r>
          </a:p>
        </p:txBody>
      </p:sp>
      <p:pic>
        <p:nvPicPr>
          <p:cNvPr id="1026" name="Picture 2" descr="Use Case Diagram3 *REVISED*.jpg">
            <a:extLst>
              <a:ext uri="{FF2B5EF4-FFF2-40B4-BE49-F238E27FC236}">
                <a16:creationId xmlns:a16="http://schemas.microsoft.com/office/drawing/2014/main" id="{6FA92D2B-4D87-4B48-ADFF-5BBDB384C3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36507" y="0"/>
            <a:ext cx="9355494" cy="6858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5CFAA-02BC-49D4-A359-7E7CFD372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4969" y="5324047"/>
            <a:ext cx="3200400" cy="3379124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6884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bg1">
              <a:lumMod val="75000"/>
              <a:lumOff val="2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A6CB-42DC-43E6-BB97-A1944E0C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9478" y="1143000"/>
            <a:ext cx="3200400" cy="2286000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       Class   	Diagram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5CFAA-02BC-49D4-A359-7E7CFD372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4969" y="5324047"/>
            <a:ext cx="3200400" cy="3379124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303EE-BA45-4540-B7CA-628C8BDDB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68" y="0"/>
            <a:ext cx="9336832" cy="68580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A59902-74F6-41BC-AB36-45678E43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089" y="800100"/>
            <a:ext cx="6492240" cy="5257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515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B5CC-095F-4DBC-A4BC-C0698FFA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4AFC3-5267-4AE1-8BD0-DAE6A064E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The system shall display a list of contact names, group names, and blocked contact names.</a:t>
            </a:r>
          </a:p>
          <a:p>
            <a:pPr lvl="1"/>
            <a:r>
              <a:rPr lang="en-US" dirty="0"/>
              <a:t>1.1 The system's default page shall display all contact’s names vertically, starting in alphabetical order.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1.2 The system shall allow the user to change views of lists type by clicking a tab corresponding to the  list’s 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1.3 The user shall be able to scroll up and down the list to see more contact names.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1.4 The system shall not allow the user to scroll past the end of the list.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1.5 The system shall not allow the user to scroll past the top of the list. </a:t>
            </a:r>
          </a:p>
        </p:txBody>
      </p:sp>
    </p:spTree>
    <p:extLst>
      <p:ext uri="{BB962C8B-B14F-4D97-AF65-F5344CB8AC3E}">
        <p14:creationId xmlns:p14="http://schemas.microsoft.com/office/powerpoint/2010/main" val="284767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9F04-5243-4948-AD0A-A286DD09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505F8-1C62-4BA6-BC3F-F087B2B83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2. The User shall be able to click on any contact or group in the lists to open an options menu            with possible actions for the selected item.</a:t>
            </a:r>
          </a:p>
          <a:p>
            <a:pPr lvl="1"/>
            <a:r>
              <a:rPr lang="en-US" dirty="0"/>
              <a:t>2.1 For contacts, the system shall display a small window with options to view profile, call, send SMS, or delete the contact that was clicked.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2.2 For groups, the system shall display a small window with options to view group profile or delete group profile.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2.2 The user shall be able to exit the options menu by clicking anywhere outside the window.</a:t>
            </a:r>
          </a:p>
        </p:txBody>
      </p:sp>
    </p:spTree>
    <p:extLst>
      <p:ext uri="{BB962C8B-B14F-4D97-AF65-F5344CB8AC3E}">
        <p14:creationId xmlns:p14="http://schemas.microsoft.com/office/powerpoint/2010/main" val="179315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9F04-5243-4948-AD0A-A286DD09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505F8-1C62-4BA6-BC3F-F087B2B83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20486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3. The system shall launch the default phone calling application and call the selected contact’s phone number.</a:t>
            </a:r>
          </a:p>
          <a:p>
            <a:pPr lvl="1"/>
            <a:r>
              <a:rPr lang="en-US" dirty="0"/>
              <a:t>3.1 The system shall only start the call once the user clicks “Call” in the contact’s profile page or in the selected contact’s option menu.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3.2 The system shall minimize the Contact Management App while the user's default phone calling app runs over it.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7D239B-C29E-40BD-8CB5-753E7EBE8B6D}"/>
              </a:ext>
            </a:extLst>
          </p:cNvPr>
          <p:cNvSpPr txBox="1">
            <a:spLocks/>
          </p:cNvSpPr>
          <p:nvPr/>
        </p:nvSpPr>
        <p:spPr>
          <a:xfrm>
            <a:off x="966652" y="4057644"/>
            <a:ext cx="10058400" cy="20486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dirty="0"/>
              <a:t>4. The system shall launch the Default SMS app with the selected phone number as the recipient.</a:t>
            </a:r>
          </a:p>
          <a:p>
            <a:pPr lvl="1"/>
            <a:r>
              <a:rPr lang="en-US" dirty="0"/>
              <a:t>4.1 The system shall only launch the SMS app once the user clicks “SEND SMS” in the contact’s profile page or in the selected contact’s option menu.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4.2 The system shall minimize the Contact Management App while the user’s default SMS message app runs over it.</a:t>
            </a:r>
          </a:p>
          <a:p>
            <a:pPr marL="201168" lvl="1" indent="0">
              <a:buFont typeface="Calibri" pitchFamily="34" charset="0"/>
              <a:buNone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1E3661-FBA1-4559-BBC4-B681BF9FCF80}"/>
              </a:ext>
            </a:extLst>
          </p:cNvPr>
          <p:cNvCxnSpPr>
            <a:cxnSpLocks/>
          </p:cNvCxnSpPr>
          <p:nvPr/>
        </p:nvCxnSpPr>
        <p:spPr>
          <a:xfrm>
            <a:off x="1097280" y="3894364"/>
            <a:ext cx="999798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2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9F04-5243-4948-AD0A-A286DD09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505F8-1C62-4BA6-BC3F-F087B2B83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5. The user shall be able to view a selected contact’s profile page</a:t>
            </a:r>
          </a:p>
          <a:p>
            <a:pPr lvl="1"/>
            <a:r>
              <a:rPr lang="en-US" dirty="0"/>
              <a:t>5.1 The system shall open a new window when the user selects “view profile” from a contact’s option menu.</a:t>
            </a:r>
          </a:p>
          <a:p>
            <a:pPr lvl="1"/>
            <a:r>
              <a:rPr lang="en-US" dirty="0"/>
              <a:t>5.2 The system shall display a contact’s name, picture, groups and phone numbers.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5F23BD-5265-4282-BDB8-1ECFFF247397}"/>
              </a:ext>
            </a:extLst>
          </p:cNvPr>
          <p:cNvSpPr txBox="1">
            <a:spLocks/>
          </p:cNvSpPr>
          <p:nvPr/>
        </p:nvSpPr>
        <p:spPr>
          <a:xfrm>
            <a:off x="942158" y="3820463"/>
            <a:ext cx="10058400" cy="20486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dirty="0"/>
              <a:t>6. The user shall be able to view a selected group’s profile page.</a:t>
            </a:r>
          </a:p>
          <a:p>
            <a:pPr lvl="1"/>
            <a:r>
              <a:rPr lang="en-US" dirty="0"/>
              <a:t>6.1 The system shall open a new window when the user selects “view group info” from a group’s option menu.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6.2 The system shall display contacts related to the group and their phone numbers.</a:t>
            </a:r>
          </a:p>
          <a:p>
            <a:pPr marL="201168" lvl="1" indent="0">
              <a:buFont typeface="Calibri" pitchFamily="34" charset="0"/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690CA6-95CA-4BF5-B4C4-7058366542E0}"/>
              </a:ext>
            </a:extLst>
          </p:cNvPr>
          <p:cNvCxnSpPr>
            <a:cxnSpLocks/>
          </p:cNvCxnSpPr>
          <p:nvPr/>
        </p:nvCxnSpPr>
        <p:spPr>
          <a:xfrm>
            <a:off x="1097280" y="3494314"/>
            <a:ext cx="999798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6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9F04-5243-4948-AD0A-A286DD09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505F8-1C62-4BA6-BC3F-F087B2B83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89306"/>
          </a:xfrm>
        </p:spPr>
        <p:txBody>
          <a:bodyPr>
            <a:normAutofit/>
          </a:bodyPr>
          <a:lstStyle/>
          <a:p>
            <a:r>
              <a:rPr lang="en-US" dirty="0"/>
              <a:t>7. The user shall be able to edit a contact's phone number, name, group, or picture in its profile page.</a:t>
            </a:r>
          </a:p>
          <a:p>
            <a:pPr lvl="1"/>
            <a:r>
              <a:rPr lang="en-US" dirty="0"/>
              <a:t>7.1 The system shall open a window with editable fields once the user clicks “edit”.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7.2 The user shall be able to input a new string by clicking an existing name or phone number.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7.3 The user shall be able to change a profile picture by clicking the existing image.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7.4 The system shall open a window with a gallery of the user’s images and allow a user to select a new picture to replace an existing picture.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7.5 The user shall be able to save or discard edited fields by clicking a "Save" or “Cancel” button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567693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9F04-5243-4948-AD0A-A286DD09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505F8-1C62-4BA6-BC3F-F087B2B83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8. The user shall be able to edit members in a group’s profile page.</a:t>
            </a:r>
          </a:p>
          <a:p>
            <a:pPr lvl="1"/>
            <a:r>
              <a:rPr lang="en-US" dirty="0"/>
              <a:t>8.1 The user shall be able to add contacts to a group using the “add” button in the profile.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8.2 The user shall be able to remove contacts in a group using the “remove” button in the profile.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75BA3D-8678-4475-9224-8C8F3F447AF7}"/>
              </a:ext>
            </a:extLst>
          </p:cNvPr>
          <p:cNvSpPr txBox="1">
            <a:spLocks/>
          </p:cNvSpPr>
          <p:nvPr/>
        </p:nvSpPr>
        <p:spPr>
          <a:xfrm>
            <a:off x="942158" y="3820463"/>
            <a:ext cx="10058400" cy="252467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dirty="0"/>
              <a:t>9. The user shall be able to delete an existing contact or group from their respective list using the selected item’s option menu.</a:t>
            </a:r>
          </a:p>
          <a:p>
            <a:pPr lvl="1"/>
            <a:r>
              <a:rPr lang="en-US" dirty="0"/>
              <a:t>9.1 The system shall prompt the user if they are sure they would like to delete the item with a "Yes" or "No" button.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9.2 If user clicks "Yes", the system shall delete the item from the database and return to the contact list.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9.3 If user clicks "No", the system shall return to the selected contact’s option menu.</a:t>
            </a:r>
          </a:p>
          <a:p>
            <a:pPr marL="201168" lvl="1" indent="0">
              <a:buFont typeface="Calibri" pitchFamily="34" charset="0"/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124BFB-4163-4D9A-BDB4-2FC5F5113383}"/>
              </a:ext>
            </a:extLst>
          </p:cNvPr>
          <p:cNvCxnSpPr>
            <a:cxnSpLocks/>
          </p:cNvCxnSpPr>
          <p:nvPr/>
        </p:nvCxnSpPr>
        <p:spPr>
          <a:xfrm>
            <a:off x="1097280" y="3494314"/>
            <a:ext cx="999798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54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9F04-5243-4948-AD0A-A286DD09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505F8-1C62-4BA6-BC3F-F087B2B83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10. The user shall be able to add a contact to the contact list</a:t>
            </a:r>
          </a:p>
          <a:p>
            <a:pPr lvl="1"/>
            <a:r>
              <a:rPr lang="en-US" dirty="0"/>
              <a:t>10.1 The user shall be able to add a contact by clicking the "Add" button while in the home page’s contact list tab.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10.2 The system shall open a new window and prompt the user for a required name &amp; phone number of the new contact.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10.3 The system shall allow the user to optionally attach a picture to the contact.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10.4 The system shall allow the user to optionally enter multiple phone numbers for the contact.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10.5 The user shall be able to discard the contact and return to the default home page by clicking "Cancel"</a:t>
            </a:r>
          </a:p>
        </p:txBody>
      </p:sp>
    </p:spTree>
    <p:extLst>
      <p:ext uri="{BB962C8B-B14F-4D97-AF65-F5344CB8AC3E}">
        <p14:creationId xmlns:p14="http://schemas.microsoft.com/office/powerpoint/2010/main" val="85717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9F04-5243-4948-AD0A-A286DD097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505F8-1C62-4BA6-BC3F-F087B2B83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06" y="1845735"/>
            <a:ext cx="10698551" cy="2355654"/>
          </a:xfrm>
        </p:spPr>
        <p:txBody>
          <a:bodyPr>
            <a:normAutofit/>
          </a:bodyPr>
          <a:lstStyle/>
          <a:p>
            <a:r>
              <a:rPr lang="en-US" dirty="0"/>
              <a:t>11. The user shall be able to add a new group to the group list.</a:t>
            </a:r>
          </a:p>
          <a:p>
            <a:pPr lvl="1"/>
            <a:r>
              <a:rPr lang="en-US" dirty="0"/>
              <a:t>11.1 The user shall be able to add a new group by clicking the "Add" button while in the home page’s group list tab.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11.2 The system shall open a new window and prompt the user for a required group name.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11.3 The user shall be able to save or discard the group by clicking the "Save" or “Cancel” button respectively.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75BA3D-8678-4475-9224-8C8F3F447AF7}"/>
              </a:ext>
            </a:extLst>
          </p:cNvPr>
          <p:cNvSpPr txBox="1">
            <a:spLocks/>
          </p:cNvSpPr>
          <p:nvPr/>
        </p:nvSpPr>
        <p:spPr>
          <a:xfrm>
            <a:off x="492981" y="4140005"/>
            <a:ext cx="10766066" cy="252467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dirty="0"/>
              <a:t>12. The system shall allow the user to sort through the lists.</a:t>
            </a:r>
          </a:p>
          <a:p>
            <a:pPr lvl="1"/>
            <a:r>
              <a:rPr lang="en-US" dirty="0"/>
              <a:t>12.1 The user shall be to select to sort the list while in list view.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12.2 The user shall be able to sort the list in ascending order.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12.3 The user shall be able to sort the list in descending order.</a:t>
            </a:r>
          </a:p>
          <a:p>
            <a:pPr marL="201168" lvl="1" indent="0">
              <a:buFont typeface="Calibri" pitchFamily="34" charset="0"/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124BFB-4163-4D9A-BDB4-2FC5F5113383}"/>
              </a:ext>
            </a:extLst>
          </p:cNvPr>
          <p:cNvCxnSpPr>
            <a:cxnSpLocks/>
          </p:cNvCxnSpPr>
          <p:nvPr/>
        </p:nvCxnSpPr>
        <p:spPr>
          <a:xfrm>
            <a:off x="624106" y="4108201"/>
            <a:ext cx="1047115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6162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</TotalTime>
  <Words>1175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Contact Manager</vt:lpstr>
      <vt:lpstr>Functional Requirements</vt:lpstr>
      <vt:lpstr>Functional Requirements</vt:lpstr>
      <vt:lpstr>Functional Requirements</vt:lpstr>
      <vt:lpstr>Functional Requirements</vt:lpstr>
      <vt:lpstr>Functional Requirements</vt:lpstr>
      <vt:lpstr>Functional Requirements</vt:lpstr>
      <vt:lpstr>Functional Requirements</vt:lpstr>
      <vt:lpstr>Functional Requirements</vt:lpstr>
      <vt:lpstr>Functional Requirements</vt:lpstr>
      <vt:lpstr>        Use Case Diagram</vt:lpstr>
      <vt:lpstr>        Class   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Jay's PC</dc:creator>
  <cp:lastModifiedBy>Jay's PC</cp:lastModifiedBy>
  <cp:revision>9</cp:revision>
  <dcterms:created xsi:type="dcterms:W3CDTF">2017-10-16T02:57:04Z</dcterms:created>
  <dcterms:modified xsi:type="dcterms:W3CDTF">2017-10-16T04:06:42Z</dcterms:modified>
</cp:coreProperties>
</file>