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Anton" charset="1" panose="0000050000000000000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99982" y="4164214"/>
            <a:ext cx="2442627" cy="2484697"/>
            <a:chOff x="0" y="0"/>
            <a:chExt cx="3164818" cy="3219327"/>
          </a:xfrm>
        </p:grpSpPr>
        <p:sp>
          <p:nvSpPr>
            <p:cNvPr name="Freeform 3" id="3"/>
            <p:cNvSpPr/>
            <p:nvPr/>
          </p:nvSpPr>
          <p:spPr>
            <a:xfrm flipH="false" flipV="false" rot="0">
              <a:off x="0" y="0"/>
              <a:ext cx="3164817" cy="3219290"/>
            </a:xfrm>
            <a:custGeom>
              <a:avLst/>
              <a:gdLst/>
              <a:ahLst/>
              <a:cxnLst/>
              <a:rect r="r" b="b" t="t" l="l"/>
              <a:pathLst>
                <a:path h="3219290" w="3164817">
                  <a:moveTo>
                    <a:pt x="0" y="0"/>
                  </a:moveTo>
                  <a:lnTo>
                    <a:pt x="3164817" y="0"/>
                  </a:lnTo>
                  <a:lnTo>
                    <a:pt x="3164817" y="3219290"/>
                  </a:lnTo>
                  <a:lnTo>
                    <a:pt x="0" y="3219290"/>
                  </a:lnTo>
                  <a:close/>
                </a:path>
              </a:pathLst>
            </a:custGeom>
            <a:solidFill>
              <a:srgbClr val="FFFFFF"/>
            </a:solidFill>
          </p:spPr>
        </p:sp>
        <p:sp>
          <p:nvSpPr>
            <p:cNvPr name="Freeform 4" id="4"/>
            <p:cNvSpPr/>
            <p:nvPr/>
          </p:nvSpPr>
          <p:spPr>
            <a:xfrm flipH="false" flipV="false" rot="0">
              <a:off x="-1524" y="-1524"/>
              <a:ext cx="3167865" cy="3222328"/>
            </a:xfrm>
            <a:custGeom>
              <a:avLst/>
              <a:gdLst/>
              <a:ahLst/>
              <a:cxnLst/>
              <a:rect r="r" b="b" t="t" l="l"/>
              <a:pathLst>
                <a:path h="3222328" w="3167865">
                  <a:moveTo>
                    <a:pt x="1524" y="0"/>
                  </a:moveTo>
                  <a:lnTo>
                    <a:pt x="3166341" y="0"/>
                  </a:lnTo>
                  <a:cubicBezTo>
                    <a:pt x="3167231" y="0"/>
                    <a:pt x="3167865" y="762"/>
                    <a:pt x="3167865" y="1524"/>
                  </a:cubicBezTo>
                  <a:lnTo>
                    <a:pt x="3167865" y="3220814"/>
                  </a:lnTo>
                  <a:cubicBezTo>
                    <a:pt x="3167865" y="3221693"/>
                    <a:pt x="3167103" y="3222328"/>
                    <a:pt x="3166341" y="3222328"/>
                  </a:cubicBezTo>
                  <a:lnTo>
                    <a:pt x="1524" y="3222328"/>
                  </a:lnTo>
                  <a:cubicBezTo>
                    <a:pt x="635" y="3222328"/>
                    <a:pt x="0" y="3221566"/>
                    <a:pt x="0" y="3220814"/>
                  </a:cubicBezTo>
                  <a:lnTo>
                    <a:pt x="0" y="1524"/>
                  </a:lnTo>
                  <a:cubicBezTo>
                    <a:pt x="0" y="635"/>
                    <a:pt x="762" y="0"/>
                    <a:pt x="1524" y="0"/>
                  </a:cubicBezTo>
                  <a:moveTo>
                    <a:pt x="1524" y="2732"/>
                  </a:moveTo>
                  <a:lnTo>
                    <a:pt x="1524" y="1524"/>
                  </a:lnTo>
                  <a:lnTo>
                    <a:pt x="3190" y="1524"/>
                  </a:lnTo>
                  <a:lnTo>
                    <a:pt x="3190" y="3220814"/>
                  </a:lnTo>
                  <a:lnTo>
                    <a:pt x="1524" y="3220814"/>
                  </a:lnTo>
                  <a:lnTo>
                    <a:pt x="1524" y="3219606"/>
                  </a:lnTo>
                  <a:lnTo>
                    <a:pt x="3166341" y="3219606"/>
                  </a:lnTo>
                  <a:lnTo>
                    <a:pt x="3166341" y="3220814"/>
                  </a:lnTo>
                  <a:lnTo>
                    <a:pt x="3164676" y="3220814"/>
                  </a:lnTo>
                  <a:lnTo>
                    <a:pt x="3164676" y="1524"/>
                  </a:lnTo>
                  <a:lnTo>
                    <a:pt x="3166341" y="1524"/>
                  </a:lnTo>
                  <a:lnTo>
                    <a:pt x="3166341" y="2732"/>
                  </a:lnTo>
                  <a:lnTo>
                    <a:pt x="1524" y="2732"/>
                  </a:lnTo>
                  <a:close/>
                </a:path>
              </a:pathLst>
            </a:custGeom>
            <a:solidFill>
              <a:srgbClr val="FFFFFF"/>
            </a:solidFill>
          </p:spPr>
        </p:sp>
        <p:sp>
          <p:nvSpPr>
            <p:cNvPr name="TextBox 5" id="5"/>
            <p:cNvSpPr txBox="true"/>
            <p:nvPr/>
          </p:nvSpPr>
          <p:spPr>
            <a:xfrm>
              <a:off x="0" y="0"/>
              <a:ext cx="3164818" cy="3219327"/>
            </a:xfrm>
            <a:prstGeom prst="rect">
              <a:avLst/>
            </a:prstGeom>
          </p:spPr>
          <p:txBody>
            <a:bodyPr anchor="t" rtlCol="false" tIns="52277" lIns="52277" bIns="52277" rIns="52277"/>
            <a:lstStyle/>
            <a:p>
              <a:pPr algn="ctr">
                <a:lnSpc>
                  <a:spcPts val="3334"/>
                </a:lnSpc>
              </a:pPr>
              <a:r>
                <a:rPr lang="en-US" sz="2778">
                  <a:solidFill>
                    <a:srgbClr val="FF0000"/>
                  </a:solidFill>
                  <a:latin typeface="Anton"/>
                  <a:ea typeface="Anton"/>
                  <a:cs typeface="Anton"/>
                  <a:sym typeface="Anton"/>
                </a:rPr>
                <a:t>Hiếp pháp nước cộng hoà xa hội chủ nghĩa Việt Nam về chế độ chính trị</a:t>
              </a:r>
            </a:p>
          </p:txBody>
        </p:sp>
      </p:grpSp>
      <p:grpSp>
        <p:nvGrpSpPr>
          <p:cNvPr name="Group 6" id="6"/>
          <p:cNvGrpSpPr/>
          <p:nvPr/>
        </p:nvGrpSpPr>
        <p:grpSpPr>
          <a:xfrm rot="0">
            <a:off x="3909905" y="1202138"/>
            <a:ext cx="2655050" cy="1947562"/>
            <a:chOff x="0" y="0"/>
            <a:chExt cx="4027990" cy="2954656"/>
          </a:xfrm>
        </p:grpSpPr>
        <p:sp>
          <p:nvSpPr>
            <p:cNvPr name="Freeform 7" id="7"/>
            <p:cNvSpPr/>
            <p:nvPr/>
          </p:nvSpPr>
          <p:spPr>
            <a:xfrm flipH="false" flipV="false" rot="0">
              <a:off x="-1524" y="-1524"/>
              <a:ext cx="4030980" cy="2957703"/>
            </a:xfrm>
            <a:custGeom>
              <a:avLst/>
              <a:gdLst/>
              <a:ahLst/>
              <a:cxnLst/>
              <a:rect r="r" b="b" t="t" l="l"/>
              <a:pathLst>
                <a:path h="2957703" w="4030980">
                  <a:moveTo>
                    <a:pt x="1524" y="0"/>
                  </a:moveTo>
                  <a:lnTo>
                    <a:pt x="4029456" y="0"/>
                  </a:lnTo>
                  <a:cubicBezTo>
                    <a:pt x="4030345" y="0"/>
                    <a:pt x="4030980" y="762"/>
                    <a:pt x="4030980" y="1524"/>
                  </a:cubicBezTo>
                  <a:lnTo>
                    <a:pt x="4030980" y="2956179"/>
                  </a:lnTo>
                  <a:cubicBezTo>
                    <a:pt x="4030980" y="2957068"/>
                    <a:pt x="4030218" y="2957703"/>
                    <a:pt x="4029456" y="2957703"/>
                  </a:cubicBezTo>
                  <a:lnTo>
                    <a:pt x="1524" y="2957703"/>
                  </a:lnTo>
                  <a:cubicBezTo>
                    <a:pt x="635" y="2957703"/>
                    <a:pt x="0" y="2956941"/>
                    <a:pt x="0" y="2956179"/>
                  </a:cubicBezTo>
                  <a:lnTo>
                    <a:pt x="0" y="1524"/>
                  </a:lnTo>
                  <a:cubicBezTo>
                    <a:pt x="0" y="635"/>
                    <a:pt x="762" y="0"/>
                    <a:pt x="1524" y="0"/>
                  </a:cubicBezTo>
                  <a:moveTo>
                    <a:pt x="1524" y="3048"/>
                  </a:moveTo>
                  <a:lnTo>
                    <a:pt x="1524" y="1524"/>
                  </a:lnTo>
                  <a:lnTo>
                    <a:pt x="3048" y="1524"/>
                  </a:lnTo>
                  <a:lnTo>
                    <a:pt x="3048" y="2956179"/>
                  </a:lnTo>
                  <a:lnTo>
                    <a:pt x="1524" y="2956179"/>
                  </a:lnTo>
                  <a:lnTo>
                    <a:pt x="1524" y="2954655"/>
                  </a:lnTo>
                  <a:lnTo>
                    <a:pt x="4029456" y="2954655"/>
                  </a:lnTo>
                  <a:lnTo>
                    <a:pt x="4029456" y="2956179"/>
                  </a:lnTo>
                  <a:lnTo>
                    <a:pt x="4027932" y="2956179"/>
                  </a:lnTo>
                  <a:lnTo>
                    <a:pt x="4027932" y="1524"/>
                  </a:lnTo>
                  <a:lnTo>
                    <a:pt x="4029456" y="1524"/>
                  </a:lnTo>
                  <a:lnTo>
                    <a:pt x="4029456" y="3048"/>
                  </a:lnTo>
                  <a:lnTo>
                    <a:pt x="1524" y="3048"/>
                  </a:lnTo>
                  <a:close/>
                </a:path>
              </a:pathLst>
            </a:custGeom>
            <a:solidFill>
              <a:srgbClr val="FFFFFF"/>
            </a:solidFill>
          </p:spPr>
        </p:sp>
        <p:sp>
          <p:nvSpPr>
            <p:cNvPr name="TextBox 8" id="8"/>
            <p:cNvSpPr txBox="true"/>
            <p:nvPr/>
          </p:nvSpPr>
          <p:spPr>
            <a:xfrm>
              <a:off x="0" y="-9525"/>
              <a:ext cx="4027990" cy="2964181"/>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Quy định của Hiến pháp về tên nước, hình thức chính thể, chủ quyền quốc gia. </a:t>
              </a:r>
            </a:p>
          </p:txBody>
        </p:sp>
      </p:grpSp>
      <p:grpSp>
        <p:nvGrpSpPr>
          <p:cNvPr name="Group 9" id="9"/>
          <p:cNvGrpSpPr/>
          <p:nvPr/>
        </p:nvGrpSpPr>
        <p:grpSpPr>
          <a:xfrm rot="0">
            <a:off x="7763172" y="766250"/>
            <a:ext cx="9496128" cy="1008792"/>
            <a:chOff x="0" y="0"/>
            <a:chExt cx="14406624" cy="1530444"/>
          </a:xfrm>
        </p:grpSpPr>
        <p:sp>
          <p:nvSpPr>
            <p:cNvPr name="Freeform 10" id="10"/>
            <p:cNvSpPr/>
            <p:nvPr/>
          </p:nvSpPr>
          <p:spPr>
            <a:xfrm flipH="false" flipV="false" rot="0">
              <a:off x="-1524" y="-1524"/>
              <a:ext cx="14409674" cy="1533436"/>
            </a:xfrm>
            <a:custGeom>
              <a:avLst/>
              <a:gdLst/>
              <a:ahLst/>
              <a:cxnLst/>
              <a:rect r="r" b="b" t="t" l="l"/>
              <a:pathLst>
                <a:path h="1533436" w="14409674">
                  <a:moveTo>
                    <a:pt x="1524" y="0"/>
                  </a:moveTo>
                  <a:lnTo>
                    <a:pt x="14408150" y="0"/>
                  </a:lnTo>
                  <a:cubicBezTo>
                    <a:pt x="14409038" y="0"/>
                    <a:pt x="14409674" y="762"/>
                    <a:pt x="14409674" y="1524"/>
                  </a:cubicBezTo>
                  <a:lnTo>
                    <a:pt x="14409674" y="1531901"/>
                  </a:lnTo>
                  <a:cubicBezTo>
                    <a:pt x="14409674" y="1532801"/>
                    <a:pt x="14408913" y="1533436"/>
                    <a:pt x="14408150" y="1533436"/>
                  </a:cubicBezTo>
                  <a:lnTo>
                    <a:pt x="1524" y="1533436"/>
                  </a:lnTo>
                  <a:cubicBezTo>
                    <a:pt x="635" y="1533436"/>
                    <a:pt x="0" y="1532674"/>
                    <a:pt x="0" y="1531901"/>
                  </a:cubicBezTo>
                  <a:lnTo>
                    <a:pt x="0" y="1524"/>
                  </a:lnTo>
                  <a:cubicBezTo>
                    <a:pt x="0" y="635"/>
                    <a:pt x="762" y="0"/>
                    <a:pt x="1524" y="0"/>
                  </a:cubicBezTo>
                  <a:moveTo>
                    <a:pt x="1524" y="3328"/>
                  </a:moveTo>
                  <a:lnTo>
                    <a:pt x="1524" y="1524"/>
                  </a:lnTo>
                  <a:lnTo>
                    <a:pt x="3048" y="1524"/>
                  </a:lnTo>
                  <a:lnTo>
                    <a:pt x="3048" y="1531901"/>
                  </a:lnTo>
                  <a:lnTo>
                    <a:pt x="1524" y="1531901"/>
                  </a:lnTo>
                  <a:lnTo>
                    <a:pt x="1524" y="1530097"/>
                  </a:lnTo>
                  <a:lnTo>
                    <a:pt x="14408150" y="1530097"/>
                  </a:lnTo>
                  <a:lnTo>
                    <a:pt x="14408150" y="1531901"/>
                  </a:lnTo>
                  <a:lnTo>
                    <a:pt x="14406626" y="1531901"/>
                  </a:lnTo>
                  <a:lnTo>
                    <a:pt x="14406626" y="1524"/>
                  </a:lnTo>
                  <a:lnTo>
                    <a:pt x="14408150" y="1524"/>
                  </a:lnTo>
                  <a:lnTo>
                    <a:pt x="14408150" y="3328"/>
                  </a:lnTo>
                  <a:lnTo>
                    <a:pt x="1524" y="3328"/>
                  </a:lnTo>
                  <a:close/>
                </a:path>
              </a:pathLst>
            </a:custGeom>
            <a:solidFill>
              <a:srgbClr val="FFFFFF"/>
            </a:solidFill>
          </p:spPr>
        </p:sp>
        <p:sp>
          <p:nvSpPr>
            <p:cNvPr name="TextBox 11" id="11"/>
            <p:cNvSpPr txBox="true"/>
            <p:nvPr/>
          </p:nvSpPr>
          <p:spPr>
            <a:xfrm>
              <a:off x="0" y="-9525"/>
              <a:ext cx="14406624" cy="1539969"/>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Nước CHXHCN Việt Nam là một quốc gia độc lập, có chủ quyền thống nhất và toàn vẹn lãnh thổ</a:t>
              </a:r>
            </a:p>
          </p:txBody>
        </p:sp>
      </p:grpSp>
      <p:grpSp>
        <p:nvGrpSpPr>
          <p:cNvPr name="Group 12" id="12"/>
          <p:cNvGrpSpPr/>
          <p:nvPr/>
        </p:nvGrpSpPr>
        <p:grpSpPr>
          <a:xfrm rot="0">
            <a:off x="7763169" y="2027192"/>
            <a:ext cx="9496130" cy="1008792"/>
            <a:chOff x="0" y="0"/>
            <a:chExt cx="14406626" cy="1530444"/>
          </a:xfrm>
        </p:grpSpPr>
        <p:sp>
          <p:nvSpPr>
            <p:cNvPr name="Freeform 13" id="13"/>
            <p:cNvSpPr/>
            <p:nvPr/>
          </p:nvSpPr>
          <p:spPr>
            <a:xfrm flipH="false" flipV="false" rot="0">
              <a:off x="-1524" y="-1524"/>
              <a:ext cx="14409674" cy="1533436"/>
            </a:xfrm>
            <a:custGeom>
              <a:avLst/>
              <a:gdLst/>
              <a:ahLst/>
              <a:cxnLst/>
              <a:rect r="r" b="b" t="t" l="l"/>
              <a:pathLst>
                <a:path h="1533436" w="14409674">
                  <a:moveTo>
                    <a:pt x="1524" y="0"/>
                  </a:moveTo>
                  <a:lnTo>
                    <a:pt x="14408150" y="0"/>
                  </a:lnTo>
                  <a:cubicBezTo>
                    <a:pt x="14409038" y="0"/>
                    <a:pt x="14409674" y="762"/>
                    <a:pt x="14409674" y="1524"/>
                  </a:cubicBezTo>
                  <a:lnTo>
                    <a:pt x="14409674" y="1531901"/>
                  </a:lnTo>
                  <a:cubicBezTo>
                    <a:pt x="14409674" y="1532801"/>
                    <a:pt x="14408913" y="1533436"/>
                    <a:pt x="14408150" y="1533436"/>
                  </a:cubicBezTo>
                  <a:lnTo>
                    <a:pt x="1524" y="1533436"/>
                  </a:lnTo>
                  <a:cubicBezTo>
                    <a:pt x="635" y="1533436"/>
                    <a:pt x="0" y="1532674"/>
                    <a:pt x="0" y="1531901"/>
                  </a:cubicBezTo>
                  <a:lnTo>
                    <a:pt x="0" y="1524"/>
                  </a:lnTo>
                  <a:cubicBezTo>
                    <a:pt x="0" y="635"/>
                    <a:pt x="762" y="0"/>
                    <a:pt x="1524" y="0"/>
                  </a:cubicBezTo>
                  <a:moveTo>
                    <a:pt x="1524" y="3328"/>
                  </a:moveTo>
                  <a:lnTo>
                    <a:pt x="1524" y="1524"/>
                  </a:lnTo>
                  <a:lnTo>
                    <a:pt x="3048" y="1524"/>
                  </a:lnTo>
                  <a:lnTo>
                    <a:pt x="3048" y="1531901"/>
                  </a:lnTo>
                  <a:lnTo>
                    <a:pt x="1524" y="1531901"/>
                  </a:lnTo>
                  <a:lnTo>
                    <a:pt x="1524" y="1530097"/>
                  </a:lnTo>
                  <a:lnTo>
                    <a:pt x="14408150" y="1530097"/>
                  </a:lnTo>
                  <a:lnTo>
                    <a:pt x="14408150" y="1531901"/>
                  </a:lnTo>
                  <a:lnTo>
                    <a:pt x="14406626" y="1531901"/>
                  </a:lnTo>
                  <a:lnTo>
                    <a:pt x="14406626" y="1524"/>
                  </a:lnTo>
                  <a:lnTo>
                    <a:pt x="14408150" y="1524"/>
                  </a:lnTo>
                  <a:lnTo>
                    <a:pt x="14408150" y="3328"/>
                  </a:lnTo>
                  <a:lnTo>
                    <a:pt x="1524" y="3328"/>
                  </a:lnTo>
                  <a:close/>
                </a:path>
              </a:pathLst>
            </a:custGeom>
            <a:solidFill>
              <a:srgbClr val="FFFFFF"/>
            </a:solidFill>
          </p:spPr>
        </p:sp>
        <p:sp>
          <p:nvSpPr>
            <p:cNvPr name="TextBox 14" id="14"/>
            <p:cNvSpPr txBox="true"/>
            <p:nvPr/>
          </p:nvSpPr>
          <p:spPr>
            <a:xfrm>
              <a:off x="0" y="-9525"/>
              <a:ext cx="14406626" cy="1539969"/>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Mọi hành vi chống đối lại độc lập thống nhất và toàn vẹn lãnh thổi, chống lại sự nghiệp xây dựng và bảo vệ tổ quốc đều bị xử lí. </a:t>
              </a:r>
            </a:p>
          </p:txBody>
        </p:sp>
      </p:grpSp>
      <p:grpSp>
        <p:nvGrpSpPr>
          <p:cNvPr name="Group 15" id="15"/>
          <p:cNvGrpSpPr/>
          <p:nvPr/>
        </p:nvGrpSpPr>
        <p:grpSpPr>
          <a:xfrm rot="0">
            <a:off x="7763169" y="3200908"/>
            <a:ext cx="9496130" cy="648331"/>
            <a:chOff x="0" y="0"/>
            <a:chExt cx="14406626" cy="983586"/>
          </a:xfrm>
        </p:grpSpPr>
        <p:sp>
          <p:nvSpPr>
            <p:cNvPr name="Freeform 16" id="16"/>
            <p:cNvSpPr/>
            <p:nvPr/>
          </p:nvSpPr>
          <p:spPr>
            <a:xfrm flipH="false" flipV="false" rot="0">
              <a:off x="-1524" y="-1524"/>
              <a:ext cx="14409674" cy="986602"/>
            </a:xfrm>
            <a:custGeom>
              <a:avLst/>
              <a:gdLst/>
              <a:ahLst/>
              <a:cxnLst/>
              <a:rect r="r" b="b" t="t" l="l"/>
              <a:pathLst>
                <a:path h="986602" w="14409674">
                  <a:moveTo>
                    <a:pt x="1524" y="0"/>
                  </a:moveTo>
                  <a:lnTo>
                    <a:pt x="14408150" y="0"/>
                  </a:lnTo>
                  <a:cubicBezTo>
                    <a:pt x="14409038" y="0"/>
                    <a:pt x="14409674" y="762"/>
                    <a:pt x="14409674" y="1524"/>
                  </a:cubicBezTo>
                  <a:lnTo>
                    <a:pt x="14409674" y="985067"/>
                  </a:lnTo>
                  <a:cubicBezTo>
                    <a:pt x="14409674" y="985967"/>
                    <a:pt x="14408913" y="986602"/>
                    <a:pt x="14408150" y="986602"/>
                  </a:cubicBezTo>
                  <a:lnTo>
                    <a:pt x="1524" y="986602"/>
                  </a:lnTo>
                  <a:cubicBezTo>
                    <a:pt x="635" y="986602"/>
                    <a:pt x="0" y="985840"/>
                    <a:pt x="0" y="985067"/>
                  </a:cubicBezTo>
                  <a:lnTo>
                    <a:pt x="0" y="1524"/>
                  </a:lnTo>
                  <a:cubicBezTo>
                    <a:pt x="0" y="635"/>
                    <a:pt x="762" y="0"/>
                    <a:pt x="1524" y="0"/>
                  </a:cubicBezTo>
                  <a:moveTo>
                    <a:pt x="1524" y="3553"/>
                  </a:moveTo>
                  <a:lnTo>
                    <a:pt x="1524" y="1524"/>
                  </a:lnTo>
                  <a:lnTo>
                    <a:pt x="3048" y="1524"/>
                  </a:lnTo>
                  <a:lnTo>
                    <a:pt x="3048" y="985067"/>
                  </a:lnTo>
                  <a:lnTo>
                    <a:pt x="1524" y="985067"/>
                  </a:lnTo>
                  <a:lnTo>
                    <a:pt x="1524" y="983038"/>
                  </a:lnTo>
                  <a:lnTo>
                    <a:pt x="14408150" y="983038"/>
                  </a:lnTo>
                  <a:lnTo>
                    <a:pt x="14408150" y="985067"/>
                  </a:lnTo>
                  <a:lnTo>
                    <a:pt x="14406626" y="985067"/>
                  </a:lnTo>
                  <a:lnTo>
                    <a:pt x="14406626" y="1524"/>
                  </a:lnTo>
                  <a:lnTo>
                    <a:pt x="14408150" y="1524"/>
                  </a:lnTo>
                  <a:lnTo>
                    <a:pt x="14408150" y="3553"/>
                  </a:lnTo>
                  <a:lnTo>
                    <a:pt x="1524" y="3553"/>
                  </a:lnTo>
                  <a:close/>
                </a:path>
              </a:pathLst>
            </a:custGeom>
            <a:solidFill>
              <a:srgbClr val="FFFFFF"/>
            </a:solidFill>
          </p:spPr>
        </p:sp>
        <p:sp>
          <p:nvSpPr>
            <p:cNvPr name="TextBox 17" id="17"/>
            <p:cNvSpPr txBox="true"/>
            <p:nvPr/>
          </p:nvSpPr>
          <p:spPr>
            <a:xfrm>
              <a:off x="0" y="-9525"/>
              <a:ext cx="14406626" cy="993111"/>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Hiến pháp quy định quốc kì, quốc ca, quốc khánh, thủ đô…</a:t>
              </a:r>
            </a:p>
          </p:txBody>
        </p:sp>
      </p:grpSp>
      <p:grpSp>
        <p:nvGrpSpPr>
          <p:cNvPr name="Group 18" id="18"/>
          <p:cNvGrpSpPr/>
          <p:nvPr/>
        </p:nvGrpSpPr>
        <p:grpSpPr>
          <a:xfrm rot="0">
            <a:off x="4151027" y="4235550"/>
            <a:ext cx="2503330" cy="1582394"/>
            <a:chOff x="0" y="0"/>
            <a:chExt cx="3797814" cy="2400658"/>
          </a:xfrm>
        </p:grpSpPr>
        <p:sp>
          <p:nvSpPr>
            <p:cNvPr name="Freeform 19" id="19"/>
            <p:cNvSpPr/>
            <p:nvPr/>
          </p:nvSpPr>
          <p:spPr>
            <a:xfrm flipH="false" flipV="false" rot="0">
              <a:off x="-1524" y="-1524"/>
              <a:ext cx="3800856" cy="2403729"/>
            </a:xfrm>
            <a:custGeom>
              <a:avLst/>
              <a:gdLst/>
              <a:ahLst/>
              <a:cxnLst/>
              <a:rect r="r" b="b" t="t" l="l"/>
              <a:pathLst>
                <a:path h="2403729" w="3800856">
                  <a:moveTo>
                    <a:pt x="1524" y="0"/>
                  </a:moveTo>
                  <a:lnTo>
                    <a:pt x="3799332" y="0"/>
                  </a:lnTo>
                  <a:cubicBezTo>
                    <a:pt x="3800221" y="0"/>
                    <a:pt x="3800856" y="762"/>
                    <a:pt x="3800856" y="1524"/>
                  </a:cubicBezTo>
                  <a:lnTo>
                    <a:pt x="3800856" y="2402205"/>
                  </a:lnTo>
                  <a:cubicBezTo>
                    <a:pt x="3800856" y="2403094"/>
                    <a:pt x="3800094" y="2403729"/>
                    <a:pt x="3799332" y="2403729"/>
                  </a:cubicBezTo>
                  <a:lnTo>
                    <a:pt x="1524" y="2403729"/>
                  </a:lnTo>
                  <a:cubicBezTo>
                    <a:pt x="635" y="2403729"/>
                    <a:pt x="0" y="2402967"/>
                    <a:pt x="0" y="2402205"/>
                  </a:cubicBezTo>
                  <a:lnTo>
                    <a:pt x="0" y="1524"/>
                  </a:lnTo>
                  <a:cubicBezTo>
                    <a:pt x="0" y="635"/>
                    <a:pt x="762" y="0"/>
                    <a:pt x="1524" y="0"/>
                  </a:cubicBezTo>
                  <a:moveTo>
                    <a:pt x="1524" y="3048"/>
                  </a:moveTo>
                  <a:lnTo>
                    <a:pt x="1524" y="1524"/>
                  </a:lnTo>
                  <a:lnTo>
                    <a:pt x="3048" y="1524"/>
                  </a:lnTo>
                  <a:lnTo>
                    <a:pt x="3048" y="2402205"/>
                  </a:lnTo>
                  <a:lnTo>
                    <a:pt x="1524" y="2402205"/>
                  </a:lnTo>
                  <a:lnTo>
                    <a:pt x="1524" y="2400681"/>
                  </a:lnTo>
                  <a:lnTo>
                    <a:pt x="3799332" y="2400681"/>
                  </a:lnTo>
                  <a:lnTo>
                    <a:pt x="3799332" y="2402205"/>
                  </a:lnTo>
                  <a:lnTo>
                    <a:pt x="3797808" y="2402205"/>
                  </a:lnTo>
                  <a:lnTo>
                    <a:pt x="3797808" y="1524"/>
                  </a:lnTo>
                  <a:lnTo>
                    <a:pt x="3799332" y="1524"/>
                  </a:lnTo>
                  <a:lnTo>
                    <a:pt x="3799332" y="3048"/>
                  </a:lnTo>
                  <a:lnTo>
                    <a:pt x="1524" y="3048"/>
                  </a:lnTo>
                  <a:close/>
                </a:path>
              </a:pathLst>
            </a:custGeom>
            <a:solidFill>
              <a:srgbClr val="FFFFFF"/>
            </a:solidFill>
          </p:spPr>
        </p:sp>
        <p:sp>
          <p:nvSpPr>
            <p:cNvPr name="TextBox 20" id="20"/>
            <p:cNvSpPr txBox="true"/>
            <p:nvPr/>
          </p:nvSpPr>
          <p:spPr>
            <a:xfrm>
              <a:off x="0" y="-9525"/>
              <a:ext cx="3797814" cy="2410183"/>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Quy định về bản chất nhà nước và tổ chức chính quyền</a:t>
              </a:r>
            </a:p>
          </p:txBody>
        </p:sp>
      </p:grpSp>
      <p:grpSp>
        <p:nvGrpSpPr>
          <p:cNvPr name="Group 21" id="21"/>
          <p:cNvGrpSpPr/>
          <p:nvPr/>
        </p:nvGrpSpPr>
        <p:grpSpPr>
          <a:xfrm rot="0">
            <a:off x="7808943" y="4164214"/>
            <a:ext cx="9404574" cy="1008792"/>
            <a:chOff x="0" y="0"/>
            <a:chExt cx="14267726" cy="1530444"/>
          </a:xfrm>
        </p:grpSpPr>
        <p:sp>
          <p:nvSpPr>
            <p:cNvPr name="Freeform 22" id="22"/>
            <p:cNvSpPr/>
            <p:nvPr/>
          </p:nvSpPr>
          <p:spPr>
            <a:xfrm flipH="false" flipV="false" rot="0">
              <a:off x="-1524" y="-1524"/>
              <a:ext cx="14270735" cy="1533436"/>
            </a:xfrm>
            <a:custGeom>
              <a:avLst/>
              <a:gdLst/>
              <a:ahLst/>
              <a:cxnLst/>
              <a:rect r="r" b="b" t="t" l="l"/>
              <a:pathLst>
                <a:path h="1533436" w="14270735">
                  <a:moveTo>
                    <a:pt x="1524" y="0"/>
                  </a:moveTo>
                  <a:lnTo>
                    <a:pt x="14269211" y="0"/>
                  </a:lnTo>
                  <a:cubicBezTo>
                    <a:pt x="14270101" y="0"/>
                    <a:pt x="14270735" y="762"/>
                    <a:pt x="14270735" y="1524"/>
                  </a:cubicBezTo>
                  <a:lnTo>
                    <a:pt x="14270735" y="1531901"/>
                  </a:lnTo>
                  <a:cubicBezTo>
                    <a:pt x="14270735" y="1532801"/>
                    <a:pt x="14269974" y="1533436"/>
                    <a:pt x="14269211" y="1533436"/>
                  </a:cubicBezTo>
                  <a:lnTo>
                    <a:pt x="1524" y="1533436"/>
                  </a:lnTo>
                  <a:cubicBezTo>
                    <a:pt x="635" y="1533436"/>
                    <a:pt x="0" y="1532674"/>
                    <a:pt x="0" y="1531901"/>
                  </a:cubicBezTo>
                  <a:lnTo>
                    <a:pt x="0" y="1524"/>
                  </a:lnTo>
                  <a:cubicBezTo>
                    <a:pt x="0" y="635"/>
                    <a:pt x="762" y="0"/>
                    <a:pt x="1524" y="0"/>
                  </a:cubicBezTo>
                  <a:moveTo>
                    <a:pt x="1524" y="3328"/>
                  </a:moveTo>
                  <a:lnTo>
                    <a:pt x="1524" y="1524"/>
                  </a:lnTo>
                  <a:lnTo>
                    <a:pt x="3048" y="1524"/>
                  </a:lnTo>
                  <a:lnTo>
                    <a:pt x="3048" y="1531901"/>
                  </a:lnTo>
                  <a:lnTo>
                    <a:pt x="1524" y="1531901"/>
                  </a:lnTo>
                  <a:lnTo>
                    <a:pt x="1524" y="1530097"/>
                  </a:lnTo>
                  <a:lnTo>
                    <a:pt x="14269211" y="1530097"/>
                  </a:lnTo>
                  <a:lnTo>
                    <a:pt x="14269211" y="1531901"/>
                  </a:lnTo>
                  <a:lnTo>
                    <a:pt x="14267687" y="1531901"/>
                  </a:lnTo>
                  <a:lnTo>
                    <a:pt x="14267687" y="1524"/>
                  </a:lnTo>
                  <a:lnTo>
                    <a:pt x="14269211" y="1524"/>
                  </a:lnTo>
                  <a:lnTo>
                    <a:pt x="14269211" y="3328"/>
                  </a:lnTo>
                  <a:lnTo>
                    <a:pt x="1524" y="3328"/>
                  </a:lnTo>
                  <a:close/>
                </a:path>
              </a:pathLst>
            </a:custGeom>
            <a:solidFill>
              <a:srgbClr val="FFFFFF"/>
            </a:solidFill>
          </p:spPr>
        </p:sp>
        <p:sp>
          <p:nvSpPr>
            <p:cNvPr name="TextBox 23" id="23"/>
            <p:cNvSpPr txBox="true"/>
            <p:nvPr/>
          </p:nvSpPr>
          <p:spPr>
            <a:xfrm>
              <a:off x="0" y="-9525"/>
              <a:ext cx="14267726" cy="1539969"/>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Nước CHXHCN Việt Nam là nhà nước pháp quyền xã hội chủ nghĩa của Nhân dân, do Nhân dân, vì Nhân dân</a:t>
              </a:r>
            </a:p>
          </p:txBody>
        </p:sp>
      </p:grpSp>
      <p:grpSp>
        <p:nvGrpSpPr>
          <p:cNvPr name="Group 24" id="24"/>
          <p:cNvGrpSpPr/>
          <p:nvPr/>
        </p:nvGrpSpPr>
        <p:grpSpPr>
          <a:xfrm rot="0">
            <a:off x="7808944" y="5385080"/>
            <a:ext cx="9404572" cy="1008792"/>
            <a:chOff x="0" y="0"/>
            <a:chExt cx="14267724" cy="1530444"/>
          </a:xfrm>
        </p:grpSpPr>
        <p:sp>
          <p:nvSpPr>
            <p:cNvPr name="Freeform 25" id="25"/>
            <p:cNvSpPr/>
            <p:nvPr/>
          </p:nvSpPr>
          <p:spPr>
            <a:xfrm flipH="false" flipV="false" rot="0">
              <a:off x="-1524" y="-1524"/>
              <a:ext cx="14270735" cy="1533436"/>
            </a:xfrm>
            <a:custGeom>
              <a:avLst/>
              <a:gdLst/>
              <a:ahLst/>
              <a:cxnLst/>
              <a:rect r="r" b="b" t="t" l="l"/>
              <a:pathLst>
                <a:path h="1533436" w="14270735">
                  <a:moveTo>
                    <a:pt x="1524" y="0"/>
                  </a:moveTo>
                  <a:lnTo>
                    <a:pt x="14269211" y="0"/>
                  </a:lnTo>
                  <a:cubicBezTo>
                    <a:pt x="14270101" y="0"/>
                    <a:pt x="14270735" y="762"/>
                    <a:pt x="14270735" y="1524"/>
                  </a:cubicBezTo>
                  <a:lnTo>
                    <a:pt x="14270735" y="1531901"/>
                  </a:lnTo>
                  <a:cubicBezTo>
                    <a:pt x="14270735" y="1532801"/>
                    <a:pt x="14269974" y="1533436"/>
                    <a:pt x="14269211" y="1533436"/>
                  </a:cubicBezTo>
                  <a:lnTo>
                    <a:pt x="1524" y="1533436"/>
                  </a:lnTo>
                  <a:cubicBezTo>
                    <a:pt x="635" y="1533436"/>
                    <a:pt x="0" y="1532674"/>
                    <a:pt x="0" y="1531901"/>
                  </a:cubicBezTo>
                  <a:lnTo>
                    <a:pt x="0" y="1524"/>
                  </a:lnTo>
                  <a:cubicBezTo>
                    <a:pt x="0" y="635"/>
                    <a:pt x="762" y="0"/>
                    <a:pt x="1524" y="0"/>
                  </a:cubicBezTo>
                  <a:moveTo>
                    <a:pt x="1524" y="3328"/>
                  </a:moveTo>
                  <a:lnTo>
                    <a:pt x="1524" y="1524"/>
                  </a:lnTo>
                  <a:lnTo>
                    <a:pt x="3048" y="1524"/>
                  </a:lnTo>
                  <a:lnTo>
                    <a:pt x="3048" y="1531901"/>
                  </a:lnTo>
                  <a:lnTo>
                    <a:pt x="1524" y="1531901"/>
                  </a:lnTo>
                  <a:lnTo>
                    <a:pt x="1524" y="1530097"/>
                  </a:lnTo>
                  <a:lnTo>
                    <a:pt x="14269211" y="1530097"/>
                  </a:lnTo>
                  <a:lnTo>
                    <a:pt x="14269211" y="1531901"/>
                  </a:lnTo>
                  <a:lnTo>
                    <a:pt x="14267687" y="1531901"/>
                  </a:lnTo>
                  <a:lnTo>
                    <a:pt x="14267687" y="1524"/>
                  </a:lnTo>
                  <a:lnTo>
                    <a:pt x="14269211" y="1524"/>
                  </a:lnTo>
                  <a:lnTo>
                    <a:pt x="14269211" y="3328"/>
                  </a:lnTo>
                  <a:lnTo>
                    <a:pt x="1524" y="3328"/>
                  </a:lnTo>
                  <a:close/>
                </a:path>
              </a:pathLst>
            </a:custGeom>
            <a:solidFill>
              <a:srgbClr val="FFFFFF"/>
            </a:solidFill>
          </p:spPr>
        </p:sp>
        <p:sp>
          <p:nvSpPr>
            <p:cNvPr name="TextBox 26" id="26"/>
            <p:cNvSpPr txBox="true"/>
            <p:nvPr/>
          </p:nvSpPr>
          <p:spPr>
            <a:xfrm>
              <a:off x="0" y="-9525"/>
              <a:ext cx="14267724" cy="1539969"/>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Đảng cộng sản là đội tiên phong của giai cấp công nhân, của nhân dân lao động và của cả dân tộc Việt Nam. </a:t>
              </a:r>
            </a:p>
          </p:txBody>
        </p:sp>
      </p:grpSp>
      <p:grpSp>
        <p:nvGrpSpPr>
          <p:cNvPr name="Group 27" id="27"/>
          <p:cNvGrpSpPr/>
          <p:nvPr/>
        </p:nvGrpSpPr>
        <p:grpSpPr>
          <a:xfrm rot="0">
            <a:off x="7808946" y="6570880"/>
            <a:ext cx="9404571" cy="648331"/>
            <a:chOff x="0" y="0"/>
            <a:chExt cx="14267722" cy="983586"/>
          </a:xfrm>
        </p:grpSpPr>
        <p:sp>
          <p:nvSpPr>
            <p:cNvPr name="Freeform 28" id="28"/>
            <p:cNvSpPr/>
            <p:nvPr/>
          </p:nvSpPr>
          <p:spPr>
            <a:xfrm flipH="false" flipV="false" rot="0">
              <a:off x="-1524" y="-1524"/>
              <a:ext cx="14270735" cy="986602"/>
            </a:xfrm>
            <a:custGeom>
              <a:avLst/>
              <a:gdLst/>
              <a:ahLst/>
              <a:cxnLst/>
              <a:rect r="r" b="b" t="t" l="l"/>
              <a:pathLst>
                <a:path h="986602" w="14270735">
                  <a:moveTo>
                    <a:pt x="1524" y="0"/>
                  </a:moveTo>
                  <a:lnTo>
                    <a:pt x="14269211" y="0"/>
                  </a:lnTo>
                  <a:cubicBezTo>
                    <a:pt x="14270101" y="0"/>
                    <a:pt x="14270735" y="762"/>
                    <a:pt x="14270735" y="1524"/>
                  </a:cubicBezTo>
                  <a:lnTo>
                    <a:pt x="14270735" y="985067"/>
                  </a:lnTo>
                  <a:cubicBezTo>
                    <a:pt x="14270735" y="985967"/>
                    <a:pt x="14269974" y="986602"/>
                    <a:pt x="14269211" y="986602"/>
                  </a:cubicBezTo>
                  <a:lnTo>
                    <a:pt x="1524" y="986602"/>
                  </a:lnTo>
                  <a:cubicBezTo>
                    <a:pt x="635" y="986602"/>
                    <a:pt x="0" y="985840"/>
                    <a:pt x="0" y="985067"/>
                  </a:cubicBezTo>
                  <a:lnTo>
                    <a:pt x="0" y="1524"/>
                  </a:lnTo>
                  <a:cubicBezTo>
                    <a:pt x="0" y="635"/>
                    <a:pt x="762" y="0"/>
                    <a:pt x="1524" y="0"/>
                  </a:cubicBezTo>
                  <a:moveTo>
                    <a:pt x="1524" y="3553"/>
                  </a:moveTo>
                  <a:lnTo>
                    <a:pt x="1524" y="1524"/>
                  </a:lnTo>
                  <a:lnTo>
                    <a:pt x="3048" y="1524"/>
                  </a:lnTo>
                  <a:lnTo>
                    <a:pt x="3048" y="985067"/>
                  </a:lnTo>
                  <a:lnTo>
                    <a:pt x="1524" y="985067"/>
                  </a:lnTo>
                  <a:lnTo>
                    <a:pt x="1524" y="983038"/>
                  </a:lnTo>
                  <a:lnTo>
                    <a:pt x="14269211" y="983038"/>
                  </a:lnTo>
                  <a:lnTo>
                    <a:pt x="14269211" y="985067"/>
                  </a:lnTo>
                  <a:lnTo>
                    <a:pt x="14267687" y="985067"/>
                  </a:lnTo>
                  <a:lnTo>
                    <a:pt x="14267687" y="1524"/>
                  </a:lnTo>
                  <a:lnTo>
                    <a:pt x="14269211" y="1524"/>
                  </a:lnTo>
                  <a:lnTo>
                    <a:pt x="14269211" y="3553"/>
                  </a:lnTo>
                  <a:lnTo>
                    <a:pt x="1524" y="3553"/>
                  </a:lnTo>
                  <a:close/>
                </a:path>
              </a:pathLst>
            </a:custGeom>
            <a:solidFill>
              <a:srgbClr val="FFFFFF"/>
            </a:solidFill>
          </p:spPr>
        </p:sp>
        <p:sp>
          <p:nvSpPr>
            <p:cNvPr name="TextBox 29" id="29"/>
            <p:cNvSpPr txBox="true"/>
            <p:nvPr/>
          </p:nvSpPr>
          <p:spPr>
            <a:xfrm>
              <a:off x="0" y="-9525"/>
              <a:ext cx="14267722" cy="993111"/>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Các tổ chức chính trị xã hội.</a:t>
              </a:r>
            </a:p>
          </p:txBody>
        </p:sp>
      </p:grpSp>
      <p:grpSp>
        <p:nvGrpSpPr>
          <p:cNvPr name="Group 30" id="30"/>
          <p:cNvGrpSpPr/>
          <p:nvPr/>
        </p:nvGrpSpPr>
        <p:grpSpPr>
          <a:xfrm rot="0">
            <a:off x="4197673" y="6237138"/>
            <a:ext cx="2367282" cy="1217226"/>
            <a:chOff x="0" y="0"/>
            <a:chExt cx="3591416" cy="1846660"/>
          </a:xfrm>
        </p:grpSpPr>
        <p:sp>
          <p:nvSpPr>
            <p:cNvPr name="Freeform 31" id="31"/>
            <p:cNvSpPr/>
            <p:nvPr/>
          </p:nvSpPr>
          <p:spPr>
            <a:xfrm flipH="false" flipV="false" rot="0">
              <a:off x="-1524" y="-1524"/>
              <a:ext cx="3594481" cy="1849755"/>
            </a:xfrm>
            <a:custGeom>
              <a:avLst/>
              <a:gdLst/>
              <a:ahLst/>
              <a:cxnLst/>
              <a:rect r="r" b="b" t="t" l="l"/>
              <a:pathLst>
                <a:path h="1849755" w="3594481">
                  <a:moveTo>
                    <a:pt x="1524" y="0"/>
                  </a:moveTo>
                  <a:lnTo>
                    <a:pt x="3592957" y="0"/>
                  </a:lnTo>
                  <a:cubicBezTo>
                    <a:pt x="3593846" y="0"/>
                    <a:pt x="3594481" y="762"/>
                    <a:pt x="3594481" y="1524"/>
                  </a:cubicBezTo>
                  <a:lnTo>
                    <a:pt x="3594481" y="1848231"/>
                  </a:lnTo>
                  <a:cubicBezTo>
                    <a:pt x="3594481" y="1849120"/>
                    <a:pt x="3593719" y="1849755"/>
                    <a:pt x="3592957" y="1849755"/>
                  </a:cubicBezTo>
                  <a:lnTo>
                    <a:pt x="1524" y="1849755"/>
                  </a:lnTo>
                  <a:cubicBezTo>
                    <a:pt x="635" y="1849755"/>
                    <a:pt x="0" y="1848993"/>
                    <a:pt x="0" y="1848231"/>
                  </a:cubicBezTo>
                  <a:lnTo>
                    <a:pt x="0" y="1524"/>
                  </a:lnTo>
                  <a:cubicBezTo>
                    <a:pt x="0" y="635"/>
                    <a:pt x="762" y="0"/>
                    <a:pt x="1524" y="0"/>
                  </a:cubicBezTo>
                  <a:moveTo>
                    <a:pt x="1524" y="3048"/>
                  </a:moveTo>
                  <a:lnTo>
                    <a:pt x="1524" y="1524"/>
                  </a:lnTo>
                  <a:lnTo>
                    <a:pt x="3048" y="1524"/>
                  </a:lnTo>
                  <a:lnTo>
                    <a:pt x="3048" y="1848231"/>
                  </a:lnTo>
                  <a:lnTo>
                    <a:pt x="1524" y="1848231"/>
                  </a:lnTo>
                  <a:lnTo>
                    <a:pt x="1524" y="1846707"/>
                  </a:lnTo>
                  <a:lnTo>
                    <a:pt x="3592957" y="1846707"/>
                  </a:lnTo>
                  <a:lnTo>
                    <a:pt x="3592957" y="1848231"/>
                  </a:lnTo>
                  <a:lnTo>
                    <a:pt x="3591433" y="1848231"/>
                  </a:lnTo>
                  <a:lnTo>
                    <a:pt x="3591433" y="1524"/>
                  </a:lnTo>
                  <a:lnTo>
                    <a:pt x="3592957" y="1524"/>
                  </a:lnTo>
                  <a:lnTo>
                    <a:pt x="3592957" y="3048"/>
                  </a:lnTo>
                  <a:lnTo>
                    <a:pt x="1524" y="3048"/>
                  </a:lnTo>
                  <a:close/>
                </a:path>
              </a:pathLst>
            </a:custGeom>
            <a:solidFill>
              <a:srgbClr val="FFFFFF"/>
            </a:solidFill>
          </p:spPr>
        </p:sp>
        <p:sp>
          <p:nvSpPr>
            <p:cNvPr name="TextBox 32" id="32"/>
            <p:cNvSpPr txBox="true"/>
            <p:nvPr/>
          </p:nvSpPr>
          <p:spPr>
            <a:xfrm>
              <a:off x="0" y="-9525"/>
              <a:ext cx="3591416" cy="1856185"/>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Quy đinh về đường lối đối ngoại. </a:t>
              </a:r>
            </a:p>
          </p:txBody>
        </p:sp>
      </p:grpSp>
      <p:grpSp>
        <p:nvGrpSpPr>
          <p:cNvPr name="Group 33" id="33"/>
          <p:cNvGrpSpPr/>
          <p:nvPr/>
        </p:nvGrpSpPr>
        <p:grpSpPr>
          <a:xfrm rot="0">
            <a:off x="7808942" y="7422030"/>
            <a:ext cx="9404571" cy="1008792"/>
            <a:chOff x="0" y="0"/>
            <a:chExt cx="14267722" cy="1530444"/>
          </a:xfrm>
        </p:grpSpPr>
        <p:sp>
          <p:nvSpPr>
            <p:cNvPr name="Freeform 34" id="34"/>
            <p:cNvSpPr/>
            <p:nvPr/>
          </p:nvSpPr>
          <p:spPr>
            <a:xfrm flipH="false" flipV="false" rot="0">
              <a:off x="-1524" y="-1524"/>
              <a:ext cx="14270735" cy="1533436"/>
            </a:xfrm>
            <a:custGeom>
              <a:avLst/>
              <a:gdLst/>
              <a:ahLst/>
              <a:cxnLst/>
              <a:rect r="r" b="b" t="t" l="l"/>
              <a:pathLst>
                <a:path h="1533436" w="14270735">
                  <a:moveTo>
                    <a:pt x="1524" y="0"/>
                  </a:moveTo>
                  <a:lnTo>
                    <a:pt x="14269211" y="0"/>
                  </a:lnTo>
                  <a:cubicBezTo>
                    <a:pt x="14270101" y="0"/>
                    <a:pt x="14270735" y="762"/>
                    <a:pt x="14270735" y="1524"/>
                  </a:cubicBezTo>
                  <a:lnTo>
                    <a:pt x="14270735" y="1531901"/>
                  </a:lnTo>
                  <a:cubicBezTo>
                    <a:pt x="14270735" y="1532801"/>
                    <a:pt x="14269974" y="1533436"/>
                    <a:pt x="14269211" y="1533436"/>
                  </a:cubicBezTo>
                  <a:lnTo>
                    <a:pt x="1524" y="1533436"/>
                  </a:lnTo>
                  <a:cubicBezTo>
                    <a:pt x="635" y="1533436"/>
                    <a:pt x="0" y="1532674"/>
                    <a:pt x="0" y="1531901"/>
                  </a:cubicBezTo>
                  <a:lnTo>
                    <a:pt x="0" y="1524"/>
                  </a:lnTo>
                  <a:cubicBezTo>
                    <a:pt x="0" y="635"/>
                    <a:pt x="762" y="0"/>
                    <a:pt x="1524" y="0"/>
                  </a:cubicBezTo>
                  <a:moveTo>
                    <a:pt x="1524" y="3328"/>
                  </a:moveTo>
                  <a:lnTo>
                    <a:pt x="1524" y="1524"/>
                  </a:lnTo>
                  <a:lnTo>
                    <a:pt x="3048" y="1524"/>
                  </a:lnTo>
                  <a:lnTo>
                    <a:pt x="3048" y="1531901"/>
                  </a:lnTo>
                  <a:lnTo>
                    <a:pt x="1524" y="1531901"/>
                  </a:lnTo>
                  <a:lnTo>
                    <a:pt x="1524" y="1530097"/>
                  </a:lnTo>
                  <a:lnTo>
                    <a:pt x="14269211" y="1530097"/>
                  </a:lnTo>
                  <a:lnTo>
                    <a:pt x="14269211" y="1531901"/>
                  </a:lnTo>
                  <a:lnTo>
                    <a:pt x="14267687" y="1531901"/>
                  </a:lnTo>
                  <a:lnTo>
                    <a:pt x="14267687" y="1524"/>
                  </a:lnTo>
                  <a:lnTo>
                    <a:pt x="14269211" y="1524"/>
                  </a:lnTo>
                  <a:lnTo>
                    <a:pt x="14269211" y="3328"/>
                  </a:lnTo>
                  <a:lnTo>
                    <a:pt x="1524" y="3328"/>
                  </a:lnTo>
                  <a:close/>
                </a:path>
              </a:pathLst>
            </a:custGeom>
            <a:solidFill>
              <a:srgbClr val="FFFFFF"/>
            </a:solidFill>
          </p:spPr>
        </p:sp>
        <p:sp>
          <p:nvSpPr>
            <p:cNvPr name="TextBox 35" id="35"/>
            <p:cNvSpPr txBox="true"/>
            <p:nvPr/>
          </p:nvSpPr>
          <p:spPr>
            <a:xfrm>
              <a:off x="0" y="-9525"/>
              <a:ext cx="14267722" cy="1539969"/>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Thực hiện nhất quán đường lối đối ngoại độc lập, chủ quyền, hoà bình, hữu nghị, hợp tác và phát triển</a:t>
              </a:r>
            </a:p>
          </p:txBody>
        </p:sp>
      </p:grpSp>
      <p:grpSp>
        <p:nvGrpSpPr>
          <p:cNvPr name="Group 36" id="36"/>
          <p:cNvGrpSpPr/>
          <p:nvPr/>
        </p:nvGrpSpPr>
        <p:grpSpPr>
          <a:xfrm rot="0">
            <a:off x="7808943" y="8638348"/>
            <a:ext cx="9404570" cy="648331"/>
            <a:chOff x="0" y="0"/>
            <a:chExt cx="14267720" cy="983586"/>
          </a:xfrm>
        </p:grpSpPr>
        <p:sp>
          <p:nvSpPr>
            <p:cNvPr name="Freeform 37" id="37"/>
            <p:cNvSpPr/>
            <p:nvPr/>
          </p:nvSpPr>
          <p:spPr>
            <a:xfrm flipH="false" flipV="false" rot="0">
              <a:off x="-1524" y="-1524"/>
              <a:ext cx="14270735" cy="986602"/>
            </a:xfrm>
            <a:custGeom>
              <a:avLst/>
              <a:gdLst/>
              <a:ahLst/>
              <a:cxnLst/>
              <a:rect r="r" b="b" t="t" l="l"/>
              <a:pathLst>
                <a:path h="986602" w="14270735">
                  <a:moveTo>
                    <a:pt x="1524" y="0"/>
                  </a:moveTo>
                  <a:lnTo>
                    <a:pt x="14269211" y="0"/>
                  </a:lnTo>
                  <a:cubicBezTo>
                    <a:pt x="14270101" y="0"/>
                    <a:pt x="14270735" y="762"/>
                    <a:pt x="14270735" y="1524"/>
                  </a:cubicBezTo>
                  <a:lnTo>
                    <a:pt x="14270735" y="985067"/>
                  </a:lnTo>
                  <a:cubicBezTo>
                    <a:pt x="14270735" y="985967"/>
                    <a:pt x="14269974" y="986602"/>
                    <a:pt x="14269211" y="986602"/>
                  </a:cubicBezTo>
                  <a:lnTo>
                    <a:pt x="1524" y="986602"/>
                  </a:lnTo>
                  <a:cubicBezTo>
                    <a:pt x="635" y="986602"/>
                    <a:pt x="0" y="985840"/>
                    <a:pt x="0" y="985067"/>
                  </a:cubicBezTo>
                  <a:lnTo>
                    <a:pt x="0" y="1524"/>
                  </a:lnTo>
                  <a:cubicBezTo>
                    <a:pt x="0" y="635"/>
                    <a:pt x="762" y="0"/>
                    <a:pt x="1524" y="0"/>
                  </a:cubicBezTo>
                  <a:moveTo>
                    <a:pt x="1524" y="3553"/>
                  </a:moveTo>
                  <a:lnTo>
                    <a:pt x="1524" y="1524"/>
                  </a:lnTo>
                  <a:lnTo>
                    <a:pt x="3048" y="1524"/>
                  </a:lnTo>
                  <a:lnTo>
                    <a:pt x="3048" y="985067"/>
                  </a:lnTo>
                  <a:lnTo>
                    <a:pt x="1524" y="985067"/>
                  </a:lnTo>
                  <a:lnTo>
                    <a:pt x="1524" y="983038"/>
                  </a:lnTo>
                  <a:lnTo>
                    <a:pt x="14269211" y="983038"/>
                  </a:lnTo>
                  <a:lnTo>
                    <a:pt x="14269211" y="985067"/>
                  </a:lnTo>
                  <a:lnTo>
                    <a:pt x="14267687" y="985067"/>
                  </a:lnTo>
                  <a:lnTo>
                    <a:pt x="14267687" y="1524"/>
                  </a:lnTo>
                  <a:lnTo>
                    <a:pt x="14269211" y="1524"/>
                  </a:lnTo>
                  <a:lnTo>
                    <a:pt x="14269211" y="3553"/>
                  </a:lnTo>
                  <a:lnTo>
                    <a:pt x="1524" y="3553"/>
                  </a:lnTo>
                  <a:close/>
                </a:path>
              </a:pathLst>
            </a:custGeom>
            <a:solidFill>
              <a:srgbClr val="FFFFFF"/>
            </a:solidFill>
          </p:spPr>
        </p:sp>
        <p:sp>
          <p:nvSpPr>
            <p:cNvPr name="TextBox 38" id="38"/>
            <p:cNvSpPr txBox="true"/>
            <p:nvPr/>
          </p:nvSpPr>
          <p:spPr>
            <a:xfrm>
              <a:off x="0" y="-9525"/>
              <a:ext cx="14267720" cy="993111"/>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Đa phương hoá, đa dạng hoá, chủ động và tích cực. </a:t>
              </a:r>
            </a:p>
          </p:txBody>
        </p:sp>
      </p:grpSp>
      <p:grpSp>
        <p:nvGrpSpPr>
          <p:cNvPr name="Group 39" id="39"/>
          <p:cNvGrpSpPr/>
          <p:nvPr/>
        </p:nvGrpSpPr>
        <p:grpSpPr>
          <a:xfrm rot="0">
            <a:off x="3999308" y="7938356"/>
            <a:ext cx="2565646" cy="1582394"/>
            <a:chOff x="0" y="0"/>
            <a:chExt cx="3892354" cy="2400658"/>
          </a:xfrm>
        </p:grpSpPr>
        <p:sp>
          <p:nvSpPr>
            <p:cNvPr name="Freeform 40" id="40"/>
            <p:cNvSpPr/>
            <p:nvPr/>
          </p:nvSpPr>
          <p:spPr>
            <a:xfrm flipH="false" flipV="false" rot="0">
              <a:off x="-1524" y="-1524"/>
              <a:ext cx="3895344" cy="2403729"/>
            </a:xfrm>
            <a:custGeom>
              <a:avLst/>
              <a:gdLst/>
              <a:ahLst/>
              <a:cxnLst/>
              <a:rect r="r" b="b" t="t" l="l"/>
              <a:pathLst>
                <a:path h="2403729" w="3895344">
                  <a:moveTo>
                    <a:pt x="1524" y="0"/>
                  </a:moveTo>
                  <a:lnTo>
                    <a:pt x="3893820" y="0"/>
                  </a:lnTo>
                  <a:cubicBezTo>
                    <a:pt x="3894709" y="0"/>
                    <a:pt x="3895344" y="762"/>
                    <a:pt x="3895344" y="1524"/>
                  </a:cubicBezTo>
                  <a:lnTo>
                    <a:pt x="3895344" y="2402205"/>
                  </a:lnTo>
                  <a:cubicBezTo>
                    <a:pt x="3895344" y="2403094"/>
                    <a:pt x="3894582" y="2403729"/>
                    <a:pt x="3893820" y="2403729"/>
                  </a:cubicBezTo>
                  <a:lnTo>
                    <a:pt x="1524" y="2403729"/>
                  </a:lnTo>
                  <a:cubicBezTo>
                    <a:pt x="635" y="2403729"/>
                    <a:pt x="0" y="2402967"/>
                    <a:pt x="0" y="2402205"/>
                  </a:cubicBezTo>
                  <a:lnTo>
                    <a:pt x="0" y="1524"/>
                  </a:lnTo>
                  <a:cubicBezTo>
                    <a:pt x="0" y="635"/>
                    <a:pt x="762" y="0"/>
                    <a:pt x="1524" y="0"/>
                  </a:cubicBezTo>
                  <a:moveTo>
                    <a:pt x="1524" y="3048"/>
                  </a:moveTo>
                  <a:lnTo>
                    <a:pt x="1524" y="1524"/>
                  </a:lnTo>
                  <a:lnTo>
                    <a:pt x="3048" y="1524"/>
                  </a:lnTo>
                  <a:lnTo>
                    <a:pt x="3048" y="2402205"/>
                  </a:lnTo>
                  <a:lnTo>
                    <a:pt x="1524" y="2402205"/>
                  </a:lnTo>
                  <a:lnTo>
                    <a:pt x="1524" y="2400681"/>
                  </a:lnTo>
                  <a:lnTo>
                    <a:pt x="3893820" y="2400681"/>
                  </a:lnTo>
                  <a:lnTo>
                    <a:pt x="3893820" y="2402205"/>
                  </a:lnTo>
                  <a:lnTo>
                    <a:pt x="3892296" y="2402205"/>
                  </a:lnTo>
                  <a:lnTo>
                    <a:pt x="3892296" y="1524"/>
                  </a:lnTo>
                  <a:lnTo>
                    <a:pt x="3893820" y="1524"/>
                  </a:lnTo>
                  <a:lnTo>
                    <a:pt x="3893820" y="3048"/>
                  </a:lnTo>
                  <a:lnTo>
                    <a:pt x="1524" y="3048"/>
                  </a:lnTo>
                  <a:close/>
                </a:path>
              </a:pathLst>
            </a:custGeom>
            <a:solidFill>
              <a:srgbClr val="FFFFFF"/>
            </a:solidFill>
          </p:spPr>
        </p:sp>
        <p:sp>
          <p:nvSpPr>
            <p:cNvPr name="TextBox 41" id="41"/>
            <p:cNvSpPr txBox="true"/>
            <p:nvPr/>
          </p:nvSpPr>
          <p:spPr>
            <a:xfrm>
              <a:off x="0" y="-9525"/>
              <a:ext cx="3892354" cy="2410183"/>
            </a:xfrm>
            <a:prstGeom prst="rect">
              <a:avLst/>
            </a:prstGeom>
          </p:spPr>
          <p:txBody>
            <a:bodyPr anchor="t" rtlCol="false" tIns="44646" lIns="44646" bIns="44646" rIns="44646"/>
            <a:lstStyle/>
            <a:p>
              <a:pPr algn="just">
                <a:lnSpc>
                  <a:spcPts val="2847"/>
                </a:lnSpc>
              </a:pPr>
              <a:r>
                <a:rPr lang="en-US" sz="2372">
                  <a:solidFill>
                    <a:srgbClr val="000000"/>
                  </a:solidFill>
                  <a:latin typeface="Anton"/>
                  <a:ea typeface="Anton"/>
                  <a:cs typeface="Anton"/>
                  <a:sym typeface="Anton"/>
                </a:rPr>
                <a:t>Thực hiện nghĩa vụ tuân theo hiến pháp về chố độ chính trị.</a:t>
              </a:r>
            </a:p>
          </p:txBody>
        </p:sp>
      </p:grpSp>
      <p:sp>
        <p:nvSpPr>
          <p:cNvPr name="AutoShape 42" id="42"/>
          <p:cNvSpPr/>
          <p:nvPr/>
        </p:nvSpPr>
        <p:spPr>
          <a:xfrm flipV="true">
            <a:off x="3042609" y="2175919"/>
            <a:ext cx="868301" cy="3230644"/>
          </a:xfrm>
          <a:prstGeom prst="line">
            <a:avLst/>
          </a:prstGeom>
          <a:ln cap="rnd" w="9525">
            <a:solidFill>
              <a:srgbClr val="156082"/>
            </a:solidFill>
            <a:prstDash val="solid"/>
            <a:headEnd type="none" len="sm" w="sm"/>
            <a:tailEnd type="triangle" len="med" w="lg"/>
          </a:ln>
        </p:spPr>
      </p:sp>
      <p:sp>
        <p:nvSpPr>
          <p:cNvPr name="AutoShape 43" id="43"/>
          <p:cNvSpPr/>
          <p:nvPr/>
        </p:nvSpPr>
        <p:spPr>
          <a:xfrm flipV="true">
            <a:off x="3042609" y="5026747"/>
            <a:ext cx="1109423" cy="379816"/>
          </a:xfrm>
          <a:prstGeom prst="line">
            <a:avLst/>
          </a:prstGeom>
          <a:ln cap="rnd" w="9525">
            <a:solidFill>
              <a:srgbClr val="156082"/>
            </a:solidFill>
            <a:prstDash val="solid"/>
            <a:headEnd type="none" len="sm" w="sm"/>
            <a:tailEnd type="triangle" len="med" w="lg"/>
          </a:ln>
        </p:spPr>
      </p:sp>
      <p:sp>
        <p:nvSpPr>
          <p:cNvPr name="AutoShape 44" id="44"/>
          <p:cNvSpPr/>
          <p:nvPr/>
        </p:nvSpPr>
        <p:spPr>
          <a:xfrm>
            <a:off x="3042609" y="5406562"/>
            <a:ext cx="1156069" cy="1439189"/>
          </a:xfrm>
          <a:prstGeom prst="line">
            <a:avLst/>
          </a:prstGeom>
          <a:ln cap="rnd" w="9525">
            <a:solidFill>
              <a:srgbClr val="156082"/>
            </a:solidFill>
            <a:prstDash val="solid"/>
            <a:headEnd type="none" len="sm" w="sm"/>
            <a:tailEnd type="triangle" len="med" w="lg"/>
          </a:ln>
        </p:spPr>
      </p:sp>
      <p:sp>
        <p:nvSpPr>
          <p:cNvPr name="AutoShape 45" id="45"/>
          <p:cNvSpPr/>
          <p:nvPr/>
        </p:nvSpPr>
        <p:spPr>
          <a:xfrm>
            <a:off x="3042609" y="5406562"/>
            <a:ext cx="957704" cy="3322991"/>
          </a:xfrm>
          <a:prstGeom prst="line">
            <a:avLst/>
          </a:prstGeom>
          <a:ln cap="rnd" w="9525">
            <a:solidFill>
              <a:srgbClr val="156082"/>
            </a:solidFill>
            <a:prstDash val="solid"/>
            <a:headEnd type="none" len="sm" w="sm"/>
            <a:tailEnd type="triangle" len="med" w="lg"/>
          </a:ln>
        </p:spPr>
      </p:sp>
      <p:sp>
        <p:nvSpPr>
          <p:cNvPr name="AutoShape 46" id="46"/>
          <p:cNvSpPr/>
          <p:nvPr/>
        </p:nvSpPr>
        <p:spPr>
          <a:xfrm flipV="true">
            <a:off x="6563913" y="1270646"/>
            <a:ext cx="1200264" cy="905273"/>
          </a:xfrm>
          <a:prstGeom prst="line">
            <a:avLst/>
          </a:prstGeom>
          <a:ln cap="rnd" w="9525">
            <a:solidFill>
              <a:srgbClr val="156082"/>
            </a:solidFill>
            <a:prstDash val="solid"/>
            <a:headEnd type="none" len="sm" w="sm"/>
            <a:tailEnd type="triangle" len="med" w="lg"/>
          </a:ln>
        </p:spPr>
      </p:sp>
      <p:sp>
        <p:nvSpPr>
          <p:cNvPr name="AutoShape 47" id="47"/>
          <p:cNvSpPr/>
          <p:nvPr/>
        </p:nvSpPr>
        <p:spPr>
          <a:xfrm>
            <a:off x="6563913" y="2175919"/>
            <a:ext cx="1200261" cy="355670"/>
          </a:xfrm>
          <a:prstGeom prst="line">
            <a:avLst/>
          </a:prstGeom>
          <a:ln cap="rnd" w="9525">
            <a:solidFill>
              <a:srgbClr val="156082"/>
            </a:solidFill>
            <a:prstDash val="solid"/>
            <a:headEnd type="none" len="sm" w="sm"/>
            <a:tailEnd type="triangle" len="med" w="lg"/>
          </a:ln>
        </p:spPr>
      </p:sp>
      <p:sp>
        <p:nvSpPr>
          <p:cNvPr name="AutoShape 48" id="48"/>
          <p:cNvSpPr/>
          <p:nvPr/>
        </p:nvSpPr>
        <p:spPr>
          <a:xfrm>
            <a:off x="6563913" y="2175919"/>
            <a:ext cx="1200261" cy="1349155"/>
          </a:xfrm>
          <a:prstGeom prst="line">
            <a:avLst/>
          </a:prstGeom>
          <a:ln cap="rnd" w="9525">
            <a:solidFill>
              <a:srgbClr val="156082"/>
            </a:solidFill>
            <a:prstDash val="solid"/>
            <a:headEnd type="none" len="sm" w="sm"/>
            <a:tailEnd type="triangle" len="med" w="lg"/>
          </a:ln>
        </p:spPr>
      </p:sp>
      <p:sp>
        <p:nvSpPr>
          <p:cNvPr name="AutoShape 49" id="49"/>
          <p:cNvSpPr/>
          <p:nvPr/>
        </p:nvSpPr>
        <p:spPr>
          <a:xfrm flipV="true">
            <a:off x="6653349" y="4668610"/>
            <a:ext cx="1156599" cy="358137"/>
          </a:xfrm>
          <a:prstGeom prst="line">
            <a:avLst/>
          </a:prstGeom>
          <a:ln cap="rnd" w="9525">
            <a:solidFill>
              <a:srgbClr val="156082"/>
            </a:solidFill>
            <a:prstDash val="solid"/>
            <a:headEnd type="none" len="sm" w="sm"/>
            <a:tailEnd type="triangle" len="med" w="lg"/>
          </a:ln>
        </p:spPr>
      </p:sp>
      <p:sp>
        <p:nvSpPr>
          <p:cNvPr name="AutoShape 50" id="50"/>
          <p:cNvSpPr/>
          <p:nvPr/>
        </p:nvSpPr>
        <p:spPr>
          <a:xfrm>
            <a:off x="6653349" y="5026747"/>
            <a:ext cx="1156600" cy="862729"/>
          </a:xfrm>
          <a:prstGeom prst="line">
            <a:avLst/>
          </a:prstGeom>
          <a:ln cap="rnd" w="9525">
            <a:solidFill>
              <a:srgbClr val="156082"/>
            </a:solidFill>
            <a:prstDash val="solid"/>
            <a:headEnd type="none" len="sm" w="sm"/>
            <a:tailEnd type="triangle" len="med" w="lg"/>
          </a:ln>
        </p:spPr>
      </p:sp>
      <p:sp>
        <p:nvSpPr>
          <p:cNvPr name="AutoShape 51" id="51"/>
          <p:cNvSpPr/>
          <p:nvPr/>
        </p:nvSpPr>
        <p:spPr>
          <a:xfrm>
            <a:off x="6653349" y="5026747"/>
            <a:ext cx="1156602" cy="1868299"/>
          </a:xfrm>
          <a:prstGeom prst="line">
            <a:avLst/>
          </a:prstGeom>
          <a:ln cap="rnd" w="9525">
            <a:solidFill>
              <a:srgbClr val="156082"/>
            </a:solidFill>
            <a:prstDash val="solid"/>
            <a:headEnd type="none" len="sm" w="sm"/>
            <a:tailEnd type="triangle" len="med" w="lg"/>
          </a:ln>
        </p:spPr>
      </p:sp>
      <p:sp>
        <p:nvSpPr>
          <p:cNvPr name="AutoShape 52" id="52"/>
          <p:cNvSpPr/>
          <p:nvPr/>
        </p:nvSpPr>
        <p:spPr>
          <a:xfrm>
            <a:off x="6563962" y="6845751"/>
            <a:ext cx="1245984" cy="1080675"/>
          </a:xfrm>
          <a:prstGeom prst="line">
            <a:avLst/>
          </a:prstGeom>
          <a:ln cap="rnd" w="9525">
            <a:solidFill>
              <a:srgbClr val="156082"/>
            </a:solidFill>
            <a:prstDash val="solid"/>
            <a:headEnd type="none" len="sm" w="sm"/>
            <a:tailEnd type="triangle" len="med" w="lg"/>
          </a:ln>
        </p:spPr>
      </p:sp>
      <p:sp>
        <p:nvSpPr>
          <p:cNvPr name="AutoShape 53" id="53"/>
          <p:cNvSpPr/>
          <p:nvPr/>
        </p:nvSpPr>
        <p:spPr>
          <a:xfrm>
            <a:off x="6528912" y="6845751"/>
            <a:ext cx="1281035" cy="2116762"/>
          </a:xfrm>
          <a:prstGeom prst="line">
            <a:avLst/>
          </a:prstGeom>
          <a:ln cap="rnd" w="9525">
            <a:solidFill>
              <a:srgbClr val="156082"/>
            </a:solidFill>
            <a:prstDash val="solid"/>
            <a:headEnd type="none" len="sm" w="sm"/>
            <a:tailEnd type="triangle" len="med" w="lg"/>
          </a:ln>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74747" y="2947731"/>
            <a:ext cx="2377608" cy="3351371"/>
            <a:chOff x="0" y="0"/>
            <a:chExt cx="3402958" cy="4796660"/>
          </a:xfrm>
        </p:grpSpPr>
        <p:sp>
          <p:nvSpPr>
            <p:cNvPr name="Freeform 3" id="3"/>
            <p:cNvSpPr/>
            <p:nvPr/>
          </p:nvSpPr>
          <p:spPr>
            <a:xfrm flipH="false" flipV="false" rot="0">
              <a:off x="0" y="0"/>
              <a:ext cx="3402965" cy="4796668"/>
            </a:xfrm>
            <a:custGeom>
              <a:avLst/>
              <a:gdLst/>
              <a:ahLst/>
              <a:cxnLst/>
              <a:rect r="r" b="b" t="t" l="l"/>
              <a:pathLst>
                <a:path h="4796668" w="3402965">
                  <a:moveTo>
                    <a:pt x="0" y="0"/>
                  </a:moveTo>
                  <a:lnTo>
                    <a:pt x="3402965" y="0"/>
                  </a:lnTo>
                  <a:lnTo>
                    <a:pt x="3402965" y="4796668"/>
                  </a:lnTo>
                  <a:lnTo>
                    <a:pt x="0" y="4796668"/>
                  </a:lnTo>
                  <a:close/>
                </a:path>
              </a:pathLst>
            </a:custGeom>
            <a:solidFill>
              <a:srgbClr val="FFFFFF"/>
            </a:solidFill>
          </p:spPr>
        </p:sp>
        <p:sp>
          <p:nvSpPr>
            <p:cNvPr name="Freeform 4" id="4"/>
            <p:cNvSpPr/>
            <p:nvPr/>
          </p:nvSpPr>
          <p:spPr>
            <a:xfrm flipH="false" flipV="false" rot="0">
              <a:off x="-1524" y="-1524"/>
              <a:ext cx="3406013" cy="4799716"/>
            </a:xfrm>
            <a:custGeom>
              <a:avLst/>
              <a:gdLst/>
              <a:ahLst/>
              <a:cxnLst/>
              <a:rect r="r" b="b" t="t" l="l"/>
              <a:pathLst>
                <a:path h="4799716" w="3406013">
                  <a:moveTo>
                    <a:pt x="1524" y="0"/>
                  </a:moveTo>
                  <a:lnTo>
                    <a:pt x="3404489" y="0"/>
                  </a:lnTo>
                  <a:cubicBezTo>
                    <a:pt x="3405378" y="0"/>
                    <a:pt x="3406013" y="762"/>
                    <a:pt x="3406013" y="1524"/>
                  </a:cubicBezTo>
                  <a:lnTo>
                    <a:pt x="3406013" y="4798192"/>
                  </a:lnTo>
                  <a:cubicBezTo>
                    <a:pt x="3406013" y="4799081"/>
                    <a:pt x="3405251" y="4799716"/>
                    <a:pt x="3404489" y="4799716"/>
                  </a:cubicBezTo>
                  <a:lnTo>
                    <a:pt x="1524" y="4799716"/>
                  </a:lnTo>
                  <a:cubicBezTo>
                    <a:pt x="635" y="4799716"/>
                    <a:pt x="0" y="4798954"/>
                    <a:pt x="0" y="4798192"/>
                  </a:cubicBezTo>
                  <a:lnTo>
                    <a:pt x="0" y="1524"/>
                  </a:lnTo>
                  <a:cubicBezTo>
                    <a:pt x="0" y="635"/>
                    <a:pt x="762" y="0"/>
                    <a:pt x="1524" y="0"/>
                  </a:cubicBezTo>
                  <a:moveTo>
                    <a:pt x="1524" y="2801"/>
                  </a:moveTo>
                  <a:lnTo>
                    <a:pt x="1524" y="1524"/>
                  </a:lnTo>
                  <a:lnTo>
                    <a:pt x="3048" y="1524"/>
                  </a:lnTo>
                  <a:lnTo>
                    <a:pt x="3048" y="4798192"/>
                  </a:lnTo>
                  <a:lnTo>
                    <a:pt x="1524" y="4798192"/>
                  </a:lnTo>
                  <a:lnTo>
                    <a:pt x="1524" y="4796914"/>
                  </a:lnTo>
                  <a:lnTo>
                    <a:pt x="3404489" y="4796914"/>
                  </a:lnTo>
                  <a:lnTo>
                    <a:pt x="3404489" y="4798192"/>
                  </a:lnTo>
                  <a:lnTo>
                    <a:pt x="3402965" y="4798192"/>
                  </a:lnTo>
                  <a:lnTo>
                    <a:pt x="3402965" y="1524"/>
                  </a:lnTo>
                  <a:lnTo>
                    <a:pt x="3404489" y="1524"/>
                  </a:lnTo>
                  <a:lnTo>
                    <a:pt x="3404489" y="2801"/>
                  </a:lnTo>
                  <a:lnTo>
                    <a:pt x="1524" y="2801"/>
                  </a:lnTo>
                  <a:close/>
                </a:path>
              </a:pathLst>
            </a:custGeom>
            <a:solidFill>
              <a:srgbClr val="FFFFFF"/>
            </a:solidFill>
          </p:spPr>
        </p:sp>
        <p:sp>
          <p:nvSpPr>
            <p:cNvPr name="TextBox 5" id="5"/>
            <p:cNvSpPr txBox="true"/>
            <p:nvPr/>
          </p:nvSpPr>
          <p:spPr>
            <a:xfrm>
              <a:off x="0" y="0"/>
              <a:ext cx="3402958" cy="4796660"/>
            </a:xfrm>
            <a:prstGeom prst="rect">
              <a:avLst/>
            </a:prstGeom>
          </p:spPr>
          <p:txBody>
            <a:bodyPr anchor="t" rtlCol="false" tIns="47325" lIns="47325" bIns="47325" rIns="47325"/>
            <a:lstStyle/>
            <a:p>
              <a:pPr algn="ctr">
                <a:lnSpc>
                  <a:spcPts val="3353"/>
                </a:lnSpc>
              </a:pPr>
              <a:r>
                <a:rPr lang="en-US" sz="2794">
                  <a:solidFill>
                    <a:srgbClr val="FF0000"/>
                  </a:solidFill>
                  <a:latin typeface="Anton"/>
                  <a:ea typeface="Anton"/>
                  <a:cs typeface="Anton"/>
                  <a:sym typeface="Anton"/>
                </a:rPr>
                <a:t>Hiến pháp nước CHXHCN Việt Nam về quyền con người, quyền và nghĩa vụ cơ bản của công dân</a:t>
              </a:r>
            </a:p>
          </p:txBody>
        </p:sp>
      </p:grpSp>
      <p:grpSp>
        <p:nvGrpSpPr>
          <p:cNvPr name="Group 6" id="6"/>
          <p:cNvGrpSpPr/>
          <p:nvPr/>
        </p:nvGrpSpPr>
        <p:grpSpPr>
          <a:xfrm rot="0">
            <a:off x="4209587" y="709041"/>
            <a:ext cx="2183516" cy="1290240"/>
            <a:chOff x="0" y="0"/>
            <a:chExt cx="3125164" cy="1846660"/>
          </a:xfrm>
        </p:grpSpPr>
        <p:sp>
          <p:nvSpPr>
            <p:cNvPr name="Freeform 7" id="7"/>
            <p:cNvSpPr/>
            <p:nvPr/>
          </p:nvSpPr>
          <p:spPr>
            <a:xfrm flipH="false" flipV="false" rot="0">
              <a:off x="0" y="0"/>
              <a:ext cx="3125216" cy="1846707"/>
            </a:xfrm>
            <a:custGeom>
              <a:avLst/>
              <a:gdLst/>
              <a:ahLst/>
              <a:cxnLst/>
              <a:rect r="r" b="b" t="t" l="l"/>
              <a:pathLst>
                <a:path h="1846707" w="3125216">
                  <a:moveTo>
                    <a:pt x="0" y="0"/>
                  </a:moveTo>
                  <a:lnTo>
                    <a:pt x="3125216" y="0"/>
                  </a:lnTo>
                  <a:lnTo>
                    <a:pt x="3125216" y="1846707"/>
                  </a:lnTo>
                  <a:lnTo>
                    <a:pt x="0" y="1846707"/>
                  </a:lnTo>
                  <a:close/>
                </a:path>
              </a:pathLst>
            </a:custGeom>
            <a:solidFill>
              <a:srgbClr val="FFFFFF"/>
            </a:solidFill>
          </p:spPr>
        </p:sp>
        <p:sp>
          <p:nvSpPr>
            <p:cNvPr name="Freeform 8" id="8"/>
            <p:cNvSpPr/>
            <p:nvPr/>
          </p:nvSpPr>
          <p:spPr>
            <a:xfrm flipH="false" flipV="false" rot="0">
              <a:off x="-1524" y="-1524"/>
              <a:ext cx="3128264" cy="1849755"/>
            </a:xfrm>
            <a:custGeom>
              <a:avLst/>
              <a:gdLst/>
              <a:ahLst/>
              <a:cxnLst/>
              <a:rect r="r" b="b" t="t" l="l"/>
              <a:pathLst>
                <a:path h="1849755" w="3128264">
                  <a:moveTo>
                    <a:pt x="1524" y="0"/>
                  </a:moveTo>
                  <a:lnTo>
                    <a:pt x="3126740" y="0"/>
                  </a:lnTo>
                  <a:cubicBezTo>
                    <a:pt x="3127629" y="0"/>
                    <a:pt x="3128264" y="762"/>
                    <a:pt x="3128264" y="1524"/>
                  </a:cubicBezTo>
                  <a:lnTo>
                    <a:pt x="3128264" y="1848231"/>
                  </a:lnTo>
                  <a:cubicBezTo>
                    <a:pt x="3128264" y="1849120"/>
                    <a:pt x="3127502" y="1849755"/>
                    <a:pt x="3126740" y="1849755"/>
                  </a:cubicBezTo>
                  <a:lnTo>
                    <a:pt x="1524" y="1849755"/>
                  </a:lnTo>
                  <a:cubicBezTo>
                    <a:pt x="635" y="1849755"/>
                    <a:pt x="0" y="1848993"/>
                    <a:pt x="0" y="1848231"/>
                  </a:cubicBezTo>
                  <a:lnTo>
                    <a:pt x="0" y="1524"/>
                  </a:lnTo>
                  <a:cubicBezTo>
                    <a:pt x="0" y="635"/>
                    <a:pt x="762" y="0"/>
                    <a:pt x="1524" y="0"/>
                  </a:cubicBezTo>
                  <a:moveTo>
                    <a:pt x="1524" y="3048"/>
                  </a:moveTo>
                  <a:lnTo>
                    <a:pt x="1524" y="1524"/>
                  </a:lnTo>
                  <a:lnTo>
                    <a:pt x="3048" y="1524"/>
                  </a:lnTo>
                  <a:lnTo>
                    <a:pt x="3048" y="1848231"/>
                  </a:lnTo>
                  <a:lnTo>
                    <a:pt x="1524" y="1848231"/>
                  </a:lnTo>
                  <a:lnTo>
                    <a:pt x="1524" y="1846707"/>
                  </a:lnTo>
                  <a:lnTo>
                    <a:pt x="3126740" y="1846707"/>
                  </a:lnTo>
                  <a:lnTo>
                    <a:pt x="3126740" y="1848231"/>
                  </a:lnTo>
                  <a:lnTo>
                    <a:pt x="3125216" y="1848231"/>
                  </a:lnTo>
                  <a:lnTo>
                    <a:pt x="3125216" y="1524"/>
                  </a:lnTo>
                  <a:lnTo>
                    <a:pt x="3126740" y="1524"/>
                  </a:lnTo>
                  <a:lnTo>
                    <a:pt x="3126740" y="3048"/>
                  </a:lnTo>
                  <a:lnTo>
                    <a:pt x="1524" y="3048"/>
                  </a:lnTo>
                  <a:close/>
                </a:path>
              </a:pathLst>
            </a:custGeom>
            <a:solidFill>
              <a:srgbClr val="FFFFFF"/>
            </a:solidFill>
          </p:spPr>
        </p:sp>
        <p:sp>
          <p:nvSpPr>
            <p:cNvPr name="TextBox 9" id="9"/>
            <p:cNvSpPr txBox="true"/>
            <p:nvPr/>
          </p:nvSpPr>
          <p:spPr>
            <a:xfrm>
              <a:off x="0" y="0"/>
              <a:ext cx="3125164" cy="1846660"/>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Quyền và nghĩa vụ về chính trị</a:t>
              </a:r>
            </a:p>
          </p:txBody>
        </p:sp>
      </p:grpSp>
      <p:grpSp>
        <p:nvGrpSpPr>
          <p:cNvPr name="Group 10" id="10"/>
          <p:cNvGrpSpPr/>
          <p:nvPr/>
        </p:nvGrpSpPr>
        <p:grpSpPr>
          <a:xfrm rot="0">
            <a:off x="7067196" y="616742"/>
            <a:ext cx="10192104" cy="1068244"/>
            <a:chOff x="0" y="0"/>
            <a:chExt cx="14587478" cy="1528928"/>
          </a:xfrm>
        </p:grpSpPr>
        <p:sp>
          <p:nvSpPr>
            <p:cNvPr name="Freeform 11" id="11"/>
            <p:cNvSpPr/>
            <p:nvPr/>
          </p:nvSpPr>
          <p:spPr>
            <a:xfrm flipH="false" flipV="false" rot="0">
              <a:off x="19050" y="21887"/>
              <a:ext cx="14549374" cy="1485090"/>
            </a:xfrm>
            <a:custGeom>
              <a:avLst/>
              <a:gdLst/>
              <a:ahLst/>
              <a:cxnLst/>
              <a:rect r="r" b="b" t="t" l="l"/>
              <a:pathLst>
                <a:path h="1485090" w="14549374">
                  <a:moveTo>
                    <a:pt x="0" y="0"/>
                  </a:moveTo>
                  <a:lnTo>
                    <a:pt x="14549374" y="0"/>
                  </a:lnTo>
                  <a:lnTo>
                    <a:pt x="14549374" y="1485090"/>
                  </a:lnTo>
                  <a:lnTo>
                    <a:pt x="0" y="1485090"/>
                  </a:lnTo>
                  <a:close/>
                </a:path>
              </a:pathLst>
            </a:custGeom>
            <a:solidFill>
              <a:srgbClr val="FFFFFF"/>
            </a:solidFill>
          </p:spPr>
        </p:sp>
        <p:sp>
          <p:nvSpPr>
            <p:cNvPr name="Freeform 12" id="12"/>
            <p:cNvSpPr/>
            <p:nvPr/>
          </p:nvSpPr>
          <p:spPr>
            <a:xfrm flipH="false" flipV="false" rot="0">
              <a:off x="0" y="0"/>
              <a:ext cx="14587474" cy="1528863"/>
            </a:xfrm>
            <a:custGeom>
              <a:avLst/>
              <a:gdLst/>
              <a:ahLst/>
              <a:cxnLst/>
              <a:rect r="r" b="b" t="t" l="l"/>
              <a:pathLst>
                <a:path h="1528863" w="14587474">
                  <a:moveTo>
                    <a:pt x="19050" y="0"/>
                  </a:moveTo>
                  <a:lnTo>
                    <a:pt x="14568424" y="0"/>
                  </a:lnTo>
                  <a:cubicBezTo>
                    <a:pt x="14578964" y="0"/>
                    <a:pt x="14587474" y="9776"/>
                    <a:pt x="14587474" y="21887"/>
                  </a:cubicBezTo>
                  <a:lnTo>
                    <a:pt x="14587474" y="1506977"/>
                  </a:lnTo>
                  <a:cubicBezTo>
                    <a:pt x="14587474" y="1519087"/>
                    <a:pt x="14578964" y="1528863"/>
                    <a:pt x="14568424" y="1528863"/>
                  </a:cubicBezTo>
                  <a:lnTo>
                    <a:pt x="19050" y="1528863"/>
                  </a:lnTo>
                  <a:cubicBezTo>
                    <a:pt x="8509" y="1528863"/>
                    <a:pt x="0" y="1519087"/>
                    <a:pt x="0" y="1506977"/>
                  </a:cubicBezTo>
                  <a:lnTo>
                    <a:pt x="0" y="21887"/>
                  </a:lnTo>
                  <a:cubicBezTo>
                    <a:pt x="0" y="9776"/>
                    <a:pt x="8509" y="0"/>
                    <a:pt x="19050" y="0"/>
                  </a:cubicBezTo>
                  <a:moveTo>
                    <a:pt x="19050" y="43774"/>
                  </a:moveTo>
                  <a:lnTo>
                    <a:pt x="19050" y="21887"/>
                  </a:lnTo>
                  <a:lnTo>
                    <a:pt x="38100" y="21887"/>
                  </a:lnTo>
                  <a:lnTo>
                    <a:pt x="38100" y="1506977"/>
                  </a:lnTo>
                  <a:lnTo>
                    <a:pt x="19050" y="1506977"/>
                  </a:lnTo>
                  <a:lnTo>
                    <a:pt x="19050" y="1485090"/>
                  </a:lnTo>
                  <a:lnTo>
                    <a:pt x="14568424" y="1485090"/>
                  </a:lnTo>
                  <a:lnTo>
                    <a:pt x="14568424" y="1506977"/>
                  </a:lnTo>
                  <a:lnTo>
                    <a:pt x="14549374" y="1506977"/>
                  </a:lnTo>
                  <a:lnTo>
                    <a:pt x="14549374" y="21887"/>
                  </a:lnTo>
                  <a:lnTo>
                    <a:pt x="14568424" y="21887"/>
                  </a:lnTo>
                  <a:lnTo>
                    <a:pt x="14568424" y="43774"/>
                  </a:lnTo>
                  <a:lnTo>
                    <a:pt x="19050" y="43774"/>
                  </a:lnTo>
                  <a:close/>
                </a:path>
              </a:pathLst>
            </a:custGeom>
            <a:solidFill>
              <a:srgbClr val="FFFFFF"/>
            </a:solidFill>
          </p:spPr>
        </p:sp>
        <p:sp>
          <p:nvSpPr>
            <p:cNvPr name="TextBox 13" id="13"/>
            <p:cNvSpPr txBox="true"/>
            <p:nvPr/>
          </p:nvSpPr>
          <p:spPr>
            <a:xfrm>
              <a:off x="0" y="0"/>
              <a:ext cx="14587478" cy="15289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Quyền bình đẳng, quyền bầu cử, ứng cử, quyền quản lí nhà nước và xã hội, quyền tự do ngôn luận…..</a:t>
              </a:r>
            </a:p>
          </p:txBody>
        </p:sp>
      </p:grpSp>
      <p:grpSp>
        <p:nvGrpSpPr>
          <p:cNvPr name="Group 14" id="14"/>
          <p:cNvGrpSpPr/>
          <p:nvPr/>
        </p:nvGrpSpPr>
        <p:grpSpPr>
          <a:xfrm rot="0">
            <a:off x="7067198" y="1906983"/>
            <a:ext cx="10192102" cy="929788"/>
            <a:chOff x="0" y="0"/>
            <a:chExt cx="14587476" cy="1330762"/>
          </a:xfrm>
        </p:grpSpPr>
        <p:sp>
          <p:nvSpPr>
            <p:cNvPr name="Freeform 15" id="15"/>
            <p:cNvSpPr/>
            <p:nvPr/>
          </p:nvSpPr>
          <p:spPr>
            <a:xfrm flipH="false" flipV="false" rot="0">
              <a:off x="19050" y="19050"/>
              <a:ext cx="14549374" cy="1292606"/>
            </a:xfrm>
            <a:custGeom>
              <a:avLst/>
              <a:gdLst/>
              <a:ahLst/>
              <a:cxnLst/>
              <a:rect r="r" b="b" t="t" l="l"/>
              <a:pathLst>
                <a:path h="1292606" w="14549374">
                  <a:moveTo>
                    <a:pt x="0" y="0"/>
                  </a:moveTo>
                  <a:lnTo>
                    <a:pt x="14549374" y="0"/>
                  </a:lnTo>
                  <a:lnTo>
                    <a:pt x="14549374" y="1292606"/>
                  </a:lnTo>
                  <a:lnTo>
                    <a:pt x="0" y="1292606"/>
                  </a:lnTo>
                  <a:close/>
                </a:path>
              </a:pathLst>
            </a:custGeom>
            <a:solidFill>
              <a:srgbClr val="FFFFFF"/>
            </a:solidFill>
          </p:spPr>
        </p:sp>
        <p:sp>
          <p:nvSpPr>
            <p:cNvPr name="Freeform 16" id="16"/>
            <p:cNvSpPr/>
            <p:nvPr/>
          </p:nvSpPr>
          <p:spPr>
            <a:xfrm flipH="false" flipV="false" rot="0">
              <a:off x="0" y="0"/>
              <a:ext cx="14587474" cy="1330706"/>
            </a:xfrm>
            <a:custGeom>
              <a:avLst/>
              <a:gdLst/>
              <a:ahLst/>
              <a:cxnLst/>
              <a:rect r="r" b="b" t="t" l="l"/>
              <a:pathLst>
                <a:path h="1330706" w="14587474">
                  <a:moveTo>
                    <a:pt x="19050" y="0"/>
                  </a:moveTo>
                  <a:lnTo>
                    <a:pt x="14568424" y="0"/>
                  </a:lnTo>
                  <a:cubicBezTo>
                    <a:pt x="14578964" y="0"/>
                    <a:pt x="14587474" y="8509"/>
                    <a:pt x="14587474" y="19050"/>
                  </a:cubicBezTo>
                  <a:lnTo>
                    <a:pt x="14587474" y="1311656"/>
                  </a:lnTo>
                  <a:cubicBezTo>
                    <a:pt x="14587474" y="1322197"/>
                    <a:pt x="14578964" y="1330706"/>
                    <a:pt x="14568424" y="1330706"/>
                  </a:cubicBezTo>
                  <a:lnTo>
                    <a:pt x="19050" y="1330706"/>
                  </a:lnTo>
                  <a:cubicBezTo>
                    <a:pt x="8509" y="1330706"/>
                    <a:pt x="0" y="1322197"/>
                    <a:pt x="0" y="1311656"/>
                  </a:cubicBezTo>
                  <a:lnTo>
                    <a:pt x="0" y="19050"/>
                  </a:lnTo>
                  <a:cubicBezTo>
                    <a:pt x="0" y="8509"/>
                    <a:pt x="8509" y="0"/>
                    <a:pt x="19050" y="0"/>
                  </a:cubicBezTo>
                  <a:moveTo>
                    <a:pt x="19050" y="38100"/>
                  </a:moveTo>
                  <a:lnTo>
                    <a:pt x="19050" y="19050"/>
                  </a:lnTo>
                  <a:lnTo>
                    <a:pt x="38100" y="19050"/>
                  </a:lnTo>
                  <a:lnTo>
                    <a:pt x="38100" y="1311656"/>
                  </a:lnTo>
                  <a:lnTo>
                    <a:pt x="19050" y="1311656"/>
                  </a:lnTo>
                  <a:lnTo>
                    <a:pt x="19050" y="1292606"/>
                  </a:lnTo>
                  <a:lnTo>
                    <a:pt x="14568424" y="1292606"/>
                  </a:lnTo>
                  <a:lnTo>
                    <a:pt x="14568424" y="1311656"/>
                  </a:lnTo>
                  <a:lnTo>
                    <a:pt x="14549374" y="1311656"/>
                  </a:lnTo>
                  <a:lnTo>
                    <a:pt x="14549374" y="19050"/>
                  </a:lnTo>
                  <a:lnTo>
                    <a:pt x="14568424" y="19050"/>
                  </a:lnTo>
                  <a:lnTo>
                    <a:pt x="14568424" y="38100"/>
                  </a:lnTo>
                  <a:lnTo>
                    <a:pt x="19050" y="38100"/>
                  </a:lnTo>
                  <a:close/>
                </a:path>
              </a:pathLst>
            </a:custGeom>
            <a:solidFill>
              <a:srgbClr val="FFFFFF"/>
            </a:solidFill>
          </p:spPr>
        </p:sp>
        <p:sp>
          <p:nvSpPr>
            <p:cNvPr name="TextBox 17" id="17"/>
            <p:cNvSpPr txBox="true"/>
            <p:nvPr/>
          </p:nvSpPr>
          <p:spPr>
            <a:xfrm>
              <a:off x="0" y="0"/>
              <a:ext cx="14587476" cy="1330762"/>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Nghĩa vụ trung thành với tổ quốc, nghĩa vụ tuân theo Hiến pháp và pháp luật…</a:t>
              </a:r>
            </a:p>
          </p:txBody>
        </p:sp>
      </p:grpSp>
      <p:grpSp>
        <p:nvGrpSpPr>
          <p:cNvPr name="Group 18" id="18"/>
          <p:cNvGrpSpPr/>
          <p:nvPr/>
        </p:nvGrpSpPr>
        <p:grpSpPr>
          <a:xfrm rot="0">
            <a:off x="4209587" y="3374644"/>
            <a:ext cx="2304823" cy="1068244"/>
            <a:chOff x="0" y="0"/>
            <a:chExt cx="3298784" cy="1528928"/>
          </a:xfrm>
        </p:grpSpPr>
        <p:sp>
          <p:nvSpPr>
            <p:cNvPr name="Freeform 19" id="19"/>
            <p:cNvSpPr/>
            <p:nvPr/>
          </p:nvSpPr>
          <p:spPr>
            <a:xfrm flipH="false" flipV="false" rot="0">
              <a:off x="0" y="0"/>
              <a:ext cx="3298825" cy="1528861"/>
            </a:xfrm>
            <a:custGeom>
              <a:avLst/>
              <a:gdLst/>
              <a:ahLst/>
              <a:cxnLst/>
              <a:rect r="r" b="b" t="t" l="l"/>
              <a:pathLst>
                <a:path h="1528861" w="3298825">
                  <a:moveTo>
                    <a:pt x="0" y="0"/>
                  </a:moveTo>
                  <a:lnTo>
                    <a:pt x="3298825" y="0"/>
                  </a:lnTo>
                  <a:lnTo>
                    <a:pt x="3298825" y="1528861"/>
                  </a:lnTo>
                  <a:lnTo>
                    <a:pt x="0" y="1528861"/>
                  </a:lnTo>
                  <a:close/>
                </a:path>
              </a:pathLst>
            </a:custGeom>
            <a:solidFill>
              <a:srgbClr val="FFFFFF"/>
            </a:solidFill>
          </p:spPr>
        </p:sp>
        <p:sp>
          <p:nvSpPr>
            <p:cNvPr name="Freeform 20" id="20"/>
            <p:cNvSpPr/>
            <p:nvPr/>
          </p:nvSpPr>
          <p:spPr>
            <a:xfrm flipH="false" flipV="false" rot="0">
              <a:off x="-1524" y="-1524"/>
              <a:ext cx="3301873" cy="1531920"/>
            </a:xfrm>
            <a:custGeom>
              <a:avLst/>
              <a:gdLst/>
              <a:ahLst/>
              <a:cxnLst/>
              <a:rect r="r" b="b" t="t" l="l"/>
              <a:pathLst>
                <a:path h="1531920" w="3301873">
                  <a:moveTo>
                    <a:pt x="1524" y="0"/>
                  </a:moveTo>
                  <a:lnTo>
                    <a:pt x="3300349" y="0"/>
                  </a:lnTo>
                  <a:cubicBezTo>
                    <a:pt x="3301238" y="0"/>
                    <a:pt x="3301873" y="762"/>
                    <a:pt x="3301873" y="1524"/>
                  </a:cubicBezTo>
                  <a:lnTo>
                    <a:pt x="3301873" y="1530385"/>
                  </a:lnTo>
                  <a:cubicBezTo>
                    <a:pt x="3301873" y="1531285"/>
                    <a:pt x="3301111" y="1531920"/>
                    <a:pt x="3300349" y="1531920"/>
                  </a:cubicBezTo>
                  <a:lnTo>
                    <a:pt x="1524" y="1531920"/>
                  </a:lnTo>
                  <a:cubicBezTo>
                    <a:pt x="635" y="1531920"/>
                    <a:pt x="0" y="1531158"/>
                    <a:pt x="0" y="1530385"/>
                  </a:cubicBezTo>
                  <a:lnTo>
                    <a:pt x="0" y="1524"/>
                  </a:lnTo>
                  <a:cubicBezTo>
                    <a:pt x="0" y="635"/>
                    <a:pt x="762" y="0"/>
                    <a:pt x="1524" y="0"/>
                  </a:cubicBezTo>
                  <a:moveTo>
                    <a:pt x="1524" y="3327"/>
                  </a:moveTo>
                  <a:lnTo>
                    <a:pt x="1524" y="1524"/>
                  </a:lnTo>
                  <a:lnTo>
                    <a:pt x="3048" y="1524"/>
                  </a:lnTo>
                  <a:lnTo>
                    <a:pt x="3048" y="1530385"/>
                  </a:lnTo>
                  <a:lnTo>
                    <a:pt x="1524" y="1530385"/>
                  </a:lnTo>
                  <a:lnTo>
                    <a:pt x="1524" y="1528583"/>
                  </a:lnTo>
                  <a:lnTo>
                    <a:pt x="3300349" y="1528583"/>
                  </a:lnTo>
                  <a:lnTo>
                    <a:pt x="3300349" y="1530385"/>
                  </a:lnTo>
                  <a:lnTo>
                    <a:pt x="3298825" y="1530385"/>
                  </a:lnTo>
                  <a:lnTo>
                    <a:pt x="3298825" y="1524"/>
                  </a:lnTo>
                  <a:lnTo>
                    <a:pt x="3300349" y="1524"/>
                  </a:lnTo>
                  <a:lnTo>
                    <a:pt x="3300349" y="3327"/>
                  </a:lnTo>
                  <a:lnTo>
                    <a:pt x="1524" y="3327"/>
                  </a:lnTo>
                  <a:close/>
                </a:path>
              </a:pathLst>
            </a:custGeom>
            <a:solidFill>
              <a:srgbClr val="FFFFFF"/>
            </a:solidFill>
          </p:spPr>
        </p:sp>
        <p:sp>
          <p:nvSpPr>
            <p:cNvPr name="TextBox 21" id="21"/>
            <p:cNvSpPr txBox="true"/>
            <p:nvPr/>
          </p:nvSpPr>
          <p:spPr>
            <a:xfrm>
              <a:off x="0" y="0"/>
              <a:ext cx="3298784" cy="15289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Quyền và nghĩa vụ về dân sự</a:t>
              </a:r>
            </a:p>
          </p:txBody>
        </p:sp>
      </p:grpSp>
      <p:grpSp>
        <p:nvGrpSpPr>
          <p:cNvPr name="Group 22" id="22"/>
          <p:cNvGrpSpPr/>
          <p:nvPr/>
        </p:nvGrpSpPr>
        <p:grpSpPr>
          <a:xfrm rot="0">
            <a:off x="7067196" y="3073418"/>
            <a:ext cx="10192102" cy="1449798"/>
            <a:chOff x="0" y="0"/>
            <a:chExt cx="14587476" cy="2075028"/>
          </a:xfrm>
        </p:grpSpPr>
        <p:sp>
          <p:nvSpPr>
            <p:cNvPr name="Freeform 23" id="23"/>
            <p:cNvSpPr/>
            <p:nvPr/>
          </p:nvSpPr>
          <p:spPr>
            <a:xfrm flipH="false" flipV="false" rot="0">
              <a:off x="19050" y="20973"/>
              <a:ext cx="14549374" cy="2033133"/>
            </a:xfrm>
            <a:custGeom>
              <a:avLst/>
              <a:gdLst/>
              <a:ahLst/>
              <a:cxnLst/>
              <a:rect r="r" b="b" t="t" l="l"/>
              <a:pathLst>
                <a:path h="2033133" w="14549374">
                  <a:moveTo>
                    <a:pt x="0" y="0"/>
                  </a:moveTo>
                  <a:lnTo>
                    <a:pt x="14549374" y="0"/>
                  </a:lnTo>
                  <a:lnTo>
                    <a:pt x="14549374" y="2033133"/>
                  </a:lnTo>
                  <a:lnTo>
                    <a:pt x="0" y="2033133"/>
                  </a:lnTo>
                  <a:close/>
                </a:path>
              </a:pathLst>
            </a:custGeom>
            <a:solidFill>
              <a:srgbClr val="FFFFFF"/>
            </a:solidFill>
          </p:spPr>
        </p:sp>
        <p:sp>
          <p:nvSpPr>
            <p:cNvPr name="Freeform 24" id="24"/>
            <p:cNvSpPr/>
            <p:nvPr/>
          </p:nvSpPr>
          <p:spPr>
            <a:xfrm flipH="false" flipV="false" rot="0">
              <a:off x="0" y="0"/>
              <a:ext cx="14587474" cy="2075075"/>
            </a:xfrm>
            <a:custGeom>
              <a:avLst/>
              <a:gdLst/>
              <a:ahLst/>
              <a:cxnLst/>
              <a:rect r="r" b="b" t="t" l="l"/>
              <a:pathLst>
                <a:path h="2075075" w="14587474">
                  <a:moveTo>
                    <a:pt x="19050" y="0"/>
                  </a:moveTo>
                  <a:lnTo>
                    <a:pt x="14568424" y="0"/>
                  </a:lnTo>
                  <a:cubicBezTo>
                    <a:pt x="14578964" y="0"/>
                    <a:pt x="14587474" y="9368"/>
                    <a:pt x="14587474" y="20973"/>
                  </a:cubicBezTo>
                  <a:lnTo>
                    <a:pt x="14587474" y="2054106"/>
                  </a:lnTo>
                  <a:cubicBezTo>
                    <a:pt x="14587474" y="2065712"/>
                    <a:pt x="14578964" y="2075075"/>
                    <a:pt x="14568424" y="2075075"/>
                  </a:cubicBezTo>
                  <a:lnTo>
                    <a:pt x="19050" y="2075075"/>
                  </a:lnTo>
                  <a:cubicBezTo>
                    <a:pt x="8509" y="2075075"/>
                    <a:pt x="0" y="2065712"/>
                    <a:pt x="0" y="2054106"/>
                  </a:cubicBezTo>
                  <a:lnTo>
                    <a:pt x="0" y="20973"/>
                  </a:lnTo>
                  <a:cubicBezTo>
                    <a:pt x="0" y="9368"/>
                    <a:pt x="8509" y="0"/>
                    <a:pt x="19050" y="0"/>
                  </a:cubicBezTo>
                  <a:moveTo>
                    <a:pt x="19050" y="41946"/>
                  </a:moveTo>
                  <a:lnTo>
                    <a:pt x="19050" y="20973"/>
                  </a:lnTo>
                  <a:lnTo>
                    <a:pt x="38100" y="20973"/>
                  </a:lnTo>
                  <a:lnTo>
                    <a:pt x="38100" y="2054106"/>
                  </a:lnTo>
                  <a:lnTo>
                    <a:pt x="19050" y="2054106"/>
                  </a:lnTo>
                  <a:lnTo>
                    <a:pt x="19050" y="2033133"/>
                  </a:lnTo>
                  <a:lnTo>
                    <a:pt x="14568424" y="2033133"/>
                  </a:lnTo>
                  <a:lnTo>
                    <a:pt x="14568424" y="2054106"/>
                  </a:lnTo>
                  <a:lnTo>
                    <a:pt x="14549374" y="2054106"/>
                  </a:lnTo>
                  <a:lnTo>
                    <a:pt x="14549374" y="20973"/>
                  </a:lnTo>
                  <a:lnTo>
                    <a:pt x="14568424" y="20973"/>
                  </a:lnTo>
                  <a:lnTo>
                    <a:pt x="14568424" y="41946"/>
                  </a:lnTo>
                  <a:lnTo>
                    <a:pt x="19050" y="41946"/>
                  </a:lnTo>
                  <a:close/>
                </a:path>
              </a:pathLst>
            </a:custGeom>
            <a:solidFill>
              <a:srgbClr val="FFFFFF"/>
            </a:solidFill>
          </p:spPr>
        </p:sp>
        <p:sp>
          <p:nvSpPr>
            <p:cNvPr name="TextBox 25" id="25"/>
            <p:cNvSpPr txBox="true"/>
            <p:nvPr/>
          </p:nvSpPr>
          <p:spPr>
            <a:xfrm>
              <a:off x="0" y="0"/>
              <a:ext cx="14587476" cy="20750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Quyền sống, quyền bất khả xâm phạm về thân thể, quyền bí mật thư tín, quyền bất khả xâm phạm về chỗ ở, quyền tự do tín ngưỡng, tôn giáo, quyền sở hữu tư nhân, quyền kết hôn, ly hôn…..</a:t>
              </a:r>
            </a:p>
          </p:txBody>
        </p:sp>
      </p:grpSp>
      <p:grpSp>
        <p:nvGrpSpPr>
          <p:cNvPr name="Group 26" id="26"/>
          <p:cNvGrpSpPr/>
          <p:nvPr/>
        </p:nvGrpSpPr>
        <p:grpSpPr>
          <a:xfrm rot="0">
            <a:off x="4209587" y="5120988"/>
            <a:ext cx="2304823" cy="1677312"/>
            <a:chOff x="0" y="0"/>
            <a:chExt cx="3298784" cy="2400658"/>
          </a:xfrm>
        </p:grpSpPr>
        <p:sp>
          <p:nvSpPr>
            <p:cNvPr name="Freeform 27" id="27"/>
            <p:cNvSpPr/>
            <p:nvPr/>
          </p:nvSpPr>
          <p:spPr>
            <a:xfrm flipH="false" flipV="false" rot="0">
              <a:off x="0" y="0"/>
              <a:ext cx="3298825" cy="2400681"/>
            </a:xfrm>
            <a:custGeom>
              <a:avLst/>
              <a:gdLst/>
              <a:ahLst/>
              <a:cxnLst/>
              <a:rect r="r" b="b" t="t" l="l"/>
              <a:pathLst>
                <a:path h="2400681" w="3298825">
                  <a:moveTo>
                    <a:pt x="0" y="0"/>
                  </a:moveTo>
                  <a:lnTo>
                    <a:pt x="3298825" y="0"/>
                  </a:lnTo>
                  <a:lnTo>
                    <a:pt x="3298825" y="2400681"/>
                  </a:lnTo>
                  <a:lnTo>
                    <a:pt x="0" y="2400681"/>
                  </a:lnTo>
                  <a:close/>
                </a:path>
              </a:pathLst>
            </a:custGeom>
            <a:solidFill>
              <a:srgbClr val="FFFFFF"/>
            </a:solidFill>
          </p:spPr>
        </p:sp>
        <p:sp>
          <p:nvSpPr>
            <p:cNvPr name="Freeform 28" id="28"/>
            <p:cNvSpPr/>
            <p:nvPr/>
          </p:nvSpPr>
          <p:spPr>
            <a:xfrm flipH="false" flipV="false" rot="0">
              <a:off x="-1524" y="-1524"/>
              <a:ext cx="3301873" cy="2403729"/>
            </a:xfrm>
            <a:custGeom>
              <a:avLst/>
              <a:gdLst/>
              <a:ahLst/>
              <a:cxnLst/>
              <a:rect r="r" b="b" t="t" l="l"/>
              <a:pathLst>
                <a:path h="2403729" w="3301873">
                  <a:moveTo>
                    <a:pt x="1524" y="0"/>
                  </a:moveTo>
                  <a:lnTo>
                    <a:pt x="3300349" y="0"/>
                  </a:lnTo>
                  <a:cubicBezTo>
                    <a:pt x="3301238" y="0"/>
                    <a:pt x="3301873" y="762"/>
                    <a:pt x="3301873" y="1524"/>
                  </a:cubicBezTo>
                  <a:lnTo>
                    <a:pt x="3301873" y="2402205"/>
                  </a:lnTo>
                  <a:cubicBezTo>
                    <a:pt x="3301873" y="2403094"/>
                    <a:pt x="3301111" y="2403729"/>
                    <a:pt x="3300349" y="2403729"/>
                  </a:cubicBezTo>
                  <a:lnTo>
                    <a:pt x="1524" y="2403729"/>
                  </a:lnTo>
                  <a:cubicBezTo>
                    <a:pt x="635" y="2403729"/>
                    <a:pt x="0" y="2402967"/>
                    <a:pt x="0" y="2402205"/>
                  </a:cubicBezTo>
                  <a:lnTo>
                    <a:pt x="0" y="1524"/>
                  </a:lnTo>
                  <a:cubicBezTo>
                    <a:pt x="0" y="635"/>
                    <a:pt x="762" y="0"/>
                    <a:pt x="1524" y="0"/>
                  </a:cubicBezTo>
                  <a:moveTo>
                    <a:pt x="1524" y="3048"/>
                  </a:moveTo>
                  <a:lnTo>
                    <a:pt x="1524" y="1524"/>
                  </a:lnTo>
                  <a:lnTo>
                    <a:pt x="3048" y="1524"/>
                  </a:lnTo>
                  <a:lnTo>
                    <a:pt x="3048" y="2402205"/>
                  </a:lnTo>
                  <a:lnTo>
                    <a:pt x="1524" y="2402205"/>
                  </a:lnTo>
                  <a:lnTo>
                    <a:pt x="1524" y="2400681"/>
                  </a:lnTo>
                  <a:lnTo>
                    <a:pt x="3300349" y="2400681"/>
                  </a:lnTo>
                  <a:lnTo>
                    <a:pt x="3300349" y="2402205"/>
                  </a:lnTo>
                  <a:lnTo>
                    <a:pt x="3298825" y="2402205"/>
                  </a:lnTo>
                  <a:lnTo>
                    <a:pt x="3298825" y="1524"/>
                  </a:lnTo>
                  <a:lnTo>
                    <a:pt x="3300349" y="1524"/>
                  </a:lnTo>
                  <a:lnTo>
                    <a:pt x="3300349" y="3048"/>
                  </a:lnTo>
                  <a:lnTo>
                    <a:pt x="1524" y="3048"/>
                  </a:lnTo>
                  <a:close/>
                </a:path>
              </a:pathLst>
            </a:custGeom>
            <a:solidFill>
              <a:srgbClr val="FFFFFF"/>
            </a:solidFill>
          </p:spPr>
        </p:sp>
        <p:sp>
          <p:nvSpPr>
            <p:cNvPr name="TextBox 29" id="29"/>
            <p:cNvSpPr txBox="true"/>
            <p:nvPr/>
          </p:nvSpPr>
          <p:spPr>
            <a:xfrm>
              <a:off x="0" y="0"/>
              <a:ext cx="3298784" cy="240065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Quyền và nghĩa vụ về kinh tế, văn hoá, xã hội. </a:t>
              </a:r>
            </a:p>
          </p:txBody>
        </p:sp>
      </p:grpSp>
      <p:grpSp>
        <p:nvGrpSpPr>
          <p:cNvPr name="Group 30" id="30"/>
          <p:cNvGrpSpPr/>
          <p:nvPr/>
        </p:nvGrpSpPr>
        <p:grpSpPr>
          <a:xfrm rot="0">
            <a:off x="7067196" y="4709878"/>
            <a:ext cx="10192102" cy="1068244"/>
            <a:chOff x="0" y="0"/>
            <a:chExt cx="14587476" cy="1528928"/>
          </a:xfrm>
        </p:grpSpPr>
        <p:sp>
          <p:nvSpPr>
            <p:cNvPr name="Freeform 31" id="31"/>
            <p:cNvSpPr/>
            <p:nvPr/>
          </p:nvSpPr>
          <p:spPr>
            <a:xfrm flipH="false" flipV="false" rot="0">
              <a:off x="19050" y="21887"/>
              <a:ext cx="14549374" cy="1485090"/>
            </a:xfrm>
            <a:custGeom>
              <a:avLst/>
              <a:gdLst/>
              <a:ahLst/>
              <a:cxnLst/>
              <a:rect r="r" b="b" t="t" l="l"/>
              <a:pathLst>
                <a:path h="1485090" w="14549374">
                  <a:moveTo>
                    <a:pt x="0" y="0"/>
                  </a:moveTo>
                  <a:lnTo>
                    <a:pt x="14549374" y="0"/>
                  </a:lnTo>
                  <a:lnTo>
                    <a:pt x="14549374" y="1485090"/>
                  </a:lnTo>
                  <a:lnTo>
                    <a:pt x="0" y="1485090"/>
                  </a:lnTo>
                  <a:close/>
                </a:path>
              </a:pathLst>
            </a:custGeom>
            <a:solidFill>
              <a:srgbClr val="FFFFFF"/>
            </a:solidFill>
          </p:spPr>
        </p:sp>
        <p:sp>
          <p:nvSpPr>
            <p:cNvPr name="Freeform 32" id="32"/>
            <p:cNvSpPr/>
            <p:nvPr/>
          </p:nvSpPr>
          <p:spPr>
            <a:xfrm flipH="false" flipV="false" rot="0">
              <a:off x="0" y="0"/>
              <a:ext cx="14587474" cy="1528863"/>
            </a:xfrm>
            <a:custGeom>
              <a:avLst/>
              <a:gdLst/>
              <a:ahLst/>
              <a:cxnLst/>
              <a:rect r="r" b="b" t="t" l="l"/>
              <a:pathLst>
                <a:path h="1528863" w="14587474">
                  <a:moveTo>
                    <a:pt x="19050" y="0"/>
                  </a:moveTo>
                  <a:lnTo>
                    <a:pt x="14568424" y="0"/>
                  </a:lnTo>
                  <a:cubicBezTo>
                    <a:pt x="14578964" y="0"/>
                    <a:pt x="14587474" y="9776"/>
                    <a:pt x="14587474" y="21887"/>
                  </a:cubicBezTo>
                  <a:lnTo>
                    <a:pt x="14587474" y="1506977"/>
                  </a:lnTo>
                  <a:cubicBezTo>
                    <a:pt x="14587474" y="1519087"/>
                    <a:pt x="14578964" y="1528863"/>
                    <a:pt x="14568424" y="1528863"/>
                  </a:cubicBezTo>
                  <a:lnTo>
                    <a:pt x="19050" y="1528863"/>
                  </a:lnTo>
                  <a:cubicBezTo>
                    <a:pt x="8509" y="1528863"/>
                    <a:pt x="0" y="1519087"/>
                    <a:pt x="0" y="1506977"/>
                  </a:cubicBezTo>
                  <a:lnTo>
                    <a:pt x="0" y="21887"/>
                  </a:lnTo>
                  <a:cubicBezTo>
                    <a:pt x="0" y="9776"/>
                    <a:pt x="8509" y="0"/>
                    <a:pt x="19050" y="0"/>
                  </a:cubicBezTo>
                  <a:moveTo>
                    <a:pt x="19050" y="43774"/>
                  </a:moveTo>
                  <a:lnTo>
                    <a:pt x="19050" y="21887"/>
                  </a:lnTo>
                  <a:lnTo>
                    <a:pt x="38100" y="21887"/>
                  </a:lnTo>
                  <a:lnTo>
                    <a:pt x="38100" y="1506977"/>
                  </a:lnTo>
                  <a:lnTo>
                    <a:pt x="19050" y="1506977"/>
                  </a:lnTo>
                  <a:lnTo>
                    <a:pt x="19050" y="1485090"/>
                  </a:lnTo>
                  <a:lnTo>
                    <a:pt x="14568424" y="1485090"/>
                  </a:lnTo>
                  <a:lnTo>
                    <a:pt x="14568424" y="1506977"/>
                  </a:lnTo>
                  <a:lnTo>
                    <a:pt x="14549374" y="1506977"/>
                  </a:lnTo>
                  <a:lnTo>
                    <a:pt x="14549374" y="21887"/>
                  </a:lnTo>
                  <a:lnTo>
                    <a:pt x="14568424" y="21887"/>
                  </a:lnTo>
                  <a:lnTo>
                    <a:pt x="14568424" y="43774"/>
                  </a:lnTo>
                  <a:lnTo>
                    <a:pt x="19050" y="43774"/>
                  </a:lnTo>
                  <a:close/>
                </a:path>
              </a:pathLst>
            </a:custGeom>
            <a:solidFill>
              <a:srgbClr val="FFFFFF"/>
            </a:solidFill>
          </p:spPr>
        </p:sp>
        <p:sp>
          <p:nvSpPr>
            <p:cNvPr name="TextBox 33" id="33"/>
            <p:cNvSpPr txBox="true"/>
            <p:nvPr/>
          </p:nvSpPr>
          <p:spPr>
            <a:xfrm>
              <a:off x="0" y="0"/>
              <a:ext cx="14587476" cy="15289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Quyền tự do kinh doanh; Quyền học tập, quyền nghiên cứu khoa học, quyền bảo vệ chăm sóc sức khoẻ, quyên bảo đảm an sinh xa hội</a:t>
              </a:r>
            </a:p>
          </p:txBody>
        </p:sp>
      </p:grpSp>
      <p:grpSp>
        <p:nvGrpSpPr>
          <p:cNvPr name="Group 34" id="34"/>
          <p:cNvGrpSpPr/>
          <p:nvPr/>
        </p:nvGrpSpPr>
        <p:grpSpPr>
          <a:xfrm rot="0">
            <a:off x="7067196" y="5955757"/>
            <a:ext cx="10192102" cy="686690"/>
            <a:chOff x="0" y="0"/>
            <a:chExt cx="14587476" cy="982828"/>
          </a:xfrm>
        </p:grpSpPr>
        <p:sp>
          <p:nvSpPr>
            <p:cNvPr name="Freeform 35" id="35"/>
            <p:cNvSpPr/>
            <p:nvPr/>
          </p:nvSpPr>
          <p:spPr>
            <a:xfrm flipH="false" flipV="false" rot="0">
              <a:off x="19050" y="24104"/>
              <a:ext cx="14549374" cy="934580"/>
            </a:xfrm>
            <a:custGeom>
              <a:avLst/>
              <a:gdLst/>
              <a:ahLst/>
              <a:cxnLst/>
              <a:rect r="r" b="b" t="t" l="l"/>
              <a:pathLst>
                <a:path h="934580" w="14549374">
                  <a:moveTo>
                    <a:pt x="0" y="0"/>
                  </a:moveTo>
                  <a:lnTo>
                    <a:pt x="14549374" y="0"/>
                  </a:lnTo>
                  <a:lnTo>
                    <a:pt x="14549374" y="934579"/>
                  </a:lnTo>
                  <a:lnTo>
                    <a:pt x="0" y="934579"/>
                  </a:lnTo>
                  <a:close/>
                </a:path>
              </a:pathLst>
            </a:custGeom>
            <a:solidFill>
              <a:srgbClr val="FFFFFF"/>
            </a:solidFill>
          </p:spPr>
        </p:sp>
        <p:sp>
          <p:nvSpPr>
            <p:cNvPr name="Freeform 36" id="36"/>
            <p:cNvSpPr/>
            <p:nvPr/>
          </p:nvSpPr>
          <p:spPr>
            <a:xfrm flipH="false" flipV="false" rot="0">
              <a:off x="0" y="0"/>
              <a:ext cx="14587474" cy="982787"/>
            </a:xfrm>
            <a:custGeom>
              <a:avLst/>
              <a:gdLst/>
              <a:ahLst/>
              <a:cxnLst/>
              <a:rect r="r" b="b" t="t" l="l"/>
              <a:pathLst>
                <a:path h="982787" w="14587474">
                  <a:moveTo>
                    <a:pt x="19050" y="0"/>
                  </a:moveTo>
                  <a:lnTo>
                    <a:pt x="14568424" y="0"/>
                  </a:lnTo>
                  <a:cubicBezTo>
                    <a:pt x="14578964" y="0"/>
                    <a:pt x="14587474" y="10766"/>
                    <a:pt x="14587474" y="24104"/>
                  </a:cubicBezTo>
                  <a:lnTo>
                    <a:pt x="14587474" y="958683"/>
                  </a:lnTo>
                  <a:cubicBezTo>
                    <a:pt x="14587474" y="972021"/>
                    <a:pt x="14578964" y="982787"/>
                    <a:pt x="14568424" y="982787"/>
                  </a:cubicBezTo>
                  <a:lnTo>
                    <a:pt x="19050" y="982787"/>
                  </a:lnTo>
                  <a:cubicBezTo>
                    <a:pt x="8509" y="982787"/>
                    <a:pt x="0" y="972021"/>
                    <a:pt x="0" y="958683"/>
                  </a:cubicBezTo>
                  <a:lnTo>
                    <a:pt x="0" y="24104"/>
                  </a:lnTo>
                  <a:cubicBezTo>
                    <a:pt x="0" y="10766"/>
                    <a:pt x="8509" y="0"/>
                    <a:pt x="19050" y="0"/>
                  </a:cubicBezTo>
                  <a:moveTo>
                    <a:pt x="19050" y="48207"/>
                  </a:moveTo>
                  <a:lnTo>
                    <a:pt x="19050" y="24104"/>
                  </a:lnTo>
                  <a:lnTo>
                    <a:pt x="38100" y="24104"/>
                  </a:lnTo>
                  <a:lnTo>
                    <a:pt x="38100" y="958683"/>
                  </a:lnTo>
                  <a:lnTo>
                    <a:pt x="19050" y="958683"/>
                  </a:lnTo>
                  <a:lnTo>
                    <a:pt x="19050" y="934580"/>
                  </a:lnTo>
                  <a:lnTo>
                    <a:pt x="14568424" y="934580"/>
                  </a:lnTo>
                  <a:lnTo>
                    <a:pt x="14568424" y="958683"/>
                  </a:lnTo>
                  <a:lnTo>
                    <a:pt x="14549374" y="958683"/>
                  </a:lnTo>
                  <a:lnTo>
                    <a:pt x="14549374" y="24104"/>
                  </a:lnTo>
                  <a:lnTo>
                    <a:pt x="14568424" y="24104"/>
                  </a:lnTo>
                  <a:lnTo>
                    <a:pt x="14568424" y="48207"/>
                  </a:lnTo>
                  <a:lnTo>
                    <a:pt x="19050" y="48207"/>
                  </a:lnTo>
                  <a:close/>
                </a:path>
              </a:pathLst>
            </a:custGeom>
            <a:solidFill>
              <a:srgbClr val="FFFFFF"/>
            </a:solidFill>
          </p:spPr>
        </p:sp>
        <p:sp>
          <p:nvSpPr>
            <p:cNvPr name="TextBox 37" id="37"/>
            <p:cNvSpPr txBox="true"/>
            <p:nvPr/>
          </p:nvSpPr>
          <p:spPr>
            <a:xfrm>
              <a:off x="0" y="0"/>
              <a:ext cx="14587476" cy="9828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Nghĩa vụ nộp thuế, bảo vệ môi trường, nghĩa vụ học tập…..</a:t>
              </a:r>
            </a:p>
          </p:txBody>
        </p:sp>
      </p:grpSp>
      <p:grpSp>
        <p:nvGrpSpPr>
          <p:cNvPr name="Group 38" id="38"/>
          <p:cNvGrpSpPr/>
          <p:nvPr/>
        </p:nvGrpSpPr>
        <p:grpSpPr>
          <a:xfrm rot="0">
            <a:off x="4209587" y="7838906"/>
            <a:ext cx="2507001" cy="1831352"/>
            <a:chOff x="0" y="0"/>
            <a:chExt cx="3588152" cy="2621128"/>
          </a:xfrm>
        </p:grpSpPr>
        <p:sp>
          <p:nvSpPr>
            <p:cNvPr name="Freeform 39" id="39"/>
            <p:cNvSpPr/>
            <p:nvPr/>
          </p:nvSpPr>
          <p:spPr>
            <a:xfrm flipH="false" flipV="false" rot="0">
              <a:off x="0" y="0"/>
              <a:ext cx="3588131" cy="2621151"/>
            </a:xfrm>
            <a:custGeom>
              <a:avLst/>
              <a:gdLst/>
              <a:ahLst/>
              <a:cxnLst/>
              <a:rect r="r" b="b" t="t" l="l"/>
              <a:pathLst>
                <a:path h="2621151" w="3588131">
                  <a:moveTo>
                    <a:pt x="0" y="0"/>
                  </a:moveTo>
                  <a:lnTo>
                    <a:pt x="3588131" y="0"/>
                  </a:lnTo>
                  <a:lnTo>
                    <a:pt x="3588131" y="2621151"/>
                  </a:lnTo>
                  <a:lnTo>
                    <a:pt x="0" y="2621151"/>
                  </a:lnTo>
                  <a:close/>
                </a:path>
              </a:pathLst>
            </a:custGeom>
            <a:solidFill>
              <a:srgbClr val="FFFFFF"/>
            </a:solidFill>
          </p:spPr>
        </p:sp>
        <p:sp>
          <p:nvSpPr>
            <p:cNvPr name="Freeform 40" id="40"/>
            <p:cNvSpPr/>
            <p:nvPr/>
          </p:nvSpPr>
          <p:spPr>
            <a:xfrm flipH="false" flipV="false" rot="0">
              <a:off x="-1524" y="-1524"/>
              <a:ext cx="3591179" cy="2624199"/>
            </a:xfrm>
            <a:custGeom>
              <a:avLst/>
              <a:gdLst/>
              <a:ahLst/>
              <a:cxnLst/>
              <a:rect r="r" b="b" t="t" l="l"/>
              <a:pathLst>
                <a:path h="2624199" w="3591179">
                  <a:moveTo>
                    <a:pt x="1524" y="0"/>
                  </a:moveTo>
                  <a:lnTo>
                    <a:pt x="3589655" y="0"/>
                  </a:lnTo>
                  <a:cubicBezTo>
                    <a:pt x="3590544" y="0"/>
                    <a:pt x="3591179" y="762"/>
                    <a:pt x="3591179" y="1524"/>
                  </a:cubicBezTo>
                  <a:lnTo>
                    <a:pt x="3591179" y="2622675"/>
                  </a:lnTo>
                  <a:cubicBezTo>
                    <a:pt x="3591179" y="2623564"/>
                    <a:pt x="3590417" y="2624199"/>
                    <a:pt x="3589655" y="2624199"/>
                  </a:cubicBezTo>
                  <a:lnTo>
                    <a:pt x="1524" y="2624199"/>
                  </a:lnTo>
                  <a:cubicBezTo>
                    <a:pt x="635" y="2624199"/>
                    <a:pt x="0" y="2623437"/>
                    <a:pt x="0" y="2622675"/>
                  </a:cubicBezTo>
                  <a:lnTo>
                    <a:pt x="0" y="1524"/>
                  </a:lnTo>
                  <a:cubicBezTo>
                    <a:pt x="0" y="635"/>
                    <a:pt x="762" y="0"/>
                    <a:pt x="1524" y="0"/>
                  </a:cubicBezTo>
                  <a:moveTo>
                    <a:pt x="1524" y="3188"/>
                  </a:moveTo>
                  <a:lnTo>
                    <a:pt x="1524" y="1524"/>
                  </a:lnTo>
                  <a:lnTo>
                    <a:pt x="3048" y="1524"/>
                  </a:lnTo>
                  <a:lnTo>
                    <a:pt x="3048" y="2622675"/>
                  </a:lnTo>
                  <a:lnTo>
                    <a:pt x="1524" y="2622675"/>
                  </a:lnTo>
                  <a:lnTo>
                    <a:pt x="1524" y="2621013"/>
                  </a:lnTo>
                  <a:lnTo>
                    <a:pt x="3589655" y="2621013"/>
                  </a:lnTo>
                  <a:lnTo>
                    <a:pt x="3589655" y="2622675"/>
                  </a:lnTo>
                  <a:lnTo>
                    <a:pt x="3588131" y="2622675"/>
                  </a:lnTo>
                  <a:lnTo>
                    <a:pt x="3588131" y="1524"/>
                  </a:lnTo>
                  <a:lnTo>
                    <a:pt x="3589655" y="1524"/>
                  </a:lnTo>
                  <a:lnTo>
                    <a:pt x="3589655" y="3188"/>
                  </a:lnTo>
                  <a:lnTo>
                    <a:pt x="1524" y="3188"/>
                  </a:lnTo>
                  <a:close/>
                </a:path>
              </a:pathLst>
            </a:custGeom>
            <a:solidFill>
              <a:srgbClr val="FFFFFF"/>
            </a:solidFill>
          </p:spPr>
        </p:sp>
        <p:sp>
          <p:nvSpPr>
            <p:cNvPr name="TextBox 41" id="41"/>
            <p:cNvSpPr txBox="true"/>
            <p:nvPr/>
          </p:nvSpPr>
          <p:spPr>
            <a:xfrm>
              <a:off x="0" y="0"/>
              <a:ext cx="3588152" cy="26211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Thực hiện quyền con người, quyền và nghĩa vụ của công dân</a:t>
              </a:r>
            </a:p>
          </p:txBody>
        </p:sp>
      </p:grpSp>
      <p:grpSp>
        <p:nvGrpSpPr>
          <p:cNvPr name="Group 42" id="42"/>
          <p:cNvGrpSpPr/>
          <p:nvPr/>
        </p:nvGrpSpPr>
        <p:grpSpPr>
          <a:xfrm rot="0">
            <a:off x="7619817" y="6904537"/>
            <a:ext cx="8005888" cy="686690"/>
            <a:chOff x="0" y="0"/>
            <a:chExt cx="11458450" cy="982828"/>
          </a:xfrm>
        </p:grpSpPr>
        <p:sp>
          <p:nvSpPr>
            <p:cNvPr name="Freeform 43" id="43"/>
            <p:cNvSpPr/>
            <p:nvPr/>
          </p:nvSpPr>
          <p:spPr>
            <a:xfrm flipH="false" flipV="false" rot="0">
              <a:off x="19050" y="24104"/>
              <a:ext cx="11420348" cy="934580"/>
            </a:xfrm>
            <a:custGeom>
              <a:avLst/>
              <a:gdLst/>
              <a:ahLst/>
              <a:cxnLst/>
              <a:rect r="r" b="b" t="t" l="l"/>
              <a:pathLst>
                <a:path h="934580" w="11420348">
                  <a:moveTo>
                    <a:pt x="0" y="0"/>
                  </a:moveTo>
                  <a:lnTo>
                    <a:pt x="11420348" y="0"/>
                  </a:lnTo>
                  <a:lnTo>
                    <a:pt x="11420348" y="934579"/>
                  </a:lnTo>
                  <a:lnTo>
                    <a:pt x="0" y="934579"/>
                  </a:lnTo>
                  <a:close/>
                </a:path>
              </a:pathLst>
            </a:custGeom>
            <a:solidFill>
              <a:srgbClr val="FFFFFF"/>
            </a:solidFill>
          </p:spPr>
        </p:sp>
        <p:sp>
          <p:nvSpPr>
            <p:cNvPr name="Freeform 44" id="44"/>
            <p:cNvSpPr/>
            <p:nvPr/>
          </p:nvSpPr>
          <p:spPr>
            <a:xfrm flipH="false" flipV="false" rot="0">
              <a:off x="0" y="0"/>
              <a:ext cx="11458448" cy="982787"/>
            </a:xfrm>
            <a:custGeom>
              <a:avLst/>
              <a:gdLst/>
              <a:ahLst/>
              <a:cxnLst/>
              <a:rect r="r" b="b" t="t" l="l"/>
              <a:pathLst>
                <a:path h="982787" w="11458448">
                  <a:moveTo>
                    <a:pt x="19050" y="0"/>
                  </a:moveTo>
                  <a:lnTo>
                    <a:pt x="11439398" y="0"/>
                  </a:lnTo>
                  <a:cubicBezTo>
                    <a:pt x="11449939" y="0"/>
                    <a:pt x="11458448" y="10766"/>
                    <a:pt x="11458448" y="24104"/>
                  </a:cubicBezTo>
                  <a:lnTo>
                    <a:pt x="11458448" y="958683"/>
                  </a:lnTo>
                  <a:cubicBezTo>
                    <a:pt x="11458448" y="972021"/>
                    <a:pt x="11449939" y="982787"/>
                    <a:pt x="11439398" y="982787"/>
                  </a:cubicBezTo>
                  <a:lnTo>
                    <a:pt x="19050" y="982787"/>
                  </a:lnTo>
                  <a:cubicBezTo>
                    <a:pt x="8509" y="982787"/>
                    <a:pt x="0" y="972021"/>
                    <a:pt x="0" y="958683"/>
                  </a:cubicBezTo>
                  <a:lnTo>
                    <a:pt x="0" y="24104"/>
                  </a:lnTo>
                  <a:cubicBezTo>
                    <a:pt x="0" y="10766"/>
                    <a:pt x="8509" y="0"/>
                    <a:pt x="19050" y="0"/>
                  </a:cubicBezTo>
                  <a:moveTo>
                    <a:pt x="19050" y="48207"/>
                  </a:moveTo>
                  <a:lnTo>
                    <a:pt x="19050" y="24104"/>
                  </a:lnTo>
                  <a:lnTo>
                    <a:pt x="38100" y="24104"/>
                  </a:lnTo>
                  <a:lnTo>
                    <a:pt x="38100" y="958683"/>
                  </a:lnTo>
                  <a:lnTo>
                    <a:pt x="19050" y="958683"/>
                  </a:lnTo>
                  <a:lnTo>
                    <a:pt x="19050" y="934580"/>
                  </a:lnTo>
                  <a:lnTo>
                    <a:pt x="11439398" y="934580"/>
                  </a:lnTo>
                  <a:lnTo>
                    <a:pt x="11439398" y="958683"/>
                  </a:lnTo>
                  <a:lnTo>
                    <a:pt x="11420348" y="958683"/>
                  </a:lnTo>
                  <a:lnTo>
                    <a:pt x="11420348" y="24104"/>
                  </a:lnTo>
                  <a:lnTo>
                    <a:pt x="11439398" y="24104"/>
                  </a:lnTo>
                  <a:lnTo>
                    <a:pt x="11439398" y="48207"/>
                  </a:lnTo>
                  <a:lnTo>
                    <a:pt x="19050" y="48207"/>
                  </a:lnTo>
                  <a:close/>
                </a:path>
              </a:pathLst>
            </a:custGeom>
            <a:solidFill>
              <a:srgbClr val="FFFFFF"/>
            </a:solidFill>
          </p:spPr>
        </p:sp>
        <p:sp>
          <p:nvSpPr>
            <p:cNvPr name="TextBox 45" id="45"/>
            <p:cNvSpPr txBox="true"/>
            <p:nvPr/>
          </p:nvSpPr>
          <p:spPr>
            <a:xfrm>
              <a:off x="0" y="0"/>
              <a:ext cx="11458450" cy="9828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Tích cực tìm hiểu Hiến pháp và hiểu đầy đủ</a:t>
              </a:r>
            </a:p>
          </p:txBody>
        </p:sp>
      </p:grpSp>
      <p:grpSp>
        <p:nvGrpSpPr>
          <p:cNvPr name="Group 46" id="46"/>
          <p:cNvGrpSpPr/>
          <p:nvPr/>
        </p:nvGrpSpPr>
        <p:grpSpPr>
          <a:xfrm rot="0">
            <a:off x="7619817" y="7686402"/>
            <a:ext cx="8005888" cy="686690"/>
            <a:chOff x="0" y="0"/>
            <a:chExt cx="11458450" cy="982828"/>
          </a:xfrm>
        </p:grpSpPr>
        <p:sp>
          <p:nvSpPr>
            <p:cNvPr name="Freeform 47" id="47"/>
            <p:cNvSpPr/>
            <p:nvPr/>
          </p:nvSpPr>
          <p:spPr>
            <a:xfrm flipH="false" flipV="false" rot="0">
              <a:off x="19050" y="24104"/>
              <a:ext cx="11420348" cy="934580"/>
            </a:xfrm>
            <a:custGeom>
              <a:avLst/>
              <a:gdLst/>
              <a:ahLst/>
              <a:cxnLst/>
              <a:rect r="r" b="b" t="t" l="l"/>
              <a:pathLst>
                <a:path h="934580" w="11420348">
                  <a:moveTo>
                    <a:pt x="0" y="0"/>
                  </a:moveTo>
                  <a:lnTo>
                    <a:pt x="11420348" y="0"/>
                  </a:lnTo>
                  <a:lnTo>
                    <a:pt x="11420348" y="934579"/>
                  </a:lnTo>
                  <a:lnTo>
                    <a:pt x="0" y="934579"/>
                  </a:lnTo>
                  <a:close/>
                </a:path>
              </a:pathLst>
            </a:custGeom>
            <a:solidFill>
              <a:srgbClr val="FFFFFF"/>
            </a:solidFill>
          </p:spPr>
        </p:sp>
        <p:sp>
          <p:nvSpPr>
            <p:cNvPr name="Freeform 48" id="48"/>
            <p:cNvSpPr/>
            <p:nvPr/>
          </p:nvSpPr>
          <p:spPr>
            <a:xfrm flipH="false" flipV="false" rot="0">
              <a:off x="0" y="0"/>
              <a:ext cx="11458448" cy="982787"/>
            </a:xfrm>
            <a:custGeom>
              <a:avLst/>
              <a:gdLst/>
              <a:ahLst/>
              <a:cxnLst/>
              <a:rect r="r" b="b" t="t" l="l"/>
              <a:pathLst>
                <a:path h="982787" w="11458448">
                  <a:moveTo>
                    <a:pt x="19050" y="0"/>
                  </a:moveTo>
                  <a:lnTo>
                    <a:pt x="11439398" y="0"/>
                  </a:lnTo>
                  <a:cubicBezTo>
                    <a:pt x="11449939" y="0"/>
                    <a:pt x="11458448" y="10766"/>
                    <a:pt x="11458448" y="24104"/>
                  </a:cubicBezTo>
                  <a:lnTo>
                    <a:pt x="11458448" y="958683"/>
                  </a:lnTo>
                  <a:cubicBezTo>
                    <a:pt x="11458448" y="972021"/>
                    <a:pt x="11449939" y="982787"/>
                    <a:pt x="11439398" y="982787"/>
                  </a:cubicBezTo>
                  <a:lnTo>
                    <a:pt x="19050" y="982787"/>
                  </a:lnTo>
                  <a:cubicBezTo>
                    <a:pt x="8509" y="982787"/>
                    <a:pt x="0" y="972021"/>
                    <a:pt x="0" y="958683"/>
                  </a:cubicBezTo>
                  <a:lnTo>
                    <a:pt x="0" y="24104"/>
                  </a:lnTo>
                  <a:cubicBezTo>
                    <a:pt x="0" y="10766"/>
                    <a:pt x="8509" y="0"/>
                    <a:pt x="19050" y="0"/>
                  </a:cubicBezTo>
                  <a:moveTo>
                    <a:pt x="19050" y="48207"/>
                  </a:moveTo>
                  <a:lnTo>
                    <a:pt x="19050" y="24104"/>
                  </a:lnTo>
                  <a:lnTo>
                    <a:pt x="38100" y="24104"/>
                  </a:lnTo>
                  <a:lnTo>
                    <a:pt x="38100" y="958683"/>
                  </a:lnTo>
                  <a:lnTo>
                    <a:pt x="19050" y="958683"/>
                  </a:lnTo>
                  <a:lnTo>
                    <a:pt x="19050" y="934580"/>
                  </a:lnTo>
                  <a:lnTo>
                    <a:pt x="11439398" y="934580"/>
                  </a:lnTo>
                  <a:lnTo>
                    <a:pt x="11439398" y="958683"/>
                  </a:lnTo>
                  <a:lnTo>
                    <a:pt x="11420348" y="958683"/>
                  </a:lnTo>
                  <a:lnTo>
                    <a:pt x="11420348" y="24104"/>
                  </a:lnTo>
                  <a:lnTo>
                    <a:pt x="11439398" y="24104"/>
                  </a:lnTo>
                  <a:lnTo>
                    <a:pt x="11439398" y="48207"/>
                  </a:lnTo>
                  <a:lnTo>
                    <a:pt x="19050" y="48207"/>
                  </a:lnTo>
                  <a:close/>
                </a:path>
              </a:pathLst>
            </a:custGeom>
            <a:solidFill>
              <a:srgbClr val="FFFFFF"/>
            </a:solidFill>
          </p:spPr>
        </p:sp>
        <p:sp>
          <p:nvSpPr>
            <p:cNvPr name="TextBox 49" id="49"/>
            <p:cNvSpPr txBox="true"/>
            <p:nvPr/>
          </p:nvSpPr>
          <p:spPr>
            <a:xfrm>
              <a:off x="0" y="0"/>
              <a:ext cx="11458450" cy="9828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Tôn trọng quyền của người khác</a:t>
              </a:r>
            </a:p>
          </p:txBody>
        </p:sp>
      </p:grpSp>
      <p:grpSp>
        <p:nvGrpSpPr>
          <p:cNvPr name="Group 50" id="50"/>
          <p:cNvGrpSpPr/>
          <p:nvPr/>
        </p:nvGrpSpPr>
        <p:grpSpPr>
          <a:xfrm rot="0">
            <a:off x="7619817" y="8528064"/>
            <a:ext cx="8005888" cy="1068244"/>
            <a:chOff x="0" y="0"/>
            <a:chExt cx="11458450" cy="1528928"/>
          </a:xfrm>
        </p:grpSpPr>
        <p:sp>
          <p:nvSpPr>
            <p:cNvPr name="Freeform 51" id="51"/>
            <p:cNvSpPr/>
            <p:nvPr/>
          </p:nvSpPr>
          <p:spPr>
            <a:xfrm flipH="false" flipV="false" rot="0">
              <a:off x="19050" y="21887"/>
              <a:ext cx="11420348" cy="1485090"/>
            </a:xfrm>
            <a:custGeom>
              <a:avLst/>
              <a:gdLst/>
              <a:ahLst/>
              <a:cxnLst/>
              <a:rect r="r" b="b" t="t" l="l"/>
              <a:pathLst>
                <a:path h="1485090" w="11420348">
                  <a:moveTo>
                    <a:pt x="0" y="0"/>
                  </a:moveTo>
                  <a:lnTo>
                    <a:pt x="11420348" y="0"/>
                  </a:lnTo>
                  <a:lnTo>
                    <a:pt x="11420348" y="1485090"/>
                  </a:lnTo>
                  <a:lnTo>
                    <a:pt x="0" y="1485090"/>
                  </a:lnTo>
                  <a:close/>
                </a:path>
              </a:pathLst>
            </a:custGeom>
            <a:solidFill>
              <a:srgbClr val="FFFFFF"/>
            </a:solidFill>
          </p:spPr>
        </p:sp>
        <p:sp>
          <p:nvSpPr>
            <p:cNvPr name="Freeform 52" id="52"/>
            <p:cNvSpPr/>
            <p:nvPr/>
          </p:nvSpPr>
          <p:spPr>
            <a:xfrm flipH="false" flipV="false" rot="0">
              <a:off x="0" y="0"/>
              <a:ext cx="11458448" cy="1528863"/>
            </a:xfrm>
            <a:custGeom>
              <a:avLst/>
              <a:gdLst/>
              <a:ahLst/>
              <a:cxnLst/>
              <a:rect r="r" b="b" t="t" l="l"/>
              <a:pathLst>
                <a:path h="1528863" w="11458448">
                  <a:moveTo>
                    <a:pt x="19050" y="0"/>
                  </a:moveTo>
                  <a:lnTo>
                    <a:pt x="11439398" y="0"/>
                  </a:lnTo>
                  <a:cubicBezTo>
                    <a:pt x="11449939" y="0"/>
                    <a:pt x="11458448" y="9776"/>
                    <a:pt x="11458448" y="21887"/>
                  </a:cubicBezTo>
                  <a:lnTo>
                    <a:pt x="11458448" y="1506977"/>
                  </a:lnTo>
                  <a:cubicBezTo>
                    <a:pt x="11458448" y="1519087"/>
                    <a:pt x="11449939" y="1528863"/>
                    <a:pt x="11439398" y="1528863"/>
                  </a:cubicBezTo>
                  <a:lnTo>
                    <a:pt x="19050" y="1528863"/>
                  </a:lnTo>
                  <a:cubicBezTo>
                    <a:pt x="8509" y="1528863"/>
                    <a:pt x="0" y="1519087"/>
                    <a:pt x="0" y="1506977"/>
                  </a:cubicBezTo>
                  <a:lnTo>
                    <a:pt x="0" y="21887"/>
                  </a:lnTo>
                  <a:cubicBezTo>
                    <a:pt x="0" y="9776"/>
                    <a:pt x="8509" y="0"/>
                    <a:pt x="19050" y="0"/>
                  </a:cubicBezTo>
                  <a:moveTo>
                    <a:pt x="19050" y="43774"/>
                  </a:moveTo>
                  <a:lnTo>
                    <a:pt x="19050" y="21887"/>
                  </a:lnTo>
                  <a:lnTo>
                    <a:pt x="38100" y="21887"/>
                  </a:lnTo>
                  <a:lnTo>
                    <a:pt x="38100" y="1506977"/>
                  </a:lnTo>
                  <a:lnTo>
                    <a:pt x="19050" y="1506977"/>
                  </a:lnTo>
                  <a:lnTo>
                    <a:pt x="19050" y="1485090"/>
                  </a:lnTo>
                  <a:lnTo>
                    <a:pt x="11439398" y="1485090"/>
                  </a:lnTo>
                  <a:lnTo>
                    <a:pt x="11439398" y="1506977"/>
                  </a:lnTo>
                  <a:lnTo>
                    <a:pt x="11420348" y="1506977"/>
                  </a:lnTo>
                  <a:lnTo>
                    <a:pt x="11420348" y="21887"/>
                  </a:lnTo>
                  <a:lnTo>
                    <a:pt x="11439398" y="21887"/>
                  </a:lnTo>
                  <a:lnTo>
                    <a:pt x="11439398" y="43774"/>
                  </a:lnTo>
                  <a:lnTo>
                    <a:pt x="19050" y="43774"/>
                  </a:lnTo>
                  <a:close/>
                </a:path>
              </a:pathLst>
            </a:custGeom>
            <a:solidFill>
              <a:srgbClr val="FFFFFF"/>
            </a:solidFill>
          </p:spPr>
        </p:sp>
        <p:sp>
          <p:nvSpPr>
            <p:cNvPr name="TextBox 53" id="53"/>
            <p:cNvSpPr txBox="true"/>
            <p:nvPr/>
          </p:nvSpPr>
          <p:spPr>
            <a:xfrm>
              <a:off x="0" y="0"/>
              <a:ext cx="11458450" cy="1528928"/>
            </a:xfrm>
            <a:prstGeom prst="rect">
              <a:avLst/>
            </a:prstGeom>
          </p:spPr>
          <p:txBody>
            <a:bodyPr anchor="t" rtlCol="false" tIns="47325" lIns="47325" bIns="47325" rIns="47325"/>
            <a:lstStyle/>
            <a:p>
              <a:pPr algn="l">
                <a:lnSpc>
                  <a:spcPts val="3018"/>
                </a:lnSpc>
              </a:pPr>
              <a:r>
                <a:rPr lang="en-US" sz="2515">
                  <a:solidFill>
                    <a:srgbClr val="000000"/>
                  </a:solidFill>
                  <a:latin typeface="Anton"/>
                  <a:ea typeface="Anton"/>
                  <a:cs typeface="Anton"/>
                  <a:sym typeface="Anton"/>
                </a:rPr>
                <a:t>Tuyền truyền, đấu tranh chống những hành vi vi phạm quyền con người.</a:t>
              </a:r>
            </a:p>
          </p:txBody>
        </p:sp>
      </p:grpSp>
      <p:sp>
        <p:nvSpPr>
          <p:cNvPr name="AutoShape 54" id="54"/>
          <p:cNvSpPr/>
          <p:nvPr/>
        </p:nvSpPr>
        <p:spPr>
          <a:xfrm flipV="true">
            <a:off x="3351294" y="1354161"/>
            <a:ext cx="858292" cy="3269256"/>
          </a:xfrm>
          <a:prstGeom prst="line">
            <a:avLst/>
          </a:prstGeom>
          <a:ln cap="rnd" w="9525">
            <a:solidFill>
              <a:srgbClr val="156082"/>
            </a:solidFill>
            <a:prstDash val="solid"/>
            <a:headEnd type="none" len="sm" w="sm"/>
            <a:tailEnd type="triangle" len="med" w="lg"/>
          </a:ln>
        </p:spPr>
      </p:sp>
      <p:sp>
        <p:nvSpPr>
          <p:cNvPr name="AutoShape 55" id="55"/>
          <p:cNvSpPr/>
          <p:nvPr/>
        </p:nvSpPr>
        <p:spPr>
          <a:xfrm flipV="true">
            <a:off x="3351294" y="3908766"/>
            <a:ext cx="858292" cy="714651"/>
          </a:xfrm>
          <a:prstGeom prst="line">
            <a:avLst/>
          </a:prstGeom>
          <a:ln cap="rnd" w="9525">
            <a:solidFill>
              <a:srgbClr val="156082"/>
            </a:solidFill>
            <a:prstDash val="solid"/>
            <a:headEnd type="none" len="sm" w="sm"/>
            <a:tailEnd type="triangle" len="med" w="lg"/>
          </a:ln>
        </p:spPr>
      </p:sp>
      <p:sp>
        <p:nvSpPr>
          <p:cNvPr name="AutoShape 56" id="56"/>
          <p:cNvSpPr/>
          <p:nvPr/>
        </p:nvSpPr>
        <p:spPr>
          <a:xfrm>
            <a:off x="3351294" y="4623417"/>
            <a:ext cx="858292" cy="1336227"/>
          </a:xfrm>
          <a:prstGeom prst="line">
            <a:avLst/>
          </a:prstGeom>
          <a:ln cap="rnd" w="9525">
            <a:solidFill>
              <a:srgbClr val="156082"/>
            </a:solidFill>
            <a:prstDash val="solid"/>
            <a:headEnd type="none" len="sm" w="sm"/>
            <a:tailEnd type="triangle" len="med" w="lg"/>
          </a:ln>
        </p:spPr>
      </p:sp>
      <p:sp>
        <p:nvSpPr>
          <p:cNvPr name="AutoShape 57" id="57"/>
          <p:cNvSpPr/>
          <p:nvPr/>
        </p:nvSpPr>
        <p:spPr>
          <a:xfrm>
            <a:off x="3351294" y="4623417"/>
            <a:ext cx="858292" cy="4131165"/>
          </a:xfrm>
          <a:prstGeom prst="line">
            <a:avLst/>
          </a:prstGeom>
          <a:ln cap="rnd" w="9525">
            <a:solidFill>
              <a:srgbClr val="156082"/>
            </a:solidFill>
            <a:prstDash val="solid"/>
            <a:headEnd type="none" len="sm" w="sm"/>
            <a:tailEnd type="triangle" len="med" w="lg"/>
          </a:ln>
        </p:spPr>
      </p:sp>
      <p:sp>
        <p:nvSpPr>
          <p:cNvPr name="AutoShape 58" id="58"/>
          <p:cNvSpPr/>
          <p:nvPr/>
        </p:nvSpPr>
        <p:spPr>
          <a:xfrm flipV="true">
            <a:off x="6392074" y="1150865"/>
            <a:ext cx="675122" cy="203296"/>
          </a:xfrm>
          <a:prstGeom prst="line">
            <a:avLst/>
          </a:prstGeom>
          <a:ln cap="rnd" w="9525">
            <a:solidFill>
              <a:srgbClr val="156082"/>
            </a:solidFill>
            <a:prstDash val="solid"/>
            <a:headEnd type="none" len="sm" w="sm"/>
            <a:tailEnd type="triangle" len="med" w="lg"/>
          </a:ln>
        </p:spPr>
      </p:sp>
      <p:sp>
        <p:nvSpPr>
          <p:cNvPr name="AutoShape 59" id="59"/>
          <p:cNvSpPr/>
          <p:nvPr/>
        </p:nvSpPr>
        <p:spPr>
          <a:xfrm>
            <a:off x="6392074" y="1354161"/>
            <a:ext cx="675123" cy="1017716"/>
          </a:xfrm>
          <a:prstGeom prst="line">
            <a:avLst/>
          </a:prstGeom>
          <a:ln cap="rnd" w="9525">
            <a:solidFill>
              <a:srgbClr val="156082"/>
            </a:solidFill>
            <a:prstDash val="solid"/>
            <a:headEnd type="none" len="sm" w="sm"/>
            <a:tailEnd type="triangle" len="med" w="lg"/>
          </a:ln>
        </p:spPr>
      </p:sp>
      <p:sp>
        <p:nvSpPr>
          <p:cNvPr name="AutoShape 60" id="60"/>
          <p:cNvSpPr/>
          <p:nvPr/>
        </p:nvSpPr>
        <p:spPr>
          <a:xfrm flipV="true">
            <a:off x="6513373" y="3798317"/>
            <a:ext cx="553823" cy="110449"/>
          </a:xfrm>
          <a:prstGeom prst="line">
            <a:avLst/>
          </a:prstGeom>
          <a:ln cap="rnd" w="9525">
            <a:solidFill>
              <a:srgbClr val="156082"/>
            </a:solidFill>
            <a:prstDash val="solid"/>
            <a:headEnd type="none" len="sm" w="sm"/>
            <a:tailEnd type="triangle" len="med" w="lg"/>
          </a:ln>
        </p:spPr>
      </p:sp>
      <p:sp>
        <p:nvSpPr>
          <p:cNvPr name="AutoShape 61" id="61"/>
          <p:cNvSpPr/>
          <p:nvPr/>
        </p:nvSpPr>
        <p:spPr>
          <a:xfrm flipV="true">
            <a:off x="6513373" y="5244000"/>
            <a:ext cx="553823" cy="715644"/>
          </a:xfrm>
          <a:prstGeom prst="line">
            <a:avLst/>
          </a:prstGeom>
          <a:ln cap="rnd" w="9525">
            <a:solidFill>
              <a:srgbClr val="156082"/>
            </a:solidFill>
            <a:prstDash val="solid"/>
            <a:headEnd type="none" len="sm" w="sm"/>
            <a:tailEnd type="triangle" len="med" w="lg"/>
          </a:ln>
        </p:spPr>
      </p:sp>
      <p:sp>
        <p:nvSpPr>
          <p:cNvPr name="AutoShape 62" id="62"/>
          <p:cNvSpPr/>
          <p:nvPr/>
        </p:nvSpPr>
        <p:spPr>
          <a:xfrm>
            <a:off x="6513373" y="5959644"/>
            <a:ext cx="553823" cy="339458"/>
          </a:xfrm>
          <a:prstGeom prst="line">
            <a:avLst/>
          </a:prstGeom>
          <a:ln cap="rnd" w="9525">
            <a:solidFill>
              <a:srgbClr val="156082"/>
            </a:solidFill>
            <a:prstDash val="solid"/>
            <a:headEnd type="none" len="sm" w="sm"/>
            <a:tailEnd type="triangle" len="med" w="lg"/>
          </a:ln>
        </p:spPr>
      </p:sp>
      <p:sp>
        <p:nvSpPr>
          <p:cNvPr name="AutoShape 63" id="63"/>
          <p:cNvSpPr/>
          <p:nvPr/>
        </p:nvSpPr>
        <p:spPr>
          <a:xfrm flipV="true">
            <a:off x="6716573" y="7247882"/>
            <a:ext cx="903244" cy="1506700"/>
          </a:xfrm>
          <a:prstGeom prst="line">
            <a:avLst/>
          </a:prstGeom>
          <a:ln cap="rnd" w="9525">
            <a:solidFill>
              <a:srgbClr val="156082"/>
            </a:solidFill>
            <a:prstDash val="solid"/>
            <a:headEnd type="none" len="sm" w="sm"/>
            <a:tailEnd type="triangle" len="med" w="lg"/>
          </a:ln>
        </p:spPr>
      </p:sp>
      <p:sp>
        <p:nvSpPr>
          <p:cNvPr name="AutoShape 64" id="64"/>
          <p:cNvSpPr/>
          <p:nvPr/>
        </p:nvSpPr>
        <p:spPr>
          <a:xfrm flipV="true">
            <a:off x="6716573" y="8029747"/>
            <a:ext cx="903244" cy="724835"/>
          </a:xfrm>
          <a:prstGeom prst="line">
            <a:avLst/>
          </a:prstGeom>
          <a:ln cap="rnd" w="9525">
            <a:solidFill>
              <a:srgbClr val="156082"/>
            </a:solidFill>
            <a:prstDash val="solid"/>
            <a:headEnd type="none" len="sm" w="sm"/>
            <a:tailEnd type="triangle" len="med" w="lg"/>
          </a:ln>
        </p:spPr>
      </p:sp>
      <p:sp>
        <p:nvSpPr>
          <p:cNvPr name="AutoShape 65" id="65"/>
          <p:cNvSpPr/>
          <p:nvPr/>
        </p:nvSpPr>
        <p:spPr>
          <a:xfrm>
            <a:off x="6716573" y="8754582"/>
            <a:ext cx="903244" cy="307605"/>
          </a:xfrm>
          <a:prstGeom prst="line">
            <a:avLst/>
          </a:prstGeom>
          <a:ln cap="rnd" w="9525">
            <a:solidFill>
              <a:srgbClr val="156082"/>
            </a:solidFill>
            <a:prstDash val="solid"/>
            <a:headEnd type="none" len="sm" w="sm"/>
            <a:tailEnd type="triangle" len="med" w="lg"/>
          </a:ln>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91811" y="2288339"/>
            <a:ext cx="2115535" cy="3626380"/>
            <a:chOff x="0" y="0"/>
            <a:chExt cx="3084549" cy="5287432"/>
          </a:xfrm>
        </p:grpSpPr>
        <p:sp>
          <p:nvSpPr>
            <p:cNvPr name="Freeform 3" id="3"/>
            <p:cNvSpPr/>
            <p:nvPr/>
          </p:nvSpPr>
          <p:spPr>
            <a:xfrm flipH="false" flipV="false" rot="0">
              <a:off x="0" y="0"/>
              <a:ext cx="3084490" cy="5287487"/>
            </a:xfrm>
            <a:custGeom>
              <a:avLst/>
              <a:gdLst/>
              <a:ahLst/>
              <a:cxnLst/>
              <a:rect r="r" b="b" t="t" l="l"/>
              <a:pathLst>
                <a:path h="5287487" w="3084490">
                  <a:moveTo>
                    <a:pt x="0" y="0"/>
                  </a:moveTo>
                  <a:lnTo>
                    <a:pt x="3084490" y="0"/>
                  </a:lnTo>
                  <a:lnTo>
                    <a:pt x="3084490" y="5287487"/>
                  </a:lnTo>
                  <a:lnTo>
                    <a:pt x="0" y="5287487"/>
                  </a:lnTo>
                  <a:close/>
                </a:path>
              </a:pathLst>
            </a:custGeom>
            <a:solidFill>
              <a:srgbClr val="FFFFFF"/>
            </a:solidFill>
          </p:spPr>
        </p:sp>
        <p:sp>
          <p:nvSpPr>
            <p:cNvPr name="Freeform 4" id="4"/>
            <p:cNvSpPr/>
            <p:nvPr/>
          </p:nvSpPr>
          <p:spPr>
            <a:xfrm flipH="false" flipV="false" rot="0">
              <a:off x="-1524" y="-1524"/>
              <a:ext cx="3087544" cy="5290535"/>
            </a:xfrm>
            <a:custGeom>
              <a:avLst/>
              <a:gdLst/>
              <a:ahLst/>
              <a:cxnLst/>
              <a:rect r="r" b="b" t="t" l="l"/>
              <a:pathLst>
                <a:path h="5290535" w="3087544">
                  <a:moveTo>
                    <a:pt x="1524" y="0"/>
                  </a:moveTo>
                  <a:lnTo>
                    <a:pt x="3086014" y="0"/>
                  </a:lnTo>
                  <a:cubicBezTo>
                    <a:pt x="3086909" y="0"/>
                    <a:pt x="3087544" y="762"/>
                    <a:pt x="3087544" y="1524"/>
                  </a:cubicBezTo>
                  <a:lnTo>
                    <a:pt x="3087544" y="5289011"/>
                  </a:lnTo>
                  <a:cubicBezTo>
                    <a:pt x="3087544" y="5289900"/>
                    <a:pt x="3086782" y="5290535"/>
                    <a:pt x="3086014" y="5290535"/>
                  </a:cubicBezTo>
                  <a:lnTo>
                    <a:pt x="1524" y="5290535"/>
                  </a:lnTo>
                  <a:cubicBezTo>
                    <a:pt x="635" y="5290535"/>
                    <a:pt x="0" y="5289773"/>
                    <a:pt x="0" y="5289011"/>
                  </a:cubicBezTo>
                  <a:lnTo>
                    <a:pt x="0" y="1524"/>
                  </a:lnTo>
                  <a:cubicBezTo>
                    <a:pt x="0" y="635"/>
                    <a:pt x="762" y="0"/>
                    <a:pt x="1524" y="0"/>
                  </a:cubicBezTo>
                  <a:moveTo>
                    <a:pt x="1524" y="2588"/>
                  </a:moveTo>
                  <a:lnTo>
                    <a:pt x="1524" y="1524"/>
                  </a:lnTo>
                  <a:lnTo>
                    <a:pt x="3216" y="1524"/>
                  </a:lnTo>
                  <a:lnTo>
                    <a:pt x="3216" y="5289011"/>
                  </a:lnTo>
                  <a:lnTo>
                    <a:pt x="1524" y="5289011"/>
                  </a:lnTo>
                  <a:lnTo>
                    <a:pt x="1524" y="5287930"/>
                  </a:lnTo>
                  <a:lnTo>
                    <a:pt x="3086014" y="5287930"/>
                  </a:lnTo>
                  <a:lnTo>
                    <a:pt x="3086014" y="5289011"/>
                  </a:lnTo>
                  <a:lnTo>
                    <a:pt x="3084321" y="5289011"/>
                  </a:lnTo>
                  <a:lnTo>
                    <a:pt x="3084321" y="1524"/>
                  </a:lnTo>
                  <a:lnTo>
                    <a:pt x="3086014" y="1524"/>
                  </a:lnTo>
                  <a:lnTo>
                    <a:pt x="3086014" y="2588"/>
                  </a:lnTo>
                  <a:lnTo>
                    <a:pt x="1524" y="2588"/>
                  </a:lnTo>
                  <a:close/>
                </a:path>
              </a:pathLst>
            </a:custGeom>
            <a:solidFill>
              <a:srgbClr val="FFFFFF"/>
            </a:solidFill>
          </p:spPr>
        </p:sp>
        <p:sp>
          <p:nvSpPr>
            <p:cNvPr name="TextBox 5" id="5"/>
            <p:cNvSpPr txBox="true"/>
            <p:nvPr/>
          </p:nvSpPr>
          <p:spPr>
            <a:xfrm>
              <a:off x="0" y="9525"/>
              <a:ext cx="3084549" cy="5277907"/>
            </a:xfrm>
            <a:prstGeom prst="rect">
              <a:avLst/>
            </a:prstGeom>
          </p:spPr>
          <p:txBody>
            <a:bodyPr anchor="t" rtlCol="false" tIns="46455" lIns="46455" bIns="46455" rIns="46455"/>
            <a:lstStyle/>
            <a:p>
              <a:pPr algn="ctr">
                <a:lnSpc>
                  <a:spcPts val="3292"/>
                </a:lnSpc>
              </a:pPr>
              <a:r>
                <a:rPr lang="en-US" sz="2743">
                  <a:solidFill>
                    <a:srgbClr val="FF0000"/>
                  </a:solidFill>
                  <a:latin typeface="Anton"/>
                  <a:ea typeface="Anton"/>
                  <a:cs typeface="Anton"/>
                  <a:sym typeface="Anton"/>
                </a:rPr>
                <a:t>Hiến pháp nước CHXHCNVN Về kinh tế, văn hoá, giáo dục, khoa học, công nghệ và mội trường</a:t>
              </a:r>
            </a:p>
          </p:txBody>
        </p:sp>
      </p:grpSp>
      <p:grpSp>
        <p:nvGrpSpPr>
          <p:cNvPr name="Group 6" id="6"/>
          <p:cNvGrpSpPr/>
          <p:nvPr/>
        </p:nvGrpSpPr>
        <p:grpSpPr>
          <a:xfrm rot="0">
            <a:off x="3426753" y="1386103"/>
            <a:ext cx="1571820" cy="671005"/>
            <a:chOff x="0" y="0"/>
            <a:chExt cx="2291788" cy="978356"/>
          </a:xfrm>
        </p:grpSpPr>
        <p:sp>
          <p:nvSpPr>
            <p:cNvPr name="Freeform 7" id="7"/>
            <p:cNvSpPr/>
            <p:nvPr/>
          </p:nvSpPr>
          <p:spPr>
            <a:xfrm flipH="false" flipV="false" rot="0">
              <a:off x="-1524" y="-1524"/>
              <a:ext cx="2294890" cy="981372"/>
            </a:xfrm>
            <a:custGeom>
              <a:avLst/>
              <a:gdLst/>
              <a:ahLst/>
              <a:cxnLst/>
              <a:rect r="r" b="b" t="t" l="l"/>
              <a:pathLst>
                <a:path h="981372" w="2294890">
                  <a:moveTo>
                    <a:pt x="1524" y="0"/>
                  </a:moveTo>
                  <a:lnTo>
                    <a:pt x="2293366" y="0"/>
                  </a:lnTo>
                  <a:cubicBezTo>
                    <a:pt x="2294255" y="0"/>
                    <a:pt x="2294890" y="762"/>
                    <a:pt x="2294890" y="1524"/>
                  </a:cubicBezTo>
                  <a:lnTo>
                    <a:pt x="2294890" y="979838"/>
                  </a:lnTo>
                  <a:cubicBezTo>
                    <a:pt x="2294890" y="980737"/>
                    <a:pt x="2294128" y="981372"/>
                    <a:pt x="2293366" y="981372"/>
                  </a:cubicBezTo>
                  <a:lnTo>
                    <a:pt x="1524" y="981372"/>
                  </a:lnTo>
                  <a:cubicBezTo>
                    <a:pt x="635" y="981372"/>
                    <a:pt x="0" y="980610"/>
                    <a:pt x="0" y="979838"/>
                  </a:cubicBezTo>
                  <a:lnTo>
                    <a:pt x="0" y="1524"/>
                  </a:lnTo>
                  <a:cubicBezTo>
                    <a:pt x="0" y="635"/>
                    <a:pt x="762" y="0"/>
                    <a:pt x="1524" y="0"/>
                  </a:cubicBezTo>
                  <a:moveTo>
                    <a:pt x="1524" y="3543"/>
                  </a:moveTo>
                  <a:lnTo>
                    <a:pt x="1524" y="1524"/>
                  </a:lnTo>
                  <a:lnTo>
                    <a:pt x="3048" y="1524"/>
                  </a:lnTo>
                  <a:lnTo>
                    <a:pt x="3048" y="979838"/>
                  </a:lnTo>
                  <a:lnTo>
                    <a:pt x="1524" y="979838"/>
                  </a:lnTo>
                  <a:lnTo>
                    <a:pt x="1524" y="977819"/>
                  </a:lnTo>
                  <a:lnTo>
                    <a:pt x="2293366" y="977819"/>
                  </a:lnTo>
                  <a:lnTo>
                    <a:pt x="2293366" y="979838"/>
                  </a:lnTo>
                  <a:lnTo>
                    <a:pt x="2291842" y="979838"/>
                  </a:lnTo>
                  <a:lnTo>
                    <a:pt x="2291842" y="1524"/>
                  </a:lnTo>
                  <a:lnTo>
                    <a:pt x="2293366" y="1524"/>
                  </a:lnTo>
                  <a:lnTo>
                    <a:pt x="2293366" y="3543"/>
                  </a:lnTo>
                  <a:lnTo>
                    <a:pt x="1524" y="3543"/>
                  </a:lnTo>
                  <a:close/>
                </a:path>
              </a:pathLst>
            </a:custGeom>
            <a:solidFill>
              <a:srgbClr val="FFFFFF"/>
            </a:solidFill>
          </p:spPr>
        </p:sp>
        <p:sp>
          <p:nvSpPr>
            <p:cNvPr name="TextBox 8" id="8"/>
            <p:cNvSpPr txBox="true"/>
            <p:nvPr/>
          </p:nvSpPr>
          <p:spPr>
            <a:xfrm>
              <a:off x="0" y="9525"/>
              <a:ext cx="2291788" cy="968831"/>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Về kinh tế</a:t>
              </a:r>
            </a:p>
          </p:txBody>
        </p:sp>
      </p:grpSp>
      <p:grpSp>
        <p:nvGrpSpPr>
          <p:cNvPr name="Group 9" id="9"/>
          <p:cNvGrpSpPr/>
          <p:nvPr/>
        </p:nvGrpSpPr>
        <p:grpSpPr>
          <a:xfrm rot="0">
            <a:off x="5838041" y="710510"/>
            <a:ext cx="11547851" cy="671005"/>
            <a:chOff x="0" y="0"/>
            <a:chExt cx="16837308" cy="978356"/>
          </a:xfrm>
        </p:grpSpPr>
        <p:sp>
          <p:nvSpPr>
            <p:cNvPr name="Freeform 10" id="10"/>
            <p:cNvSpPr/>
            <p:nvPr/>
          </p:nvSpPr>
          <p:spPr>
            <a:xfrm flipH="false" flipV="false" rot="0">
              <a:off x="-1524" y="-1524"/>
              <a:ext cx="16840327" cy="981372"/>
            </a:xfrm>
            <a:custGeom>
              <a:avLst/>
              <a:gdLst/>
              <a:ahLst/>
              <a:cxnLst/>
              <a:rect r="r" b="b" t="t" l="l"/>
              <a:pathLst>
                <a:path h="981372" w="16840327">
                  <a:moveTo>
                    <a:pt x="1524" y="0"/>
                  </a:moveTo>
                  <a:lnTo>
                    <a:pt x="16838803" y="0"/>
                  </a:lnTo>
                  <a:cubicBezTo>
                    <a:pt x="16839692" y="0"/>
                    <a:pt x="16840327" y="762"/>
                    <a:pt x="16840327" y="1524"/>
                  </a:cubicBezTo>
                  <a:lnTo>
                    <a:pt x="16840327" y="979838"/>
                  </a:lnTo>
                  <a:cubicBezTo>
                    <a:pt x="16840327" y="980737"/>
                    <a:pt x="16839566" y="981372"/>
                    <a:pt x="16838803" y="981372"/>
                  </a:cubicBezTo>
                  <a:lnTo>
                    <a:pt x="1524" y="981372"/>
                  </a:lnTo>
                  <a:cubicBezTo>
                    <a:pt x="635" y="981372"/>
                    <a:pt x="0" y="980610"/>
                    <a:pt x="0" y="979838"/>
                  </a:cubicBezTo>
                  <a:lnTo>
                    <a:pt x="0" y="1524"/>
                  </a:lnTo>
                  <a:cubicBezTo>
                    <a:pt x="0" y="635"/>
                    <a:pt x="762" y="0"/>
                    <a:pt x="1524" y="0"/>
                  </a:cubicBezTo>
                  <a:moveTo>
                    <a:pt x="1524" y="3543"/>
                  </a:moveTo>
                  <a:lnTo>
                    <a:pt x="1524" y="1524"/>
                  </a:lnTo>
                  <a:lnTo>
                    <a:pt x="3048" y="1524"/>
                  </a:lnTo>
                  <a:lnTo>
                    <a:pt x="3048" y="979838"/>
                  </a:lnTo>
                  <a:lnTo>
                    <a:pt x="1524" y="979838"/>
                  </a:lnTo>
                  <a:lnTo>
                    <a:pt x="1524" y="977819"/>
                  </a:lnTo>
                  <a:lnTo>
                    <a:pt x="16838803" y="977819"/>
                  </a:lnTo>
                  <a:lnTo>
                    <a:pt x="16838803" y="979838"/>
                  </a:lnTo>
                  <a:lnTo>
                    <a:pt x="16837279" y="979838"/>
                  </a:lnTo>
                  <a:lnTo>
                    <a:pt x="16837279" y="1524"/>
                  </a:lnTo>
                  <a:lnTo>
                    <a:pt x="16838803" y="1524"/>
                  </a:lnTo>
                  <a:lnTo>
                    <a:pt x="16838803" y="3543"/>
                  </a:lnTo>
                  <a:lnTo>
                    <a:pt x="1524" y="3543"/>
                  </a:lnTo>
                  <a:close/>
                </a:path>
              </a:pathLst>
            </a:custGeom>
            <a:solidFill>
              <a:srgbClr val="FFFFFF"/>
            </a:solidFill>
          </p:spPr>
        </p:sp>
        <p:sp>
          <p:nvSpPr>
            <p:cNvPr name="TextBox 11" id="11"/>
            <p:cNvSpPr txBox="true"/>
            <p:nvPr/>
          </p:nvSpPr>
          <p:spPr>
            <a:xfrm>
              <a:off x="0" y="9525"/>
              <a:ext cx="16837308" cy="968831"/>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Xây dựng nền kinh tế, độc lập, chủ quyền, phát huy nội lực, hội nhập và hợp tác quốc tế</a:t>
              </a:r>
            </a:p>
          </p:txBody>
        </p:sp>
      </p:grpSp>
      <p:grpSp>
        <p:nvGrpSpPr>
          <p:cNvPr name="Group 12" id="12"/>
          <p:cNvGrpSpPr/>
          <p:nvPr/>
        </p:nvGrpSpPr>
        <p:grpSpPr>
          <a:xfrm rot="0">
            <a:off x="5838042" y="1595664"/>
            <a:ext cx="11547849" cy="671005"/>
            <a:chOff x="0" y="0"/>
            <a:chExt cx="16837306" cy="978356"/>
          </a:xfrm>
        </p:grpSpPr>
        <p:sp>
          <p:nvSpPr>
            <p:cNvPr name="Freeform 13" id="13"/>
            <p:cNvSpPr/>
            <p:nvPr/>
          </p:nvSpPr>
          <p:spPr>
            <a:xfrm flipH="false" flipV="false" rot="0">
              <a:off x="-1524" y="-1524"/>
              <a:ext cx="16840327" cy="981372"/>
            </a:xfrm>
            <a:custGeom>
              <a:avLst/>
              <a:gdLst/>
              <a:ahLst/>
              <a:cxnLst/>
              <a:rect r="r" b="b" t="t" l="l"/>
              <a:pathLst>
                <a:path h="981372" w="16840327">
                  <a:moveTo>
                    <a:pt x="1524" y="0"/>
                  </a:moveTo>
                  <a:lnTo>
                    <a:pt x="16838803" y="0"/>
                  </a:lnTo>
                  <a:cubicBezTo>
                    <a:pt x="16839692" y="0"/>
                    <a:pt x="16840327" y="762"/>
                    <a:pt x="16840327" y="1524"/>
                  </a:cubicBezTo>
                  <a:lnTo>
                    <a:pt x="16840327" y="979838"/>
                  </a:lnTo>
                  <a:cubicBezTo>
                    <a:pt x="16840327" y="980737"/>
                    <a:pt x="16839566" y="981372"/>
                    <a:pt x="16838803" y="981372"/>
                  </a:cubicBezTo>
                  <a:lnTo>
                    <a:pt x="1524" y="981372"/>
                  </a:lnTo>
                  <a:cubicBezTo>
                    <a:pt x="635" y="981372"/>
                    <a:pt x="0" y="980610"/>
                    <a:pt x="0" y="979838"/>
                  </a:cubicBezTo>
                  <a:lnTo>
                    <a:pt x="0" y="1524"/>
                  </a:lnTo>
                  <a:cubicBezTo>
                    <a:pt x="0" y="635"/>
                    <a:pt x="762" y="0"/>
                    <a:pt x="1524" y="0"/>
                  </a:cubicBezTo>
                  <a:moveTo>
                    <a:pt x="1524" y="3543"/>
                  </a:moveTo>
                  <a:lnTo>
                    <a:pt x="1524" y="1524"/>
                  </a:lnTo>
                  <a:lnTo>
                    <a:pt x="3048" y="1524"/>
                  </a:lnTo>
                  <a:lnTo>
                    <a:pt x="3048" y="979838"/>
                  </a:lnTo>
                  <a:lnTo>
                    <a:pt x="1524" y="979838"/>
                  </a:lnTo>
                  <a:lnTo>
                    <a:pt x="1524" y="977819"/>
                  </a:lnTo>
                  <a:lnTo>
                    <a:pt x="16838803" y="977819"/>
                  </a:lnTo>
                  <a:lnTo>
                    <a:pt x="16838803" y="979838"/>
                  </a:lnTo>
                  <a:lnTo>
                    <a:pt x="16837279" y="979838"/>
                  </a:lnTo>
                  <a:lnTo>
                    <a:pt x="16837279" y="1524"/>
                  </a:lnTo>
                  <a:lnTo>
                    <a:pt x="16838803" y="1524"/>
                  </a:lnTo>
                  <a:lnTo>
                    <a:pt x="16838803" y="3543"/>
                  </a:lnTo>
                  <a:lnTo>
                    <a:pt x="1524" y="3543"/>
                  </a:lnTo>
                  <a:close/>
                </a:path>
              </a:pathLst>
            </a:custGeom>
            <a:solidFill>
              <a:srgbClr val="FFFFFF"/>
            </a:solidFill>
          </p:spPr>
        </p:sp>
        <p:sp>
          <p:nvSpPr>
            <p:cNvPr name="TextBox 14" id="14"/>
            <p:cNvSpPr txBox="true"/>
            <p:nvPr/>
          </p:nvSpPr>
          <p:spPr>
            <a:xfrm>
              <a:off x="0" y="9525"/>
              <a:ext cx="16837306" cy="968831"/>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Là nền kinh tế thị trường định hướng xã hội chủ nghĩa. </a:t>
              </a:r>
            </a:p>
          </p:txBody>
        </p:sp>
      </p:grpSp>
      <p:grpSp>
        <p:nvGrpSpPr>
          <p:cNvPr name="Group 15" id="15"/>
          <p:cNvGrpSpPr/>
          <p:nvPr/>
        </p:nvGrpSpPr>
        <p:grpSpPr>
          <a:xfrm rot="0">
            <a:off x="5838039" y="2353884"/>
            <a:ext cx="11514457" cy="1042480"/>
            <a:chOff x="0" y="0"/>
            <a:chExt cx="16788618" cy="1519984"/>
          </a:xfrm>
        </p:grpSpPr>
        <p:sp>
          <p:nvSpPr>
            <p:cNvPr name="Freeform 16" id="16"/>
            <p:cNvSpPr/>
            <p:nvPr/>
          </p:nvSpPr>
          <p:spPr>
            <a:xfrm flipH="false" flipV="false" rot="0">
              <a:off x="-1524" y="-1524"/>
              <a:ext cx="16791685" cy="1522976"/>
            </a:xfrm>
            <a:custGeom>
              <a:avLst/>
              <a:gdLst/>
              <a:ahLst/>
              <a:cxnLst/>
              <a:rect r="r" b="b" t="t" l="l"/>
              <a:pathLst>
                <a:path h="1522976" w="16791685">
                  <a:moveTo>
                    <a:pt x="1524" y="0"/>
                  </a:moveTo>
                  <a:lnTo>
                    <a:pt x="16790161" y="0"/>
                  </a:lnTo>
                  <a:cubicBezTo>
                    <a:pt x="16791051" y="0"/>
                    <a:pt x="16791685" y="762"/>
                    <a:pt x="16791685" y="1524"/>
                  </a:cubicBezTo>
                  <a:lnTo>
                    <a:pt x="16791685" y="1521442"/>
                  </a:lnTo>
                  <a:cubicBezTo>
                    <a:pt x="16791685" y="1522341"/>
                    <a:pt x="16790924" y="1522976"/>
                    <a:pt x="16790161" y="1522976"/>
                  </a:cubicBezTo>
                  <a:lnTo>
                    <a:pt x="1524" y="1522976"/>
                  </a:lnTo>
                  <a:cubicBezTo>
                    <a:pt x="635" y="1522976"/>
                    <a:pt x="0" y="1522214"/>
                    <a:pt x="0" y="1521442"/>
                  </a:cubicBezTo>
                  <a:lnTo>
                    <a:pt x="0" y="1524"/>
                  </a:lnTo>
                  <a:cubicBezTo>
                    <a:pt x="0" y="635"/>
                    <a:pt x="762" y="0"/>
                    <a:pt x="1524" y="0"/>
                  </a:cubicBezTo>
                  <a:moveTo>
                    <a:pt x="1524" y="3316"/>
                  </a:moveTo>
                  <a:lnTo>
                    <a:pt x="1524" y="1524"/>
                  </a:lnTo>
                  <a:lnTo>
                    <a:pt x="3048" y="1524"/>
                  </a:lnTo>
                  <a:lnTo>
                    <a:pt x="3048" y="1521442"/>
                  </a:lnTo>
                  <a:lnTo>
                    <a:pt x="1524" y="1521442"/>
                  </a:lnTo>
                  <a:lnTo>
                    <a:pt x="1524" y="1519650"/>
                  </a:lnTo>
                  <a:lnTo>
                    <a:pt x="16790161" y="1519650"/>
                  </a:lnTo>
                  <a:lnTo>
                    <a:pt x="16790161" y="1521442"/>
                  </a:lnTo>
                  <a:lnTo>
                    <a:pt x="16788637" y="1521442"/>
                  </a:lnTo>
                  <a:lnTo>
                    <a:pt x="16788637" y="1524"/>
                  </a:lnTo>
                  <a:lnTo>
                    <a:pt x="16790161" y="1524"/>
                  </a:lnTo>
                  <a:lnTo>
                    <a:pt x="16790161" y="3316"/>
                  </a:lnTo>
                  <a:lnTo>
                    <a:pt x="1524" y="3316"/>
                  </a:lnTo>
                  <a:close/>
                </a:path>
              </a:pathLst>
            </a:custGeom>
            <a:solidFill>
              <a:srgbClr val="FFFFFF"/>
            </a:solidFill>
          </p:spPr>
        </p:sp>
        <p:sp>
          <p:nvSpPr>
            <p:cNvPr name="TextBox 17" id="17"/>
            <p:cNvSpPr txBox="true"/>
            <p:nvPr/>
          </p:nvSpPr>
          <p:spPr>
            <a:xfrm>
              <a:off x="0" y="9525"/>
              <a:ext cx="16788618" cy="1510459"/>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Nhà nước khuyến khích, tạo điều kiện cho mọi doanh nhân, doanh nghiệp đầu tư, sản xuất, phát triển </a:t>
              </a:r>
            </a:p>
          </p:txBody>
        </p:sp>
      </p:grpSp>
      <p:grpSp>
        <p:nvGrpSpPr>
          <p:cNvPr name="Group 18" id="18"/>
          <p:cNvGrpSpPr/>
          <p:nvPr/>
        </p:nvGrpSpPr>
        <p:grpSpPr>
          <a:xfrm rot="0">
            <a:off x="5804644" y="3413485"/>
            <a:ext cx="11547848" cy="671005"/>
            <a:chOff x="0" y="0"/>
            <a:chExt cx="16837304" cy="978356"/>
          </a:xfrm>
        </p:grpSpPr>
        <p:sp>
          <p:nvSpPr>
            <p:cNvPr name="Freeform 19" id="19"/>
            <p:cNvSpPr/>
            <p:nvPr/>
          </p:nvSpPr>
          <p:spPr>
            <a:xfrm flipH="false" flipV="false" rot="0">
              <a:off x="-1524" y="-1524"/>
              <a:ext cx="16840327" cy="981372"/>
            </a:xfrm>
            <a:custGeom>
              <a:avLst/>
              <a:gdLst/>
              <a:ahLst/>
              <a:cxnLst/>
              <a:rect r="r" b="b" t="t" l="l"/>
              <a:pathLst>
                <a:path h="981372" w="16840327">
                  <a:moveTo>
                    <a:pt x="1524" y="0"/>
                  </a:moveTo>
                  <a:lnTo>
                    <a:pt x="16838803" y="0"/>
                  </a:lnTo>
                  <a:cubicBezTo>
                    <a:pt x="16839692" y="0"/>
                    <a:pt x="16840327" y="762"/>
                    <a:pt x="16840327" y="1524"/>
                  </a:cubicBezTo>
                  <a:lnTo>
                    <a:pt x="16840327" y="979838"/>
                  </a:lnTo>
                  <a:cubicBezTo>
                    <a:pt x="16840327" y="980737"/>
                    <a:pt x="16839566" y="981372"/>
                    <a:pt x="16838803" y="981372"/>
                  </a:cubicBezTo>
                  <a:lnTo>
                    <a:pt x="1524" y="981372"/>
                  </a:lnTo>
                  <a:cubicBezTo>
                    <a:pt x="635" y="981372"/>
                    <a:pt x="0" y="980610"/>
                    <a:pt x="0" y="979838"/>
                  </a:cubicBezTo>
                  <a:lnTo>
                    <a:pt x="0" y="1524"/>
                  </a:lnTo>
                  <a:cubicBezTo>
                    <a:pt x="0" y="635"/>
                    <a:pt x="762" y="0"/>
                    <a:pt x="1524" y="0"/>
                  </a:cubicBezTo>
                  <a:moveTo>
                    <a:pt x="1524" y="3543"/>
                  </a:moveTo>
                  <a:lnTo>
                    <a:pt x="1524" y="1524"/>
                  </a:lnTo>
                  <a:lnTo>
                    <a:pt x="3048" y="1524"/>
                  </a:lnTo>
                  <a:lnTo>
                    <a:pt x="3048" y="979838"/>
                  </a:lnTo>
                  <a:lnTo>
                    <a:pt x="1524" y="979838"/>
                  </a:lnTo>
                  <a:lnTo>
                    <a:pt x="1524" y="977819"/>
                  </a:lnTo>
                  <a:lnTo>
                    <a:pt x="16838803" y="977819"/>
                  </a:lnTo>
                  <a:lnTo>
                    <a:pt x="16838803" y="979838"/>
                  </a:lnTo>
                  <a:lnTo>
                    <a:pt x="16837279" y="979838"/>
                  </a:lnTo>
                  <a:lnTo>
                    <a:pt x="16837279" y="1524"/>
                  </a:lnTo>
                  <a:lnTo>
                    <a:pt x="16838803" y="1524"/>
                  </a:lnTo>
                  <a:lnTo>
                    <a:pt x="16838803" y="3543"/>
                  </a:lnTo>
                  <a:lnTo>
                    <a:pt x="1524" y="3543"/>
                  </a:lnTo>
                  <a:close/>
                </a:path>
              </a:pathLst>
            </a:custGeom>
            <a:solidFill>
              <a:srgbClr val="FFFFFF"/>
            </a:solidFill>
          </p:spPr>
        </p:sp>
        <p:sp>
          <p:nvSpPr>
            <p:cNvPr name="TextBox 20" id="20"/>
            <p:cNvSpPr txBox="true"/>
            <p:nvPr/>
          </p:nvSpPr>
          <p:spPr>
            <a:xfrm>
              <a:off x="0" y="9525"/>
              <a:ext cx="16837304" cy="968831"/>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Đất đai và tài nguyên thuộc sở hữu toàn dân mà nhà nước là đại diện chủ sở hữu</a:t>
              </a:r>
            </a:p>
          </p:txBody>
        </p:sp>
      </p:grpSp>
      <p:grpSp>
        <p:nvGrpSpPr>
          <p:cNvPr name="Group 21" id="21"/>
          <p:cNvGrpSpPr/>
          <p:nvPr/>
        </p:nvGrpSpPr>
        <p:grpSpPr>
          <a:xfrm rot="0">
            <a:off x="3480495" y="4577538"/>
            <a:ext cx="1444804" cy="1413955"/>
            <a:chOff x="0" y="0"/>
            <a:chExt cx="2106592" cy="2061612"/>
          </a:xfrm>
        </p:grpSpPr>
        <p:sp>
          <p:nvSpPr>
            <p:cNvPr name="Freeform 22" id="22"/>
            <p:cNvSpPr/>
            <p:nvPr/>
          </p:nvSpPr>
          <p:spPr>
            <a:xfrm flipH="false" flipV="false" rot="0">
              <a:off x="-1524" y="-1524"/>
              <a:ext cx="2109597" cy="2064707"/>
            </a:xfrm>
            <a:custGeom>
              <a:avLst/>
              <a:gdLst/>
              <a:ahLst/>
              <a:cxnLst/>
              <a:rect r="r" b="b" t="t" l="l"/>
              <a:pathLst>
                <a:path h="2064707" w="2109597">
                  <a:moveTo>
                    <a:pt x="1524" y="0"/>
                  </a:moveTo>
                  <a:lnTo>
                    <a:pt x="2108073" y="0"/>
                  </a:lnTo>
                  <a:cubicBezTo>
                    <a:pt x="2108962" y="0"/>
                    <a:pt x="2109597" y="762"/>
                    <a:pt x="2109597" y="1524"/>
                  </a:cubicBezTo>
                  <a:lnTo>
                    <a:pt x="2109597" y="2063183"/>
                  </a:lnTo>
                  <a:cubicBezTo>
                    <a:pt x="2109597" y="2064072"/>
                    <a:pt x="2108835" y="2064707"/>
                    <a:pt x="2108073" y="2064707"/>
                  </a:cubicBezTo>
                  <a:lnTo>
                    <a:pt x="1524" y="2064707"/>
                  </a:lnTo>
                  <a:cubicBezTo>
                    <a:pt x="635" y="2064707"/>
                    <a:pt x="0" y="2063945"/>
                    <a:pt x="0" y="2063183"/>
                  </a:cubicBezTo>
                  <a:lnTo>
                    <a:pt x="0" y="1524"/>
                  </a:lnTo>
                  <a:cubicBezTo>
                    <a:pt x="0" y="635"/>
                    <a:pt x="762" y="0"/>
                    <a:pt x="1524" y="0"/>
                  </a:cubicBezTo>
                  <a:moveTo>
                    <a:pt x="1524" y="3225"/>
                  </a:moveTo>
                  <a:lnTo>
                    <a:pt x="1524" y="1524"/>
                  </a:lnTo>
                  <a:lnTo>
                    <a:pt x="3048" y="1524"/>
                  </a:lnTo>
                  <a:lnTo>
                    <a:pt x="3048" y="2063183"/>
                  </a:lnTo>
                  <a:lnTo>
                    <a:pt x="1524" y="2063183"/>
                  </a:lnTo>
                  <a:lnTo>
                    <a:pt x="1524" y="2061487"/>
                  </a:lnTo>
                  <a:lnTo>
                    <a:pt x="2108073" y="2061487"/>
                  </a:lnTo>
                  <a:lnTo>
                    <a:pt x="2108073" y="2063183"/>
                  </a:lnTo>
                  <a:lnTo>
                    <a:pt x="2106549" y="2063183"/>
                  </a:lnTo>
                  <a:lnTo>
                    <a:pt x="2106549" y="1524"/>
                  </a:lnTo>
                  <a:lnTo>
                    <a:pt x="2108073" y="1524"/>
                  </a:lnTo>
                  <a:lnTo>
                    <a:pt x="2108073" y="3225"/>
                  </a:lnTo>
                  <a:lnTo>
                    <a:pt x="1524" y="3225"/>
                  </a:lnTo>
                  <a:close/>
                </a:path>
              </a:pathLst>
            </a:custGeom>
            <a:solidFill>
              <a:srgbClr val="FFFFFF"/>
            </a:solidFill>
          </p:spPr>
        </p:sp>
        <p:sp>
          <p:nvSpPr>
            <p:cNvPr name="TextBox 23" id="23"/>
            <p:cNvSpPr txBox="true"/>
            <p:nvPr/>
          </p:nvSpPr>
          <p:spPr>
            <a:xfrm>
              <a:off x="0" y="9525"/>
              <a:ext cx="2106592" cy="2052087"/>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Về văn hoá, giáo dục</a:t>
              </a:r>
            </a:p>
          </p:txBody>
        </p:sp>
      </p:grpSp>
      <p:grpSp>
        <p:nvGrpSpPr>
          <p:cNvPr name="Group 24" id="24"/>
          <p:cNvGrpSpPr/>
          <p:nvPr/>
        </p:nvGrpSpPr>
        <p:grpSpPr>
          <a:xfrm rot="0">
            <a:off x="5838039" y="4716545"/>
            <a:ext cx="11514455" cy="1042480"/>
            <a:chOff x="0" y="0"/>
            <a:chExt cx="16788616" cy="1519984"/>
          </a:xfrm>
        </p:grpSpPr>
        <p:sp>
          <p:nvSpPr>
            <p:cNvPr name="Freeform 25" id="25"/>
            <p:cNvSpPr/>
            <p:nvPr/>
          </p:nvSpPr>
          <p:spPr>
            <a:xfrm flipH="false" flipV="false" rot="0">
              <a:off x="-1524" y="-1524"/>
              <a:ext cx="16791685" cy="1522976"/>
            </a:xfrm>
            <a:custGeom>
              <a:avLst/>
              <a:gdLst/>
              <a:ahLst/>
              <a:cxnLst/>
              <a:rect r="r" b="b" t="t" l="l"/>
              <a:pathLst>
                <a:path h="1522976" w="16791685">
                  <a:moveTo>
                    <a:pt x="1524" y="0"/>
                  </a:moveTo>
                  <a:lnTo>
                    <a:pt x="16790161" y="0"/>
                  </a:lnTo>
                  <a:cubicBezTo>
                    <a:pt x="16791051" y="0"/>
                    <a:pt x="16791685" y="762"/>
                    <a:pt x="16791685" y="1524"/>
                  </a:cubicBezTo>
                  <a:lnTo>
                    <a:pt x="16791685" y="1521442"/>
                  </a:lnTo>
                  <a:cubicBezTo>
                    <a:pt x="16791685" y="1522341"/>
                    <a:pt x="16790924" y="1522976"/>
                    <a:pt x="16790161" y="1522976"/>
                  </a:cubicBezTo>
                  <a:lnTo>
                    <a:pt x="1524" y="1522976"/>
                  </a:lnTo>
                  <a:cubicBezTo>
                    <a:pt x="635" y="1522976"/>
                    <a:pt x="0" y="1522214"/>
                    <a:pt x="0" y="1521442"/>
                  </a:cubicBezTo>
                  <a:lnTo>
                    <a:pt x="0" y="1524"/>
                  </a:lnTo>
                  <a:cubicBezTo>
                    <a:pt x="0" y="635"/>
                    <a:pt x="762" y="0"/>
                    <a:pt x="1524" y="0"/>
                  </a:cubicBezTo>
                  <a:moveTo>
                    <a:pt x="1524" y="3316"/>
                  </a:moveTo>
                  <a:lnTo>
                    <a:pt x="1524" y="1524"/>
                  </a:lnTo>
                  <a:lnTo>
                    <a:pt x="3048" y="1524"/>
                  </a:lnTo>
                  <a:lnTo>
                    <a:pt x="3048" y="1521442"/>
                  </a:lnTo>
                  <a:lnTo>
                    <a:pt x="1524" y="1521442"/>
                  </a:lnTo>
                  <a:lnTo>
                    <a:pt x="1524" y="1519650"/>
                  </a:lnTo>
                  <a:lnTo>
                    <a:pt x="16790161" y="1519650"/>
                  </a:lnTo>
                  <a:lnTo>
                    <a:pt x="16790161" y="1521442"/>
                  </a:lnTo>
                  <a:lnTo>
                    <a:pt x="16788637" y="1521442"/>
                  </a:lnTo>
                  <a:lnTo>
                    <a:pt x="16788637" y="1524"/>
                  </a:lnTo>
                  <a:lnTo>
                    <a:pt x="16790161" y="1524"/>
                  </a:lnTo>
                  <a:lnTo>
                    <a:pt x="16790161" y="3316"/>
                  </a:lnTo>
                  <a:lnTo>
                    <a:pt x="1524" y="3316"/>
                  </a:lnTo>
                  <a:close/>
                </a:path>
              </a:pathLst>
            </a:custGeom>
            <a:solidFill>
              <a:srgbClr val="FFFFFF"/>
            </a:solidFill>
          </p:spPr>
        </p:sp>
        <p:sp>
          <p:nvSpPr>
            <p:cNvPr name="TextBox 26" id="26"/>
            <p:cNvSpPr txBox="true"/>
            <p:nvPr/>
          </p:nvSpPr>
          <p:spPr>
            <a:xfrm>
              <a:off x="0" y="9525"/>
              <a:ext cx="16788616" cy="1510459"/>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Xây dựng nền văn hoá tiên tiến, đậm đà bản sắc dân tộc, tiếp thu tinh hoa văn hoá nhân loại. </a:t>
              </a:r>
            </a:p>
          </p:txBody>
        </p:sp>
      </p:grpSp>
      <p:grpSp>
        <p:nvGrpSpPr>
          <p:cNvPr name="Group 27" id="27"/>
          <p:cNvGrpSpPr/>
          <p:nvPr/>
        </p:nvGrpSpPr>
        <p:grpSpPr>
          <a:xfrm rot="0">
            <a:off x="5838039" y="5914719"/>
            <a:ext cx="11514455" cy="671005"/>
            <a:chOff x="0" y="0"/>
            <a:chExt cx="16788616" cy="978356"/>
          </a:xfrm>
        </p:grpSpPr>
        <p:sp>
          <p:nvSpPr>
            <p:cNvPr name="Freeform 28" id="28"/>
            <p:cNvSpPr/>
            <p:nvPr/>
          </p:nvSpPr>
          <p:spPr>
            <a:xfrm flipH="false" flipV="false" rot="0">
              <a:off x="-1524" y="-1524"/>
              <a:ext cx="16791685" cy="981372"/>
            </a:xfrm>
            <a:custGeom>
              <a:avLst/>
              <a:gdLst/>
              <a:ahLst/>
              <a:cxnLst/>
              <a:rect r="r" b="b" t="t" l="l"/>
              <a:pathLst>
                <a:path h="981372" w="16791685">
                  <a:moveTo>
                    <a:pt x="1524" y="0"/>
                  </a:moveTo>
                  <a:lnTo>
                    <a:pt x="16790161" y="0"/>
                  </a:lnTo>
                  <a:cubicBezTo>
                    <a:pt x="16791051" y="0"/>
                    <a:pt x="16791685" y="762"/>
                    <a:pt x="16791685" y="1524"/>
                  </a:cubicBezTo>
                  <a:lnTo>
                    <a:pt x="16791685" y="979838"/>
                  </a:lnTo>
                  <a:cubicBezTo>
                    <a:pt x="16791685" y="980737"/>
                    <a:pt x="16790924" y="981372"/>
                    <a:pt x="16790161" y="981372"/>
                  </a:cubicBezTo>
                  <a:lnTo>
                    <a:pt x="1524" y="981372"/>
                  </a:lnTo>
                  <a:cubicBezTo>
                    <a:pt x="635" y="981372"/>
                    <a:pt x="0" y="980610"/>
                    <a:pt x="0" y="979838"/>
                  </a:cubicBezTo>
                  <a:lnTo>
                    <a:pt x="0" y="1524"/>
                  </a:lnTo>
                  <a:cubicBezTo>
                    <a:pt x="0" y="635"/>
                    <a:pt x="762" y="0"/>
                    <a:pt x="1524" y="0"/>
                  </a:cubicBezTo>
                  <a:moveTo>
                    <a:pt x="1524" y="3543"/>
                  </a:moveTo>
                  <a:lnTo>
                    <a:pt x="1524" y="1524"/>
                  </a:lnTo>
                  <a:lnTo>
                    <a:pt x="3048" y="1524"/>
                  </a:lnTo>
                  <a:lnTo>
                    <a:pt x="3048" y="979838"/>
                  </a:lnTo>
                  <a:lnTo>
                    <a:pt x="1524" y="979838"/>
                  </a:lnTo>
                  <a:lnTo>
                    <a:pt x="1524" y="977819"/>
                  </a:lnTo>
                  <a:lnTo>
                    <a:pt x="16790161" y="977819"/>
                  </a:lnTo>
                  <a:lnTo>
                    <a:pt x="16790161" y="979838"/>
                  </a:lnTo>
                  <a:lnTo>
                    <a:pt x="16788637" y="979838"/>
                  </a:lnTo>
                  <a:lnTo>
                    <a:pt x="16788637" y="1524"/>
                  </a:lnTo>
                  <a:lnTo>
                    <a:pt x="16790161" y="1524"/>
                  </a:lnTo>
                  <a:lnTo>
                    <a:pt x="16790161" y="3543"/>
                  </a:lnTo>
                  <a:lnTo>
                    <a:pt x="1524" y="3543"/>
                  </a:lnTo>
                  <a:close/>
                </a:path>
              </a:pathLst>
            </a:custGeom>
            <a:solidFill>
              <a:srgbClr val="FFFFFF"/>
            </a:solidFill>
          </p:spPr>
        </p:sp>
        <p:sp>
          <p:nvSpPr>
            <p:cNvPr name="TextBox 29" id="29"/>
            <p:cNvSpPr txBox="true"/>
            <p:nvPr/>
          </p:nvSpPr>
          <p:spPr>
            <a:xfrm>
              <a:off x="0" y="9525"/>
              <a:ext cx="16788616" cy="968831"/>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Giáo dục đào tạo là quốc sách hàng đầu</a:t>
              </a:r>
            </a:p>
          </p:txBody>
        </p:sp>
      </p:grpSp>
      <p:grpSp>
        <p:nvGrpSpPr>
          <p:cNvPr name="Group 30" id="30"/>
          <p:cNvGrpSpPr/>
          <p:nvPr/>
        </p:nvGrpSpPr>
        <p:grpSpPr>
          <a:xfrm rot="0">
            <a:off x="3353479" y="6159227"/>
            <a:ext cx="1571820" cy="2026448"/>
            <a:chOff x="0" y="0"/>
            <a:chExt cx="2291788" cy="2954656"/>
          </a:xfrm>
        </p:grpSpPr>
        <p:sp>
          <p:nvSpPr>
            <p:cNvPr name="Freeform 31" id="31"/>
            <p:cNvSpPr/>
            <p:nvPr/>
          </p:nvSpPr>
          <p:spPr>
            <a:xfrm flipH="false" flipV="false" rot="0">
              <a:off x="-1524" y="-1524"/>
              <a:ext cx="2294890" cy="2957703"/>
            </a:xfrm>
            <a:custGeom>
              <a:avLst/>
              <a:gdLst/>
              <a:ahLst/>
              <a:cxnLst/>
              <a:rect r="r" b="b" t="t" l="l"/>
              <a:pathLst>
                <a:path h="2957703" w="2294890">
                  <a:moveTo>
                    <a:pt x="1524" y="0"/>
                  </a:moveTo>
                  <a:lnTo>
                    <a:pt x="2293366" y="0"/>
                  </a:lnTo>
                  <a:cubicBezTo>
                    <a:pt x="2294255" y="0"/>
                    <a:pt x="2294890" y="762"/>
                    <a:pt x="2294890" y="1524"/>
                  </a:cubicBezTo>
                  <a:lnTo>
                    <a:pt x="2294890" y="2956179"/>
                  </a:lnTo>
                  <a:cubicBezTo>
                    <a:pt x="2294890" y="2957068"/>
                    <a:pt x="2294128" y="2957703"/>
                    <a:pt x="2293366" y="2957703"/>
                  </a:cubicBezTo>
                  <a:lnTo>
                    <a:pt x="1524" y="2957703"/>
                  </a:lnTo>
                  <a:cubicBezTo>
                    <a:pt x="635" y="2957703"/>
                    <a:pt x="0" y="2956941"/>
                    <a:pt x="0" y="2956179"/>
                  </a:cubicBezTo>
                  <a:lnTo>
                    <a:pt x="0" y="1524"/>
                  </a:lnTo>
                  <a:cubicBezTo>
                    <a:pt x="0" y="635"/>
                    <a:pt x="762" y="0"/>
                    <a:pt x="1524" y="0"/>
                  </a:cubicBezTo>
                  <a:moveTo>
                    <a:pt x="1524" y="3048"/>
                  </a:moveTo>
                  <a:lnTo>
                    <a:pt x="1524" y="1524"/>
                  </a:lnTo>
                  <a:lnTo>
                    <a:pt x="3048" y="1524"/>
                  </a:lnTo>
                  <a:lnTo>
                    <a:pt x="3048" y="2956179"/>
                  </a:lnTo>
                  <a:lnTo>
                    <a:pt x="1524" y="2956179"/>
                  </a:lnTo>
                  <a:lnTo>
                    <a:pt x="1524" y="2954655"/>
                  </a:lnTo>
                  <a:lnTo>
                    <a:pt x="2293366" y="2954655"/>
                  </a:lnTo>
                  <a:lnTo>
                    <a:pt x="2293366" y="2956179"/>
                  </a:lnTo>
                  <a:lnTo>
                    <a:pt x="2291842" y="2956179"/>
                  </a:lnTo>
                  <a:lnTo>
                    <a:pt x="2291842" y="1524"/>
                  </a:lnTo>
                  <a:lnTo>
                    <a:pt x="2293366" y="1524"/>
                  </a:lnTo>
                  <a:lnTo>
                    <a:pt x="2293366" y="3048"/>
                  </a:lnTo>
                  <a:lnTo>
                    <a:pt x="1524" y="3048"/>
                  </a:lnTo>
                  <a:close/>
                </a:path>
              </a:pathLst>
            </a:custGeom>
            <a:solidFill>
              <a:srgbClr val="FFFFFF"/>
            </a:solidFill>
          </p:spPr>
        </p:sp>
        <p:sp>
          <p:nvSpPr>
            <p:cNvPr name="TextBox 32" id="32"/>
            <p:cNvSpPr txBox="true"/>
            <p:nvPr/>
          </p:nvSpPr>
          <p:spPr>
            <a:xfrm>
              <a:off x="0" y="9525"/>
              <a:ext cx="2291788" cy="2945131"/>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Về khoa học, công nghệ và môi trường</a:t>
              </a:r>
            </a:p>
          </p:txBody>
        </p:sp>
      </p:grpSp>
      <p:grpSp>
        <p:nvGrpSpPr>
          <p:cNvPr name="Group 33" id="33"/>
          <p:cNvGrpSpPr/>
          <p:nvPr/>
        </p:nvGrpSpPr>
        <p:grpSpPr>
          <a:xfrm rot="0">
            <a:off x="5838039" y="6793965"/>
            <a:ext cx="11514455" cy="1042480"/>
            <a:chOff x="0" y="0"/>
            <a:chExt cx="16788616" cy="1519984"/>
          </a:xfrm>
        </p:grpSpPr>
        <p:sp>
          <p:nvSpPr>
            <p:cNvPr name="Freeform 34" id="34"/>
            <p:cNvSpPr/>
            <p:nvPr/>
          </p:nvSpPr>
          <p:spPr>
            <a:xfrm flipH="false" flipV="false" rot="0">
              <a:off x="-1524" y="-1524"/>
              <a:ext cx="16791685" cy="1522976"/>
            </a:xfrm>
            <a:custGeom>
              <a:avLst/>
              <a:gdLst/>
              <a:ahLst/>
              <a:cxnLst/>
              <a:rect r="r" b="b" t="t" l="l"/>
              <a:pathLst>
                <a:path h="1522976" w="16791685">
                  <a:moveTo>
                    <a:pt x="1524" y="0"/>
                  </a:moveTo>
                  <a:lnTo>
                    <a:pt x="16790161" y="0"/>
                  </a:lnTo>
                  <a:cubicBezTo>
                    <a:pt x="16791051" y="0"/>
                    <a:pt x="16791685" y="762"/>
                    <a:pt x="16791685" y="1524"/>
                  </a:cubicBezTo>
                  <a:lnTo>
                    <a:pt x="16791685" y="1521442"/>
                  </a:lnTo>
                  <a:cubicBezTo>
                    <a:pt x="16791685" y="1522341"/>
                    <a:pt x="16790924" y="1522976"/>
                    <a:pt x="16790161" y="1522976"/>
                  </a:cubicBezTo>
                  <a:lnTo>
                    <a:pt x="1524" y="1522976"/>
                  </a:lnTo>
                  <a:cubicBezTo>
                    <a:pt x="635" y="1522976"/>
                    <a:pt x="0" y="1522214"/>
                    <a:pt x="0" y="1521442"/>
                  </a:cubicBezTo>
                  <a:lnTo>
                    <a:pt x="0" y="1524"/>
                  </a:lnTo>
                  <a:cubicBezTo>
                    <a:pt x="0" y="635"/>
                    <a:pt x="762" y="0"/>
                    <a:pt x="1524" y="0"/>
                  </a:cubicBezTo>
                  <a:moveTo>
                    <a:pt x="1524" y="3316"/>
                  </a:moveTo>
                  <a:lnTo>
                    <a:pt x="1524" y="1524"/>
                  </a:lnTo>
                  <a:lnTo>
                    <a:pt x="3048" y="1524"/>
                  </a:lnTo>
                  <a:lnTo>
                    <a:pt x="3048" y="1521442"/>
                  </a:lnTo>
                  <a:lnTo>
                    <a:pt x="1524" y="1521442"/>
                  </a:lnTo>
                  <a:lnTo>
                    <a:pt x="1524" y="1519650"/>
                  </a:lnTo>
                  <a:lnTo>
                    <a:pt x="16790161" y="1519650"/>
                  </a:lnTo>
                  <a:lnTo>
                    <a:pt x="16790161" y="1521442"/>
                  </a:lnTo>
                  <a:lnTo>
                    <a:pt x="16788637" y="1521442"/>
                  </a:lnTo>
                  <a:lnTo>
                    <a:pt x="16788637" y="1524"/>
                  </a:lnTo>
                  <a:lnTo>
                    <a:pt x="16790161" y="1524"/>
                  </a:lnTo>
                  <a:lnTo>
                    <a:pt x="16790161" y="3316"/>
                  </a:lnTo>
                  <a:lnTo>
                    <a:pt x="1524" y="3316"/>
                  </a:lnTo>
                  <a:close/>
                </a:path>
              </a:pathLst>
            </a:custGeom>
            <a:solidFill>
              <a:srgbClr val="FFFFFF"/>
            </a:solidFill>
          </p:spPr>
        </p:sp>
        <p:sp>
          <p:nvSpPr>
            <p:cNvPr name="TextBox 35" id="35"/>
            <p:cNvSpPr txBox="true"/>
            <p:nvPr/>
          </p:nvSpPr>
          <p:spPr>
            <a:xfrm>
              <a:off x="0" y="9525"/>
              <a:ext cx="16788616" cy="1510459"/>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Khoa học, công nghệ là quốc sách hàng đầu, giữ vai trò then chốt trong sự nghiệp phát triển kinh tế- xã hội của đất nước.</a:t>
              </a:r>
            </a:p>
          </p:txBody>
        </p:sp>
      </p:grpSp>
      <p:grpSp>
        <p:nvGrpSpPr>
          <p:cNvPr name="Group 36" id="36"/>
          <p:cNvGrpSpPr/>
          <p:nvPr/>
        </p:nvGrpSpPr>
        <p:grpSpPr>
          <a:xfrm rot="0">
            <a:off x="5838038" y="8014839"/>
            <a:ext cx="11514454" cy="1042480"/>
            <a:chOff x="0" y="0"/>
            <a:chExt cx="16788614" cy="1519984"/>
          </a:xfrm>
        </p:grpSpPr>
        <p:sp>
          <p:nvSpPr>
            <p:cNvPr name="Freeform 37" id="37"/>
            <p:cNvSpPr/>
            <p:nvPr/>
          </p:nvSpPr>
          <p:spPr>
            <a:xfrm flipH="false" flipV="false" rot="0">
              <a:off x="-1524" y="-1524"/>
              <a:ext cx="16791685" cy="1522976"/>
            </a:xfrm>
            <a:custGeom>
              <a:avLst/>
              <a:gdLst/>
              <a:ahLst/>
              <a:cxnLst/>
              <a:rect r="r" b="b" t="t" l="l"/>
              <a:pathLst>
                <a:path h="1522976" w="16791685">
                  <a:moveTo>
                    <a:pt x="1524" y="0"/>
                  </a:moveTo>
                  <a:lnTo>
                    <a:pt x="16790161" y="0"/>
                  </a:lnTo>
                  <a:cubicBezTo>
                    <a:pt x="16791051" y="0"/>
                    <a:pt x="16791685" y="762"/>
                    <a:pt x="16791685" y="1524"/>
                  </a:cubicBezTo>
                  <a:lnTo>
                    <a:pt x="16791685" y="1521442"/>
                  </a:lnTo>
                  <a:cubicBezTo>
                    <a:pt x="16791685" y="1522341"/>
                    <a:pt x="16790924" y="1522976"/>
                    <a:pt x="16790161" y="1522976"/>
                  </a:cubicBezTo>
                  <a:lnTo>
                    <a:pt x="1524" y="1522976"/>
                  </a:lnTo>
                  <a:cubicBezTo>
                    <a:pt x="635" y="1522976"/>
                    <a:pt x="0" y="1522214"/>
                    <a:pt x="0" y="1521442"/>
                  </a:cubicBezTo>
                  <a:lnTo>
                    <a:pt x="0" y="1524"/>
                  </a:lnTo>
                  <a:cubicBezTo>
                    <a:pt x="0" y="635"/>
                    <a:pt x="762" y="0"/>
                    <a:pt x="1524" y="0"/>
                  </a:cubicBezTo>
                  <a:moveTo>
                    <a:pt x="1524" y="3316"/>
                  </a:moveTo>
                  <a:lnTo>
                    <a:pt x="1524" y="1524"/>
                  </a:lnTo>
                  <a:lnTo>
                    <a:pt x="3048" y="1524"/>
                  </a:lnTo>
                  <a:lnTo>
                    <a:pt x="3048" y="1521442"/>
                  </a:lnTo>
                  <a:lnTo>
                    <a:pt x="1524" y="1521442"/>
                  </a:lnTo>
                  <a:lnTo>
                    <a:pt x="1524" y="1519650"/>
                  </a:lnTo>
                  <a:lnTo>
                    <a:pt x="16790161" y="1519650"/>
                  </a:lnTo>
                  <a:lnTo>
                    <a:pt x="16790161" y="1521442"/>
                  </a:lnTo>
                  <a:lnTo>
                    <a:pt x="16788637" y="1521442"/>
                  </a:lnTo>
                  <a:lnTo>
                    <a:pt x="16788637" y="1524"/>
                  </a:lnTo>
                  <a:lnTo>
                    <a:pt x="16790161" y="1524"/>
                  </a:lnTo>
                  <a:lnTo>
                    <a:pt x="16790161" y="3316"/>
                  </a:lnTo>
                  <a:lnTo>
                    <a:pt x="1524" y="3316"/>
                  </a:lnTo>
                  <a:close/>
                </a:path>
              </a:pathLst>
            </a:custGeom>
            <a:solidFill>
              <a:srgbClr val="FFFFFF"/>
            </a:solidFill>
          </p:spPr>
        </p:sp>
        <p:sp>
          <p:nvSpPr>
            <p:cNvPr name="TextBox 38" id="38"/>
            <p:cNvSpPr txBox="true"/>
            <p:nvPr/>
          </p:nvSpPr>
          <p:spPr>
            <a:xfrm>
              <a:off x="0" y="9525"/>
              <a:ext cx="16788614" cy="1510459"/>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Có chính sách bảo vệ môi trường, quản lí và sử dụng hợp lí, bền vưng, hiệu quả tài nguyên. Khuyến khích mọi hoạt động bảo vệ môi trường. </a:t>
              </a:r>
            </a:p>
          </p:txBody>
        </p:sp>
      </p:grpSp>
      <p:grpSp>
        <p:nvGrpSpPr>
          <p:cNvPr name="Group 39" id="39"/>
          <p:cNvGrpSpPr/>
          <p:nvPr/>
        </p:nvGrpSpPr>
        <p:grpSpPr>
          <a:xfrm rot="0">
            <a:off x="2357107" y="8689919"/>
            <a:ext cx="3016623" cy="1042480"/>
            <a:chOff x="0" y="0"/>
            <a:chExt cx="4398378" cy="1519984"/>
          </a:xfrm>
        </p:grpSpPr>
        <p:sp>
          <p:nvSpPr>
            <p:cNvPr name="Freeform 40" id="40"/>
            <p:cNvSpPr/>
            <p:nvPr/>
          </p:nvSpPr>
          <p:spPr>
            <a:xfrm flipH="false" flipV="false" rot="0">
              <a:off x="-1524" y="-1524"/>
              <a:ext cx="4401439" cy="1522976"/>
            </a:xfrm>
            <a:custGeom>
              <a:avLst/>
              <a:gdLst/>
              <a:ahLst/>
              <a:cxnLst/>
              <a:rect r="r" b="b" t="t" l="l"/>
              <a:pathLst>
                <a:path h="1522976" w="4401439">
                  <a:moveTo>
                    <a:pt x="1524" y="0"/>
                  </a:moveTo>
                  <a:lnTo>
                    <a:pt x="4399915" y="0"/>
                  </a:lnTo>
                  <a:cubicBezTo>
                    <a:pt x="4400804" y="0"/>
                    <a:pt x="4401439" y="762"/>
                    <a:pt x="4401439" y="1524"/>
                  </a:cubicBezTo>
                  <a:lnTo>
                    <a:pt x="4401439" y="1521442"/>
                  </a:lnTo>
                  <a:cubicBezTo>
                    <a:pt x="4401439" y="1522341"/>
                    <a:pt x="4400677" y="1522976"/>
                    <a:pt x="4399915" y="1522976"/>
                  </a:cubicBezTo>
                  <a:lnTo>
                    <a:pt x="1524" y="1522976"/>
                  </a:lnTo>
                  <a:cubicBezTo>
                    <a:pt x="635" y="1522976"/>
                    <a:pt x="0" y="1522214"/>
                    <a:pt x="0" y="1521442"/>
                  </a:cubicBezTo>
                  <a:lnTo>
                    <a:pt x="0" y="1524"/>
                  </a:lnTo>
                  <a:cubicBezTo>
                    <a:pt x="0" y="635"/>
                    <a:pt x="762" y="0"/>
                    <a:pt x="1524" y="0"/>
                  </a:cubicBezTo>
                  <a:moveTo>
                    <a:pt x="1524" y="3316"/>
                  </a:moveTo>
                  <a:lnTo>
                    <a:pt x="1524" y="1524"/>
                  </a:lnTo>
                  <a:lnTo>
                    <a:pt x="3048" y="1524"/>
                  </a:lnTo>
                  <a:lnTo>
                    <a:pt x="3048" y="1521442"/>
                  </a:lnTo>
                  <a:lnTo>
                    <a:pt x="1524" y="1521442"/>
                  </a:lnTo>
                  <a:lnTo>
                    <a:pt x="1524" y="1519650"/>
                  </a:lnTo>
                  <a:lnTo>
                    <a:pt x="4399915" y="1519650"/>
                  </a:lnTo>
                  <a:lnTo>
                    <a:pt x="4399915" y="1521442"/>
                  </a:lnTo>
                  <a:lnTo>
                    <a:pt x="4398391" y="1521442"/>
                  </a:lnTo>
                  <a:lnTo>
                    <a:pt x="4398391" y="1524"/>
                  </a:lnTo>
                  <a:lnTo>
                    <a:pt x="4399915" y="1524"/>
                  </a:lnTo>
                  <a:lnTo>
                    <a:pt x="4399915" y="3316"/>
                  </a:lnTo>
                  <a:lnTo>
                    <a:pt x="1524" y="3316"/>
                  </a:lnTo>
                  <a:close/>
                </a:path>
              </a:pathLst>
            </a:custGeom>
            <a:solidFill>
              <a:srgbClr val="FFFFFF"/>
            </a:solidFill>
          </p:spPr>
        </p:sp>
        <p:sp>
          <p:nvSpPr>
            <p:cNvPr name="TextBox 41" id="41"/>
            <p:cNvSpPr txBox="true"/>
            <p:nvPr/>
          </p:nvSpPr>
          <p:spPr>
            <a:xfrm>
              <a:off x="0" y="9525"/>
              <a:ext cx="4398378" cy="1510459"/>
            </a:xfrm>
            <a:prstGeom prst="rect">
              <a:avLst/>
            </a:prstGeom>
          </p:spPr>
          <p:txBody>
            <a:bodyPr anchor="t" rtlCol="false" tIns="46455" lIns="46455" bIns="46455" rIns="46455"/>
            <a:lstStyle/>
            <a:p>
              <a:pPr algn="l">
                <a:lnSpc>
                  <a:spcPts val="2962"/>
                </a:lnSpc>
              </a:pPr>
              <a:r>
                <a:rPr lang="en-US" sz="2469">
                  <a:solidFill>
                    <a:srgbClr val="000000"/>
                  </a:solidFill>
                  <a:latin typeface="Anton"/>
                  <a:ea typeface="Anton"/>
                  <a:cs typeface="Anton"/>
                  <a:sym typeface="Anton"/>
                </a:rPr>
                <a:t>Thực hiện nghĩa vụ tuân theo Hiến pháp</a:t>
              </a:r>
            </a:p>
          </p:txBody>
        </p:sp>
      </p:grpSp>
      <p:sp>
        <p:nvSpPr>
          <p:cNvPr name="AutoShape 42" id="42"/>
          <p:cNvSpPr/>
          <p:nvPr/>
        </p:nvSpPr>
        <p:spPr>
          <a:xfrm flipV="true">
            <a:off x="2807305" y="1721605"/>
            <a:ext cx="620494" cy="2379923"/>
          </a:xfrm>
          <a:prstGeom prst="line">
            <a:avLst/>
          </a:prstGeom>
          <a:ln cap="rnd" w="9525">
            <a:solidFill>
              <a:srgbClr val="156082"/>
            </a:solidFill>
            <a:prstDash val="solid"/>
            <a:headEnd type="none" len="sm" w="sm"/>
            <a:tailEnd type="triangle" len="med" w="lg"/>
          </a:ln>
        </p:spPr>
      </p:sp>
      <p:sp>
        <p:nvSpPr>
          <p:cNvPr name="AutoShape 43" id="43"/>
          <p:cNvSpPr/>
          <p:nvPr/>
        </p:nvSpPr>
        <p:spPr>
          <a:xfrm flipV="true">
            <a:off x="4997566" y="1046013"/>
            <a:ext cx="841520" cy="675593"/>
          </a:xfrm>
          <a:prstGeom prst="line">
            <a:avLst/>
          </a:prstGeom>
          <a:ln cap="rnd" w="9525">
            <a:solidFill>
              <a:srgbClr val="156082"/>
            </a:solidFill>
            <a:prstDash val="solid"/>
            <a:headEnd type="none" len="sm" w="sm"/>
            <a:tailEnd type="triangle" len="med" w="lg"/>
          </a:ln>
        </p:spPr>
      </p:sp>
      <p:sp>
        <p:nvSpPr>
          <p:cNvPr name="AutoShape 44" id="44"/>
          <p:cNvSpPr/>
          <p:nvPr/>
        </p:nvSpPr>
        <p:spPr>
          <a:xfrm>
            <a:off x="4997566" y="1721605"/>
            <a:ext cx="841522" cy="209561"/>
          </a:xfrm>
          <a:prstGeom prst="line">
            <a:avLst/>
          </a:prstGeom>
          <a:ln cap="rnd" w="9525">
            <a:solidFill>
              <a:srgbClr val="156082"/>
            </a:solidFill>
            <a:prstDash val="solid"/>
            <a:headEnd type="none" len="sm" w="sm"/>
            <a:tailEnd type="triangle" len="med" w="lg"/>
          </a:ln>
        </p:spPr>
      </p:sp>
      <p:sp>
        <p:nvSpPr>
          <p:cNvPr name="AutoShape 45" id="45"/>
          <p:cNvSpPr/>
          <p:nvPr/>
        </p:nvSpPr>
        <p:spPr>
          <a:xfrm>
            <a:off x="4997566" y="1721605"/>
            <a:ext cx="841519" cy="1153518"/>
          </a:xfrm>
          <a:prstGeom prst="line">
            <a:avLst/>
          </a:prstGeom>
          <a:ln cap="rnd" w="9525">
            <a:solidFill>
              <a:srgbClr val="156082"/>
            </a:solidFill>
            <a:prstDash val="solid"/>
            <a:headEnd type="none" len="sm" w="sm"/>
            <a:tailEnd type="triangle" len="med" w="lg"/>
          </a:ln>
        </p:spPr>
      </p:sp>
      <p:sp>
        <p:nvSpPr>
          <p:cNvPr name="AutoShape 46" id="46"/>
          <p:cNvSpPr/>
          <p:nvPr/>
        </p:nvSpPr>
        <p:spPr>
          <a:xfrm>
            <a:off x="4997566" y="1721605"/>
            <a:ext cx="808124" cy="2027382"/>
          </a:xfrm>
          <a:prstGeom prst="line">
            <a:avLst/>
          </a:prstGeom>
          <a:ln cap="rnd" w="9525">
            <a:solidFill>
              <a:srgbClr val="156082"/>
            </a:solidFill>
            <a:prstDash val="solid"/>
            <a:headEnd type="none" len="sm" w="sm"/>
            <a:tailEnd type="triangle" len="med" w="lg"/>
          </a:ln>
        </p:spPr>
      </p:sp>
      <p:sp>
        <p:nvSpPr>
          <p:cNvPr name="AutoShape 47" id="47"/>
          <p:cNvSpPr/>
          <p:nvPr/>
        </p:nvSpPr>
        <p:spPr>
          <a:xfrm flipV="true">
            <a:off x="4924224" y="5237784"/>
            <a:ext cx="914860" cy="46731"/>
          </a:xfrm>
          <a:prstGeom prst="line">
            <a:avLst/>
          </a:prstGeom>
          <a:ln cap="rnd" w="9525">
            <a:solidFill>
              <a:srgbClr val="156082"/>
            </a:solidFill>
            <a:prstDash val="solid"/>
            <a:headEnd type="none" len="sm" w="sm"/>
            <a:tailEnd type="triangle" len="med" w="lg"/>
          </a:ln>
        </p:spPr>
      </p:sp>
      <p:sp>
        <p:nvSpPr>
          <p:cNvPr name="AutoShape 48" id="48"/>
          <p:cNvSpPr/>
          <p:nvPr/>
        </p:nvSpPr>
        <p:spPr>
          <a:xfrm>
            <a:off x="4924224" y="5284515"/>
            <a:ext cx="914860" cy="965706"/>
          </a:xfrm>
          <a:prstGeom prst="line">
            <a:avLst/>
          </a:prstGeom>
          <a:ln cap="rnd" w="9525">
            <a:solidFill>
              <a:srgbClr val="156082"/>
            </a:solidFill>
            <a:prstDash val="solid"/>
            <a:headEnd type="none" len="sm" w="sm"/>
            <a:tailEnd type="triangle" len="med" w="lg"/>
          </a:ln>
        </p:spPr>
      </p:sp>
      <p:sp>
        <p:nvSpPr>
          <p:cNvPr name="AutoShape 49" id="49"/>
          <p:cNvSpPr/>
          <p:nvPr/>
        </p:nvSpPr>
        <p:spPr>
          <a:xfrm>
            <a:off x="4924291" y="7172450"/>
            <a:ext cx="914794" cy="142754"/>
          </a:xfrm>
          <a:prstGeom prst="line">
            <a:avLst/>
          </a:prstGeom>
          <a:ln cap="rnd" w="9525">
            <a:solidFill>
              <a:srgbClr val="156082"/>
            </a:solidFill>
            <a:prstDash val="solid"/>
            <a:headEnd type="none" len="sm" w="sm"/>
            <a:tailEnd type="triangle" len="med" w="lg"/>
          </a:ln>
        </p:spPr>
      </p:sp>
      <p:sp>
        <p:nvSpPr>
          <p:cNvPr name="AutoShape 50" id="50"/>
          <p:cNvSpPr/>
          <p:nvPr/>
        </p:nvSpPr>
        <p:spPr>
          <a:xfrm>
            <a:off x="4924291" y="7172450"/>
            <a:ext cx="914792" cy="1363628"/>
          </a:xfrm>
          <a:prstGeom prst="line">
            <a:avLst/>
          </a:prstGeom>
          <a:ln cap="rnd" w="9525">
            <a:solidFill>
              <a:srgbClr val="156082"/>
            </a:solidFill>
            <a:prstDash val="solid"/>
            <a:headEnd type="none" len="sm" w="sm"/>
            <a:tailEnd type="triangle" len="med" w="lg"/>
          </a:ln>
        </p:spPr>
      </p:sp>
      <p:sp>
        <p:nvSpPr>
          <p:cNvPr name="AutoShape 51" id="51"/>
          <p:cNvSpPr/>
          <p:nvPr/>
        </p:nvSpPr>
        <p:spPr>
          <a:xfrm>
            <a:off x="2807305" y="4101529"/>
            <a:ext cx="674235" cy="1182987"/>
          </a:xfrm>
          <a:prstGeom prst="line">
            <a:avLst/>
          </a:prstGeom>
          <a:ln cap="rnd" w="9525">
            <a:solidFill>
              <a:srgbClr val="156082"/>
            </a:solidFill>
            <a:prstDash val="solid"/>
            <a:headEnd type="none" len="sm" w="sm"/>
            <a:tailEnd type="triangle" len="med" w="lg"/>
          </a:ln>
        </p:spPr>
      </p:sp>
      <p:sp>
        <p:nvSpPr>
          <p:cNvPr name="AutoShape 52" id="52"/>
          <p:cNvSpPr/>
          <p:nvPr/>
        </p:nvSpPr>
        <p:spPr>
          <a:xfrm>
            <a:off x="2807305" y="4101529"/>
            <a:ext cx="547219" cy="3070922"/>
          </a:xfrm>
          <a:prstGeom prst="line">
            <a:avLst/>
          </a:prstGeom>
          <a:ln cap="rnd" w="9525">
            <a:solidFill>
              <a:srgbClr val="156082"/>
            </a:solidFill>
            <a:prstDash val="solid"/>
            <a:headEnd type="none" len="sm" w="sm"/>
            <a:tailEnd type="triangle" len="med" w="lg"/>
          </a:ln>
        </p:spPr>
      </p:sp>
      <p:sp>
        <p:nvSpPr>
          <p:cNvPr name="AutoShape 53" id="53"/>
          <p:cNvSpPr/>
          <p:nvPr/>
        </p:nvSpPr>
        <p:spPr>
          <a:xfrm>
            <a:off x="2807305" y="4101529"/>
            <a:ext cx="274597" cy="4601455"/>
          </a:xfrm>
          <a:prstGeom prst="line">
            <a:avLst/>
          </a:prstGeom>
          <a:ln cap="rnd" w="9525">
            <a:solidFill>
              <a:srgbClr val="156082"/>
            </a:solidFill>
            <a:prstDash val="solid"/>
            <a:headEnd type="none" len="sm" w="sm"/>
            <a:tailEnd type="triangle" len="med" w="lg"/>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27706" y="3482576"/>
            <a:ext cx="3106590" cy="3232475"/>
            <a:chOff x="0" y="0"/>
            <a:chExt cx="4513967" cy="4696882"/>
          </a:xfrm>
        </p:grpSpPr>
        <p:sp>
          <p:nvSpPr>
            <p:cNvPr name="Freeform 3" id="3"/>
            <p:cNvSpPr/>
            <p:nvPr/>
          </p:nvSpPr>
          <p:spPr>
            <a:xfrm flipH="false" flipV="false" rot="0">
              <a:off x="16401" y="12700"/>
              <a:ext cx="4481190" cy="4671441"/>
            </a:xfrm>
            <a:custGeom>
              <a:avLst/>
              <a:gdLst/>
              <a:ahLst/>
              <a:cxnLst/>
              <a:rect r="r" b="b" t="t" l="l"/>
              <a:pathLst>
                <a:path h="4671441" w="4481190">
                  <a:moveTo>
                    <a:pt x="0" y="0"/>
                  </a:moveTo>
                  <a:lnTo>
                    <a:pt x="4481190" y="0"/>
                  </a:lnTo>
                  <a:lnTo>
                    <a:pt x="4481190" y="4671441"/>
                  </a:lnTo>
                  <a:lnTo>
                    <a:pt x="0" y="4671441"/>
                  </a:lnTo>
                  <a:close/>
                </a:path>
              </a:pathLst>
            </a:custGeom>
            <a:solidFill>
              <a:srgbClr val="FFFFFF"/>
            </a:solidFill>
          </p:spPr>
        </p:sp>
        <p:sp>
          <p:nvSpPr>
            <p:cNvPr name="Freeform 4" id="4"/>
            <p:cNvSpPr/>
            <p:nvPr/>
          </p:nvSpPr>
          <p:spPr>
            <a:xfrm flipH="false" flipV="false" rot="0">
              <a:off x="0" y="0"/>
              <a:ext cx="4513986" cy="4696841"/>
            </a:xfrm>
            <a:custGeom>
              <a:avLst/>
              <a:gdLst/>
              <a:ahLst/>
              <a:cxnLst/>
              <a:rect r="r" b="b" t="t" l="l"/>
              <a:pathLst>
                <a:path h="4696841" w="4513986">
                  <a:moveTo>
                    <a:pt x="16401" y="0"/>
                  </a:moveTo>
                  <a:lnTo>
                    <a:pt x="4497591" y="0"/>
                  </a:lnTo>
                  <a:cubicBezTo>
                    <a:pt x="4506611" y="0"/>
                    <a:pt x="4513986" y="5715"/>
                    <a:pt x="4513986" y="12700"/>
                  </a:cubicBezTo>
                  <a:lnTo>
                    <a:pt x="4513986" y="4684141"/>
                  </a:lnTo>
                  <a:cubicBezTo>
                    <a:pt x="4513986" y="4691126"/>
                    <a:pt x="4506611" y="4696841"/>
                    <a:pt x="4497591" y="4696841"/>
                  </a:cubicBezTo>
                  <a:lnTo>
                    <a:pt x="16401" y="4696841"/>
                  </a:lnTo>
                  <a:cubicBezTo>
                    <a:pt x="7380" y="4696841"/>
                    <a:pt x="0" y="4691126"/>
                    <a:pt x="0" y="4684141"/>
                  </a:cubicBezTo>
                  <a:lnTo>
                    <a:pt x="0" y="12700"/>
                  </a:lnTo>
                  <a:cubicBezTo>
                    <a:pt x="0" y="5715"/>
                    <a:pt x="7380" y="0"/>
                    <a:pt x="16401" y="0"/>
                  </a:cubicBezTo>
                  <a:moveTo>
                    <a:pt x="16401" y="25400"/>
                  </a:moveTo>
                  <a:lnTo>
                    <a:pt x="16401" y="12700"/>
                  </a:lnTo>
                  <a:lnTo>
                    <a:pt x="32802" y="12700"/>
                  </a:lnTo>
                  <a:lnTo>
                    <a:pt x="32802" y="4684141"/>
                  </a:lnTo>
                  <a:lnTo>
                    <a:pt x="16401" y="4684141"/>
                  </a:lnTo>
                  <a:lnTo>
                    <a:pt x="16401" y="4671441"/>
                  </a:lnTo>
                  <a:lnTo>
                    <a:pt x="4497591" y="4671441"/>
                  </a:lnTo>
                  <a:lnTo>
                    <a:pt x="4497591" y="4684141"/>
                  </a:lnTo>
                  <a:lnTo>
                    <a:pt x="4481190" y="4684141"/>
                  </a:lnTo>
                  <a:lnTo>
                    <a:pt x="4481190" y="12700"/>
                  </a:lnTo>
                  <a:lnTo>
                    <a:pt x="4497591" y="12700"/>
                  </a:lnTo>
                  <a:lnTo>
                    <a:pt x="4497591" y="25400"/>
                  </a:lnTo>
                  <a:lnTo>
                    <a:pt x="16401" y="25400"/>
                  </a:lnTo>
                  <a:close/>
                </a:path>
              </a:pathLst>
            </a:custGeom>
            <a:solidFill>
              <a:srgbClr val="FFFFFF"/>
            </a:solidFill>
          </p:spPr>
        </p:sp>
        <p:sp>
          <p:nvSpPr>
            <p:cNvPr name="TextBox 5" id="5"/>
            <p:cNvSpPr txBox="true"/>
            <p:nvPr/>
          </p:nvSpPr>
          <p:spPr>
            <a:xfrm>
              <a:off x="0" y="0"/>
              <a:ext cx="4513967" cy="4696882"/>
            </a:xfrm>
            <a:prstGeom prst="rect">
              <a:avLst/>
            </a:prstGeom>
          </p:spPr>
          <p:txBody>
            <a:bodyPr anchor="ctr" rtlCol="false" tIns="46615" lIns="46615" bIns="46615" rIns="46615"/>
            <a:lstStyle/>
            <a:p>
              <a:pPr algn="ctr">
                <a:lnSpc>
                  <a:spcPts val="3303"/>
                </a:lnSpc>
              </a:pPr>
              <a:r>
                <a:rPr lang="en-US" sz="2752">
                  <a:solidFill>
                    <a:srgbClr val="FF0000"/>
                  </a:solidFill>
                  <a:latin typeface="Anton"/>
                  <a:ea typeface="Anton"/>
                  <a:cs typeface="Anton"/>
                  <a:sym typeface="Anton"/>
                </a:rPr>
                <a:t>H</a:t>
              </a:r>
              <a:r>
                <a:rPr lang="en-US" sz="2752">
                  <a:solidFill>
                    <a:srgbClr val="FF0000"/>
                  </a:solidFill>
                  <a:latin typeface="Anton"/>
                  <a:ea typeface="Anton"/>
                  <a:cs typeface="Anton"/>
                  <a:sym typeface="Anton"/>
                </a:rPr>
                <a:t>ệ thống chính trị nước cộng hòa xã hội chủ nghĩa Việt Nam</a:t>
              </a:r>
            </a:p>
          </p:txBody>
        </p:sp>
      </p:grpSp>
      <p:sp>
        <p:nvSpPr>
          <p:cNvPr name="AutoShape 6" id="6"/>
          <p:cNvSpPr/>
          <p:nvPr/>
        </p:nvSpPr>
        <p:spPr>
          <a:xfrm flipV="true">
            <a:off x="3423025" y="3053924"/>
            <a:ext cx="362873" cy="2044889"/>
          </a:xfrm>
          <a:prstGeom prst="line">
            <a:avLst/>
          </a:prstGeom>
          <a:ln cap="rnd" w="9525">
            <a:solidFill>
              <a:srgbClr val="5B9BD5"/>
            </a:solidFill>
            <a:prstDash val="solid"/>
            <a:headEnd type="none" len="sm" w="sm"/>
            <a:tailEnd type="triangle" len="med" w="lg"/>
          </a:ln>
        </p:spPr>
      </p:sp>
      <p:grpSp>
        <p:nvGrpSpPr>
          <p:cNvPr name="Group 7" id="7"/>
          <p:cNvGrpSpPr/>
          <p:nvPr/>
        </p:nvGrpSpPr>
        <p:grpSpPr>
          <a:xfrm rot="0">
            <a:off x="6803327" y="872831"/>
            <a:ext cx="1805509" cy="2046556"/>
            <a:chOff x="0" y="0"/>
            <a:chExt cx="2623458" cy="2973706"/>
          </a:xfrm>
        </p:grpSpPr>
        <p:sp>
          <p:nvSpPr>
            <p:cNvPr name="Freeform 8" id="8"/>
            <p:cNvSpPr/>
            <p:nvPr/>
          </p:nvSpPr>
          <p:spPr>
            <a:xfrm flipH="false" flipV="false" rot="0">
              <a:off x="0" y="0"/>
              <a:ext cx="2623439" cy="2973705"/>
            </a:xfrm>
            <a:custGeom>
              <a:avLst/>
              <a:gdLst/>
              <a:ahLst/>
              <a:cxnLst/>
              <a:rect r="r" b="b" t="t" l="l"/>
              <a:pathLst>
                <a:path h="2973705" w="2623439">
                  <a:moveTo>
                    <a:pt x="9525" y="0"/>
                  </a:moveTo>
                  <a:lnTo>
                    <a:pt x="2613914" y="0"/>
                  </a:lnTo>
                  <a:cubicBezTo>
                    <a:pt x="2619121" y="0"/>
                    <a:pt x="2623439" y="4318"/>
                    <a:pt x="2623439" y="9525"/>
                  </a:cubicBezTo>
                  <a:lnTo>
                    <a:pt x="2623439" y="2964180"/>
                  </a:lnTo>
                  <a:cubicBezTo>
                    <a:pt x="2623439" y="2969387"/>
                    <a:pt x="2619121" y="2973705"/>
                    <a:pt x="2613914" y="2973705"/>
                  </a:cubicBezTo>
                  <a:lnTo>
                    <a:pt x="9525" y="2973705"/>
                  </a:lnTo>
                  <a:cubicBezTo>
                    <a:pt x="4318" y="2973705"/>
                    <a:pt x="0" y="2969387"/>
                    <a:pt x="0" y="2964180"/>
                  </a:cubicBezTo>
                  <a:lnTo>
                    <a:pt x="0" y="9525"/>
                  </a:lnTo>
                  <a:cubicBezTo>
                    <a:pt x="0" y="4318"/>
                    <a:pt x="4318" y="0"/>
                    <a:pt x="9525" y="0"/>
                  </a:cubicBezTo>
                  <a:moveTo>
                    <a:pt x="9525" y="19050"/>
                  </a:moveTo>
                  <a:lnTo>
                    <a:pt x="9525" y="9525"/>
                  </a:lnTo>
                  <a:lnTo>
                    <a:pt x="19050" y="9525"/>
                  </a:lnTo>
                  <a:lnTo>
                    <a:pt x="19050" y="2964180"/>
                  </a:lnTo>
                  <a:lnTo>
                    <a:pt x="9525" y="2964180"/>
                  </a:lnTo>
                  <a:lnTo>
                    <a:pt x="9525" y="2954655"/>
                  </a:lnTo>
                  <a:lnTo>
                    <a:pt x="2613914" y="2954655"/>
                  </a:lnTo>
                  <a:lnTo>
                    <a:pt x="2613914" y="2964180"/>
                  </a:lnTo>
                  <a:lnTo>
                    <a:pt x="2604389" y="2964180"/>
                  </a:lnTo>
                  <a:lnTo>
                    <a:pt x="2604389" y="9525"/>
                  </a:lnTo>
                  <a:lnTo>
                    <a:pt x="2613914" y="9525"/>
                  </a:lnTo>
                  <a:lnTo>
                    <a:pt x="2613914" y="19050"/>
                  </a:lnTo>
                  <a:lnTo>
                    <a:pt x="9525" y="19050"/>
                  </a:lnTo>
                  <a:close/>
                </a:path>
              </a:pathLst>
            </a:custGeom>
            <a:solidFill>
              <a:srgbClr val="FFFFFF"/>
            </a:solidFill>
          </p:spPr>
        </p:sp>
        <p:sp>
          <p:nvSpPr>
            <p:cNvPr name="TextBox 9" id="9"/>
            <p:cNvSpPr txBox="true"/>
            <p:nvPr/>
          </p:nvSpPr>
          <p:spPr>
            <a:xfrm>
              <a:off x="0" y="9525"/>
              <a:ext cx="2623458" cy="2964181"/>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Các thành tố của hệ thống chính trị ở Việt Nam</a:t>
              </a:r>
            </a:p>
          </p:txBody>
        </p:sp>
      </p:grpSp>
      <p:sp>
        <p:nvSpPr>
          <p:cNvPr name="AutoShape 10" id="10"/>
          <p:cNvSpPr/>
          <p:nvPr/>
        </p:nvSpPr>
        <p:spPr>
          <a:xfrm flipV="true">
            <a:off x="8732549" y="991368"/>
            <a:ext cx="1068409" cy="740334"/>
          </a:xfrm>
          <a:prstGeom prst="line">
            <a:avLst/>
          </a:prstGeom>
          <a:ln cap="rnd" w="9525">
            <a:solidFill>
              <a:srgbClr val="5B9BD5"/>
            </a:solidFill>
            <a:prstDash val="solid"/>
            <a:headEnd type="none" len="sm" w="sm"/>
            <a:tailEnd type="triangle" len="med" w="lg"/>
          </a:ln>
        </p:spPr>
      </p:sp>
      <p:grpSp>
        <p:nvGrpSpPr>
          <p:cNvPr name="Group 11" id="11"/>
          <p:cNvGrpSpPr/>
          <p:nvPr/>
        </p:nvGrpSpPr>
        <p:grpSpPr>
          <a:xfrm rot="0">
            <a:off x="9800958" y="655348"/>
            <a:ext cx="3710282" cy="672038"/>
            <a:chOff x="0" y="0"/>
            <a:chExt cx="5391150" cy="976492"/>
          </a:xfrm>
        </p:grpSpPr>
        <p:sp>
          <p:nvSpPr>
            <p:cNvPr name="Freeform 12" id="12"/>
            <p:cNvSpPr/>
            <p:nvPr/>
          </p:nvSpPr>
          <p:spPr>
            <a:xfrm flipH="false" flipV="false" rot="0">
              <a:off x="0" y="0"/>
              <a:ext cx="5391150" cy="976450"/>
            </a:xfrm>
            <a:custGeom>
              <a:avLst/>
              <a:gdLst/>
              <a:ahLst/>
              <a:cxnLst/>
              <a:rect r="r" b="b" t="t" l="l"/>
              <a:pathLst>
                <a:path h="976450" w="5391150">
                  <a:moveTo>
                    <a:pt x="9525" y="0"/>
                  </a:moveTo>
                  <a:lnTo>
                    <a:pt x="5381625" y="0"/>
                  </a:lnTo>
                  <a:cubicBezTo>
                    <a:pt x="5386832" y="0"/>
                    <a:pt x="5391150" y="5565"/>
                    <a:pt x="5391150" y="12275"/>
                  </a:cubicBezTo>
                  <a:lnTo>
                    <a:pt x="5391150" y="964175"/>
                  </a:lnTo>
                  <a:cubicBezTo>
                    <a:pt x="5391150" y="970886"/>
                    <a:pt x="5386832" y="976450"/>
                    <a:pt x="5381625"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5381625" y="951900"/>
                  </a:lnTo>
                  <a:lnTo>
                    <a:pt x="5381625" y="964175"/>
                  </a:lnTo>
                  <a:lnTo>
                    <a:pt x="5372100" y="964175"/>
                  </a:lnTo>
                  <a:lnTo>
                    <a:pt x="5372100" y="12275"/>
                  </a:lnTo>
                  <a:lnTo>
                    <a:pt x="5381625" y="12275"/>
                  </a:lnTo>
                  <a:lnTo>
                    <a:pt x="5381625" y="24550"/>
                  </a:lnTo>
                  <a:lnTo>
                    <a:pt x="9525" y="24550"/>
                  </a:lnTo>
                  <a:close/>
                </a:path>
              </a:pathLst>
            </a:custGeom>
            <a:solidFill>
              <a:srgbClr val="FFFFFF"/>
            </a:solidFill>
          </p:spPr>
        </p:sp>
        <p:sp>
          <p:nvSpPr>
            <p:cNvPr name="TextBox 13" id="13"/>
            <p:cNvSpPr txBox="true"/>
            <p:nvPr/>
          </p:nvSpPr>
          <p:spPr>
            <a:xfrm>
              <a:off x="0" y="9525"/>
              <a:ext cx="5391150"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Đảng cộng sản Việt Nam</a:t>
              </a:r>
            </a:p>
          </p:txBody>
        </p:sp>
      </p:grpSp>
      <p:sp>
        <p:nvSpPr>
          <p:cNvPr name="AutoShape 14" id="14"/>
          <p:cNvSpPr/>
          <p:nvPr/>
        </p:nvSpPr>
        <p:spPr>
          <a:xfrm>
            <a:off x="8775950" y="1686412"/>
            <a:ext cx="850152" cy="8712"/>
          </a:xfrm>
          <a:prstGeom prst="line">
            <a:avLst/>
          </a:prstGeom>
          <a:ln cap="rnd" w="9525">
            <a:solidFill>
              <a:srgbClr val="5B9BD5"/>
            </a:solidFill>
            <a:prstDash val="solid"/>
            <a:headEnd type="none" len="sm" w="sm"/>
            <a:tailEnd type="triangle" len="med" w="lg"/>
          </a:ln>
        </p:spPr>
      </p:sp>
      <p:grpSp>
        <p:nvGrpSpPr>
          <p:cNvPr name="Group 15" id="15"/>
          <p:cNvGrpSpPr/>
          <p:nvPr/>
        </p:nvGrpSpPr>
        <p:grpSpPr>
          <a:xfrm rot="0">
            <a:off x="9800958" y="1342175"/>
            <a:ext cx="6688247" cy="672038"/>
            <a:chOff x="0" y="0"/>
            <a:chExt cx="9718222" cy="976492"/>
          </a:xfrm>
        </p:grpSpPr>
        <p:sp>
          <p:nvSpPr>
            <p:cNvPr name="Freeform 16" id="16"/>
            <p:cNvSpPr/>
            <p:nvPr/>
          </p:nvSpPr>
          <p:spPr>
            <a:xfrm flipH="false" flipV="false" rot="0">
              <a:off x="0" y="0"/>
              <a:ext cx="9718167" cy="976450"/>
            </a:xfrm>
            <a:custGeom>
              <a:avLst/>
              <a:gdLst/>
              <a:ahLst/>
              <a:cxnLst/>
              <a:rect r="r" b="b" t="t" l="l"/>
              <a:pathLst>
                <a:path h="976450" w="9718167">
                  <a:moveTo>
                    <a:pt x="9525" y="0"/>
                  </a:moveTo>
                  <a:lnTo>
                    <a:pt x="9708642" y="0"/>
                  </a:lnTo>
                  <a:cubicBezTo>
                    <a:pt x="9713849" y="0"/>
                    <a:pt x="9718167" y="5565"/>
                    <a:pt x="9718167" y="12275"/>
                  </a:cubicBezTo>
                  <a:lnTo>
                    <a:pt x="9718167" y="964175"/>
                  </a:lnTo>
                  <a:cubicBezTo>
                    <a:pt x="9718167" y="970886"/>
                    <a:pt x="9713849" y="976450"/>
                    <a:pt x="9708642"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9708642" y="951900"/>
                  </a:lnTo>
                  <a:lnTo>
                    <a:pt x="9708642" y="964175"/>
                  </a:lnTo>
                  <a:lnTo>
                    <a:pt x="9699117" y="964175"/>
                  </a:lnTo>
                  <a:lnTo>
                    <a:pt x="9699117" y="12275"/>
                  </a:lnTo>
                  <a:lnTo>
                    <a:pt x="9708642" y="12275"/>
                  </a:lnTo>
                  <a:lnTo>
                    <a:pt x="9708642" y="24550"/>
                  </a:lnTo>
                  <a:lnTo>
                    <a:pt x="9525" y="24550"/>
                  </a:lnTo>
                  <a:close/>
                </a:path>
              </a:pathLst>
            </a:custGeom>
            <a:solidFill>
              <a:srgbClr val="FFFFFF"/>
            </a:solidFill>
          </p:spPr>
        </p:sp>
        <p:sp>
          <p:nvSpPr>
            <p:cNvPr name="TextBox 17" id="17"/>
            <p:cNvSpPr txBox="true"/>
            <p:nvPr/>
          </p:nvSpPr>
          <p:spPr>
            <a:xfrm>
              <a:off x="0" y="9525"/>
              <a:ext cx="9718222"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Nhà nước Cộng hòa Xã hội chủ nghĩa Việt Nam</a:t>
              </a:r>
            </a:p>
          </p:txBody>
        </p:sp>
      </p:grpSp>
      <p:sp>
        <p:nvSpPr>
          <p:cNvPr name="AutoShape 18" id="18"/>
          <p:cNvSpPr/>
          <p:nvPr/>
        </p:nvSpPr>
        <p:spPr>
          <a:xfrm>
            <a:off x="8775950" y="1686412"/>
            <a:ext cx="774548" cy="687675"/>
          </a:xfrm>
          <a:prstGeom prst="line">
            <a:avLst/>
          </a:prstGeom>
          <a:ln cap="rnd" w="9525">
            <a:solidFill>
              <a:srgbClr val="5B9BD5"/>
            </a:solidFill>
            <a:prstDash val="solid"/>
            <a:headEnd type="none" len="sm" w="sm"/>
            <a:tailEnd type="triangle" len="med" w="lg"/>
          </a:ln>
        </p:spPr>
      </p:sp>
      <p:grpSp>
        <p:nvGrpSpPr>
          <p:cNvPr name="Group 19" id="19"/>
          <p:cNvGrpSpPr/>
          <p:nvPr/>
        </p:nvGrpSpPr>
        <p:grpSpPr>
          <a:xfrm rot="0">
            <a:off x="9669852" y="2029002"/>
            <a:ext cx="8182849" cy="672038"/>
            <a:chOff x="0" y="0"/>
            <a:chExt cx="11889922" cy="976492"/>
          </a:xfrm>
        </p:grpSpPr>
        <p:sp>
          <p:nvSpPr>
            <p:cNvPr name="Freeform 20" id="20"/>
            <p:cNvSpPr/>
            <p:nvPr/>
          </p:nvSpPr>
          <p:spPr>
            <a:xfrm flipH="false" flipV="false" rot="0">
              <a:off x="0" y="0"/>
              <a:ext cx="11889867" cy="976450"/>
            </a:xfrm>
            <a:custGeom>
              <a:avLst/>
              <a:gdLst/>
              <a:ahLst/>
              <a:cxnLst/>
              <a:rect r="r" b="b" t="t" l="l"/>
              <a:pathLst>
                <a:path h="976450" w="11889867">
                  <a:moveTo>
                    <a:pt x="9525" y="0"/>
                  </a:moveTo>
                  <a:lnTo>
                    <a:pt x="11880342" y="0"/>
                  </a:lnTo>
                  <a:cubicBezTo>
                    <a:pt x="11885549" y="0"/>
                    <a:pt x="11889867" y="5565"/>
                    <a:pt x="11889867" y="12275"/>
                  </a:cubicBezTo>
                  <a:lnTo>
                    <a:pt x="11889867" y="964175"/>
                  </a:lnTo>
                  <a:cubicBezTo>
                    <a:pt x="11889867" y="970886"/>
                    <a:pt x="11885549" y="976450"/>
                    <a:pt x="11880342"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11880342" y="951900"/>
                  </a:lnTo>
                  <a:lnTo>
                    <a:pt x="11880342" y="964175"/>
                  </a:lnTo>
                  <a:lnTo>
                    <a:pt x="11870817" y="964175"/>
                  </a:lnTo>
                  <a:lnTo>
                    <a:pt x="11870817" y="12275"/>
                  </a:lnTo>
                  <a:lnTo>
                    <a:pt x="11880342" y="12275"/>
                  </a:lnTo>
                  <a:lnTo>
                    <a:pt x="11880342" y="24550"/>
                  </a:lnTo>
                  <a:lnTo>
                    <a:pt x="9525" y="24550"/>
                  </a:lnTo>
                  <a:close/>
                </a:path>
              </a:pathLst>
            </a:custGeom>
            <a:solidFill>
              <a:srgbClr val="FFFFFF"/>
            </a:solidFill>
          </p:spPr>
        </p:sp>
        <p:sp>
          <p:nvSpPr>
            <p:cNvPr name="TextBox 21" id="21"/>
            <p:cNvSpPr txBox="true"/>
            <p:nvPr/>
          </p:nvSpPr>
          <p:spPr>
            <a:xfrm>
              <a:off x="0" y="9525"/>
              <a:ext cx="11889922"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Mặt trận Tổ quốc Việt Nam và các tổ chức chính trị - xã hội</a:t>
              </a:r>
            </a:p>
          </p:txBody>
        </p:sp>
      </p:grpSp>
      <p:grpSp>
        <p:nvGrpSpPr>
          <p:cNvPr name="Group 22" id="22"/>
          <p:cNvGrpSpPr/>
          <p:nvPr/>
        </p:nvGrpSpPr>
        <p:grpSpPr>
          <a:xfrm rot="0">
            <a:off x="3772922" y="2403414"/>
            <a:ext cx="2146381" cy="2414715"/>
            <a:chOff x="0" y="0"/>
            <a:chExt cx="3118756" cy="3508652"/>
          </a:xfrm>
        </p:grpSpPr>
        <p:sp>
          <p:nvSpPr>
            <p:cNvPr name="Freeform 23" id="23"/>
            <p:cNvSpPr/>
            <p:nvPr/>
          </p:nvSpPr>
          <p:spPr>
            <a:xfrm flipH="false" flipV="false" rot="0">
              <a:off x="0" y="0"/>
              <a:ext cx="3118739" cy="3508629"/>
            </a:xfrm>
            <a:custGeom>
              <a:avLst/>
              <a:gdLst/>
              <a:ahLst/>
              <a:cxnLst/>
              <a:rect r="r" b="b" t="t" l="l"/>
              <a:pathLst>
                <a:path h="3508629" w="3118739">
                  <a:moveTo>
                    <a:pt x="0" y="0"/>
                  </a:moveTo>
                  <a:lnTo>
                    <a:pt x="3118739" y="0"/>
                  </a:lnTo>
                  <a:lnTo>
                    <a:pt x="3118739" y="3508629"/>
                  </a:lnTo>
                  <a:lnTo>
                    <a:pt x="0" y="3508629"/>
                  </a:lnTo>
                  <a:close/>
                </a:path>
              </a:pathLst>
            </a:custGeom>
            <a:solidFill>
              <a:srgbClr val="FFFFFF"/>
            </a:solidFill>
          </p:spPr>
        </p:sp>
        <p:sp>
          <p:nvSpPr>
            <p:cNvPr name="Freeform 24" id="24"/>
            <p:cNvSpPr/>
            <p:nvPr/>
          </p:nvSpPr>
          <p:spPr>
            <a:xfrm flipH="false" flipV="false" rot="0">
              <a:off x="-1524" y="-1524"/>
              <a:ext cx="3121787" cy="3511677"/>
            </a:xfrm>
            <a:custGeom>
              <a:avLst/>
              <a:gdLst/>
              <a:ahLst/>
              <a:cxnLst/>
              <a:rect r="r" b="b" t="t" l="l"/>
              <a:pathLst>
                <a:path h="3511677" w="3121787">
                  <a:moveTo>
                    <a:pt x="1524" y="0"/>
                  </a:moveTo>
                  <a:lnTo>
                    <a:pt x="3120263" y="0"/>
                  </a:lnTo>
                  <a:cubicBezTo>
                    <a:pt x="3121152" y="0"/>
                    <a:pt x="3121787" y="762"/>
                    <a:pt x="3121787" y="1524"/>
                  </a:cubicBezTo>
                  <a:lnTo>
                    <a:pt x="3121787" y="3510153"/>
                  </a:lnTo>
                  <a:cubicBezTo>
                    <a:pt x="3121787" y="3511042"/>
                    <a:pt x="3121025" y="3511677"/>
                    <a:pt x="3120263" y="3511677"/>
                  </a:cubicBezTo>
                  <a:lnTo>
                    <a:pt x="1524" y="3511677"/>
                  </a:lnTo>
                  <a:cubicBezTo>
                    <a:pt x="635" y="3511677"/>
                    <a:pt x="0" y="3510915"/>
                    <a:pt x="0" y="3510153"/>
                  </a:cubicBezTo>
                  <a:lnTo>
                    <a:pt x="0" y="1524"/>
                  </a:lnTo>
                  <a:cubicBezTo>
                    <a:pt x="0" y="635"/>
                    <a:pt x="762" y="0"/>
                    <a:pt x="1524" y="0"/>
                  </a:cubicBezTo>
                  <a:moveTo>
                    <a:pt x="1524" y="3048"/>
                  </a:moveTo>
                  <a:lnTo>
                    <a:pt x="1524" y="1524"/>
                  </a:lnTo>
                  <a:lnTo>
                    <a:pt x="3048" y="1524"/>
                  </a:lnTo>
                  <a:lnTo>
                    <a:pt x="3048" y="3510153"/>
                  </a:lnTo>
                  <a:lnTo>
                    <a:pt x="1524" y="3510153"/>
                  </a:lnTo>
                  <a:lnTo>
                    <a:pt x="1524" y="3508629"/>
                  </a:lnTo>
                  <a:lnTo>
                    <a:pt x="3120263" y="3508629"/>
                  </a:lnTo>
                  <a:lnTo>
                    <a:pt x="3120263" y="3510153"/>
                  </a:lnTo>
                  <a:lnTo>
                    <a:pt x="3118739" y="3510153"/>
                  </a:lnTo>
                  <a:lnTo>
                    <a:pt x="3118739" y="1524"/>
                  </a:lnTo>
                  <a:lnTo>
                    <a:pt x="3120263" y="1524"/>
                  </a:lnTo>
                  <a:lnTo>
                    <a:pt x="3120263" y="3048"/>
                  </a:lnTo>
                  <a:lnTo>
                    <a:pt x="1524" y="3048"/>
                  </a:lnTo>
                  <a:close/>
                </a:path>
              </a:pathLst>
            </a:custGeom>
            <a:solidFill>
              <a:srgbClr val="FFFFFF"/>
            </a:solidFill>
          </p:spPr>
        </p:sp>
        <p:sp>
          <p:nvSpPr>
            <p:cNvPr name="TextBox 25" id="25"/>
            <p:cNvSpPr txBox="true"/>
            <p:nvPr/>
          </p:nvSpPr>
          <p:spPr>
            <a:xfrm>
              <a:off x="0" y="9525"/>
              <a:ext cx="3118756" cy="349912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Cấu trúc của hệ thống chính trị nước Cộng hòa xã hội chủ nghĩa Việt Nam</a:t>
              </a:r>
            </a:p>
          </p:txBody>
        </p:sp>
      </p:grpSp>
      <p:sp>
        <p:nvSpPr>
          <p:cNvPr name="AutoShape 26" id="26"/>
          <p:cNvSpPr/>
          <p:nvPr/>
        </p:nvSpPr>
        <p:spPr>
          <a:xfrm flipV="true">
            <a:off x="6066822" y="1896108"/>
            <a:ext cx="736505" cy="1607903"/>
          </a:xfrm>
          <a:prstGeom prst="line">
            <a:avLst/>
          </a:prstGeom>
          <a:ln cap="rnd" w="9525">
            <a:solidFill>
              <a:srgbClr val="5B9BD5"/>
            </a:solidFill>
            <a:prstDash val="solid"/>
            <a:headEnd type="none" len="sm" w="sm"/>
            <a:tailEnd type="triangle" len="med" w="lg"/>
          </a:ln>
        </p:spPr>
      </p:sp>
      <p:sp>
        <p:nvSpPr>
          <p:cNvPr name="AutoShape 27" id="27"/>
          <p:cNvSpPr/>
          <p:nvPr/>
        </p:nvSpPr>
        <p:spPr>
          <a:xfrm>
            <a:off x="6066822" y="3504730"/>
            <a:ext cx="1149486" cy="643627"/>
          </a:xfrm>
          <a:prstGeom prst="line">
            <a:avLst/>
          </a:prstGeom>
          <a:ln cap="rnd" w="9525">
            <a:solidFill>
              <a:srgbClr val="5B9BD5"/>
            </a:solidFill>
            <a:prstDash val="solid"/>
            <a:headEnd type="none" len="sm" w="sm"/>
            <a:tailEnd type="triangle" len="med" w="lg"/>
          </a:ln>
        </p:spPr>
      </p:sp>
      <p:grpSp>
        <p:nvGrpSpPr>
          <p:cNvPr name="Group 28" id="28"/>
          <p:cNvGrpSpPr/>
          <p:nvPr/>
        </p:nvGrpSpPr>
        <p:grpSpPr>
          <a:xfrm rot="0">
            <a:off x="7216309" y="3812338"/>
            <a:ext cx="1485240" cy="672038"/>
            <a:chOff x="0" y="0"/>
            <a:chExt cx="2158098" cy="976492"/>
          </a:xfrm>
        </p:grpSpPr>
        <p:sp>
          <p:nvSpPr>
            <p:cNvPr name="Freeform 29" id="29"/>
            <p:cNvSpPr/>
            <p:nvPr/>
          </p:nvSpPr>
          <p:spPr>
            <a:xfrm flipH="false" flipV="false" rot="0">
              <a:off x="0" y="0"/>
              <a:ext cx="2158111" cy="976450"/>
            </a:xfrm>
            <a:custGeom>
              <a:avLst/>
              <a:gdLst/>
              <a:ahLst/>
              <a:cxnLst/>
              <a:rect r="r" b="b" t="t" l="l"/>
              <a:pathLst>
                <a:path h="976450" w="2158111">
                  <a:moveTo>
                    <a:pt x="9525" y="0"/>
                  </a:moveTo>
                  <a:lnTo>
                    <a:pt x="2148586" y="0"/>
                  </a:lnTo>
                  <a:cubicBezTo>
                    <a:pt x="2153793" y="0"/>
                    <a:pt x="2158111" y="5565"/>
                    <a:pt x="2158111" y="12275"/>
                  </a:cubicBezTo>
                  <a:lnTo>
                    <a:pt x="2158111" y="964175"/>
                  </a:lnTo>
                  <a:cubicBezTo>
                    <a:pt x="2158111" y="970886"/>
                    <a:pt x="2153793" y="976450"/>
                    <a:pt x="2148586"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2148586" y="951900"/>
                  </a:lnTo>
                  <a:lnTo>
                    <a:pt x="2148586" y="964175"/>
                  </a:lnTo>
                  <a:lnTo>
                    <a:pt x="2139061" y="964175"/>
                  </a:lnTo>
                  <a:lnTo>
                    <a:pt x="2139061" y="12275"/>
                  </a:lnTo>
                  <a:lnTo>
                    <a:pt x="2148586" y="12275"/>
                  </a:lnTo>
                  <a:lnTo>
                    <a:pt x="2148586" y="24550"/>
                  </a:lnTo>
                  <a:lnTo>
                    <a:pt x="9525" y="24550"/>
                  </a:lnTo>
                  <a:close/>
                </a:path>
              </a:pathLst>
            </a:custGeom>
            <a:solidFill>
              <a:srgbClr val="FFFFFF"/>
            </a:solidFill>
          </p:spPr>
        </p:sp>
        <p:sp>
          <p:nvSpPr>
            <p:cNvPr name="TextBox 30" id="30"/>
            <p:cNvSpPr txBox="true"/>
            <p:nvPr/>
          </p:nvSpPr>
          <p:spPr>
            <a:xfrm>
              <a:off x="0" y="9525"/>
              <a:ext cx="2158098"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Đặc điểm</a:t>
              </a:r>
            </a:p>
          </p:txBody>
        </p:sp>
      </p:grpSp>
      <p:sp>
        <p:nvSpPr>
          <p:cNvPr name="AutoShape 31" id="31"/>
          <p:cNvSpPr/>
          <p:nvPr/>
        </p:nvSpPr>
        <p:spPr>
          <a:xfrm flipV="true">
            <a:off x="8688447" y="3349117"/>
            <a:ext cx="981405" cy="799240"/>
          </a:xfrm>
          <a:prstGeom prst="line">
            <a:avLst/>
          </a:prstGeom>
          <a:ln cap="rnd" w="9525">
            <a:solidFill>
              <a:srgbClr val="5B9BD5"/>
            </a:solidFill>
            <a:prstDash val="solid"/>
            <a:headEnd type="none" len="sm" w="sm"/>
            <a:tailEnd type="triangle" len="med" w="lg"/>
          </a:ln>
        </p:spPr>
      </p:sp>
      <p:grpSp>
        <p:nvGrpSpPr>
          <p:cNvPr name="Group 32" id="32"/>
          <p:cNvGrpSpPr/>
          <p:nvPr/>
        </p:nvGrpSpPr>
        <p:grpSpPr>
          <a:xfrm rot="0">
            <a:off x="9669852" y="3013098"/>
            <a:ext cx="6268160" cy="672038"/>
            <a:chOff x="0" y="0"/>
            <a:chExt cx="9107822" cy="976492"/>
          </a:xfrm>
        </p:grpSpPr>
        <p:sp>
          <p:nvSpPr>
            <p:cNvPr name="Freeform 33" id="33"/>
            <p:cNvSpPr/>
            <p:nvPr/>
          </p:nvSpPr>
          <p:spPr>
            <a:xfrm flipH="false" flipV="false" rot="0">
              <a:off x="0" y="0"/>
              <a:ext cx="9107805" cy="976450"/>
            </a:xfrm>
            <a:custGeom>
              <a:avLst/>
              <a:gdLst/>
              <a:ahLst/>
              <a:cxnLst/>
              <a:rect r="r" b="b" t="t" l="l"/>
              <a:pathLst>
                <a:path h="976450" w="9107805">
                  <a:moveTo>
                    <a:pt x="9525" y="0"/>
                  </a:moveTo>
                  <a:lnTo>
                    <a:pt x="9098280" y="0"/>
                  </a:lnTo>
                  <a:cubicBezTo>
                    <a:pt x="9103487" y="0"/>
                    <a:pt x="9107805" y="5565"/>
                    <a:pt x="9107805" y="12275"/>
                  </a:cubicBezTo>
                  <a:lnTo>
                    <a:pt x="9107805" y="964175"/>
                  </a:lnTo>
                  <a:cubicBezTo>
                    <a:pt x="9107805" y="970886"/>
                    <a:pt x="9103487" y="976450"/>
                    <a:pt x="9098280"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9098280" y="951900"/>
                  </a:lnTo>
                  <a:lnTo>
                    <a:pt x="9098280" y="964175"/>
                  </a:lnTo>
                  <a:lnTo>
                    <a:pt x="9088755" y="964175"/>
                  </a:lnTo>
                  <a:lnTo>
                    <a:pt x="9088755" y="12275"/>
                  </a:lnTo>
                  <a:lnTo>
                    <a:pt x="9098280" y="12275"/>
                  </a:lnTo>
                  <a:lnTo>
                    <a:pt x="9098280" y="24550"/>
                  </a:lnTo>
                  <a:lnTo>
                    <a:pt x="9525" y="24550"/>
                  </a:lnTo>
                  <a:close/>
                </a:path>
              </a:pathLst>
            </a:custGeom>
            <a:solidFill>
              <a:srgbClr val="FFFFFF"/>
            </a:solidFill>
          </p:spPr>
        </p:sp>
        <p:sp>
          <p:nvSpPr>
            <p:cNvPr name="TextBox 34" id="34"/>
            <p:cNvSpPr txBox="true"/>
            <p:nvPr/>
          </p:nvSpPr>
          <p:spPr>
            <a:xfrm>
              <a:off x="0" y="9525"/>
              <a:ext cx="9107822"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Do duy nhất Đảng cộng sản Việt Nam lãnh đạo</a:t>
              </a:r>
            </a:p>
          </p:txBody>
        </p:sp>
      </p:grpSp>
      <p:sp>
        <p:nvSpPr>
          <p:cNvPr name="AutoShape 35" id="35"/>
          <p:cNvSpPr/>
          <p:nvPr/>
        </p:nvSpPr>
        <p:spPr>
          <a:xfrm flipV="true">
            <a:off x="8688447" y="4087574"/>
            <a:ext cx="862051" cy="60784"/>
          </a:xfrm>
          <a:prstGeom prst="line">
            <a:avLst/>
          </a:prstGeom>
          <a:ln cap="rnd" w="9525">
            <a:solidFill>
              <a:srgbClr val="5B9BD5"/>
            </a:solidFill>
            <a:prstDash val="solid"/>
            <a:headEnd type="none" len="sm" w="sm"/>
            <a:tailEnd type="triangle" len="med" w="lg"/>
          </a:ln>
        </p:spPr>
      </p:sp>
      <p:grpSp>
        <p:nvGrpSpPr>
          <p:cNvPr name="Group 36" id="36"/>
          <p:cNvGrpSpPr/>
          <p:nvPr/>
        </p:nvGrpSpPr>
        <p:grpSpPr>
          <a:xfrm rot="0">
            <a:off x="9567777" y="3774423"/>
            <a:ext cx="7898162" cy="1043513"/>
            <a:chOff x="0" y="0"/>
            <a:chExt cx="11476264" cy="1516256"/>
          </a:xfrm>
        </p:grpSpPr>
        <p:sp>
          <p:nvSpPr>
            <p:cNvPr name="Freeform 37" id="37"/>
            <p:cNvSpPr/>
            <p:nvPr/>
          </p:nvSpPr>
          <p:spPr>
            <a:xfrm flipH="false" flipV="false" rot="0">
              <a:off x="0" y="0"/>
              <a:ext cx="11476228" cy="1516191"/>
            </a:xfrm>
            <a:custGeom>
              <a:avLst/>
              <a:gdLst/>
              <a:ahLst/>
              <a:cxnLst/>
              <a:rect r="r" b="b" t="t" l="l"/>
              <a:pathLst>
                <a:path h="1516191" w="11476228">
                  <a:moveTo>
                    <a:pt x="9525" y="0"/>
                  </a:moveTo>
                  <a:lnTo>
                    <a:pt x="11466703" y="0"/>
                  </a:lnTo>
                  <a:cubicBezTo>
                    <a:pt x="11471910" y="0"/>
                    <a:pt x="11476228" y="4991"/>
                    <a:pt x="11476228" y="11010"/>
                  </a:cubicBezTo>
                  <a:lnTo>
                    <a:pt x="11476228" y="1505181"/>
                  </a:lnTo>
                  <a:cubicBezTo>
                    <a:pt x="11476228" y="1511200"/>
                    <a:pt x="11471910" y="1516191"/>
                    <a:pt x="11466703" y="1516191"/>
                  </a:cubicBezTo>
                  <a:lnTo>
                    <a:pt x="9525" y="1516191"/>
                  </a:lnTo>
                  <a:cubicBezTo>
                    <a:pt x="4318" y="1516191"/>
                    <a:pt x="0" y="1511200"/>
                    <a:pt x="0" y="1505181"/>
                  </a:cubicBezTo>
                  <a:lnTo>
                    <a:pt x="0" y="11010"/>
                  </a:lnTo>
                  <a:cubicBezTo>
                    <a:pt x="0" y="4991"/>
                    <a:pt x="4318" y="0"/>
                    <a:pt x="9525" y="0"/>
                  </a:cubicBezTo>
                  <a:moveTo>
                    <a:pt x="9525" y="22021"/>
                  </a:moveTo>
                  <a:lnTo>
                    <a:pt x="9525" y="11010"/>
                  </a:lnTo>
                  <a:lnTo>
                    <a:pt x="19050" y="11010"/>
                  </a:lnTo>
                  <a:lnTo>
                    <a:pt x="19050" y="1505181"/>
                  </a:lnTo>
                  <a:lnTo>
                    <a:pt x="9525" y="1505181"/>
                  </a:lnTo>
                  <a:lnTo>
                    <a:pt x="9525" y="1494170"/>
                  </a:lnTo>
                  <a:lnTo>
                    <a:pt x="11466703" y="1494170"/>
                  </a:lnTo>
                  <a:lnTo>
                    <a:pt x="11466703" y="1505181"/>
                  </a:lnTo>
                  <a:lnTo>
                    <a:pt x="11457178" y="1505181"/>
                  </a:lnTo>
                  <a:lnTo>
                    <a:pt x="11457178" y="11010"/>
                  </a:lnTo>
                  <a:lnTo>
                    <a:pt x="11466703" y="11010"/>
                  </a:lnTo>
                  <a:lnTo>
                    <a:pt x="11466703" y="22021"/>
                  </a:lnTo>
                  <a:lnTo>
                    <a:pt x="9525" y="22021"/>
                  </a:lnTo>
                  <a:close/>
                </a:path>
              </a:pathLst>
            </a:custGeom>
            <a:solidFill>
              <a:srgbClr val="FFFFFF"/>
            </a:solidFill>
          </p:spPr>
        </p:sp>
        <p:sp>
          <p:nvSpPr>
            <p:cNvPr name="TextBox 38" id="38"/>
            <p:cNvSpPr txBox="true"/>
            <p:nvPr/>
          </p:nvSpPr>
          <p:spPr>
            <a:xfrm>
              <a:off x="0" y="9525"/>
              <a:ext cx="11476264" cy="1506731"/>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Xây dựng trên nền tảng lí luận của chủ nghĩa Mác – Lênin và tư tưởng Hồ Chí Minh </a:t>
              </a:r>
            </a:p>
          </p:txBody>
        </p:sp>
      </p:grpSp>
      <p:sp>
        <p:nvSpPr>
          <p:cNvPr name="AutoShape 39" id="39"/>
          <p:cNvSpPr/>
          <p:nvPr/>
        </p:nvSpPr>
        <p:spPr>
          <a:xfrm>
            <a:off x="8688447" y="4148357"/>
            <a:ext cx="981405" cy="1035933"/>
          </a:xfrm>
          <a:prstGeom prst="line">
            <a:avLst/>
          </a:prstGeom>
          <a:ln cap="rnd" w="9525">
            <a:solidFill>
              <a:srgbClr val="5B9BD5"/>
            </a:solidFill>
            <a:prstDash val="solid"/>
            <a:headEnd type="none" len="sm" w="sm"/>
            <a:tailEnd type="triangle" len="med" w="lg"/>
          </a:ln>
        </p:spPr>
      </p:sp>
      <p:grpSp>
        <p:nvGrpSpPr>
          <p:cNvPr name="Group 40" id="40"/>
          <p:cNvGrpSpPr/>
          <p:nvPr/>
        </p:nvGrpSpPr>
        <p:grpSpPr>
          <a:xfrm rot="0">
            <a:off x="9669852" y="4848272"/>
            <a:ext cx="7999301" cy="672038"/>
            <a:chOff x="0" y="0"/>
            <a:chExt cx="11623222" cy="976492"/>
          </a:xfrm>
        </p:grpSpPr>
        <p:sp>
          <p:nvSpPr>
            <p:cNvPr name="Freeform 41" id="41"/>
            <p:cNvSpPr/>
            <p:nvPr/>
          </p:nvSpPr>
          <p:spPr>
            <a:xfrm flipH="false" flipV="false" rot="0">
              <a:off x="0" y="0"/>
              <a:ext cx="11623167" cy="976450"/>
            </a:xfrm>
            <a:custGeom>
              <a:avLst/>
              <a:gdLst/>
              <a:ahLst/>
              <a:cxnLst/>
              <a:rect r="r" b="b" t="t" l="l"/>
              <a:pathLst>
                <a:path h="976450" w="11623167">
                  <a:moveTo>
                    <a:pt x="9525" y="0"/>
                  </a:moveTo>
                  <a:lnTo>
                    <a:pt x="11613642" y="0"/>
                  </a:lnTo>
                  <a:cubicBezTo>
                    <a:pt x="11618849" y="0"/>
                    <a:pt x="11623167" y="5565"/>
                    <a:pt x="11623167" y="12275"/>
                  </a:cubicBezTo>
                  <a:lnTo>
                    <a:pt x="11623167" y="964175"/>
                  </a:lnTo>
                  <a:cubicBezTo>
                    <a:pt x="11623167" y="970886"/>
                    <a:pt x="11618849" y="976450"/>
                    <a:pt x="11613642"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11613642" y="951900"/>
                  </a:lnTo>
                  <a:lnTo>
                    <a:pt x="11613642" y="964175"/>
                  </a:lnTo>
                  <a:lnTo>
                    <a:pt x="11604117" y="964175"/>
                  </a:lnTo>
                  <a:lnTo>
                    <a:pt x="11604117" y="12275"/>
                  </a:lnTo>
                  <a:lnTo>
                    <a:pt x="11613642" y="12275"/>
                  </a:lnTo>
                  <a:lnTo>
                    <a:pt x="11613642" y="24550"/>
                  </a:lnTo>
                  <a:lnTo>
                    <a:pt x="9525" y="24550"/>
                  </a:lnTo>
                  <a:close/>
                </a:path>
              </a:pathLst>
            </a:custGeom>
            <a:solidFill>
              <a:srgbClr val="FFFFFF"/>
            </a:solidFill>
          </p:spPr>
        </p:sp>
        <p:sp>
          <p:nvSpPr>
            <p:cNvPr name="TextBox 42" id="42"/>
            <p:cNvSpPr txBox="true"/>
            <p:nvPr/>
          </p:nvSpPr>
          <p:spPr>
            <a:xfrm>
              <a:off x="0" y="9525"/>
              <a:ext cx="11623222"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Tổ chức và hoạt động theo nguyên tắc tập trung dân chủ</a:t>
              </a:r>
            </a:p>
          </p:txBody>
        </p:sp>
      </p:grpSp>
      <p:sp>
        <p:nvSpPr>
          <p:cNvPr name="AutoShape 43" id="43"/>
          <p:cNvSpPr/>
          <p:nvPr/>
        </p:nvSpPr>
        <p:spPr>
          <a:xfrm>
            <a:off x="8688447" y="4148357"/>
            <a:ext cx="862051" cy="1461354"/>
          </a:xfrm>
          <a:prstGeom prst="line">
            <a:avLst/>
          </a:prstGeom>
          <a:ln cap="rnd" w="9525">
            <a:solidFill>
              <a:srgbClr val="5B9BD5"/>
            </a:solidFill>
            <a:prstDash val="solid"/>
            <a:headEnd type="none" len="sm" w="sm"/>
            <a:tailEnd type="triangle" len="med" w="lg"/>
          </a:ln>
        </p:spPr>
      </p:sp>
      <p:grpSp>
        <p:nvGrpSpPr>
          <p:cNvPr name="Group 44" id="44"/>
          <p:cNvGrpSpPr/>
          <p:nvPr/>
        </p:nvGrpSpPr>
        <p:grpSpPr>
          <a:xfrm rot="0">
            <a:off x="9643631" y="5545235"/>
            <a:ext cx="7707124" cy="1043513"/>
            <a:chOff x="0" y="0"/>
            <a:chExt cx="11198680" cy="1516256"/>
          </a:xfrm>
        </p:grpSpPr>
        <p:sp>
          <p:nvSpPr>
            <p:cNvPr name="Freeform 45" id="45"/>
            <p:cNvSpPr/>
            <p:nvPr/>
          </p:nvSpPr>
          <p:spPr>
            <a:xfrm flipH="false" flipV="false" rot="0">
              <a:off x="0" y="0"/>
              <a:ext cx="11198733" cy="1516191"/>
            </a:xfrm>
            <a:custGeom>
              <a:avLst/>
              <a:gdLst/>
              <a:ahLst/>
              <a:cxnLst/>
              <a:rect r="r" b="b" t="t" l="l"/>
              <a:pathLst>
                <a:path h="1516191" w="11198733">
                  <a:moveTo>
                    <a:pt x="9525" y="0"/>
                  </a:moveTo>
                  <a:lnTo>
                    <a:pt x="11189208" y="0"/>
                  </a:lnTo>
                  <a:cubicBezTo>
                    <a:pt x="11194414" y="0"/>
                    <a:pt x="11198733" y="4991"/>
                    <a:pt x="11198733" y="11010"/>
                  </a:cubicBezTo>
                  <a:lnTo>
                    <a:pt x="11198733" y="1505181"/>
                  </a:lnTo>
                  <a:cubicBezTo>
                    <a:pt x="11198733" y="1511200"/>
                    <a:pt x="11194414" y="1516191"/>
                    <a:pt x="11189208" y="1516191"/>
                  </a:cubicBezTo>
                  <a:lnTo>
                    <a:pt x="9525" y="1516191"/>
                  </a:lnTo>
                  <a:cubicBezTo>
                    <a:pt x="4318" y="1516191"/>
                    <a:pt x="0" y="1511200"/>
                    <a:pt x="0" y="1505181"/>
                  </a:cubicBezTo>
                  <a:lnTo>
                    <a:pt x="0" y="11010"/>
                  </a:lnTo>
                  <a:cubicBezTo>
                    <a:pt x="0" y="4991"/>
                    <a:pt x="4318" y="0"/>
                    <a:pt x="9525" y="0"/>
                  </a:cubicBezTo>
                  <a:moveTo>
                    <a:pt x="9525" y="22021"/>
                  </a:moveTo>
                  <a:lnTo>
                    <a:pt x="9525" y="11010"/>
                  </a:lnTo>
                  <a:lnTo>
                    <a:pt x="19050" y="11010"/>
                  </a:lnTo>
                  <a:lnTo>
                    <a:pt x="19050" y="1505181"/>
                  </a:lnTo>
                  <a:lnTo>
                    <a:pt x="9525" y="1505181"/>
                  </a:lnTo>
                  <a:lnTo>
                    <a:pt x="9525" y="1494170"/>
                  </a:lnTo>
                  <a:lnTo>
                    <a:pt x="11189208" y="1494170"/>
                  </a:lnTo>
                  <a:lnTo>
                    <a:pt x="11189208" y="1505181"/>
                  </a:lnTo>
                  <a:lnTo>
                    <a:pt x="11179683" y="1505181"/>
                  </a:lnTo>
                  <a:lnTo>
                    <a:pt x="11179683" y="11010"/>
                  </a:lnTo>
                  <a:lnTo>
                    <a:pt x="11189208" y="11010"/>
                  </a:lnTo>
                  <a:lnTo>
                    <a:pt x="11189208" y="22021"/>
                  </a:lnTo>
                  <a:lnTo>
                    <a:pt x="9525" y="22021"/>
                  </a:lnTo>
                  <a:close/>
                </a:path>
              </a:pathLst>
            </a:custGeom>
            <a:solidFill>
              <a:srgbClr val="FFFFFF"/>
            </a:solidFill>
          </p:spPr>
        </p:sp>
        <p:sp>
          <p:nvSpPr>
            <p:cNvPr name="TextBox 46" id="46"/>
            <p:cNvSpPr txBox="true"/>
            <p:nvPr/>
          </p:nvSpPr>
          <p:spPr>
            <a:xfrm>
              <a:off x="0" y="9525"/>
              <a:ext cx="11198680" cy="1506731"/>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Thống nhất giữa bản chất giai cấp công nhân, tính nhân dân , tính dân tộc rộng rãi</a:t>
              </a:r>
            </a:p>
          </p:txBody>
        </p:sp>
      </p:grpSp>
      <p:sp>
        <p:nvSpPr>
          <p:cNvPr name="AutoShape 47" id="47"/>
          <p:cNvSpPr/>
          <p:nvPr/>
        </p:nvSpPr>
        <p:spPr>
          <a:xfrm>
            <a:off x="3423025" y="5098813"/>
            <a:ext cx="675787" cy="2266530"/>
          </a:xfrm>
          <a:prstGeom prst="line">
            <a:avLst/>
          </a:prstGeom>
          <a:ln cap="rnd" w="9525">
            <a:solidFill>
              <a:srgbClr val="5B9BD5"/>
            </a:solidFill>
            <a:prstDash val="solid"/>
            <a:headEnd type="none" len="sm" w="sm"/>
            <a:tailEnd type="triangle" len="med" w="lg"/>
          </a:ln>
        </p:spPr>
      </p:sp>
      <p:grpSp>
        <p:nvGrpSpPr>
          <p:cNvPr name="Group 48" id="48"/>
          <p:cNvGrpSpPr/>
          <p:nvPr/>
        </p:nvGrpSpPr>
        <p:grpSpPr>
          <a:xfrm rot="0">
            <a:off x="4098812" y="6729891"/>
            <a:ext cx="1618212" cy="1270903"/>
            <a:chOff x="0" y="0"/>
            <a:chExt cx="2351310" cy="1846660"/>
          </a:xfrm>
        </p:grpSpPr>
        <p:sp>
          <p:nvSpPr>
            <p:cNvPr name="Freeform 49" id="49"/>
            <p:cNvSpPr/>
            <p:nvPr/>
          </p:nvSpPr>
          <p:spPr>
            <a:xfrm flipH="false" flipV="false" rot="0">
              <a:off x="0" y="0"/>
              <a:ext cx="2351278" cy="1846707"/>
            </a:xfrm>
            <a:custGeom>
              <a:avLst/>
              <a:gdLst/>
              <a:ahLst/>
              <a:cxnLst/>
              <a:rect r="r" b="b" t="t" l="l"/>
              <a:pathLst>
                <a:path h="1846707" w="2351278">
                  <a:moveTo>
                    <a:pt x="0" y="0"/>
                  </a:moveTo>
                  <a:lnTo>
                    <a:pt x="2351278" y="0"/>
                  </a:lnTo>
                  <a:lnTo>
                    <a:pt x="2351278" y="1846707"/>
                  </a:lnTo>
                  <a:lnTo>
                    <a:pt x="0" y="1846707"/>
                  </a:lnTo>
                  <a:close/>
                </a:path>
              </a:pathLst>
            </a:custGeom>
            <a:solidFill>
              <a:srgbClr val="FFFFFF"/>
            </a:solidFill>
          </p:spPr>
        </p:sp>
        <p:sp>
          <p:nvSpPr>
            <p:cNvPr name="Freeform 50" id="50"/>
            <p:cNvSpPr/>
            <p:nvPr/>
          </p:nvSpPr>
          <p:spPr>
            <a:xfrm flipH="false" flipV="false" rot="0">
              <a:off x="-1524" y="-1524"/>
              <a:ext cx="2354326" cy="1849755"/>
            </a:xfrm>
            <a:custGeom>
              <a:avLst/>
              <a:gdLst/>
              <a:ahLst/>
              <a:cxnLst/>
              <a:rect r="r" b="b" t="t" l="l"/>
              <a:pathLst>
                <a:path h="1849755" w="2354326">
                  <a:moveTo>
                    <a:pt x="1524" y="0"/>
                  </a:moveTo>
                  <a:lnTo>
                    <a:pt x="2352802" y="0"/>
                  </a:lnTo>
                  <a:cubicBezTo>
                    <a:pt x="2353691" y="0"/>
                    <a:pt x="2354326" y="762"/>
                    <a:pt x="2354326" y="1524"/>
                  </a:cubicBezTo>
                  <a:lnTo>
                    <a:pt x="2354326" y="1848231"/>
                  </a:lnTo>
                  <a:cubicBezTo>
                    <a:pt x="2354326" y="1849120"/>
                    <a:pt x="2353564" y="1849755"/>
                    <a:pt x="2352802" y="1849755"/>
                  </a:cubicBezTo>
                  <a:lnTo>
                    <a:pt x="1524" y="1849755"/>
                  </a:lnTo>
                  <a:cubicBezTo>
                    <a:pt x="635" y="1849755"/>
                    <a:pt x="0" y="1848993"/>
                    <a:pt x="0" y="1848231"/>
                  </a:cubicBezTo>
                  <a:lnTo>
                    <a:pt x="0" y="1524"/>
                  </a:lnTo>
                  <a:cubicBezTo>
                    <a:pt x="0" y="635"/>
                    <a:pt x="762" y="0"/>
                    <a:pt x="1524" y="0"/>
                  </a:cubicBezTo>
                  <a:moveTo>
                    <a:pt x="1524" y="3048"/>
                  </a:moveTo>
                  <a:lnTo>
                    <a:pt x="1524" y="1524"/>
                  </a:lnTo>
                  <a:lnTo>
                    <a:pt x="3048" y="1524"/>
                  </a:lnTo>
                  <a:lnTo>
                    <a:pt x="3048" y="1848231"/>
                  </a:lnTo>
                  <a:lnTo>
                    <a:pt x="1524" y="1848231"/>
                  </a:lnTo>
                  <a:lnTo>
                    <a:pt x="1524" y="1846707"/>
                  </a:lnTo>
                  <a:lnTo>
                    <a:pt x="2352802" y="1846707"/>
                  </a:lnTo>
                  <a:lnTo>
                    <a:pt x="2352802" y="1848231"/>
                  </a:lnTo>
                  <a:lnTo>
                    <a:pt x="2351278" y="1848231"/>
                  </a:lnTo>
                  <a:lnTo>
                    <a:pt x="2351278" y="1524"/>
                  </a:lnTo>
                  <a:lnTo>
                    <a:pt x="2352802" y="1524"/>
                  </a:lnTo>
                  <a:lnTo>
                    <a:pt x="2352802" y="3048"/>
                  </a:lnTo>
                  <a:lnTo>
                    <a:pt x="1524" y="3048"/>
                  </a:lnTo>
                  <a:close/>
                </a:path>
              </a:pathLst>
            </a:custGeom>
            <a:solidFill>
              <a:srgbClr val="FFFFFF"/>
            </a:solidFill>
          </p:spPr>
        </p:sp>
        <p:sp>
          <p:nvSpPr>
            <p:cNvPr name="TextBox 51" id="51"/>
            <p:cNvSpPr txBox="true"/>
            <p:nvPr/>
          </p:nvSpPr>
          <p:spPr>
            <a:xfrm>
              <a:off x="0" y="9525"/>
              <a:ext cx="2351310" cy="1837135"/>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Nguyên tăc hoạt động</a:t>
              </a:r>
            </a:p>
          </p:txBody>
        </p:sp>
      </p:grpSp>
      <p:sp>
        <p:nvSpPr>
          <p:cNvPr name="AutoShape 52" id="52"/>
          <p:cNvSpPr/>
          <p:nvPr/>
        </p:nvSpPr>
        <p:spPr>
          <a:xfrm flipV="true">
            <a:off x="5717002" y="6997594"/>
            <a:ext cx="840153" cy="367749"/>
          </a:xfrm>
          <a:prstGeom prst="line">
            <a:avLst/>
          </a:prstGeom>
          <a:ln cap="rnd" w="9525">
            <a:solidFill>
              <a:srgbClr val="5B9BD5"/>
            </a:solidFill>
            <a:prstDash val="solid"/>
            <a:headEnd type="none" len="sm" w="sm"/>
            <a:tailEnd type="triangle" len="med" w="lg"/>
          </a:ln>
        </p:spPr>
      </p:sp>
      <p:grpSp>
        <p:nvGrpSpPr>
          <p:cNvPr name="Group 53" id="53"/>
          <p:cNvGrpSpPr/>
          <p:nvPr/>
        </p:nvGrpSpPr>
        <p:grpSpPr>
          <a:xfrm rot="0">
            <a:off x="6710615" y="6679543"/>
            <a:ext cx="7753010" cy="672038"/>
            <a:chOff x="0" y="0"/>
            <a:chExt cx="11265354" cy="976492"/>
          </a:xfrm>
        </p:grpSpPr>
        <p:sp>
          <p:nvSpPr>
            <p:cNvPr name="Freeform 54" id="54"/>
            <p:cNvSpPr/>
            <p:nvPr/>
          </p:nvSpPr>
          <p:spPr>
            <a:xfrm flipH="false" flipV="false" rot="0">
              <a:off x="0" y="0"/>
              <a:ext cx="11265408" cy="976450"/>
            </a:xfrm>
            <a:custGeom>
              <a:avLst/>
              <a:gdLst/>
              <a:ahLst/>
              <a:cxnLst/>
              <a:rect r="r" b="b" t="t" l="l"/>
              <a:pathLst>
                <a:path h="976450" w="11265408">
                  <a:moveTo>
                    <a:pt x="9525" y="0"/>
                  </a:moveTo>
                  <a:lnTo>
                    <a:pt x="11255883" y="0"/>
                  </a:lnTo>
                  <a:cubicBezTo>
                    <a:pt x="11261089" y="0"/>
                    <a:pt x="11265408" y="5565"/>
                    <a:pt x="11265408" y="12275"/>
                  </a:cubicBezTo>
                  <a:lnTo>
                    <a:pt x="11265408" y="964175"/>
                  </a:lnTo>
                  <a:cubicBezTo>
                    <a:pt x="11265408" y="970886"/>
                    <a:pt x="11261089" y="976450"/>
                    <a:pt x="11255883"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11255883" y="951900"/>
                  </a:lnTo>
                  <a:lnTo>
                    <a:pt x="11255883" y="964175"/>
                  </a:lnTo>
                  <a:lnTo>
                    <a:pt x="11246358" y="964175"/>
                  </a:lnTo>
                  <a:lnTo>
                    <a:pt x="11246358" y="12275"/>
                  </a:lnTo>
                  <a:lnTo>
                    <a:pt x="11255883" y="12275"/>
                  </a:lnTo>
                  <a:lnTo>
                    <a:pt x="11255883" y="24550"/>
                  </a:lnTo>
                  <a:lnTo>
                    <a:pt x="9525" y="24550"/>
                  </a:lnTo>
                  <a:close/>
                </a:path>
              </a:pathLst>
            </a:custGeom>
            <a:solidFill>
              <a:srgbClr val="FFFFFF"/>
            </a:solidFill>
          </p:spPr>
        </p:sp>
        <p:sp>
          <p:nvSpPr>
            <p:cNvPr name="TextBox 55" id="55"/>
            <p:cNvSpPr txBox="true"/>
            <p:nvPr/>
          </p:nvSpPr>
          <p:spPr>
            <a:xfrm>
              <a:off x="0" y="9525"/>
              <a:ext cx="11265354"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Quyền lực Nhà nước thuộc về tay nhân dân</a:t>
              </a:r>
            </a:p>
          </p:txBody>
        </p:sp>
      </p:grpSp>
      <p:sp>
        <p:nvSpPr>
          <p:cNvPr name="AutoShape 56" id="56"/>
          <p:cNvSpPr/>
          <p:nvPr/>
        </p:nvSpPr>
        <p:spPr>
          <a:xfrm>
            <a:off x="5717002" y="7365343"/>
            <a:ext cx="840153" cy="273031"/>
          </a:xfrm>
          <a:prstGeom prst="line">
            <a:avLst/>
          </a:prstGeom>
          <a:ln cap="rnd" w="9525">
            <a:solidFill>
              <a:srgbClr val="5B9BD5"/>
            </a:solidFill>
            <a:prstDash val="solid"/>
            <a:headEnd type="none" len="sm" w="sm"/>
            <a:tailEnd type="triangle" len="med" w="lg"/>
          </a:ln>
        </p:spPr>
      </p:sp>
      <p:grpSp>
        <p:nvGrpSpPr>
          <p:cNvPr name="Group 57" id="57"/>
          <p:cNvGrpSpPr/>
          <p:nvPr/>
        </p:nvGrpSpPr>
        <p:grpSpPr>
          <a:xfrm rot="0">
            <a:off x="6710615" y="7224603"/>
            <a:ext cx="6575871" cy="672038"/>
            <a:chOff x="0" y="0"/>
            <a:chExt cx="9554936" cy="976492"/>
          </a:xfrm>
        </p:grpSpPr>
        <p:sp>
          <p:nvSpPr>
            <p:cNvPr name="Freeform 58" id="58"/>
            <p:cNvSpPr/>
            <p:nvPr/>
          </p:nvSpPr>
          <p:spPr>
            <a:xfrm flipH="false" flipV="false" rot="0">
              <a:off x="0" y="0"/>
              <a:ext cx="9554972" cy="976450"/>
            </a:xfrm>
            <a:custGeom>
              <a:avLst/>
              <a:gdLst/>
              <a:ahLst/>
              <a:cxnLst/>
              <a:rect r="r" b="b" t="t" l="l"/>
              <a:pathLst>
                <a:path h="976450" w="9554972">
                  <a:moveTo>
                    <a:pt x="9525" y="0"/>
                  </a:moveTo>
                  <a:lnTo>
                    <a:pt x="9545447" y="0"/>
                  </a:lnTo>
                  <a:cubicBezTo>
                    <a:pt x="9550653" y="0"/>
                    <a:pt x="9554972" y="5565"/>
                    <a:pt x="9554972" y="12275"/>
                  </a:cubicBezTo>
                  <a:lnTo>
                    <a:pt x="9554972" y="964175"/>
                  </a:lnTo>
                  <a:cubicBezTo>
                    <a:pt x="9554972" y="970886"/>
                    <a:pt x="9550653" y="976450"/>
                    <a:pt x="9545447"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9545447" y="951900"/>
                  </a:lnTo>
                  <a:lnTo>
                    <a:pt x="9545447" y="964175"/>
                  </a:lnTo>
                  <a:lnTo>
                    <a:pt x="9535922" y="964175"/>
                  </a:lnTo>
                  <a:lnTo>
                    <a:pt x="9535922" y="12275"/>
                  </a:lnTo>
                  <a:lnTo>
                    <a:pt x="9545447" y="12275"/>
                  </a:lnTo>
                  <a:lnTo>
                    <a:pt x="9545447" y="24550"/>
                  </a:lnTo>
                  <a:lnTo>
                    <a:pt x="9525" y="24550"/>
                  </a:lnTo>
                  <a:close/>
                </a:path>
              </a:pathLst>
            </a:custGeom>
            <a:solidFill>
              <a:srgbClr val="FFFFFF"/>
            </a:solidFill>
          </p:spPr>
        </p:sp>
        <p:sp>
          <p:nvSpPr>
            <p:cNvPr name="TextBox 59" id="59"/>
            <p:cNvSpPr txBox="true"/>
            <p:nvPr/>
          </p:nvSpPr>
          <p:spPr>
            <a:xfrm>
              <a:off x="0" y="9525"/>
              <a:ext cx="9554936"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Đảm bảo tính pháp quyền</a:t>
              </a:r>
            </a:p>
          </p:txBody>
        </p:sp>
      </p:grpSp>
      <p:sp>
        <p:nvSpPr>
          <p:cNvPr name="AutoShape 60" id="60"/>
          <p:cNvSpPr/>
          <p:nvPr/>
        </p:nvSpPr>
        <p:spPr>
          <a:xfrm>
            <a:off x="5717002" y="7365343"/>
            <a:ext cx="840153" cy="710690"/>
          </a:xfrm>
          <a:prstGeom prst="line">
            <a:avLst/>
          </a:prstGeom>
          <a:ln cap="rnd" w="9525">
            <a:solidFill>
              <a:srgbClr val="5B9BD5"/>
            </a:solidFill>
            <a:prstDash val="solid"/>
            <a:headEnd type="none" len="sm" w="sm"/>
            <a:tailEnd type="triangle" len="med" w="lg"/>
          </a:ln>
        </p:spPr>
      </p:sp>
      <p:grpSp>
        <p:nvGrpSpPr>
          <p:cNvPr name="Group 61" id="61"/>
          <p:cNvGrpSpPr/>
          <p:nvPr/>
        </p:nvGrpSpPr>
        <p:grpSpPr>
          <a:xfrm rot="0">
            <a:off x="6710615" y="7732964"/>
            <a:ext cx="10427560" cy="672038"/>
            <a:chOff x="0" y="0"/>
            <a:chExt cx="15151554" cy="976492"/>
          </a:xfrm>
        </p:grpSpPr>
        <p:sp>
          <p:nvSpPr>
            <p:cNvPr name="Freeform 62" id="62"/>
            <p:cNvSpPr/>
            <p:nvPr/>
          </p:nvSpPr>
          <p:spPr>
            <a:xfrm flipH="false" flipV="false" rot="0">
              <a:off x="0" y="0"/>
              <a:ext cx="15151608" cy="976450"/>
            </a:xfrm>
            <a:custGeom>
              <a:avLst/>
              <a:gdLst/>
              <a:ahLst/>
              <a:cxnLst/>
              <a:rect r="r" b="b" t="t" l="l"/>
              <a:pathLst>
                <a:path h="976450" w="15151608">
                  <a:moveTo>
                    <a:pt x="9525" y="0"/>
                  </a:moveTo>
                  <a:lnTo>
                    <a:pt x="15142083" y="0"/>
                  </a:lnTo>
                  <a:cubicBezTo>
                    <a:pt x="15147291" y="0"/>
                    <a:pt x="15151608" y="5565"/>
                    <a:pt x="15151608" y="12275"/>
                  </a:cubicBezTo>
                  <a:lnTo>
                    <a:pt x="15151608" y="964175"/>
                  </a:lnTo>
                  <a:cubicBezTo>
                    <a:pt x="15151608" y="970886"/>
                    <a:pt x="15147291" y="976450"/>
                    <a:pt x="15142083"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15142083" y="951900"/>
                  </a:lnTo>
                  <a:lnTo>
                    <a:pt x="15142083" y="964175"/>
                  </a:lnTo>
                  <a:lnTo>
                    <a:pt x="15132558" y="964175"/>
                  </a:lnTo>
                  <a:lnTo>
                    <a:pt x="15132558" y="12275"/>
                  </a:lnTo>
                  <a:lnTo>
                    <a:pt x="15142083" y="12275"/>
                  </a:lnTo>
                  <a:lnTo>
                    <a:pt x="15142083" y="24550"/>
                  </a:lnTo>
                  <a:lnTo>
                    <a:pt x="9525" y="24550"/>
                  </a:lnTo>
                  <a:close/>
                </a:path>
              </a:pathLst>
            </a:custGeom>
            <a:solidFill>
              <a:srgbClr val="FFFFFF"/>
            </a:solidFill>
          </p:spPr>
        </p:sp>
        <p:sp>
          <p:nvSpPr>
            <p:cNvPr name="TextBox 63" id="63"/>
            <p:cNvSpPr txBox="true"/>
            <p:nvPr/>
          </p:nvSpPr>
          <p:spPr>
            <a:xfrm>
              <a:off x="0" y="9525"/>
              <a:ext cx="15151554"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Đảm bảo tập trung dân chủ, lãnh đạo tập thể, cá nhân phụ trách</a:t>
              </a:r>
            </a:p>
          </p:txBody>
        </p:sp>
      </p:grpSp>
      <p:sp>
        <p:nvSpPr>
          <p:cNvPr name="AutoShape 64" id="64"/>
          <p:cNvSpPr/>
          <p:nvPr/>
        </p:nvSpPr>
        <p:spPr>
          <a:xfrm>
            <a:off x="5717002" y="7365343"/>
            <a:ext cx="974559" cy="1298641"/>
          </a:xfrm>
          <a:prstGeom prst="line">
            <a:avLst/>
          </a:prstGeom>
          <a:ln cap="rnd" w="9525">
            <a:solidFill>
              <a:srgbClr val="5B9BD5"/>
            </a:solidFill>
            <a:prstDash val="solid"/>
            <a:headEnd type="none" len="sm" w="sm"/>
            <a:tailEnd type="triangle" len="med" w="lg"/>
          </a:ln>
        </p:spPr>
      </p:sp>
      <p:grpSp>
        <p:nvGrpSpPr>
          <p:cNvPr name="Group 65" id="65"/>
          <p:cNvGrpSpPr/>
          <p:nvPr/>
        </p:nvGrpSpPr>
        <p:grpSpPr>
          <a:xfrm rot="0">
            <a:off x="6778042" y="8219936"/>
            <a:ext cx="9685878" cy="672038"/>
            <a:chOff x="0" y="0"/>
            <a:chExt cx="14073868" cy="976492"/>
          </a:xfrm>
        </p:grpSpPr>
        <p:sp>
          <p:nvSpPr>
            <p:cNvPr name="Freeform 66" id="66"/>
            <p:cNvSpPr/>
            <p:nvPr/>
          </p:nvSpPr>
          <p:spPr>
            <a:xfrm flipH="false" flipV="false" rot="0">
              <a:off x="0" y="0"/>
              <a:ext cx="14073887" cy="976450"/>
            </a:xfrm>
            <a:custGeom>
              <a:avLst/>
              <a:gdLst/>
              <a:ahLst/>
              <a:cxnLst/>
              <a:rect r="r" b="b" t="t" l="l"/>
              <a:pathLst>
                <a:path h="976450" w="14073887">
                  <a:moveTo>
                    <a:pt x="9525" y="0"/>
                  </a:moveTo>
                  <a:lnTo>
                    <a:pt x="14064362" y="0"/>
                  </a:lnTo>
                  <a:cubicBezTo>
                    <a:pt x="14069569" y="0"/>
                    <a:pt x="14073887" y="5565"/>
                    <a:pt x="14073887" y="12275"/>
                  </a:cubicBezTo>
                  <a:lnTo>
                    <a:pt x="14073887" y="964175"/>
                  </a:lnTo>
                  <a:cubicBezTo>
                    <a:pt x="14073887" y="970886"/>
                    <a:pt x="14069569" y="976450"/>
                    <a:pt x="14064362" y="976450"/>
                  </a:cubicBezTo>
                  <a:lnTo>
                    <a:pt x="9525" y="976450"/>
                  </a:lnTo>
                  <a:cubicBezTo>
                    <a:pt x="4318" y="976450"/>
                    <a:pt x="0" y="970886"/>
                    <a:pt x="0" y="964175"/>
                  </a:cubicBezTo>
                  <a:lnTo>
                    <a:pt x="0" y="12275"/>
                  </a:lnTo>
                  <a:cubicBezTo>
                    <a:pt x="0" y="5565"/>
                    <a:pt x="4318" y="0"/>
                    <a:pt x="9525" y="0"/>
                  </a:cubicBezTo>
                  <a:moveTo>
                    <a:pt x="9525" y="24550"/>
                  </a:moveTo>
                  <a:lnTo>
                    <a:pt x="9525" y="12275"/>
                  </a:lnTo>
                  <a:lnTo>
                    <a:pt x="19050" y="12275"/>
                  </a:lnTo>
                  <a:lnTo>
                    <a:pt x="19050" y="964175"/>
                  </a:lnTo>
                  <a:lnTo>
                    <a:pt x="9525" y="964175"/>
                  </a:lnTo>
                  <a:lnTo>
                    <a:pt x="9525" y="951900"/>
                  </a:lnTo>
                  <a:lnTo>
                    <a:pt x="14064362" y="951900"/>
                  </a:lnTo>
                  <a:lnTo>
                    <a:pt x="14064362" y="964175"/>
                  </a:lnTo>
                  <a:lnTo>
                    <a:pt x="14054837" y="964175"/>
                  </a:lnTo>
                  <a:lnTo>
                    <a:pt x="14054837" y="12275"/>
                  </a:lnTo>
                  <a:lnTo>
                    <a:pt x="14064362" y="12275"/>
                  </a:lnTo>
                  <a:lnTo>
                    <a:pt x="14064362" y="24550"/>
                  </a:lnTo>
                  <a:lnTo>
                    <a:pt x="9525" y="24550"/>
                  </a:lnTo>
                  <a:close/>
                </a:path>
              </a:pathLst>
            </a:custGeom>
            <a:solidFill>
              <a:srgbClr val="FFFFFF"/>
            </a:solidFill>
          </p:spPr>
        </p:sp>
        <p:sp>
          <p:nvSpPr>
            <p:cNvPr name="TextBox 67" id="67"/>
            <p:cNvSpPr txBox="true"/>
            <p:nvPr/>
          </p:nvSpPr>
          <p:spPr>
            <a:xfrm>
              <a:off x="0" y="9525"/>
              <a:ext cx="14073868" cy="966967"/>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Đảm bảo quyền lưc Nhà nước là sự tập trung thống nhất</a:t>
              </a:r>
            </a:p>
          </p:txBody>
        </p:sp>
      </p:grpSp>
      <p:sp>
        <p:nvSpPr>
          <p:cNvPr name="AutoShape 68" id="68"/>
          <p:cNvSpPr/>
          <p:nvPr/>
        </p:nvSpPr>
        <p:spPr>
          <a:xfrm>
            <a:off x="3423025" y="5098813"/>
            <a:ext cx="406081" cy="3954068"/>
          </a:xfrm>
          <a:prstGeom prst="line">
            <a:avLst/>
          </a:prstGeom>
          <a:ln cap="rnd" w="9525">
            <a:solidFill>
              <a:srgbClr val="5B9BD5"/>
            </a:solidFill>
            <a:prstDash val="solid"/>
            <a:headEnd type="none" len="sm" w="sm"/>
            <a:tailEnd type="triangle" len="med" w="lg"/>
          </a:ln>
        </p:spPr>
      </p:sp>
      <p:grpSp>
        <p:nvGrpSpPr>
          <p:cNvPr name="Group 69" id="69"/>
          <p:cNvGrpSpPr/>
          <p:nvPr/>
        </p:nvGrpSpPr>
        <p:grpSpPr>
          <a:xfrm rot="0">
            <a:off x="3829107" y="8345387"/>
            <a:ext cx="1483363" cy="1414988"/>
            <a:chOff x="0" y="0"/>
            <a:chExt cx="2155370" cy="2056020"/>
          </a:xfrm>
        </p:grpSpPr>
        <p:sp>
          <p:nvSpPr>
            <p:cNvPr name="Freeform 70" id="70"/>
            <p:cNvSpPr/>
            <p:nvPr/>
          </p:nvSpPr>
          <p:spPr>
            <a:xfrm flipH="false" flipV="false" rot="0">
              <a:off x="0" y="0"/>
              <a:ext cx="2155317" cy="2056067"/>
            </a:xfrm>
            <a:custGeom>
              <a:avLst/>
              <a:gdLst/>
              <a:ahLst/>
              <a:cxnLst/>
              <a:rect r="r" b="b" t="t" l="l"/>
              <a:pathLst>
                <a:path h="2056067" w="2155317">
                  <a:moveTo>
                    <a:pt x="0" y="0"/>
                  </a:moveTo>
                  <a:lnTo>
                    <a:pt x="2155317" y="0"/>
                  </a:lnTo>
                  <a:lnTo>
                    <a:pt x="2155317" y="2056067"/>
                  </a:lnTo>
                  <a:lnTo>
                    <a:pt x="0" y="2056067"/>
                  </a:lnTo>
                  <a:close/>
                </a:path>
              </a:pathLst>
            </a:custGeom>
            <a:solidFill>
              <a:srgbClr val="FFFFFF"/>
            </a:solidFill>
          </p:spPr>
        </p:sp>
        <p:sp>
          <p:nvSpPr>
            <p:cNvPr name="Freeform 71" id="71"/>
            <p:cNvSpPr/>
            <p:nvPr/>
          </p:nvSpPr>
          <p:spPr>
            <a:xfrm flipH="false" flipV="false" rot="0">
              <a:off x="-1524" y="-1524"/>
              <a:ext cx="2158365" cy="2059115"/>
            </a:xfrm>
            <a:custGeom>
              <a:avLst/>
              <a:gdLst/>
              <a:ahLst/>
              <a:cxnLst/>
              <a:rect r="r" b="b" t="t" l="l"/>
              <a:pathLst>
                <a:path h="2059115" w="2158365">
                  <a:moveTo>
                    <a:pt x="1524" y="0"/>
                  </a:moveTo>
                  <a:lnTo>
                    <a:pt x="2156841" y="0"/>
                  </a:lnTo>
                  <a:cubicBezTo>
                    <a:pt x="2157730" y="0"/>
                    <a:pt x="2158365" y="762"/>
                    <a:pt x="2158365" y="1524"/>
                  </a:cubicBezTo>
                  <a:lnTo>
                    <a:pt x="2158365" y="2057591"/>
                  </a:lnTo>
                  <a:cubicBezTo>
                    <a:pt x="2158365" y="2058480"/>
                    <a:pt x="2157603" y="2059115"/>
                    <a:pt x="2156841" y="2059115"/>
                  </a:cubicBezTo>
                  <a:lnTo>
                    <a:pt x="1524" y="2059115"/>
                  </a:lnTo>
                  <a:cubicBezTo>
                    <a:pt x="635" y="2059115"/>
                    <a:pt x="0" y="2058353"/>
                    <a:pt x="0" y="2057591"/>
                  </a:cubicBezTo>
                  <a:lnTo>
                    <a:pt x="0" y="1524"/>
                  </a:lnTo>
                  <a:cubicBezTo>
                    <a:pt x="0" y="635"/>
                    <a:pt x="762" y="0"/>
                    <a:pt x="1524" y="0"/>
                  </a:cubicBezTo>
                  <a:moveTo>
                    <a:pt x="1524" y="3221"/>
                  </a:moveTo>
                  <a:lnTo>
                    <a:pt x="1524" y="1524"/>
                  </a:lnTo>
                  <a:lnTo>
                    <a:pt x="3048" y="1524"/>
                  </a:lnTo>
                  <a:lnTo>
                    <a:pt x="3048" y="2057591"/>
                  </a:lnTo>
                  <a:lnTo>
                    <a:pt x="1524" y="2057591"/>
                  </a:lnTo>
                  <a:lnTo>
                    <a:pt x="1524" y="2055900"/>
                  </a:lnTo>
                  <a:lnTo>
                    <a:pt x="2156841" y="2055900"/>
                  </a:lnTo>
                  <a:lnTo>
                    <a:pt x="2156841" y="2057591"/>
                  </a:lnTo>
                  <a:lnTo>
                    <a:pt x="2155317" y="2057591"/>
                  </a:lnTo>
                  <a:lnTo>
                    <a:pt x="2155317" y="1524"/>
                  </a:lnTo>
                  <a:lnTo>
                    <a:pt x="2156841" y="1524"/>
                  </a:lnTo>
                  <a:lnTo>
                    <a:pt x="2156841" y="3221"/>
                  </a:lnTo>
                  <a:lnTo>
                    <a:pt x="1524" y="3221"/>
                  </a:lnTo>
                  <a:close/>
                </a:path>
              </a:pathLst>
            </a:custGeom>
            <a:solidFill>
              <a:srgbClr val="FFFFFF"/>
            </a:solidFill>
          </p:spPr>
        </p:sp>
        <p:sp>
          <p:nvSpPr>
            <p:cNvPr name="TextBox 72" id="72"/>
            <p:cNvSpPr txBox="true"/>
            <p:nvPr/>
          </p:nvSpPr>
          <p:spPr>
            <a:xfrm>
              <a:off x="0" y="9525"/>
              <a:ext cx="2155370" cy="2046495"/>
            </a:xfrm>
            <a:prstGeom prst="rect">
              <a:avLst/>
            </a:prstGeom>
          </p:spPr>
          <p:txBody>
            <a:bodyPr anchor="t" rtlCol="false" tIns="46615" lIns="46615" bIns="46615" rIns="46615"/>
            <a:lstStyle/>
            <a:p>
              <a:pPr algn="l">
                <a:lnSpc>
                  <a:spcPts val="2973"/>
                </a:lnSpc>
              </a:pPr>
              <a:r>
                <a:rPr lang="en-US" sz="2477">
                  <a:solidFill>
                    <a:srgbClr val="000000"/>
                  </a:solidFill>
                  <a:latin typeface="Anton"/>
                  <a:ea typeface="Anton"/>
                  <a:cs typeface="Anton"/>
                  <a:sym typeface="Anton"/>
                </a:rPr>
                <a:t>Nghĩa vụ của công dân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DAGnbJRngQQ</dc:identifier>
  <dcterms:modified xsi:type="dcterms:W3CDTF">2011-08-01T06:04:30Z</dcterms:modified>
  <cp:revision>1</cp:revision>
  <dc:title>Presentation1.pptx</dc:title>
</cp:coreProperties>
</file>