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4" d="100"/>
          <a:sy n="94" d="100"/>
        </p:scale>
        <p:origin x="1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839705-1131-423C-92DD-9EB40E85C1E8}"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EA6F803-AB5B-46F0-B6FD-F8318DBCC5AA}" type="slidenum">
              <a:rPr lang="en-IN" smtClean="0"/>
              <a:t>‹#›</a:t>
            </a:fld>
            <a:endParaRPr lang="en-IN"/>
          </a:p>
        </p:txBody>
      </p:sp>
    </p:spTree>
    <p:extLst>
      <p:ext uri="{BB962C8B-B14F-4D97-AF65-F5344CB8AC3E}">
        <p14:creationId xmlns:p14="http://schemas.microsoft.com/office/powerpoint/2010/main" val="270296525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839705-1131-423C-92DD-9EB40E85C1E8}"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A6F803-AB5B-46F0-B6FD-F8318DBCC5AA}" type="slidenum">
              <a:rPr lang="en-IN" smtClean="0"/>
              <a:t>‹#›</a:t>
            </a:fld>
            <a:endParaRPr lang="en-IN"/>
          </a:p>
        </p:txBody>
      </p:sp>
    </p:spTree>
    <p:extLst>
      <p:ext uri="{BB962C8B-B14F-4D97-AF65-F5344CB8AC3E}">
        <p14:creationId xmlns:p14="http://schemas.microsoft.com/office/powerpoint/2010/main" val="3431077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839705-1131-423C-92DD-9EB40E85C1E8}"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A6F803-AB5B-46F0-B6FD-F8318DBCC5AA}" type="slidenum">
              <a:rPr lang="en-IN" smtClean="0"/>
              <a:t>‹#›</a:t>
            </a:fld>
            <a:endParaRPr lang="en-IN"/>
          </a:p>
        </p:txBody>
      </p:sp>
    </p:spTree>
    <p:extLst>
      <p:ext uri="{BB962C8B-B14F-4D97-AF65-F5344CB8AC3E}">
        <p14:creationId xmlns:p14="http://schemas.microsoft.com/office/powerpoint/2010/main" val="283826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839705-1131-423C-92DD-9EB40E85C1E8}"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A6F803-AB5B-46F0-B6FD-F8318DBCC5AA}" type="slidenum">
              <a:rPr lang="en-IN" smtClean="0"/>
              <a:t>‹#›</a:t>
            </a:fld>
            <a:endParaRPr lang="en-IN"/>
          </a:p>
        </p:txBody>
      </p:sp>
    </p:spTree>
    <p:extLst>
      <p:ext uri="{BB962C8B-B14F-4D97-AF65-F5344CB8AC3E}">
        <p14:creationId xmlns:p14="http://schemas.microsoft.com/office/powerpoint/2010/main" val="3059662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D839705-1131-423C-92DD-9EB40E85C1E8}" type="datetimeFigureOut">
              <a:rPr lang="en-IN" smtClean="0"/>
              <a:t>15-11-2021</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EA6F803-AB5B-46F0-B6FD-F8318DBCC5AA}" type="slidenum">
              <a:rPr lang="en-IN" smtClean="0"/>
              <a:t>‹#›</a:t>
            </a:fld>
            <a:endParaRPr lang="en-IN"/>
          </a:p>
        </p:txBody>
      </p:sp>
    </p:spTree>
    <p:extLst>
      <p:ext uri="{BB962C8B-B14F-4D97-AF65-F5344CB8AC3E}">
        <p14:creationId xmlns:p14="http://schemas.microsoft.com/office/powerpoint/2010/main" val="2351366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839705-1131-423C-92DD-9EB40E85C1E8}" type="datetimeFigureOut">
              <a:rPr lang="en-IN" smtClean="0"/>
              <a:t>15-11-2021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A6F803-AB5B-46F0-B6FD-F8318DBCC5AA}" type="slidenum">
              <a:rPr lang="en-IN" smtClean="0"/>
              <a:t>‹#›</a:t>
            </a:fld>
            <a:endParaRPr lang="en-IN"/>
          </a:p>
        </p:txBody>
      </p:sp>
    </p:spTree>
    <p:extLst>
      <p:ext uri="{BB962C8B-B14F-4D97-AF65-F5344CB8AC3E}">
        <p14:creationId xmlns:p14="http://schemas.microsoft.com/office/powerpoint/2010/main" val="452420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839705-1131-423C-92DD-9EB40E85C1E8}" type="datetimeFigureOut">
              <a:rPr lang="en-IN" smtClean="0"/>
              <a:t>15-11-2021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A6F803-AB5B-46F0-B6FD-F8318DBCC5AA}" type="slidenum">
              <a:rPr lang="en-IN" smtClean="0"/>
              <a:t>‹#›</a:t>
            </a:fld>
            <a:endParaRPr lang="en-IN"/>
          </a:p>
        </p:txBody>
      </p:sp>
    </p:spTree>
    <p:extLst>
      <p:ext uri="{BB962C8B-B14F-4D97-AF65-F5344CB8AC3E}">
        <p14:creationId xmlns:p14="http://schemas.microsoft.com/office/powerpoint/2010/main" val="1944084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839705-1131-423C-92DD-9EB40E85C1E8}" type="datetimeFigureOut">
              <a:rPr lang="en-IN" smtClean="0"/>
              <a:t>15-11-2021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A6F803-AB5B-46F0-B6FD-F8318DBCC5AA}" type="slidenum">
              <a:rPr lang="en-IN" smtClean="0"/>
              <a:t>‹#›</a:t>
            </a:fld>
            <a:endParaRPr lang="en-IN"/>
          </a:p>
        </p:txBody>
      </p:sp>
    </p:spTree>
    <p:extLst>
      <p:ext uri="{BB962C8B-B14F-4D97-AF65-F5344CB8AC3E}">
        <p14:creationId xmlns:p14="http://schemas.microsoft.com/office/powerpoint/2010/main" val="450485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839705-1131-423C-92DD-9EB40E85C1E8}" type="datetimeFigureOut">
              <a:rPr lang="en-IN" smtClean="0"/>
              <a:t>15-11-2021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EA6F803-AB5B-46F0-B6FD-F8318DBCC5AA}" type="slidenum">
              <a:rPr lang="en-IN" smtClean="0"/>
              <a:t>‹#›</a:t>
            </a:fld>
            <a:endParaRPr lang="en-IN"/>
          </a:p>
        </p:txBody>
      </p:sp>
    </p:spTree>
    <p:extLst>
      <p:ext uri="{BB962C8B-B14F-4D97-AF65-F5344CB8AC3E}">
        <p14:creationId xmlns:p14="http://schemas.microsoft.com/office/powerpoint/2010/main" val="349393306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839705-1131-423C-92DD-9EB40E85C1E8}" type="datetimeFigureOut">
              <a:rPr lang="en-IN" smtClean="0"/>
              <a:t>15-11-2021</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EA6F803-AB5B-46F0-B6FD-F8318DBCC5AA}" type="slidenum">
              <a:rPr lang="en-IN" smtClean="0"/>
              <a:t>‹#›</a:t>
            </a:fld>
            <a:endParaRPr lang="en-IN"/>
          </a:p>
        </p:txBody>
      </p:sp>
    </p:spTree>
    <p:extLst>
      <p:ext uri="{BB962C8B-B14F-4D97-AF65-F5344CB8AC3E}">
        <p14:creationId xmlns:p14="http://schemas.microsoft.com/office/powerpoint/2010/main" val="1551827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839705-1131-423C-92DD-9EB40E85C1E8}" type="datetimeFigureOut">
              <a:rPr lang="en-IN" smtClean="0"/>
              <a:t>15-11-2021</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EA6F803-AB5B-46F0-B6FD-F8318DBCC5AA}" type="slidenum">
              <a:rPr lang="en-IN" smtClean="0"/>
              <a:t>‹#›</a:t>
            </a:fld>
            <a:endParaRPr lang="en-IN"/>
          </a:p>
        </p:txBody>
      </p:sp>
    </p:spTree>
    <p:extLst>
      <p:ext uri="{BB962C8B-B14F-4D97-AF65-F5344CB8AC3E}">
        <p14:creationId xmlns:p14="http://schemas.microsoft.com/office/powerpoint/2010/main" val="950947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D839705-1131-423C-92DD-9EB40E85C1E8}" type="datetimeFigureOut">
              <a:rPr lang="en-IN" smtClean="0"/>
              <a:t>15-11-2021</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EA6F803-AB5B-46F0-B6FD-F8318DBCC5AA}" type="slidenum">
              <a:rPr lang="en-IN" smtClean="0"/>
              <a:t>‹#›</a:t>
            </a:fld>
            <a:endParaRPr lang="en-IN"/>
          </a:p>
        </p:txBody>
      </p:sp>
    </p:spTree>
    <p:extLst>
      <p:ext uri="{BB962C8B-B14F-4D97-AF65-F5344CB8AC3E}">
        <p14:creationId xmlns:p14="http://schemas.microsoft.com/office/powerpoint/2010/main" val="1690053014"/>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geeksforgeeks.org/python-tkinter-tutorial/" TargetMode="External"/><Relationship Id="rId2" Type="http://schemas.openxmlformats.org/officeDocument/2006/relationships/hyperlink" Target="https://www.javatpoint.com/python-tkint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97A39521-E53B-4C95-8444-DF04A661E341}"/>
              </a:ext>
            </a:extLst>
          </p:cNvPr>
          <p:cNvSpPr txBox="1">
            <a:spLocks/>
          </p:cNvSpPr>
          <p:nvPr/>
        </p:nvSpPr>
        <p:spPr>
          <a:xfrm>
            <a:off x="1524000" y="252993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dirty="0">
              <a:effectLst>
                <a:outerShdw blurRad="38100" dist="38100" dir="2700000" algn="tl">
                  <a:srgbClr val="000000">
                    <a:alpha val="43137"/>
                  </a:srgbClr>
                </a:outerShdw>
              </a:effectLst>
            </a:endParaRPr>
          </a:p>
        </p:txBody>
      </p:sp>
      <p:pic>
        <p:nvPicPr>
          <p:cNvPr id="6" name="Picture 5" descr="India&amp;#39;s Largest Best Private University in Punjab - LPU">
            <a:extLst>
              <a:ext uri="{FF2B5EF4-FFF2-40B4-BE49-F238E27FC236}">
                <a16:creationId xmlns:a16="http://schemas.microsoft.com/office/drawing/2014/main" id="{E89E8D20-2A61-4978-9511-45AB78E4F7F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16375" y="5787325"/>
            <a:ext cx="1677983" cy="894521"/>
          </a:xfrm>
          <a:prstGeom prst="rect">
            <a:avLst/>
          </a:prstGeom>
          <a:noFill/>
          <a:ln>
            <a:noFill/>
          </a:ln>
        </p:spPr>
      </p:pic>
      <p:pic>
        <p:nvPicPr>
          <p:cNvPr id="7" name="Picture 6">
            <a:extLst>
              <a:ext uri="{FF2B5EF4-FFF2-40B4-BE49-F238E27FC236}">
                <a16:creationId xmlns:a16="http://schemas.microsoft.com/office/drawing/2014/main" id="{D04B152A-6E22-4070-B0E3-5DD301CDA0A9}"/>
              </a:ext>
            </a:extLst>
          </p:cNvPr>
          <p:cNvPicPr>
            <a:picLocks noChangeAspect="1"/>
          </p:cNvPicPr>
          <p:nvPr/>
        </p:nvPicPr>
        <p:blipFill>
          <a:blip r:embed="rId3"/>
          <a:stretch>
            <a:fillRect/>
          </a:stretch>
        </p:blipFill>
        <p:spPr>
          <a:xfrm>
            <a:off x="1185427" y="1612377"/>
            <a:ext cx="9339881" cy="4291956"/>
          </a:xfrm>
          <a:prstGeom prst="rect">
            <a:avLst/>
          </a:prstGeom>
        </p:spPr>
      </p:pic>
      <p:pic>
        <p:nvPicPr>
          <p:cNvPr id="8" name="Picture 7">
            <a:extLst>
              <a:ext uri="{FF2B5EF4-FFF2-40B4-BE49-F238E27FC236}">
                <a16:creationId xmlns:a16="http://schemas.microsoft.com/office/drawing/2014/main" id="{509394DC-B75B-4724-953B-CE7536CCCA12}"/>
              </a:ext>
            </a:extLst>
          </p:cNvPr>
          <p:cNvPicPr>
            <a:picLocks noChangeAspect="1"/>
          </p:cNvPicPr>
          <p:nvPr/>
        </p:nvPicPr>
        <p:blipFill>
          <a:blip r:embed="rId4"/>
          <a:stretch>
            <a:fillRect/>
          </a:stretch>
        </p:blipFill>
        <p:spPr>
          <a:xfrm>
            <a:off x="1587874" y="237047"/>
            <a:ext cx="9144793" cy="853514"/>
          </a:xfrm>
          <a:prstGeom prst="rect">
            <a:avLst/>
          </a:prstGeom>
        </p:spPr>
      </p:pic>
      <p:pic>
        <p:nvPicPr>
          <p:cNvPr id="13" name="Picture 12">
            <a:extLst>
              <a:ext uri="{FF2B5EF4-FFF2-40B4-BE49-F238E27FC236}">
                <a16:creationId xmlns:a16="http://schemas.microsoft.com/office/drawing/2014/main" id="{8BAB216A-08AC-4AB9-B749-BF94153C9AA8}"/>
              </a:ext>
            </a:extLst>
          </p:cNvPr>
          <p:cNvPicPr>
            <a:picLocks noChangeAspect="1"/>
          </p:cNvPicPr>
          <p:nvPr/>
        </p:nvPicPr>
        <p:blipFill>
          <a:blip r:embed="rId5"/>
          <a:stretch>
            <a:fillRect/>
          </a:stretch>
        </p:blipFill>
        <p:spPr>
          <a:xfrm>
            <a:off x="3837563" y="776590"/>
            <a:ext cx="8185996" cy="627942"/>
          </a:xfrm>
          <a:prstGeom prst="rect">
            <a:avLst/>
          </a:prstGeom>
        </p:spPr>
      </p:pic>
    </p:spTree>
    <p:extLst>
      <p:ext uri="{BB962C8B-B14F-4D97-AF65-F5344CB8AC3E}">
        <p14:creationId xmlns:p14="http://schemas.microsoft.com/office/powerpoint/2010/main" val="542309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3096896-E5F4-4F7A-935C-1503630098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3166" y="1253331"/>
            <a:ext cx="7305667" cy="4351338"/>
          </a:xfrm>
        </p:spPr>
      </p:pic>
    </p:spTree>
    <p:extLst>
      <p:ext uri="{BB962C8B-B14F-4D97-AF65-F5344CB8AC3E}">
        <p14:creationId xmlns:p14="http://schemas.microsoft.com/office/powerpoint/2010/main" val="2346121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67718-D608-45F4-8782-66682CDBA6AE}"/>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Output</a:t>
            </a:r>
            <a:endParaRPr lang="en-IN" b="1" dirty="0">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7AA49123-F0AC-4899-8A00-2184C717F2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5399" y="1817674"/>
            <a:ext cx="5142911" cy="4351338"/>
          </a:xfrm>
        </p:spPr>
      </p:pic>
      <p:pic>
        <p:nvPicPr>
          <p:cNvPr id="7" name="Picture 6">
            <a:extLst>
              <a:ext uri="{FF2B5EF4-FFF2-40B4-BE49-F238E27FC236}">
                <a16:creationId xmlns:a16="http://schemas.microsoft.com/office/drawing/2014/main" id="{19681B60-7A3B-40E8-ACA0-515896E4D3E1}"/>
              </a:ext>
            </a:extLst>
          </p:cNvPr>
          <p:cNvPicPr>
            <a:picLocks noChangeAspect="1"/>
          </p:cNvPicPr>
          <p:nvPr/>
        </p:nvPicPr>
        <p:blipFill>
          <a:blip r:embed="rId3"/>
          <a:stretch>
            <a:fillRect/>
          </a:stretch>
        </p:blipFill>
        <p:spPr>
          <a:xfrm>
            <a:off x="7599299" y="2173355"/>
            <a:ext cx="3688400" cy="3878916"/>
          </a:xfrm>
          <a:prstGeom prst="rect">
            <a:avLst/>
          </a:prstGeom>
        </p:spPr>
      </p:pic>
    </p:spTree>
    <p:extLst>
      <p:ext uri="{BB962C8B-B14F-4D97-AF65-F5344CB8AC3E}">
        <p14:creationId xmlns:p14="http://schemas.microsoft.com/office/powerpoint/2010/main" val="71450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A6D4-7F79-4A15-8FC5-FE858DD583F1}"/>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References</a:t>
            </a:r>
            <a:endParaRPr lang="en-IN"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0F101B9E-AB46-408F-AD28-52667859B098}"/>
              </a:ext>
            </a:extLst>
          </p:cNvPr>
          <p:cNvSpPr>
            <a:spLocks noGrp="1"/>
          </p:cNvSpPr>
          <p:nvPr>
            <p:ph idx="1"/>
          </p:nvPr>
        </p:nvSpPr>
        <p:spPr/>
        <p:txBody>
          <a:bodyPr/>
          <a:lstStyle/>
          <a:p>
            <a:pPr marL="0" indent="0">
              <a:buNone/>
            </a:pPr>
            <a:r>
              <a:rPr lang="en-IN" dirty="0">
                <a:hlinkClick r:id="rId2"/>
              </a:rPr>
              <a:t>https://www.javatpoint.com/python-tkinter</a:t>
            </a:r>
            <a:endParaRPr lang="en-IN" dirty="0"/>
          </a:p>
          <a:p>
            <a:pPr marL="0" indent="0">
              <a:buNone/>
            </a:pPr>
            <a:endParaRPr lang="en-IN" dirty="0"/>
          </a:p>
          <a:p>
            <a:pPr marL="0" indent="0">
              <a:buNone/>
            </a:pPr>
            <a:r>
              <a:rPr lang="en-IN" dirty="0">
                <a:hlinkClick r:id="rId3"/>
              </a:rPr>
              <a:t>https://www.geeksforgeeks.org/python-tkinter-tutorial/</a:t>
            </a:r>
            <a:endParaRPr lang="en-IN" dirty="0"/>
          </a:p>
          <a:p>
            <a:pPr marL="0" indent="0">
              <a:buNone/>
            </a:pPr>
            <a:endParaRPr lang="en-IN" dirty="0"/>
          </a:p>
        </p:txBody>
      </p:sp>
    </p:spTree>
    <p:extLst>
      <p:ext uri="{BB962C8B-B14F-4D97-AF65-F5344CB8AC3E}">
        <p14:creationId xmlns:p14="http://schemas.microsoft.com/office/powerpoint/2010/main" val="2256024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A2202-1727-4A59-9EE7-85CCA95869B2}"/>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Acknowledgment</a:t>
            </a:r>
            <a:endParaRPr lang="en-IN"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A86D1F30-F9BF-4D3B-8053-34756F41B10E}"/>
              </a:ext>
            </a:extLst>
          </p:cNvPr>
          <p:cNvSpPr>
            <a:spLocks noGrp="1"/>
          </p:cNvSpPr>
          <p:nvPr>
            <p:ph idx="1"/>
          </p:nvPr>
        </p:nvSpPr>
        <p:spPr/>
        <p:txBody>
          <a:bodyPr/>
          <a:lstStyle/>
          <a:p>
            <a:pPr marL="0" marR="0" indent="0">
              <a:lnSpc>
                <a:spcPct val="200000"/>
              </a:lnSpc>
              <a:spcBef>
                <a:spcPts val="495"/>
              </a:spcBef>
              <a:spcAft>
                <a:spcPts val="0"/>
              </a:spcAft>
              <a:buNone/>
            </a:pPr>
            <a:r>
              <a:rPr lang="en-IN" sz="1800" dirty="0">
                <a:effectLst/>
                <a:ea typeface="Cambria" panose="02040503050406030204" pitchFamily="18" charset="0"/>
                <a:cs typeface="Cambria" panose="02040503050406030204" pitchFamily="18" charset="0"/>
              </a:rPr>
              <a:t> </a:t>
            </a:r>
            <a:endParaRPr lang="en-IN" sz="180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IN" sz="1800" dirty="0">
                <a:effectLst/>
                <a:ea typeface="Cambria" panose="02040503050406030204" pitchFamily="18" charset="0"/>
                <a:cs typeface="Times New Roman" panose="02020603050405020304" pitchFamily="18" charset="0"/>
              </a:rPr>
              <a:t>We</a:t>
            </a:r>
            <a:r>
              <a:rPr lang="en-IN" sz="1800" spc="130" dirty="0">
                <a:effectLst/>
                <a:ea typeface="Cambria" panose="02040503050406030204" pitchFamily="18" charset="0"/>
                <a:cs typeface="Times New Roman" panose="02020603050405020304" pitchFamily="18" charset="0"/>
              </a:rPr>
              <a:t> </a:t>
            </a:r>
            <a:r>
              <a:rPr lang="en-IN" sz="1800" dirty="0">
                <a:effectLst/>
                <a:ea typeface="Cambria" panose="02040503050406030204" pitchFamily="18" charset="0"/>
                <a:cs typeface="Times New Roman" panose="02020603050405020304" pitchFamily="18" charset="0"/>
              </a:rPr>
              <a:t>are</a:t>
            </a:r>
            <a:r>
              <a:rPr lang="en-IN" sz="1800" spc="135" dirty="0">
                <a:effectLst/>
                <a:ea typeface="Cambria" panose="02040503050406030204" pitchFamily="18" charset="0"/>
                <a:cs typeface="Times New Roman" panose="02020603050405020304" pitchFamily="18" charset="0"/>
              </a:rPr>
              <a:t> </a:t>
            </a:r>
            <a:r>
              <a:rPr lang="en-IN" sz="1800" dirty="0">
                <a:effectLst/>
                <a:ea typeface="Cambria" panose="02040503050406030204" pitchFamily="18" charset="0"/>
                <a:cs typeface="Times New Roman" panose="02020603050405020304" pitchFamily="18" charset="0"/>
              </a:rPr>
              <a:t>deeply</a:t>
            </a:r>
            <a:r>
              <a:rPr lang="en-IN" sz="1800" spc="135" dirty="0">
                <a:effectLst/>
                <a:ea typeface="Cambria" panose="02040503050406030204" pitchFamily="18" charset="0"/>
                <a:cs typeface="Times New Roman" panose="02020603050405020304" pitchFamily="18" charset="0"/>
              </a:rPr>
              <a:t> </a:t>
            </a:r>
            <a:r>
              <a:rPr lang="en-IN" sz="1800" dirty="0">
                <a:effectLst/>
                <a:ea typeface="Cambria" panose="02040503050406030204" pitchFamily="18" charset="0"/>
                <a:cs typeface="Times New Roman" panose="02020603050405020304" pitchFamily="18" charset="0"/>
              </a:rPr>
              <a:t>indebted</a:t>
            </a:r>
            <a:r>
              <a:rPr lang="en-IN" sz="1800" spc="140" dirty="0">
                <a:effectLst/>
                <a:ea typeface="Cambria" panose="02040503050406030204" pitchFamily="18" charset="0"/>
                <a:cs typeface="Times New Roman" panose="02020603050405020304" pitchFamily="18" charset="0"/>
              </a:rPr>
              <a:t> </a:t>
            </a:r>
            <a:r>
              <a:rPr lang="en-IN" sz="1800" dirty="0">
                <a:effectLst/>
                <a:ea typeface="Cambria" panose="02040503050406030204" pitchFamily="18" charset="0"/>
                <a:cs typeface="Times New Roman" panose="02020603050405020304" pitchFamily="18" charset="0"/>
              </a:rPr>
              <a:t>to</a:t>
            </a:r>
            <a:r>
              <a:rPr lang="en-IN" sz="1800" spc="140" dirty="0">
                <a:effectLst/>
                <a:ea typeface="Cambria" panose="02040503050406030204" pitchFamily="18" charset="0"/>
                <a:cs typeface="Times New Roman" panose="02020603050405020304" pitchFamily="18" charset="0"/>
              </a:rPr>
              <a:t> </a:t>
            </a:r>
            <a:r>
              <a:rPr lang="en-IN" sz="1800" dirty="0">
                <a:effectLst/>
                <a:ea typeface="Cambria" panose="02040503050406030204" pitchFamily="18" charset="0"/>
                <a:cs typeface="Times New Roman" panose="02020603050405020304" pitchFamily="18" charset="0"/>
              </a:rPr>
              <a:t>our</a:t>
            </a:r>
            <a:r>
              <a:rPr lang="en-IN" sz="1800" spc="135" dirty="0">
                <a:effectLst/>
                <a:ea typeface="Cambria" panose="02040503050406030204" pitchFamily="18" charset="0"/>
                <a:cs typeface="Times New Roman" panose="02020603050405020304" pitchFamily="18" charset="0"/>
              </a:rPr>
              <a:t> </a:t>
            </a:r>
            <a:r>
              <a:rPr lang="en-IN" sz="1800" dirty="0">
                <a:effectLst/>
                <a:ea typeface="Cambria" panose="02040503050406030204" pitchFamily="18" charset="0"/>
                <a:cs typeface="Times New Roman" panose="02020603050405020304" pitchFamily="18" charset="0"/>
              </a:rPr>
              <a:t>teacher</a:t>
            </a:r>
            <a:r>
              <a:rPr lang="en-IN" sz="1800" spc="135" dirty="0">
                <a:effectLst/>
                <a:ea typeface="Cambria" panose="02040503050406030204" pitchFamily="18" charset="0"/>
                <a:cs typeface="Times New Roman" panose="02020603050405020304" pitchFamily="18" charset="0"/>
              </a:rPr>
              <a:t> </a:t>
            </a:r>
            <a:r>
              <a:rPr lang="en-IN" sz="1800" b="1" dirty="0" err="1">
                <a:effectLst/>
                <a:ea typeface="Cambria" panose="02040503050406030204" pitchFamily="18" charset="0"/>
                <a:cs typeface="Times New Roman" panose="02020603050405020304" pitchFamily="18" charset="0"/>
              </a:rPr>
              <a:t>Dr.</a:t>
            </a:r>
            <a:r>
              <a:rPr lang="en-IN" sz="1800" b="1" dirty="0">
                <a:effectLst/>
                <a:ea typeface="Cambria" panose="02040503050406030204" pitchFamily="18" charset="0"/>
                <a:cs typeface="Times New Roman" panose="02020603050405020304" pitchFamily="18" charset="0"/>
              </a:rPr>
              <a:t> </a:t>
            </a:r>
            <a:r>
              <a:rPr lang="en-IN" sz="1800" b="1" dirty="0" err="1">
                <a:effectLst/>
                <a:ea typeface="Cambria" panose="02040503050406030204" pitchFamily="18" charset="0"/>
                <a:cs typeface="Times New Roman" panose="02020603050405020304" pitchFamily="18" charset="0"/>
              </a:rPr>
              <a:t>Sukhvir</a:t>
            </a:r>
            <a:r>
              <a:rPr lang="en-IN" sz="1800" b="1" dirty="0">
                <a:effectLst/>
                <a:ea typeface="Cambria" panose="02040503050406030204" pitchFamily="18" charset="0"/>
                <a:cs typeface="Times New Roman" panose="02020603050405020304" pitchFamily="18" charset="0"/>
              </a:rPr>
              <a:t> Kaur </a:t>
            </a:r>
            <a:r>
              <a:rPr lang="en-IN" sz="1800" dirty="0">
                <a:effectLst/>
                <a:ea typeface="Cambria" panose="02040503050406030204" pitchFamily="18" charset="0"/>
                <a:cs typeface="Times New Roman" panose="02020603050405020304" pitchFamily="18" charset="0"/>
              </a:rPr>
              <a:t>Ma’am.</a:t>
            </a:r>
            <a:endParaRPr lang="en-IN" sz="1800" dirty="0">
              <a:effectLst/>
              <a:ea typeface="Calibri" panose="020F0502020204030204" pitchFamily="34" charset="0"/>
              <a:cs typeface="Times New Roman" panose="02020603050405020304" pitchFamily="18" charset="0"/>
            </a:endParaRPr>
          </a:p>
          <a:p>
            <a:pPr marL="0" marR="0" indent="0">
              <a:lnSpc>
                <a:spcPct val="107000"/>
              </a:lnSpc>
              <a:spcBef>
                <a:spcPts val="5"/>
              </a:spcBef>
              <a:spcAft>
                <a:spcPts val="0"/>
              </a:spcAft>
              <a:buNone/>
            </a:pPr>
            <a:endParaRPr lang="en-IN" sz="1800" dirty="0">
              <a:effectLst/>
              <a:ea typeface="Calibri" panose="020F0502020204030204" pitchFamily="34" charset="0"/>
              <a:cs typeface="Times New Roman" panose="02020603050405020304" pitchFamily="18" charset="0"/>
            </a:endParaRPr>
          </a:p>
          <a:p>
            <a:pPr marL="0" indent="0">
              <a:buNone/>
            </a:pPr>
            <a:r>
              <a:rPr lang="en-IN" sz="1800" dirty="0">
                <a:effectLst/>
                <a:ea typeface="Cambria" panose="02040503050406030204" pitchFamily="18" charset="0"/>
              </a:rPr>
              <a:t>We</a:t>
            </a:r>
            <a:r>
              <a:rPr lang="en-IN" sz="1800" spc="165" dirty="0">
                <a:effectLst/>
                <a:ea typeface="Cambria" panose="02040503050406030204" pitchFamily="18" charset="0"/>
              </a:rPr>
              <a:t> </a:t>
            </a:r>
            <a:r>
              <a:rPr lang="en-IN" sz="1800" dirty="0">
                <a:effectLst/>
                <a:ea typeface="Cambria" panose="02040503050406030204" pitchFamily="18" charset="0"/>
              </a:rPr>
              <a:t>further</a:t>
            </a:r>
            <a:r>
              <a:rPr lang="en-IN" sz="1800" spc="170" dirty="0">
                <a:effectLst/>
                <a:ea typeface="Cambria" panose="02040503050406030204" pitchFamily="18" charset="0"/>
              </a:rPr>
              <a:t> </a:t>
            </a:r>
            <a:r>
              <a:rPr lang="en-IN" sz="1800" dirty="0">
                <a:effectLst/>
                <a:ea typeface="Cambria" panose="02040503050406030204" pitchFamily="18" charset="0"/>
              </a:rPr>
              <a:t>thank</a:t>
            </a:r>
            <a:r>
              <a:rPr lang="en-IN" sz="1800" spc="170" dirty="0">
                <a:effectLst/>
                <a:ea typeface="Cambria" panose="02040503050406030204" pitchFamily="18" charset="0"/>
              </a:rPr>
              <a:t> </a:t>
            </a:r>
            <a:r>
              <a:rPr lang="en-IN" sz="1800" dirty="0">
                <a:effectLst/>
                <a:ea typeface="Cambria" panose="02040503050406030204" pitchFamily="18" charset="0"/>
              </a:rPr>
              <a:t>to</a:t>
            </a:r>
            <a:r>
              <a:rPr lang="en-IN" sz="1800" spc="175" dirty="0">
                <a:effectLst/>
                <a:ea typeface="Cambria" panose="02040503050406030204" pitchFamily="18" charset="0"/>
              </a:rPr>
              <a:t> </a:t>
            </a:r>
            <a:r>
              <a:rPr lang="en-IN" sz="1800" dirty="0">
                <a:effectLst/>
                <a:ea typeface="Cambria" panose="02040503050406030204" pitchFamily="18" charset="0"/>
              </a:rPr>
              <a:t>all</a:t>
            </a:r>
            <a:r>
              <a:rPr lang="en-IN" sz="1800" spc="165" dirty="0">
                <a:effectLst/>
                <a:ea typeface="Cambria" panose="02040503050406030204" pitchFamily="18" charset="0"/>
              </a:rPr>
              <a:t> </a:t>
            </a:r>
            <a:r>
              <a:rPr lang="en-IN" sz="1800" dirty="0">
                <a:effectLst/>
                <a:ea typeface="Cambria" panose="02040503050406030204" pitchFamily="18" charset="0"/>
              </a:rPr>
              <a:t>the</a:t>
            </a:r>
            <a:r>
              <a:rPr lang="en-IN" sz="1800" spc="170" dirty="0">
                <a:effectLst/>
                <a:ea typeface="Cambria" panose="02040503050406030204" pitchFamily="18" charset="0"/>
              </a:rPr>
              <a:t> </a:t>
            </a:r>
            <a:r>
              <a:rPr lang="en-IN" sz="1800" dirty="0">
                <a:effectLst/>
                <a:ea typeface="Cambria" panose="02040503050406030204" pitchFamily="18" charset="0"/>
              </a:rPr>
              <a:t>staff</a:t>
            </a:r>
            <a:r>
              <a:rPr lang="en-IN" sz="1800" spc="165" dirty="0">
                <a:effectLst/>
                <a:ea typeface="Cambria" panose="02040503050406030204" pitchFamily="18" charset="0"/>
              </a:rPr>
              <a:t> </a:t>
            </a:r>
            <a:r>
              <a:rPr lang="en-IN" sz="1800" dirty="0">
                <a:effectLst/>
                <a:ea typeface="Cambria" panose="02040503050406030204" pitchFamily="18" charset="0"/>
              </a:rPr>
              <a:t>members</a:t>
            </a:r>
            <a:r>
              <a:rPr lang="en-IN" sz="1800" spc="170" dirty="0">
                <a:effectLst/>
                <a:ea typeface="Cambria" panose="02040503050406030204" pitchFamily="18" charset="0"/>
              </a:rPr>
              <a:t> </a:t>
            </a:r>
            <a:r>
              <a:rPr lang="en-IN" sz="1800" dirty="0">
                <a:effectLst/>
                <a:ea typeface="Cambria" panose="02040503050406030204" pitchFamily="18" charset="0"/>
              </a:rPr>
              <a:t>of</a:t>
            </a:r>
            <a:r>
              <a:rPr lang="en-IN" sz="1800" spc="165" dirty="0">
                <a:effectLst/>
                <a:ea typeface="Cambria" panose="02040503050406030204" pitchFamily="18" charset="0"/>
              </a:rPr>
              <a:t> </a:t>
            </a:r>
            <a:r>
              <a:rPr lang="en-IN" sz="1800" dirty="0">
                <a:effectLst/>
                <a:ea typeface="Cambria" panose="02040503050406030204" pitchFamily="18" charset="0"/>
              </a:rPr>
              <a:t>LOVELY PROFESSIONAL UNIVERSITY PHAGWARA. We</a:t>
            </a:r>
            <a:r>
              <a:rPr lang="en-IN" sz="1800" spc="135" dirty="0">
                <a:effectLst/>
                <a:ea typeface="Cambria" panose="02040503050406030204" pitchFamily="18" charset="0"/>
              </a:rPr>
              <a:t> </a:t>
            </a:r>
            <a:r>
              <a:rPr lang="en-IN" sz="1800" dirty="0">
                <a:effectLst/>
                <a:ea typeface="Cambria" panose="02040503050406030204" pitchFamily="18" charset="0"/>
              </a:rPr>
              <a:t>also</a:t>
            </a:r>
            <a:r>
              <a:rPr lang="en-IN" sz="1800" spc="135" dirty="0">
                <a:effectLst/>
                <a:ea typeface="Cambria" panose="02040503050406030204" pitchFamily="18" charset="0"/>
              </a:rPr>
              <a:t> </a:t>
            </a:r>
            <a:r>
              <a:rPr lang="en-IN" sz="1800" dirty="0">
                <a:effectLst/>
                <a:ea typeface="Cambria" panose="02040503050406030204" pitchFamily="18" charset="0"/>
              </a:rPr>
              <a:t>express</a:t>
            </a:r>
            <a:r>
              <a:rPr lang="en-IN" sz="1800" spc="135" dirty="0">
                <a:effectLst/>
                <a:ea typeface="Cambria" panose="02040503050406030204" pitchFamily="18" charset="0"/>
              </a:rPr>
              <a:t> </a:t>
            </a:r>
            <a:r>
              <a:rPr lang="en-IN" sz="1800" dirty="0">
                <a:effectLst/>
                <a:ea typeface="Cambria" panose="02040503050406030204" pitchFamily="18" charset="0"/>
              </a:rPr>
              <a:t>our</a:t>
            </a:r>
            <a:r>
              <a:rPr lang="en-IN" sz="1800" spc="135" dirty="0">
                <a:effectLst/>
                <a:ea typeface="Cambria" panose="02040503050406030204" pitchFamily="18" charset="0"/>
              </a:rPr>
              <a:t> </a:t>
            </a:r>
            <a:r>
              <a:rPr lang="en-IN" sz="1800" dirty="0">
                <a:effectLst/>
                <a:ea typeface="Cambria" panose="02040503050406030204" pitchFamily="18" charset="0"/>
              </a:rPr>
              <a:t>deepest</a:t>
            </a:r>
            <a:r>
              <a:rPr lang="en-IN" sz="1800" spc="135" dirty="0">
                <a:effectLst/>
                <a:ea typeface="Cambria" panose="02040503050406030204" pitchFamily="18" charset="0"/>
              </a:rPr>
              <a:t> </a:t>
            </a:r>
            <a:r>
              <a:rPr lang="en-IN" sz="1800" dirty="0">
                <a:effectLst/>
                <a:ea typeface="Cambria" panose="02040503050406030204" pitchFamily="18" charset="0"/>
              </a:rPr>
              <a:t>gratitude</a:t>
            </a:r>
            <a:r>
              <a:rPr lang="en-IN" sz="1800" spc="135" dirty="0">
                <a:effectLst/>
                <a:ea typeface="Cambria" panose="02040503050406030204" pitchFamily="18" charset="0"/>
              </a:rPr>
              <a:t> </a:t>
            </a:r>
            <a:r>
              <a:rPr lang="en-IN" sz="1800" dirty="0">
                <a:effectLst/>
                <a:ea typeface="Cambria" panose="02040503050406030204" pitchFamily="18" charset="0"/>
              </a:rPr>
              <a:t>to</a:t>
            </a:r>
            <a:r>
              <a:rPr lang="en-IN" sz="1800" spc="140" dirty="0">
                <a:effectLst/>
                <a:ea typeface="Cambria" panose="02040503050406030204" pitchFamily="18" charset="0"/>
              </a:rPr>
              <a:t> </a:t>
            </a:r>
            <a:r>
              <a:rPr lang="en-IN" sz="1800" dirty="0">
                <a:effectLst/>
                <a:ea typeface="Cambria" panose="02040503050406030204" pitchFamily="18" charset="0"/>
              </a:rPr>
              <a:t>our</a:t>
            </a:r>
            <a:r>
              <a:rPr lang="en-IN" sz="1800" spc="135" dirty="0">
                <a:effectLst/>
                <a:ea typeface="Cambria" panose="02040503050406030204" pitchFamily="18" charset="0"/>
              </a:rPr>
              <a:t> </a:t>
            </a:r>
            <a:r>
              <a:rPr lang="en-IN" sz="1800" dirty="0">
                <a:effectLst/>
                <a:ea typeface="Cambria" panose="02040503050406030204" pitchFamily="18" charset="0"/>
              </a:rPr>
              <a:t>parents</a:t>
            </a:r>
            <a:endParaRPr lang="en-IN" dirty="0"/>
          </a:p>
        </p:txBody>
      </p:sp>
    </p:spTree>
    <p:extLst>
      <p:ext uri="{BB962C8B-B14F-4D97-AF65-F5344CB8AC3E}">
        <p14:creationId xmlns:p14="http://schemas.microsoft.com/office/powerpoint/2010/main" val="3955511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6ABD6-243C-4748-87D7-3569FD6BB9CB}"/>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Introduction to the Project</a:t>
            </a:r>
            <a:endParaRPr lang="en-IN"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91D7B215-E086-4D54-957D-8FCB8654E959}"/>
              </a:ext>
            </a:extLst>
          </p:cNvPr>
          <p:cNvSpPr>
            <a:spLocks noGrp="1"/>
          </p:cNvSpPr>
          <p:nvPr>
            <p:ph idx="1"/>
          </p:nvPr>
        </p:nvSpPr>
        <p:spPr>
          <a:xfrm>
            <a:off x="838200" y="1825624"/>
            <a:ext cx="10515600" cy="1134615"/>
          </a:xfrm>
        </p:spPr>
        <p:txBody>
          <a:bodyPr>
            <a:normAutofit/>
          </a:bodyPr>
          <a:lstStyle/>
          <a:p>
            <a:pPr marL="0" indent="0">
              <a:buNone/>
            </a:pPr>
            <a:r>
              <a:rPr lang="en-IN" sz="1800" dirty="0">
                <a:solidFill>
                  <a:srgbClr val="555555"/>
                </a:solidFill>
                <a:effectLst/>
                <a:ea typeface="Calibri" panose="020F0502020204030204" pitchFamily="34" charset="0"/>
                <a:cs typeface="Times New Roman" panose="02020603050405020304" pitchFamily="18" charset="0"/>
              </a:rPr>
              <a:t>A </a:t>
            </a:r>
            <a:r>
              <a:rPr lang="en-IN" sz="1800" b="1" dirty="0">
                <a:solidFill>
                  <a:srgbClr val="555555"/>
                </a:solidFill>
                <a:ea typeface="Calibri" panose="020F0502020204030204" pitchFamily="34" charset="0"/>
                <a:cs typeface="Times New Roman" panose="02020603050405020304" pitchFamily="18" charset="0"/>
              </a:rPr>
              <a:t>S</a:t>
            </a:r>
            <a:r>
              <a:rPr lang="en-IN" sz="1800" b="1" dirty="0">
                <a:solidFill>
                  <a:srgbClr val="555555"/>
                </a:solidFill>
                <a:effectLst/>
                <a:ea typeface="Calibri" panose="020F0502020204030204" pitchFamily="34" charset="0"/>
                <a:cs typeface="Times New Roman" panose="02020603050405020304" pitchFamily="18" charset="0"/>
              </a:rPr>
              <a:t>cientific </a:t>
            </a:r>
            <a:r>
              <a:rPr lang="en-IN" sz="1800" b="1" dirty="0">
                <a:solidFill>
                  <a:srgbClr val="555555"/>
                </a:solidFill>
                <a:ea typeface="Calibri" panose="020F0502020204030204" pitchFamily="34" charset="0"/>
                <a:cs typeface="Times New Roman" panose="02020603050405020304" pitchFamily="18" charset="0"/>
              </a:rPr>
              <a:t>C</a:t>
            </a:r>
            <a:r>
              <a:rPr lang="en-IN" sz="1800" b="1" dirty="0">
                <a:solidFill>
                  <a:srgbClr val="555555"/>
                </a:solidFill>
                <a:effectLst/>
                <a:ea typeface="Calibri" panose="020F0502020204030204" pitchFamily="34" charset="0"/>
                <a:cs typeface="Times New Roman" panose="02020603050405020304" pitchFamily="18" charset="0"/>
              </a:rPr>
              <a:t>alculator</a:t>
            </a:r>
            <a:r>
              <a:rPr lang="en-IN" sz="1800" dirty="0">
                <a:solidFill>
                  <a:srgbClr val="555555"/>
                </a:solidFill>
                <a:effectLst/>
                <a:ea typeface="Calibri" panose="020F0502020204030204" pitchFamily="34" charset="0"/>
                <a:cs typeface="Times New Roman" panose="02020603050405020304" pitchFamily="18" charset="0"/>
              </a:rPr>
              <a:t> is a calculator designed to help you calculate science, engineering, and mathematics problems. It has way more buttons than your standard calculator that just lets you do your four basic arithmetic operations of addition, subtraction, multiplication, and division. This Scientific calculator is made with python which can be easily used by anyone.</a:t>
            </a:r>
            <a:endParaRPr lang="en-IN" sz="1800" dirty="0">
              <a:effectLst/>
              <a:ea typeface="Calibri" panose="020F0502020204030204" pitchFamily="34" charset="0"/>
              <a:cs typeface="Times New Roman" panose="02020603050405020304" pitchFamily="18" charset="0"/>
            </a:endParaRPr>
          </a:p>
          <a:p>
            <a:pPr marL="0" indent="0">
              <a:buNone/>
            </a:pPr>
            <a:endParaRPr lang="en-IN" dirty="0"/>
          </a:p>
        </p:txBody>
      </p:sp>
      <p:sp>
        <p:nvSpPr>
          <p:cNvPr id="4" name="Title 1">
            <a:extLst>
              <a:ext uri="{FF2B5EF4-FFF2-40B4-BE49-F238E27FC236}">
                <a16:creationId xmlns:a16="http://schemas.microsoft.com/office/drawing/2014/main" id="{6987B22D-2E77-4019-B157-51087132B33F}"/>
              </a:ext>
            </a:extLst>
          </p:cNvPr>
          <p:cNvSpPr txBox="1">
            <a:spLocks/>
          </p:cNvSpPr>
          <p:nvPr/>
        </p:nvSpPr>
        <p:spPr>
          <a:xfrm>
            <a:off x="838200" y="26757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effectLst>
                  <a:outerShdw blurRad="38100" dist="38100" dir="2700000" algn="tl">
                    <a:srgbClr val="000000">
                      <a:alpha val="43137"/>
                    </a:srgbClr>
                  </a:outerShdw>
                </a:effectLst>
              </a:rPr>
              <a:t>Roles </a:t>
            </a:r>
            <a:endParaRPr lang="en-IN" b="1" dirty="0">
              <a:effectLst>
                <a:outerShdw blurRad="38100" dist="38100" dir="2700000" algn="tl">
                  <a:srgbClr val="000000">
                    <a:alpha val="43137"/>
                  </a:srgbClr>
                </a:outerShdw>
              </a:effectLst>
            </a:endParaRPr>
          </a:p>
        </p:txBody>
      </p:sp>
      <p:sp>
        <p:nvSpPr>
          <p:cNvPr id="5" name="Content Placeholder 2">
            <a:extLst>
              <a:ext uri="{FF2B5EF4-FFF2-40B4-BE49-F238E27FC236}">
                <a16:creationId xmlns:a16="http://schemas.microsoft.com/office/drawing/2014/main" id="{795B889D-C3E8-4256-AFB1-E0150F8EEB42}"/>
              </a:ext>
            </a:extLst>
          </p:cNvPr>
          <p:cNvSpPr txBox="1">
            <a:spLocks/>
          </p:cNvSpPr>
          <p:nvPr/>
        </p:nvSpPr>
        <p:spPr>
          <a:xfrm>
            <a:off x="838200" y="3945283"/>
            <a:ext cx="10515600" cy="25475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800"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Yogeshwar Kumar: </a:t>
            </a:r>
            <a:r>
              <a:rPr lang="en-IN" sz="1800" dirty="0">
                <a:ea typeface="Calibri" panose="020F0502020204030204" pitchFamily="34" charset="0"/>
                <a:cs typeface="Times New Roman" panose="02020603050405020304" pitchFamily="18" charset="0"/>
              </a:rPr>
              <a:t>“I wrote the core part of the Calculator”.</a:t>
            </a:r>
          </a:p>
          <a:p>
            <a:pPr marL="0" indent="0">
              <a:buFont typeface="Arial" panose="020B0604020202020204" pitchFamily="34" charset="0"/>
              <a:buNone/>
            </a:pPr>
            <a:endParaRPr lang="en-IN" sz="1800" dirty="0">
              <a:cs typeface="Times New Roman" panose="02020603050405020304" pitchFamily="18" charset="0"/>
            </a:endParaRPr>
          </a:p>
          <a:p>
            <a:pPr marL="0" indent="0">
              <a:buFont typeface="Arial" panose="020B0604020202020204" pitchFamily="34" charset="0"/>
              <a:buNone/>
            </a:pPr>
            <a:r>
              <a:rPr lang="en-IN" sz="1800" dirty="0">
                <a:effectLst>
                  <a:outerShdw blurRad="38100" dist="38100" dir="2700000" algn="tl">
                    <a:srgbClr val="000000">
                      <a:alpha val="43137"/>
                    </a:srgbClr>
                  </a:outerShdw>
                </a:effectLst>
                <a:cs typeface="Times New Roman" panose="02020603050405020304" pitchFamily="18" charset="0"/>
              </a:rPr>
              <a:t>Tamojeet Kuila: </a:t>
            </a:r>
            <a:r>
              <a:rPr lang="en-IN" sz="1800" dirty="0">
                <a:cs typeface="Times New Roman" panose="02020603050405020304" pitchFamily="18" charset="0"/>
              </a:rPr>
              <a:t>“I wrote the design part of the Calculator”.</a:t>
            </a:r>
          </a:p>
          <a:p>
            <a:pPr marL="0" indent="0">
              <a:buFont typeface="Arial" panose="020B0604020202020204" pitchFamily="34" charset="0"/>
              <a:buNone/>
            </a:pPr>
            <a:endParaRPr lang="en-IN" sz="1800" dirty="0">
              <a:cs typeface="Times New Roman" panose="02020603050405020304" pitchFamily="18" charset="0"/>
            </a:endParaRPr>
          </a:p>
          <a:p>
            <a:pPr marL="0" indent="0">
              <a:buFont typeface="Arial" panose="020B0604020202020204" pitchFamily="34" charset="0"/>
              <a:buNone/>
            </a:pPr>
            <a:r>
              <a:rPr lang="en-IN" sz="1800" dirty="0">
                <a:solidFill>
                  <a:srgbClr val="555555"/>
                </a:solidFill>
                <a:cs typeface="Times New Roman" panose="02020603050405020304" pitchFamily="18" charset="0"/>
              </a:rPr>
              <a:t>Together finally we went through the code thoroughly and struggled through the Errors. And finally made it through the final Calculator. </a:t>
            </a:r>
            <a:endParaRPr lang="en-IN" dirty="0"/>
          </a:p>
        </p:txBody>
      </p:sp>
    </p:spTree>
    <p:extLst>
      <p:ext uri="{BB962C8B-B14F-4D97-AF65-F5344CB8AC3E}">
        <p14:creationId xmlns:p14="http://schemas.microsoft.com/office/powerpoint/2010/main" val="1142152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CE00F-471F-4CA8-B535-98084611B80E}"/>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Libraries Used</a:t>
            </a:r>
            <a:endParaRPr lang="en-IN"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CA8A56EB-3C75-4920-AB37-D916A095C3D1}"/>
              </a:ext>
            </a:extLst>
          </p:cNvPr>
          <p:cNvSpPr>
            <a:spLocks noGrp="1"/>
          </p:cNvSpPr>
          <p:nvPr>
            <p:ph idx="1"/>
          </p:nvPr>
        </p:nvSpPr>
        <p:spPr/>
        <p:txBody>
          <a:bodyPr>
            <a:normAutofit fontScale="92500" lnSpcReduction="10000"/>
          </a:bodyPr>
          <a:lstStyle/>
          <a:p>
            <a:pPr marL="30480" marR="30480" algn="just">
              <a:spcBef>
                <a:spcPts val="600"/>
              </a:spcBef>
              <a:spcAft>
                <a:spcPts val="720"/>
              </a:spcAft>
            </a:pPr>
            <a:r>
              <a:rPr lang="en-IN" sz="1800" dirty="0" err="1">
                <a:solidFill>
                  <a:srgbClr val="000000"/>
                </a:solidFill>
                <a:effectLst/>
                <a:ea typeface="Times New Roman" panose="02020603050405020304" pitchFamily="18" charset="0"/>
              </a:rPr>
              <a:t>Tkinter</a:t>
            </a:r>
            <a:r>
              <a:rPr lang="en-IN" sz="1800" dirty="0">
                <a:solidFill>
                  <a:srgbClr val="000000"/>
                </a:solidFill>
                <a:effectLst/>
                <a:ea typeface="Times New Roman" panose="02020603050405020304" pitchFamily="18" charset="0"/>
              </a:rPr>
              <a:t> is the standard GUI library for Python. Python when combined with </a:t>
            </a:r>
            <a:r>
              <a:rPr lang="en-IN" sz="1800" dirty="0" err="1">
                <a:solidFill>
                  <a:srgbClr val="000000"/>
                </a:solidFill>
                <a:effectLst/>
                <a:ea typeface="Times New Roman" panose="02020603050405020304" pitchFamily="18" charset="0"/>
              </a:rPr>
              <a:t>Tkinter</a:t>
            </a:r>
            <a:r>
              <a:rPr lang="en-IN" sz="1800" dirty="0">
                <a:solidFill>
                  <a:srgbClr val="000000"/>
                </a:solidFill>
                <a:effectLst/>
                <a:ea typeface="Times New Roman" panose="02020603050405020304" pitchFamily="18" charset="0"/>
              </a:rPr>
              <a:t> provides a fast and easy way to create GUI applications. </a:t>
            </a:r>
            <a:r>
              <a:rPr lang="en-IN" sz="1800" dirty="0" err="1">
                <a:solidFill>
                  <a:srgbClr val="000000"/>
                </a:solidFill>
                <a:effectLst/>
                <a:ea typeface="Times New Roman" panose="02020603050405020304" pitchFamily="18" charset="0"/>
              </a:rPr>
              <a:t>Tkinter</a:t>
            </a:r>
            <a:r>
              <a:rPr lang="en-IN" sz="1800" dirty="0">
                <a:solidFill>
                  <a:srgbClr val="000000"/>
                </a:solidFill>
                <a:effectLst/>
                <a:ea typeface="Times New Roman" panose="02020603050405020304" pitchFamily="18" charset="0"/>
              </a:rPr>
              <a:t> provides a powerful object-oriented interface to the Tk GUI toolkit.</a:t>
            </a:r>
            <a:endParaRPr lang="en-IN" sz="1800" dirty="0">
              <a:effectLst/>
              <a:ea typeface="Times New Roman" panose="02020603050405020304" pitchFamily="18" charset="0"/>
            </a:endParaRPr>
          </a:p>
          <a:p>
            <a:pPr marL="30480" marR="30480" algn="just">
              <a:spcBef>
                <a:spcPts val="600"/>
              </a:spcBef>
              <a:spcAft>
                <a:spcPts val="720"/>
              </a:spcAft>
            </a:pPr>
            <a:r>
              <a:rPr lang="en-IN" sz="1800" dirty="0">
                <a:solidFill>
                  <a:srgbClr val="000000"/>
                </a:solidFill>
                <a:effectLst/>
                <a:ea typeface="Times New Roman" panose="02020603050405020304" pitchFamily="18" charset="0"/>
              </a:rPr>
              <a:t>Creating a GUI application using </a:t>
            </a:r>
            <a:r>
              <a:rPr lang="en-IN" sz="1800" dirty="0" err="1">
                <a:solidFill>
                  <a:srgbClr val="000000"/>
                </a:solidFill>
                <a:effectLst/>
                <a:ea typeface="Times New Roman" panose="02020603050405020304" pitchFamily="18" charset="0"/>
              </a:rPr>
              <a:t>Tkinter</a:t>
            </a:r>
            <a:r>
              <a:rPr lang="en-IN" sz="1800" dirty="0">
                <a:solidFill>
                  <a:srgbClr val="000000"/>
                </a:solidFill>
                <a:effectLst/>
                <a:ea typeface="Times New Roman" panose="02020603050405020304" pitchFamily="18" charset="0"/>
              </a:rPr>
              <a:t> is an easy task. All you need to do is perform the following steps −</a:t>
            </a:r>
            <a:endParaRPr lang="en-IN" sz="1800" dirty="0">
              <a:effectLst/>
              <a:ea typeface="Times New Roman" panose="02020603050405020304" pitchFamily="18" charset="0"/>
            </a:endParaRPr>
          </a:p>
          <a:p>
            <a:pPr marL="800100" marR="30480" lvl="1" indent="-342900" algn="just">
              <a:spcBef>
                <a:spcPts val="600"/>
              </a:spcBef>
              <a:spcAft>
                <a:spcPts val="720"/>
              </a:spcAft>
              <a:buSzPts val="1000"/>
              <a:buFont typeface="Symbol" panose="05050102010706020507" pitchFamily="18" charset="2"/>
              <a:buChar char=""/>
              <a:tabLst>
                <a:tab pos="457200" algn="l"/>
              </a:tabLst>
            </a:pPr>
            <a:r>
              <a:rPr lang="en-IN" sz="1400" dirty="0">
                <a:solidFill>
                  <a:srgbClr val="000000"/>
                </a:solidFill>
                <a:effectLst/>
                <a:ea typeface="Times New Roman" panose="02020603050405020304" pitchFamily="18" charset="0"/>
              </a:rPr>
              <a:t>Import the </a:t>
            </a:r>
            <a:r>
              <a:rPr lang="en-IN" sz="1400" i="1" dirty="0" err="1">
                <a:solidFill>
                  <a:srgbClr val="000000"/>
                </a:solidFill>
                <a:effectLst/>
                <a:ea typeface="Times New Roman" panose="02020603050405020304" pitchFamily="18" charset="0"/>
              </a:rPr>
              <a:t>Tkinter</a:t>
            </a:r>
            <a:r>
              <a:rPr lang="en-IN" sz="1400" dirty="0">
                <a:solidFill>
                  <a:srgbClr val="000000"/>
                </a:solidFill>
                <a:effectLst/>
                <a:ea typeface="Times New Roman" panose="02020603050405020304" pitchFamily="18" charset="0"/>
              </a:rPr>
              <a:t> module.</a:t>
            </a:r>
            <a:endParaRPr lang="en-IN" sz="1400" dirty="0">
              <a:effectLst/>
              <a:ea typeface="Times New Roman" panose="02020603050405020304" pitchFamily="18" charset="0"/>
            </a:endParaRPr>
          </a:p>
          <a:p>
            <a:pPr marL="800100" marR="30480" lvl="1" indent="-342900" algn="just">
              <a:spcBef>
                <a:spcPts val="600"/>
              </a:spcBef>
              <a:spcAft>
                <a:spcPts val="720"/>
              </a:spcAft>
              <a:buSzPts val="1000"/>
              <a:buFont typeface="Symbol" panose="05050102010706020507" pitchFamily="18" charset="2"/>
              <a:buChar char=""/>
              <a:tabLst>
                <a:tab pos="457200" algn="l"/>
              </a:tabLst>
            </a:pPr>
            <a:r>
              <a:rPr lang="en-IN" sz="1400" dirty="0">
                <a:solidFill>
                  <a:srgbClr val="000000"/>
                </a:solidFill>
                <a:effectLst/>
                <a:ea typeface="Times New Roman" panose="02020603050405020304" pitchFamily="18" charset="0"/>
              </a:rPr>
              <a:t>Create the GUI application main window.</a:t>
            </a:r>
            <a:endParaRPr lang="en-IN" sz="1400" dirty="0">
              <a:effectLst/>
              <a:ea typeface="Times New Roman" panose="02020603050405020304" pitchFamily="18" charset="0"/>
            </a:endParaRPr>
          </a:p>
          <a:p>
            <a:pPr marL="800100" marR="30480" lvl="1" indent="-342900" algn="just">
              <a:spcBef>
                <a:spcPts val="600"/>
              </a:spcBef>
              <a:spcAft>
                <a:spcPts val="720"/>
              </a:spcAft>
              <a:buSzPts val="1000"/>
              <a:buFont typeface="Symbol" panose="05050102010706020507" pitchFamily="18" charset="2"/>
              <a:buChar char=""/>
              <a:tabLst>
                <a:tab pos="457200" algn="l"/>
              </a:tabLst>
            </a:pPr>
            <a:r>
              <a:rPr lang="en-IN" sz="1400" dirty="0">
                <a:solidFill>
                  <a:srgbClr val="000000"/>
                </a:solidFill>
                <a:effectLst/>
                <a:ea typeface="Times New Roman" panose="02020603050405020304" pitchFamily="18" charset="0"/>
              </a:rPr>
              <a:t>Add one or more of the above-mentioned widgets to the GUI application.</a:t>
            </a:r>
            <a:endParaRPr lang="en-IN" sz="1400" dirty="0">
              <a:effectLst/>
              <a:ea typeface="Times New Roman" panose="02020603050405020304" pitchFamily="18" charset="0"/>
            </a:endParaRPr>
          </a:p>
          <a:p>
            <a:pPr marL="342900" marR="30480" lvl="0" indent="-342900" algn="just">
              <a:spcBef>
                <a:spcPts val="600"/>
              </a:spcBef>
              <a:spcAft>
                <a:spcPts val="720"/>
              </a:spcAft>
              <a:buSzPts val="1000"/>
              <a:buFont typeface="Symbol" panose="05050102010706020507" pitchFamily="18" charset="2"/>
              <a:buChar char=""/>
              <a:tabLst>
                <a:tab pos="457200" algn="l"/>
              </a:tabLst>
            </a:pPr>
            <a:r>
              <a:rPr lang="en-IN" sz="1800" dirty="0">
                <a:solidFill>
                  <a:srgbClr val="000000"/>
                </a:solidFill>
                <a:effectLst/>
                <a:ea typeface="Times New Roman" panose="02020603050405020304" pitchFamily="18" charset="0"/>
              </a:rPr>
              <a:t>Enter the main event loop to take action against each event triggered by the user.</a:t>
            </a:r>
            <a:r>
              <a:rPr lang="en-IN" sz="1800" dirty="0">
                <a:ea typeface="Times New Roman" panose="02020603050405020304" pitchFamily="18" charset="0"/>
              </a:rPr>
              <a:t> </a:t>
            </a:r>
            <a:r>
              <a:rPr lang="en-IN" sz="1800" dirty="0" err="1">
                <a:ea typeface="Times New Roman" panose="02020603050405020304" pitchFamily="18" charset="0"/>
              </a:rPr>
              <a:t>T</a:t>
            </a:r>
            <a:r>
              <a:rPr lang="en-IN" sz="1800" spc="10" dirty="0" err="1">
                <a:effectLst/>
                <a:ea typeface="Times New Roman" panose="02020603050405020304" pitchFamily="18" charset="0"/>
                <a:cs typeface="Times New Roman" panose="02020603050405020304" pitchFamily="18" charset="0"/>
              </a:rPr>
              <a:t>kinter</a:t>
            </a:r>
            <a:r>
              <a:rPr lang="en-IN" sz="1800" spc="10" dirty="0">
                <a:effectLst/>
                <a:ea typeface="Times New Roman" panose="02020603050405020304" pitchFamily="18" charset="0"/>
                <a:cs typeface="Times New Roman" panose="02020603050405020304" pitchFamily="18" charset="0"/>
              </a:rPr>
              <a:t> also offers access to the geometric configuration of the widgets which can organize the widgets in the parent windows. There are mainly three geometry manager classes class.</a:t>
            </a:r>
            <a:endParaRPr lang="en-IN" sz="1800" dirty="0">
              <a:effectLst/>
              <a:ea typeface="Calibri" panose="020F0502020204030204" pitchFamily="34" charset="0"/>
              <a:cs typeface="Times New Roman" panose="02020603050405020304" pitchFamily="18" charset="0"/>
            </a:endParaRPr>
          </a:p>
          <a:p>
            <a:pPr marL="800100" lvl="1" indent="-342900" fontAlgn="base">
              <a:lnSpc>
                <a:spcPct val="107000"/>
              </a:lnSpc>
              <a:spcBef>
                <a:spcPts val="0"/>
              </a:spcBef>
              <a:tabLst>
                <a:tab pos="457200" algn="l"/>
              </a:tabLst>
            </a:pPr>
            <a:r>
              <a:rPr lang="en-IN" sz="1400" b="1" spc="10" dirty="0">
                <a:solidFill>
                  <a:srgbClr val="273239"/>
                </a:solidFill>
                <a:effectLst/>
                <a:ea typeface="Times New Roman" panose="02020603050405020304" pitchFamily="18" charset="0"/>
                <a:cs typeface="Times New Roman" panose="02020603050405020304" pitchFamily="18" charset="0"/>
              </a:rPr>
              <a:t>pack() method: </a:t>
            </a:r>
            <a:r>
              <a:rPr lang="en-IN" sz="1400" spc="10" dirty="0">
                <a:solidFill>
                  <a:srgbClr val="273239"/>
                </a:solidFill>
                <a:effectLst/>
                <a:ea typeface="Times New Roman" panose="02020603050405020304" pitchFamily="18" charset="0"/>
                <a:cs typeface="Times New Roman" panose="02020603050405020304" pitchFamily="18" charset="0"/>
              </a:rPr>
              <a:t>It organizes the widgets in blocks before placing in the parent widget.</a:t>
            </a:r>
            <a:endParaRPr lang="en-IN" sz="1400" dirty="0">
              <a:effectLst/>
              <a:ea typeface="Calibri" panose="020F0502020204030204" pitchFamily="34" charset="0"/>
              <a:cs typeface="Times New Roman" panose="02020603050405020304" pitchFamily="18" charset="0"/>
            </a:endParaRPr>
          </a:p>
          <a:p>
            <a:pPr marL="800100" lvl="1" indent="-342900" fontAlgn="base">
              <a:lnSpc>
                <a:spcPct val="107000"/>
              </a:lnSpc>
              <a:spcBef>
                <a:spcPts val="0"/>
              </a:spcBef>
              <a:tabLst>
                <a:tab pos="457200" algn="l"/>
              </a:tabLst>
            </a:pPr>
            <a:r>
              <a:rPr lang="en-IN" sz="1400" b="1" spc="10" dirty="0">
                <a:solidFill>
                  <a:srgbClr val="273239"/>
                </a:solidFill>
                <a:effectLst/>
                <a:ea typeface="Times New Roman" panose="02020603050405020304" pitchFamily="18" charset="0"/>
                <a:cs typeface="Times New Roman" panose="02020603050405020304" pitchFamily="18" charset="0"/>
              </a:rPr>
              <a:t>grid() method: </a:t>
            </a:r>
            <a:r>
              <a:rPr lang="en-IN" sz="1400" spc="10" dirty="0">
                <a:solidFill>
                  <a:srgbClr val="273239"/>
                </a:solidFill>
                <a:effectLst/>
                <a:ea typeface="Times New Roman" panose="02020603050405020304" pitchFamily="18" charset="0"/>
                <a:cs typeface="Times New Roman" panose="02020603050405020304" pitchFamily="18" charset="0"/>
              </a:rPr>
              <a:t>It organizes the widgets in grid (table-like structure) before placing in the parent widget.</a:t>
            </a:r>
            <a:endParaRPr lang="en-IN" sz="1400" dirty="0">
              <a:effectLst/>
              <a:ea typeface="Calibri" panose="020F0502020204030204" pitchFamily="34" charset="0"/>
              <a:cs typeface="Times New Roman" panose="02020603050405020304" pitchFamily="18" charset="0"/>
            </a:endParaRPr>
          </a:p>
          <a:p>
            <a:pPr marL="800100" lvl="1" indent="-342900" fontAlgn="base">
              <a:lnSpc>
                <a:spcPct val="107000"/>
              </a:lnSpc>
              <a:spcBef>
                <a:spcPts val="0"/>
              </a:spcBef>
              <a:tabLst>
                <a:tab pos="457200" algn="l"/>
              </a:tabLst>
            </a:pPr>
            <a:r>
              <a:rPr lang="en-IN" sz="1400" b="1" spc="10" dirty="0">
                <a:solidFill>
                  <a:srgbClr val="273239"/>
                </a:solidFill>
                <a:effectLst/>
                <a:ea typeface="Times New Roman" panose="02020603050405020304" pitchFamily="18" charset="0"/>
                <a:cs typeface="Times New Roman" panose="02020603050405020304" pitchFamily="18" charset="0"/>
              </a:rPr>
              <a:t>place() method: </a:t>
            </a:r>
            <a:r>
              <a:rPr lang="en-IN" sz="1400" spc="10" dirty="0">
                <a:solidFill>
                  <a:srgbClr val="273239"/>
                </a:solidFill>
                <a:effectLst/>
                <a:ea typeface="Times New Roman" panose="02020603050405020304" pitchFamily="18" charset="0"/>
                <a:cs typeface="Times New Roman" panose="02020603050405020304" pitchFamily="18" charset="0"/>
              </a:rPr>
              <a:t>It organizes the widgets by placing them on specific positions directed by the programmer.</a:t>
            </a:r>
            <a:endParaRPr lang="en-IN" sz="1400" dirty="0">
              <a:effectLst/>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281472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7D33B-6418-4607-B652-61E1C8963EC6}"/>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Uses of Scientific Calculator</a:t>
            </a:r>
            <a:endParaRPr lang="en-IN"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59B8189D-E071-4B2A-ACEE-D9567DBD054C}"/>
              </a:ext>
            </a:extLst>
          </p:cNvPr>
          <p:cNvSpPr>
            <a:spLocks noGrp="1"/>
          </p:cNvSpPr>
          <p:nvPr>
            <p:ph idx="1"/>
          </p:nvPr>
        </p:nvSpPr>
        <p:spPr/>
        <p:txBody>
          <a:bodyPr>
            <a:normAutofit/>
          </a:bodyPr>
          <a:lstStyle/>
          <a:p>
            <a:pPr marL="342900" marR="0" lvl="0" indent="-342900">
              <a:spcBef>
                <a:spcPts val="0"/>
              </a:spcBef>
              <a:spcAft>
                <a:spcPts val="300"/>
              </a:spcAft>
              <a:buSzPts val="1000"/>
              <a:buFont typeface="Symbol" panose="05050102010706020507" pitchFamily="18" charset="2"/>
              <a:buChar char=""/>
              <a:tabLst>
                <a:tab pos="457200" algn="l"/>
              </a:tabLst>
            </a:pPr>
            <a:r>
              <a:rPr lang="en-IN" sz="1800" dirty="0">
                <a:effectLst/>
                <a:ea typeface="Times New Roman" panose="02020603050405020304" pitchFamily="18" charset="0"/>
              </a:rPr>
              <a:t>Basic functions and exponents. Calculate basic functions such as addition, subtraction, multiplication, and division. ...</a:t>
            </a:r>
          </a:p>
          <a:p>
            <a:pPr marL="342900" marR="0" lvl="0" indent="-342900">
              <a:spcBef>
                <a:spcPts val="0"/>
              </a:spcBef>
              <a:spcAft>
                <a:spcPts val="300"/>
              </a:spcAft>
              <a:buSzPts val="1000"/>
              <a:buFont typeface="Symbol" panose="05050102010706020507" pitchFamily="18" charset="2"/>
              <a:buChar char=""/>
              <a:tabLst>
                <a:tab pos="457200" algn="l"/>
              </a:tabLst>
            </a:pPr>
            <a:r>
              <a:rPr lang="en-IN" sz="1800" dirty="0">
                <a:effectLst/>
                <a:ea typeface="Times New Roman" panose="02020603050405020304" pitchFamily="18" charset="0"/>
              </a:rPr>
              <a:t>Logarithms. ...</a:t>
            </a:r>
          </a:p>
          <a:p>
            <a:pPr marL="342900" marR="0" lvl="0" indent="-342900">
              <a:spcBef>
                <a:spcPts val="0"/>
              </a:spcBef>
              <a:spcAft>
                <a:spcPts val="300"/>
              </a:spcAft>
              <a:buSzPts val="1000"/>
              <a:buFont typeface="Symbol" panose="05050102010706020507" pitchFamily="18" charset="2"/>
              <a:buChar char=""/>
              <a:tabLst>
                <a:tab pos="457200" algn="l"/>
              </a:tabLst>
            </a:pPr>
            <a:r>
              <a:rPr lang="en-IN" sz="1800" dirty="0">
                <a:effectLst/>
                <a:ea typeface="Times New Roman" panose="02020603050405020304" pitchFamily="18" charset="0"/>
              </a:rPr>
              <a:t>Sine, cosine, and tangent functions. ...</a:t>
            </a:r>
          </a:p>
          <a:p>
            <a:pPr marL="342900" marR="0" lvl="0" indent="-342900">
              <a:spcBef>
                <a:spcPts val="0"/>
              </a:spcBef>
              <a:spcAft>
                <a:spcPts val="300"/>
              </a:spcAft>
              <a:buSzPts val="1000"/>
              <a:buFont typeface="Symbol" panose="05050102010706020507" pitchFamily="18" charset="2"/>
              <a:buChar char=""/>
              <a:tabLst>
                <a:tab pos="457200" algn="l"/>
              </a:tabLst>
            </a:pPr>
            <a:r>
              <a:rPr lang="en-IN" sz="1800" dirty="0">
                <a:effectLst/>
                <a:ea typeface="Times New Roman" panose="02020603050405020304" pitchFamily="18" charset="0"/>
              </a:rPr>
              <a:t>Scientific notation. ...</a:t>
            </a:r>
          </a:p>
          <a:p>
            <a:pPr marL="342900" marR="0" lvl="0" indent="-342900">
              <a:spcBef>
                <a:spcPts val="0"/>
              </a:spcBef>
              <a:spcAft>
                <a:spcPts val="300"/>
              </a:spcAft>
              <a:buSzPts val="1000"/>
              <a:buFont typeface="Symbol" panose="05050102010706020507" pitchFamily="18" charset="2"/>
              <a:buChar char=""/>
              <a:tabLst>
                <a:tab pos="457200" algn="l"/>
              </a:tabLst>
            </a:pPr>
            <a:r>
              <a:rPr lang="en-IN" sz="1800" dirty="0">
                <a:effectLst/>
                <a:ea typeface="Times New Roman" panose="02020603050405020304" pitchFamily="18" charset="0"/>
              </a:rPr>
              <a:t>Binary functions.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dirty="0">
                <a:effectLst/>
                <a:ea typeface="Times New Roman" panose="02020603050405020304" pitchFamily="18" charset="0"/>
                <a:cs typeface="Times New Roman" panose="02020603050405020304" pitchFamily="18" charset="0"/>
              </a:rPr>
              <a:t>Scientific numbers that have a multiplication by 10 to a certain power</a:t>
            </a:r>
            <a:endParaRPr lang="en-IN" sz="18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dirty="0">
                <a:effectLst/>
                <a:ea typeface="Times New Roman" panose="02020603050405020304" pitchFamily="18" charset="0"/>
                <a:cs typeface="Times New Roman" panose="02020603050405020304" pitchFamily="18" charset="0"/>
              </a:rPr>
              <a:t>π problems</a:t>
            </a:r>
            <a:endParaRPr lang="en-IN" sz="18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dirty="0">
                <a:effectLst/>
                <a:ea typeface="Times New Roman" panose="02020603050405020304" pitchFamily="18" charset="0"/>
                <a:cs typeface="Times New Roman" panose="02020603050405020304" pitchFamily="18" charset="0"/>
              </a:rPr>
              <a:t>Logarithm problems with base 10 and the natural base</a:t>
            </a:r>
            <a:endParaRPr lang="en-IN" sz="18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dirty="0">
                <a:effectLst/>
                <a:ea typeface="Times New Roman" panose="02020603050405020304" pitchFamily="18" charset="0"/>
                <a:cs typeface="Times New Roman" panose="02020603050405020304" pitchFamily="18" charset="0"/>
              </a:rPr>
              <a:t>Probability problems that use the factorial function</a:t>
            </a:r>
            <a:endParaRPr lang="en-IN" sz="18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02366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40B98-9D53-46A3-85FF-36FA6FE63B64}"/>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Benefits of Scientific Calculator</a:t>
            </a:r>
            <a:endParaRPr lang="en-IN"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172E3B3D-2C22-4D9A-91BF-295B7FC6A3B4}"/>
              </a:ext>
            </a:extLst>
          </p:cNvPr>
          <p:cNvSpPr>
            <a:spLocks noGrp="1"/>
          </p:cNvSpPr>
          <p:nvPr>
            <p:ph idx="1"/>
          </p:nvPr>
        </p:nvSpPr>
        <p:spPr>
          <a:xfrm>
            <a:off x="1069848" y="3107370"/>
            <a:ext cx="10058400" cy="4050792"/>
          </a:xfrm>
        </p:spPr>
        <p:txBody>
          <a:bodyPr>
            <a:normAutofit/>
          </a:bodyPr>
          <a:lstStyle/>
          <a:p>
            <a:pPr marL="0" marR="0" indent="0">
              <a:spcBef>
                <a:spcPts val="0"/>
              </a:spcBef>
              <a:spcAft>
                <a:spcPts val="300"/>
              </a:spcAft>
              <a:buNone/>
            </a:pPr>
            <a:r>
              <a:rPr lang="en-IN" dirty="0">
                <a:solidFill>
                  <a:srgbClr val="202124"/>
                </a:solidFill>
                <a:effectLst/>
                <a:latin typeface="+mj-lt"/>
                <a:ea typeface="Times New Roman" panose="02020603050405020304" pitchFamily="18" charset="0"/>
              </a:rPr>
              <a:t>This technology allows students solve complicated problems quickly and in an efficient manner. Additionally, it can reduce the problem to simpler tasks and allows the student to devote more time in understanding the problem. Secondly, they are saved from monotonous calculations and the same boring mundane procedure.</a:t>
            </a:r>
            <a:endParaRPr lang="en-IN" dirty="0">
              <a:effectLst/>
              <a:latin typeface="+mj-lt"/>
              <a:ea typeface="Times New Roman" panose="02020603050405020304" pitchFamily="18" charset="0"/>
            </a:endParaRPr>
          </a:p>
          <a:p>
            <a:pPr marL="0" marR="0" indent="0">
              <a:lnSpc>
                <a:spcPct val="107000"/>
              </a:lnSpc>
              <a:spcBef>
                <a:spcPts val="0"/>
              </a:spcBef>
              <a:spcAft>
                <a:spcPts val="800"/>
              </a:spcAft>
              <a:buNone/>
              <a:tabLst>
                <a:tab pos="3721100" algn="l"/>
              </a:tabLst>
            </a:pPr>
            <a:endParaRPr lang="en-IN"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70246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F4824-0024-439C-9CB8-F0BBF15401E5}"/>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Code:-</a:t>
            </a:r>
            <a:endParaRPr lang="en-IN" b="1" dirty="0">
              <a:effectLst>
                <a:outerShdw blurRad="38100" dist="38100" dir="2700000" algn="tl">
                  <a:srgbClr val="000000">
                    <a:alpha val="43137"/>
                  </a:srgbClr>
                </a:outerShdw>
              </a:effectLst>
            </a:endParaRPr>
          </a:p>
        </p:txBody>
      </p:sp>
      <p:pic>
        <p:nvPicPr>
          <p:cNvPr id="7" name="Content Placeholder 6">
            <a:extLst>
              <a:ext uri="{FF2B5EF4-FFF2-40B4-BE49-F238E27FC236}">
                <a16:creationId xmlns:a16="http://schemas.microsoft.com/office/drawing/2014/main" id="{42662A81-F0BF-4B9E-8D11-F08232ACC4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9589" y="2120900"/>
            <a:ext cx="6919171" cy="4051300"/>
          </a:xfrm>
        </p:spPr>
      </p:pic>
    </p:spTree>
    <p:extLst>
      <p:ext uri="{BB962C8B-B14F-4D97-AF65-F5344CB8AC3E}">
        <p14:creationId xmlns:p14="http://schemas.microsoft.com/office/powerpoint/2010/main" val="3171533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619F386-6DF1-4EE1-BBE9-9FA3CE3531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4216" y="1050626"/>
            <a:ext cx="8035523" cy="4756747"/>
          </a:xfrm>
        </p:spPr>
      </p:pic>
    </p:spTree>
    <p:extLst>
      <p:ext uri="{BB962C8B-B14F-4D97-AF65-F5344CB8AC3E}">
        <p14:creationId xmlns:p14="http://schemas.microsoft.com/office/powerpoint/2010/main" val="48038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DDA9021-125D-4906-A94D-5624F72BC7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2367" y="1253331"/>
            <a:ext cx="7400046" cy="4351338"/>
          </a:xfrm>
        </p:spPr>
      </p:pic>
    </p:spTree>
    <p:extLst>
      <p:ext uri="{BB962C8B-B14F-4D97-AF65-F5344CB8AC3E}">
        <p14:creationId xmlns:p14="http://schemas.microsoft.com/office/powerpoint/2010/main" val="38882911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5</TotalTime>
  <Words>496</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Rockwell</vt:lpstr>
      <vt:lpstr>Rockwell Condensed</vt:lpstr>
      <vt:lpstr>Symbol</vt:lpstr>
      <vt:lpstr>Wingdings</vt:lpstr>
      <vt:lpstr>Wood Type</vt:lpstr>
      <vt:lpstr>PowerPoint Presentation</vt:lpstr>
      <vt:lpstr>Acknowledgment</vt:lpstr>
      <vt:lpstr>Introduction to the Project</vt:lpstr>
      <vt:lpstr>Libraries Used</vt:lpstr>
      <vt:lpstr>Uses of Scientific Calculator</vt:lpstr>
      <vt:lpstr>Benefits of Scientific Calculator</vt:lpstr>
      <vt:lpstr>Code:-</vt:lpstr>
      <vt:lpstr>PowerPoint Presentation</vt:lpstr>
      <vt:lpstr>PowerPoint Presentation</vt:lpstr>
      <vt:lpstr>PowerPoint Presentation</vt:lpstr>
      <vt:lpstr>Output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Tamojeet Kuila</dc:creator>
  <cp:lastModifiedBy>Tamojeet Kuila</cp:lastModifiedBy>
  <cp:revision>2</cp:revision>
  <dcterms:created xsi:type="dcterms:W3CDTF">2021-11-15T16:12:46Z</dcterms:created>
  <dcterms:modified xsi:type="dcterms:W3CDTF">2021-11-15T16:22:04Z</dcterms:modified>
</cp:coreProperties>
</file>