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264" r:id="rId4"/>
    <p:sldId id="269" r:id="rId5"/>
    <p:sldId id="270" r:id="rId6"/>
    <p:sldId id="271" r:id="rId7"/>
    <p:sldId id="272" r:id="rId8"/>
    <p:sldId id="273" r:id="rId9"/>
    <p:sldId id="274" r:id="rId10"/>
    <p:sldId id="275" r:id="rId11"/>
    <p:sldId id="276" r:id="rId12"/>
    <p:sldId id="277"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9" autoAdjust="0"/>
    <p:restoredTop sz="96093"/>
  </p:normalViewPr>
  <p:slideViewPr>
    <p:cSldViewPr snapToGrid="0">
      <p:cViewPr varScale="1">
        <p:scale>
          <a:sx n="87" d="100"/>
          <a:sy n="87" d="100"/>
        </p:scale>
        <p:origin x="203"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43237-238E-0EE8-FC5E-D09859B5EAB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375ABEF-3B3A-2311-E98D-87DEFB8D04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0BE259A-C853-EC16-0228-CA2328CE18EB}"/>
              </a:ext>
            </a:extLst>
          </p:cNvPr>
          <p:cNvSpPr>
            <a:spLocks noGrp="1"/>
          </p:cNvSpPr>
          <p:nvPr>
            <p:ph type="dt" sz="half" idx="10"/>
          </p:nvPr>
        </p:nvSpPr>
        <p:spPr/>
        <p:txBody>
          <a:bodyPr/>
          <a:lstStyle/>
          <a:p>
            <a:fld id="{992886DF-847D-394F-9DE9-131D22A36E62}" type="datetimeFigureOut">
              <a:rPr lang="en-US" smtClean="0"/>
              <a:t>4/8/2023</a:t>
            </a:fld>
            <a:endParaRPr lang="en-US"/>
          </a:p>
        </p:txBody>
      </p:sp>
      <p:sp>
        <p:nvSpPr>
          <p:cNvPr id="5" name="Footer Placeholder 4">
            <a:extLst>
              <a:ext uri="{FF2B5EF4-FFF2-40B4-BE49-F238E27FC236}">
                <a16:creationId xmlns:a16="http://schemas.microsoft.com/office/drawing/2014/main" id="{C867809B-42EC-4895-04B3-BFFF2D27EB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43693C-7D89-B6A0-1CAF-49E9A2C7B8EA}"/>
              </a:ext>
            </a:extLst>
          </p:cNvPr>
          <p:cNvSpPr>
            <a:spLocks noGrp="1"/>
          </p:cNvSpPr>
          <p:nvPr>
            <p:ph type="sldNum" sz="quarter" idx="12"/>
          </p:nvPr>
        </p:nvSpPr>
        <p:spPr/>
        <p:txBody>
          <a:bodyPr/>
          <a:lstStyle/>
          <a:p>
            <a:fld id="{D40D8EA7-73CD-2449-A1FC-9D540B125FE9}" type="slidenum">
              <a:rPr lang="en-US" smtClean="0"/>
              <a:t>‹#›</a:t>
            </a:fld>
            <a:endParaRPr lang="en-US"/>
          </a:p>
        </p:txBody>
      </p:sp>
    </p:spTree>
    <p:extLst>
      <p:ext uri="{BB962C8B-B14F-4D97-AF65-F5344CB8AC3E}">
        <p14:creationId xmlns:p14="http://schemas.microsoft.com/office/powerpoint/2010/main" val="2630439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5F7B-8374-1855-87D5-48FBEF6E265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EB384C8-B535-BED7-EA6E-3BA09F3A1CC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18F5898-1148-0350-CA9C-B0C0E77893DD}"/>
              </a:ext>
            </a:extLst>
          </p:cNvPr>
          <p:cNvSpPr>
            <a:spLocks noGrp="1"/>
          </p:cNvSpPr>
          <p:nvPr>
            <p:ph type="dt" sz="half" idx="10"/>
          </p:nvPr>
        </p:nvSpPr>
        <p:spPr/>
        <p:txBody>
          <a:bodyPr/>
          <a:lstStyle/>
          <a:p>
            <a:fld id="{992886DF-847D-394F-9DE9-131D22A36E62}" type="datetimeFigureOut">
              <a:rPr lang="en-US" smtClean="0"/>
              <a:t>4/8/2023</a:t>
            </a:fld>
            <a:endParaRPr lang="en-US"/>
          </a:p>
        </p:txBody>
      </p:sp>
      <p:sp>
        <p:nvSpPr>
          <p:cNvPr id="5" name="Footer Placeholder 4">
            <a:extLst>
              <a:ext uri="{FF2B5EF4-FFF2-40B4-BE49-F238E27FC236}">
                <a16:creationId xmlns:a16="http://schemas.microsoft.com/office/drawing/2014/main" id="{F5D8CD68-E7E5-B4C4-B7D9-4E688FEF0A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CA335B-9B92-6F1A-4632-1505F5D9926F}"/>
              </a:ext>
            </a:extLst>
          </p:cNvPr>
          <p:cNvSpPr>
            <a:spLocks noGrp="1"/>
          </p:cNvSpPr>
          <p:nvPr>
            <p:ph type="sldNum" sz="quarter" idx="12"/>
          </p:nvPr>
        </p:nvSpPr>
        <p:spPr/>
        <p:txBody>
          <a:bodyPr/>
          <a:lstStyle/>
          <a:p>
            <a:fld id="{D40D8EA7-73CD-2449-A1FC-9D540B125FE9}" type="slidenum">
              <a:rPr lang="en-US" smtClean="0"/>
              <a:t>‹#›</a:t>
            </a:fld>
            <a:endParaRPr lang="en-US"/>
          </a:p>
        </p:txBody>
      </p:sp>
    </p:spTree>
    <p:extLst>
      <p:ext uri="{BB962C8B-B14F-4D97-AF65-F5344CB8AC3E}">
        <p14:creationId xmlns:p14="http://schemas.microsoft.com/office/powerpoint/2010/main" val="2840833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7B87B1-5D02-4B7C-01AD-EE536806E98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B17DE76-D6C4-C5F8-1326-E6CAE4D8A07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249D3C-AB30-D032-7018-4AEFFFCEA51B}"/>
              </a:ext>
            </a:extLst>
          </p:cNvPr>
          <p:cNvSpPr>
            <a:spLocks noGrp="1"/>
          </p:cNvSpPr>
          <p:nvPr>
            <p:ph type="dt" sz="half" idx="10"/>
          </p:nvPr>
        </p:nvSpPr>
        <p:spPr/>
        <p:txBody>
          <a:bodyPr/>
          <a:lstStyle/>
          <a:p>
            <a:fld id="{992886DF-847D-394F-9DE9-131D22A36E62}" type="datetimeFigureOut">
              <a:rPr lang="en-US" smtClean="0"/>
              <a:t>4/8/2023</a:t>
            </a:fld>
            <a:endParaRPr lang="en-US"/>
          </a:p>
        </p:txBody>
      </p:sp>
      <p:sp>
        <p:nvSpPr>
          <p:cNvPr id="5" name="Footer Placeholder 4">
            <a:extLst>
              <a:ext uri="{FF2B5EF4-FFF2-40B4-BE49-F238E27FC236}">
                <a16:creationId xmlns:a16="http://schemas.microsoft.com/office/drawing/2014/main" id="{B61929DE-A014-608A-F0EE-B41A69549D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53AA71-CF84-CC44-4AC8-BAA042CD5428}"/>
              </a:ext>
            </a:extLst>
          </p:cNvPr>
          <p:cNvSpPr>
            <a:spLocks noGrp="1"/>
          </p:cNvSpPr>
          <p:nvPr>
            <p:ph type="sldNum" sz="quarter" idx="12"/>
          </p:nvPr>
        </p:nvSpPr>
        <p:spPr/>
        <p:txBody>
          <a:bodyPr/>
          <a:lstStyle/>
          <a:p>
            <a:fld id="{D40D8EA7-73CD-2449-A1FC-9D540B125FE9}" type="slidenum">
              <a:rPr lang="en-US" smtClean="0"/>
              <a:t>‹#›</a:t>
            </a:fld>
            <a:endParaRPr lang="en-US"/>
          </a:p>
        </p:txBody>
      </p:sp>
    </p:spTree>
    <p:extLst>
      <p:ext uri="{BB962C8B-B14F-4D97-AF65-F5344CB8AC3E}">
        <p14:creationId xmlns:p14="http://schemas.microsoft.com/office/powerpoint/2010/main" val="2737420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63691-9484-EB0D-5078-332E6E17CA2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8E92608-81D7-B84B-D992-E22B282E049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DDAC21C-8F71-15CB-BA75-66E2531FD01F}"/>
              </a:ext>
            </a:extLst>
          </p:cNvPr>
          <p:cNvSpPr>
            <a:spLocks noGrp="1"/>
          </p:cNvSpPr>
          <p:nvPr>
            <p:ph type="dt" sz="half" idx="10"/>
          </p:nvPr>
        </p:nvSpPr>
        <p:spPr/>
        <p:txBody>
          <a:bodyPr/>
          <a:lstStyle/>
          <a:p>
            <a:fld id="{992886DF-847D-394F-9DE9-131D22A36E62}" type="datetimeFigureOut">
              <a:rPr lang="en-US" smtClean="0"/>
              <a:t>4/8/2023</a:t>
            </a:fld>
            <a:endParaRPr lang="en-US"/>
          </a:p>
        </p:txBody>
      </p:sp>
      <p:sp>
        <p:nvSpPr>
          <p:cNvPr id="5" name="Footer Placeholder 4">
            <a:extLst>
              <a:ext uri="{FF2B5EF4-FFF2-40B4-BE49-F238E27FC236}">
                <a16:creationId xmlns:a16="http://schemas.microsoft.com/office/drawing/2014/main" id="{C952B51A-2A70-1FCD-2E11-DFCB9EB3C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541CD1-7DFA-1848-E6F1-812E84B3B17C}"/>
              </a:ext>
            </a:extLst>
          </p:cNvPr>
          <p:cNvSpPr>
            <a:spLocks noGrp="1"/>
          </p:cNvSpPr>
          <p:nvPr>
            <p:ph type="sldNum" sz="quarter" idx="12"/>
          </p:nvPr>
        </p:nvSpPr>
        <p:spPr/>
        <p:txBody>
          <a:bodyPr/>
          <a:lstStyle/>
          <a:p>
            <a:fld id="{D40D8EA7-73CD-2449-A1FC-9D540B125FE9}" type="slidenum">
              <a:rPr lang="en-US" smtClean="0"/>
              <a:t>‹#›</a:t>
            </a:fld>
            <a:endParaRPr lang="en-US"/>
          </a:p>
        </p:txBody>
      </p:sp>
    </p:spTree>
    <p:extLst>
      <p:ext uri="{BB962C8B-B14F-4D97-AF65-F5344CB8AC3E}">
        <p14:creationId xmlns:p14="http://schemas.microsoft.com/office/powerpoint/2010/main" val="156165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C076-A07E-3A6C-21AA-0A161103CD5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B54DF89-FF18-4FBD-AA57-EB334932F8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1D24501-CAFD-3C08-6A7A-61C1B6077963}"/>
              </a:ext>
            </a:extLst>
          </p:cNvPr>
          <p:cNvSpPr>
            <a:spLocks noGrp="1"/>
          </p:cNvSpPr>
          <p:nvPr>
            <p:ph type="dt" sz="half" idx="10"/>
          </p:nvPr>
        </p:nvSpPr>
        <p:spPr/>
        <p:txBody>
          <a:bodyPr/>
          <a:lstStyle/>
          <a:p>
            <a:fld id="{992886DF-847D-394F-9DE9-131D22A36E62}" type="datetimeFigureOut">
              <a:rPr lang="en-US" smtClean="0"/>
              <a:t>4/8/2023</a:t>
            </a:fld>
            <a:endParaRPr lang="en-US"/>
          </a:p>
        </p:txBody>
      </p:sp>
      <p:sp>
        <p:nvSpPr>
          <p:cNvPr id="5" name="Footer Placeholder 4">
            <a:extLst>
              <a:ext uri="{FF2B5EF4-FFF2-40B4-BE49-F238E27FC236}">
                <a16:creationId xmlns:a16="http://schemas.microsoft.com/office/drawing/2014/main" id="{64978944-EDEB-77F0-9D3B-5CA84308E3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B316D-F58C-036F-B095-9211B1534F59}"/>
              </a:ext>
            </a:extLst>
          </p:cNvPr>
          <p:cNvSpPr>
            <a:spLocks noGrp="1"/>
          </p:cNvSpPr>
          <p:nvPr>
            <p:ph type="sldNum" sz="quarter" idx="12"/>
          </p:nvPr>
        </p:nvSpPr>
        <p:spPr/>
        <p:txBody>
          <a:bodyPr/>
          <a:lstStyle/>
          <a:p>
            <a:fld id="{D40D8EA7-73CD-2449-A1FC-9D540B125FE9}" type="slidenum">
              <a:rPr lang="en-US" smtClean="0"/>
              <a:t>‹#›</a:t>
            </a:fld>
            <a:endParaRPr lang="en-US"/>
          </a:p>
        </p:txBody>
      </p:sp>
    </p:spTree>
    <p:extLst>
      <p:ext uri="{BB962C8B-B14F-4D97-AF65-F5344CB8AC3E}">
        <p14:creationId xmlns:p14="http://schemas.microsoft.com/office/powerpoint/2010/main" val="2454860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3ED7-D4F4-C77C-EA0E-9918FC0FC8E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9C0EB68-2697-0B61-B2F0-338366C7BF8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96128F1-2E68-F539-333C-9C9A67D4A0D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1737942-4EAC-20AF-357F-69E37AF183C0}"/>
              </a:ext>
            </a:extLst>
          </p:cNvPr>
          <p:cNvSpPr>
            <a:spLocks noGrp="1"/>
          </p:cNvSpPr>
          <p:nvPr>
            <p:ph type="dt" sz="half" idx="10"/>
          </p:nvPr>
        </p:nvSpPr>
        <p:spPr/>
        <p:txBody>
          <a:bodyPr/>
          <a:lstStyle/>
          <a:p>
            <a:fld id="{992886DF-847D-394F-9DE9-131D22A36E62}" type="datetimeFigureOut">
              <a:rPr lang="en-US" smtClean="0"/>
              <a:t>4/8/2023</a:t>
            </a:fld>
            <a:endParaRPr lang="en-US"/>
          </a:p>
        </p:txBody>
      </p:sp>
      <p:sp>
        <p:nvSpPr>
          <p:cNvPr id="6" name="Footer Placeholder 5">
            <a:extLst>
              <a:ext uri="{FF2B5EF4-FFF2-40B4-BE49-F238E27FC236}">
                <a16:creationId xmlns:a16="http://schemas.microsoft.com/office/drawing/2014/main" id="{B050B576-B2F6-4C02-75CD-4EEF73E06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89526B-6D73-D0D3-AA85-D895D9E9E740}"/>
              </a:ext>
            </a:extLst>
          </p:cNvPr>
          <p:cNvSpPr>
            <a:spLocks noGrp="1"/>
          </p:cNvSpPr>
          <p:nvPr>
            <p:ph type="sldNum" sz="quarter" idx="12"/>
          </p:nvPr>
        </p:nvSpPr>
        <p:spPr/>
        <p:txBody>
          <a:bodyPr/>
          <a:lstStyle/>
          <a:p>
            <a:fld id="{D40D8EA7-73CD-2449-A1FC-9D540B125FE9}" type="slidenum">
              <a:rPr lang="en-US" smtClean="0"/>
              <a:t>‹#›</a:t>
            </a:fld>
            <a:endParaRPr lang="en-US"/>
          </a:p>
        </p:txBody>
      </p:sp>
    </p:spTree>
    <p:extLst>
      <p:ext uri="{BB962C8B-B14F-4D97-AF65-F5344CB8AC3E}">
        <p14:creationId xmlns:p14="http://schemas.microsoft.com/office/powerpoint/2010/main" val="154609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4E0F5-F36D-4524-E9B2-EFDE71395FE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009C8C1-A534-262A-CAF0-542E5DA905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72868FA-7B79-9A63-9D48-EB1EAE3F6DA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EA756A3-5EB6-7A4D-DCFE-937187556E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0FB5244-553F-79B2-70B0-2932F2EC495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6689EE7-AEBB-8CB5-BBB4-0B943CB4A52C}"/>
              </a:ext>
            </a:extLst>
          </p:cNvPr>
          <p:cNvSpPr>
            <a:spLocks noGrp="1"/>
          </p:cNvSpPr>
          <p:nvPr>
            <p:ph type="dt" sz="half" idx="10"/>
          </p:nvPr>
        </p:nvSpPr>
        <p:spPr/>
        <p:txBody>
          <a:bodyPr/>
          <a:lstStyle/>
          <a:p>
            <a:fld id="{992886DF-847D-394F-9DE9-131D22A36E62}" type="datetimeFigureOut">
              <a:rPr lang="en-US" smtClean="0"/>
              <a:t>4/8/2023</a:t>
            </a:fld>
            <a:endParaRPr lang="en-US"/>
          </a:p>
        </p:txBody>
      </p:sp>
      <p:sp>
        <p:nvSpPr>
          <p:cNvPr id="8" name="Footer Placeholder 7">
            <a:extLst>
              <a:ext uri="{FF2B5EF4-FFF2-40B4-BE49-F238E27FC236}">
                <a16:creationId xmlns:a16="http://schemas.microsoft.com/office/drawing/2014/main" id="{9768955C-2B5D-9E5F-2FDB-14F38C416E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89A7C6-62A5-D7DB-DFF8-C4716C92E29A}"/>
              </a:ext>
            </a:extLst>
          </p:cNvPr>
          <p:cNvSpPr>
            <a:spLocks noGrp="1"/>
          </p:cNvSpPr>
          <p:nvPr>
            <p:ph type="sldNum" sz="quarter" idx="12"/>
          </p:nvPr>
        </p:nvSpPr>
        <p:spPr/>
        <p:txBody>
          <a:bodyPr/>
          <a:lstStyle/>
          <a:p>
            <a:fld id="{D40D8EA7-73CD-2449-A1FC-9D540B125FE9}" type="slidenum">
              <a:rPr lang="en-US" smtClean="0"/>
              <a:t>‹#›</a:t>
            </a:fld>
            <a:endParaRPr lang="en-US"/>
          </a:p>
        </p:txBody>
      </p:sp>
    </p:spTree>
    <p:extLst>
      <p:ext uri="{BB962C8B-B14F-4D97-AF65-F5344CB8AC3E}">
        <p14:creationId xmlns:p14="http://schemas.microsoft.com/office/powerpoint/2010/main" val="627437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7998D-3285-B2C9-D341-9BF14F3C428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6240F9C-F642-BFA1-FE0C-91F7E1F6B5A5}"/>
              </a:ext>
            </a:extLst>
          </p:cNvPr>
          <p:cNvSpPr>
            <a:spLocks noGrp="1"/>
          </p:cNvSpPr>
          <p:nvPr>
            <p:ph type="dt" sz="half" idx="10"/>
          </p:nvPr>
        </p:nvSpPr>
        <p:spPr/>
        <p:txBody>
          <a:bodyPr/>
          <a:lstStyle/>
          <a:p>
            <a:fld id="{992886DF-847D-394F-9DE9-131D22A36E62}" type="datetimeFigureOut">
              <a:rPr lang="en-US" smtClean="0"/>
              <a:t>4/8/2023</a:t>
            </a:fld>
            <a:endParaRPr lang="en-US"/>
          </a:p>
        </p:txBody>
      </p:sp>
      <p:sp>
        <p:nvSpPr>
          <p:cNvPr id="4" name="Footer Placeholder 3">
            <a:extLst>
              <a:ext uri="{FF2B5EF4-FFF2-40B4-BE49-F238E27FC236}">
                <a16:creationId xmlns:a16="http://schemas.microsoft.com/office/drawing/2014/main" id="{46721E8F-E575-E356-6E90-562CB1020C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066DEE-45F9-D7E4-9AB4-E5CA16A46419}"/>
              </a:ext>
            </a:extLst>
          </p:cNvPr>
          <p:cNvSpPr>
            <a:spLocks noGrp="1"/>
          </p:cNvSpPr>
          <p:nvPr>
            <p:ph type="sldNum" sz="quarter" idx="12"/>
          </p:nvPr>
        </p:nvSpPr>
        <p:spPr/>
        <p:txBody>
          <a:bodyPr/>
          <a:lstStyle/>
          <a:p>
            <a:fld id="{D40D8EA7-73CD-2449-A1FC-9D540B125FE9}" type="slidenum">
              <a:rPr lang="en-US" smtClean="0"/>
              <a:t>‹#›</a:t>
            </a:fld>
            <a:endParaRPr lang="en-US"/>
          </a:p>
        </p:txBody>
      </p:sp>
    </p:spTree>
    <p:extLst>
      <p:ext uri="{BB962C8B-B14F-4D97-AF65-F5344CB8AC3E}">
        <p14:creationId xmlns:p14="http://schemas.microsoft.com/office/powerpoint/2010/main" val="1485256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B2BC58-48AC-95F6-C52B-23BF80250DAB}"/>
              </a:ext>
            </a:extLst>
          </p:cNvPr>
          <p:cNvSpPr>
            <a:spLocks noGrp="1"/>
          </p:cNvSpPr>
          <p:nvPr>
            <p:ph type="dt" sz="half" idx="10"/>
          </p:nvPr>
        </p:nvSpPr>
        <p:spPr/>
        <p:txBody>
          <a:bodyPr/>
          <a:lstStyle/>
          <a:p>
            <a:fld id="{992886DF-847D-394F-9DE9-131D22A36E62}" type="datetimeFigureOut">
              <a:rPr lang="en-US" smtClean="0"/>
              <a:t>4/8/2023</a:t>
            </a:fld>
            <a:endParaRPr lang="en-US"/>
          </a:p>
        </p:txBody>
      </p:sp>
      <p:sp>
        <p:nvSpPr>
          <p:cNvPr id="3" name="Footer Placeholder 2">
            <a:extLst>
              <a:ext uri="{FF2B5EF4-FFF2-40B4-BE49-F238E27FC236}">
                <a16:creationId xmlns:a16="http://schemas.microsoft.com/office/drawing/2014/main" id="{BFE395CF-7506-2A64-8131-7C3EC80520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E70008-E198-A864-BEB3-193E380E012C}"/>
              </a:ext>
            </a:extLst>
          </p:cNvPr>
          <p:cNvSpPr>
            <a:spLocks noGrp="1"/>
          </p:cNvSpPr>
          <p:nvPr>
            <p:ph type="sldNum" sz="quarter" idx="12"/>
          </p:nvPr>
        </p:nvSpPr>
        <p:spPr/>
        <p:txBody>
          <a:bodyPr/>
          <a:lstStyle/>
          <a:p>
            <a:fld id="{D40D8EA7-73CD-2449-A1FC-9D540B125FE9}" type="slidenum">
              <a:rPr lang="en-US" smtClean="0"/>
              <a:t>‹#›</a:t>
            </a:fld>
            <a:endParaRPr lang="en-US"/>
          </a:p>
        </p:txBody>
      </p:sp>
    </p:spTree>
    <p:extLst>
      <p:ext uri="{BB962C8B-B14F-4D97-AF65-F5344CB8AC3E}">
        <p14:creationId xmlns:p14="http://schemas.microsoft.com/office/powerpoint/2010/main" val="3089173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A46CC-2DD2-040E-12D9-1C407FDD677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102E9E7-FFEA-0D54-CA01-F8FFD4942F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1B00067-0377-72C2-0ABC-91136F851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33AB6D2-2A5C-7652-E207-385C58F903B0}"/>
              </a:ext>
            </a:extLst>
          </p:cNvPr>
          <p:cNvSpPr>
            <a:spLocks noGrp="1"/>
          </p:cNvSpPr>
          <p:nvPr>
            <p:ph type="dt" sz="half" idx="10"/>
          </p:nvPr>
        </p:nvSpPr>
        <p:spPr/>
        <p:txBody>
          <a:bodyPr/>
          <a:lstStyle/>
          <a:p>
            <a:fld id="{992886DF-847D-394F-9DE9-131D22A36E62}" type="datetimeFigureOut">
              <a:rPr lang="en-US" smtClean="0"/>
              <a:t>4/8/2023</a:t>
            </a:fld>
            <a:endParaRPr lang="en-US"/>
          </a:p>
        </p:txBody>
      </p:sp>
      <p:sp>
        <p:nvSpPr>
          <p:cNvPr id="6" name="Footer Placeholder 5">
            <a:extLst>
              <a:ext uri="{FF2B5EF4-FFF2-40B4-BE49-F238E27FC236}">
                <a16:creationId xmlns:a16="http://schemas.microsoft.com/office/drawing/2014/main" id="{3949EBF3-745F-C6E5-F574-F247144911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2877C7-2FA0-A65D-A6AF-2C8237696EF6}"/>
              </a:ext>
            </a:extLst>
          </p:cNvPr>
          <p:cNvSpPr>
            <a:spLocks noGrp="1"/>
          </p:cNvSpPr>
          <p:nvPr>
            <p:ph type="sldNum" sz="quarter" idx="12"/>
          </p:nvPr>
        </p:nvSpPr>
        <p:spPr/>
        <p:txBody>
          <a:bodyPr/>
          <a:lstStyle/>
          <a:p>
            <a:fld id="{D40D8EA7-73CD-2449-A1FC-9D540B125FE9}" type="slidenum">
              <a:rPr lang="en-US" smtClean="0"/>
              <a:t>‹#›</a:t>
            </a:fld>
            <a:endParaRPr lang="en-US"/>
          </a:p>
        </p:txBody>
      </p:sp>
    </p:spTree>
    <p:extLst>
      <p:ext uri="{BB962C8B-B14F-4D97-AF65-F5344CB8AC3E}">
        <p14:creationId xmlns:p14="http://schemas.microsoft.com/office/powerpoint/2010/main" val="364370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580A-0E0F-9930-A327-8DD09D0A240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DC676E7-3210-4837-E8B1-010355FCAA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341F7B-0849-9123-B139-95572F4230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6B86899-0766-8B98-FD27-1A174794D8D2}"/>
              </a:ext>
            </a:extLst>
          </p:cNvPr>
          <p:cNvSpPr>
            <a:spLocks noGrp="1"/>
          </p:cNvSpPr>
          <p:nvPr>
            <p:ph type="dt" sz="half" idx="10"/>
          </p:nvPr>
        </p:nvSpPr>
        <p:spPr/>
        <p:txBody>
          <a:bodyPr/>
          <a:lstStyle/>
          <a:p>
            <a:fld id="{992886DF-847D-394F-9DE9-131D22A36E62}" type="datetimeFigureOut">
              <a:rPr lang="en-US" smtClean="0"/>
              <a:t>4/8/2023</a:t>
            </a:fld>
            <a:endParaRPr lang="en-US"/>
          </a:p>
        </p:txBody>
      </p:sp>
      <p:sp>
        <p:nvSpPr>
          <p:cNvPr id="6" name="Footer Placeholder 5">
            <a:extLst>
              <a:ext uri="{FF2B5EF4-FFF2-40B4-BE49-F238E27FC236}">
                <a16:creationId xmlns:a16="http://schemas.microsoft.com/office/drawing/2014/main" id="{824D3AFD-5555-0D35-B992-EA3B277B5D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D4C17B-BE75-89A8-1261-2C7C51C997B3}"/>
              </a:ext>
            </a:extLst>
          </p:cNvPr>
          <p:cNvSpPr>
            <a:spLocks noGrp="1"/>
          </p:cNvSpPr>
          <p:nvPr>
            <p:ph type="sldNum" sz="quarter" idx="12"/>
          </p:nvPr>
        </p:nvSpPr>
        <p:spPr/>
        <p:txBody>
          <a:bodyPr/>
          <a:lstStyle/>
          <a:p>
            <a:fld id="{D40D8EA7-73CD-2449-A1FC-9D540B125FE9}" type="slidenum">
              <a:rPr lang="en-US" smtClean="0"/>
              <a:t>‹#›</a:t>
            </a:fld>
            <a:endParaRPr lang="en-US"/>
          </a:p>
        </p:txBody>
      </p:sp>
    </p:spTree>
    <p:extLst>
      <p:ext uri="{BB962C8B-B14F-4D97-AF65-F5344CB8AC3E}">
        <p14:creationId xmlns:p14="http://schemas.microsoft.com/office/powerpoint/2010/main" val="2862422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1EE7C1-780E-52D5-8D51-78A37175D4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C8BA030-9971-E33F-F8C9-4907DFFCE8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82299A-02E1-A881-3ECD-A6FBFB3996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886DF-847D-394F-9DE9-131D22A36E62}" type="datetimeFigureOut">
              <a:rPr lang="en-US" smtClean="0"/>
              <a:t>4/8/2023</a:t>
            </a:fld>
            <a:endParaRPr lang="en-US"/>
          </a:p>
        </p:txBody>
      </p:sp>
      <p:sp>
        <p:nvSpPr>
          <p:cNvPr id="5" name="Footer Placeholder 4">
            <a:extLst>
              <a:ext uri="{FF2B5EF4-FFF2-40B4-BE49-F238E27FC236}">
                <a16:creationId xmlns:a16="http://schemas.microsoft.com/office/drawing/2014/main" id="{964475F0-6A5E-C9D3-B8D4-9B008227E1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128154-8946-7DCB-B0F8-77ED3C9FDC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0D8EA7-73CD-2449-A1FC-9D540B125FE9}" type="slidenum">
              <a:rPr lang="en-US" smtClean="0"/>
              <a:t>‹#›</a:t>
            </a:fld>
            <a:endParaRPr lang="en-US"/>
          </a:p>
        </p:txBody>
      </p:sp>
    </p:spTree>
    <p:extLst>
      <p:ext uri="{BB962C8B-B14F-4D97-AF65-F5344CB8AC3E}">
        <p14:creationId xmlns:p14="http://schemas.microsoft.com/office/powerpoint/2010/main" val="1816903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A20CDD-996E-91BF-B8A6-1A31751E99D0}"/>
              </a:ext>
            </a:extLst>
          </p:cNvPr>
          <p:cNvSpPr/>
          <p:nvPr/>
        </p:nvSpPr>
        <p:spPr>
          <a:xfrm>
            <a:off x="0" y="0"/>
            <a:ext cx="12192000" cy="261257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AC887E5-C0CA-AD92-E3B2-5AD3F64ACA7E}"/>
              </a:ext>
            </a:extLst>
          </p:cNvPr>
          <p:cNvSpPr txBox="1"/>
          <p:nvPr/>
        </p:nvSpPr>
        <p:spPr>
          <a:xfrm>
            <a:off x="0" y="957886"/>
            <a:ext cx="12192000" cy="1015663"/>
          </a:xfrm>
          <a:prstGeom prst="rect">
            <a:avLst/>
          </a:prstGeom>
          <a:noFill/>
        </p:spPr>
        <p:txBody>
          <a:bodyPr wrap="square" rtlCol="0">
            <a:spAutoFit/>
          </a:bodyPr>
          <a:lstStyle/>
          <a:p>
            <a:pPr algn="ctr"/>
            <a:r>
              <a:rPr lang="en-US" sz="6000" dirty="0">
                <a:solidFill>
                  <a:schemeClr val="bg1"/>
                </a:solidFill>
              </a:rPr>
              <a:t>Data Science in Cyber-Security</a:t>
            </a:r>
          </a:p>
        </p:txBody>
      </p:sp>
      <p:sp>
        <p:nvSpPr>
          <p:cNvPr id="8" name="TextBox 7">
            <a:extLst>
              <a:ext uri="{FF2B5EF4-FFF2-40B4-BE49-F238E27FC236}">
                <a16:creationId xmlns:a16="http://schemas.microsoft.com/office/drawing/2014/main" id="{6CF001EC-3F65-B641-64FD-FD1C951487EE}"/>
              </a:ext>
            </a:extLst>
          </p:cNvPr>
          <p:cNvSpPr txBox="1"/>
          <p:nvPr/>
        </p:nvSpPr>
        <p:spPr>
          <a:xfrm>
            <a:off x="2275959" y="2831793"/>
            <a:ext cx="6919357" cy="738664"/>
          </a:xfrm>
          <a:prstGeom prst="rect">
            <a:avLst/>
          </a:prstGeom>
          <a:noFill/>
        </p:spPr>
        <p:txBody>
          <a:bodyPr wrap="square" rtlCol="0">
            <a:spAutoFit/>
          </a:bodyPr>
          <a:lstStyle/>
          <a:p>
            <a:pPr algn="ctr"/>
            <a:r>
              <a:rPr lang="en-US" sz="1400" dirty="0"/>
              <a:t>Tamojit Maiti</a:t>
            </a:r>
            <a:br>
              <a:rPr lang="en-US" sz="1400" dirty="0"/>
            </a:br>
            <a:r>
              <a:rPr lang="en-US" sz="1400" dirty="0"/>
              <a:t>Masters in Applied Statistics and Operations Research, ISI Kolkata</a:t>
            </a:r>
            <a:br>
              <a:rPr lang="en-US" sz="1400" dirty="0"/>
            </a:br>
            <a:r>
              <a:rPr lang="en-US" sz="1400" dirty="0"/>
              <a:t>Data Scientist at Sixt R&amp;D, previously at Rapido &amp; AB InBev</a:t>
            </a:r>
          </a:p>
        </p:txBody>
      </p:sp>
      <p:sp>
        <p:nvSpPr>
          <p:cNvPr id="2" name="Rectangle 1">
            <a:extLst>
              <a:ext uri="{FF2B5EF4-FFF2-40B4-BE49-F238E27FC236}">
                <a16:creationId xmlns:a16="http://schemas.microsoft.com/office/drawing/2014/main" id="{18BEF9B5-C1D3-66D2-AF8A-C026CBB6D001}"/>
              </a:ext>
            </a:extLst>
          </p:cNvPr>
          <p:cNvSpPr/>
          <p:nvPr/>
        </p:nvSpPr>
        <p:spPr>
          <a:xfrm>
            <a:off x="0" y="3792844"/>
            <a:ext cx="12192000" cy="2339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0480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A20CDD-996E-91BF-B8A6-1A31751E99D0}"/>
              </a:ext>
            </a:extLst>
          </p:cNvPr>
          <p:cNvSpPr/>
          <p:nvPr/>
        </p:nvSpPr>
        <p:spPr>
          <a:xfrm>
            <a:off x="0" y="0"/>
            <a:ext cx="12192000" cy="6898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AC887E5-C0CA-AD92-E3B2-5AD3F64ACA7E}"/>
              </a:ext>
            </a:extLst>
          </p:cNvPr>
          <p:cNvSpPr txBox="1"/>
          <p:nvPr/>
        </p:nvSpPr>
        <p:spPr>
          <a:xfrm>
            <a:off x="427973" y="21743"/>
            <a:ext cx="7826076" cy="646331"/>
          </a:xfrm>
          <a:prstGeom prst="rect">
            <a:avLst/>
          </a:prstGeom>
          <a:noFill/>
        </p:spPr>
        <p:txBody>
          <a:bodyPr wrap="square" rtlCol="0">
            <a:spAutoFit/>
          </a:bodyPr>
          <a:lstStyle/>
          <a:p>
            <a:r>
              <a:rPr lang="en-US" sz="3600" dirty="0">
                <a:solidFill>
                  <a:schemeClr val="bg1"/>
                </a:solidFill>
              </a:rPr>
              <a:t>Vulnerability Assessment</a:t>
            </a:r>
          </a:p>
        </p:txBody>
      </p:sp>
      <p:sp>
        <p:nvSpPr>
          <p:cNvPr id="6" name="Rectangle 5">
            <a:extLst>
              <a:ext uri="{FF2B5EF4-FFF2-40B4-BE49-F238E27FC236}">
                <a16:creationId xmlns:a16="http://schemas.microsoft.com/office/drawing/2014/main" id="{831665CB-52C3-3EB9-64F4-144B5683834E}"/>
              </a:ext>
            </a:extLst>
          </p:cNvPr>
          <p:cNvSpPr/>
          <p:nvPr/>
        </p:nvSpPr>
        <p:spPr>
          <a:xfrm>
            <a:off x="0" y="6604000"/>
            <a:ext cx="12192000" cy="254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F237F7A-2B8B-05A7-594B-59AD55A947C4}"/>
              </a:ext>
            </a:extLst>
          </p:cNvPr>
          <p:cNvSpPr txBox="1"/>
          <p:nvPr/>
        </p:nvSpPr>
        <p:spPr>
          <a:xfrm>
            <a:off x="111760" y="6604000"/>
            <a:ext cx="12080240" cy="246221"/>
          </a:xfrm>
          <a:prstGeom prst="rect">
            <a:avLst/>
          </a:prstGeom>
          <a:noFill/>
        </p:spPr>
        <p:txBody>
          <a:bodyPr wrap="square" rtlCol="0">
            <a:spAutoFit/>
          </a:bodyPr>
          <a:lstStyle/>
          <a:p>
            <a:r>
              <a:rPr lang="en-US" sz="1000" dirty="0">
                <a:solidFill>
                  <a:schemeClr val="bg1"/>
                </a:solidFill>
              </a:rPr>
              <a:t>Tamojit Maiti                                                                                                                                                                                                                                                                                                                                                                  8</a:t>
            </a:r>
            <a:r>
              <a:rPr lang="en-US" sz="1000" baseline="30000" dirty="0">
                <a:solidFill>
                  <a:schemeClr val="bg1"/>
                </a:solidFill>
              </a:rPr>
              <a:t>th</a:t>
            </a:r>
            <a:r>
              <a:rPr lang="en-US" sz="1000" dirty="0">
                <a:solidFill>
                  <a:schemeClr val="bg1"/>
                </a:solidFill>
              </a:rPr>
              <a:t> April 2023</a:t>
            </a:r>
          </a:p>
        </p:txBody>
      </p:sp>
      <p:sp>
        <p:nvSpPr>
          <p:cNvPr id="8" name="TextBox 7">
            <a:extLst>
              <a:ext uri="{FF2B5EF4-FFF2-40B4-BE49-F238E27FC236}">
                <a16:creationId xmlns:a16="http://schemas.microsoft.com/office/drawing/2014/main" id="{9A568EF0-9786-F0C3-3B86-C4DFE0EF2A85}"/>
              </a:ext>
            </a:extLst>
          </p:cNvPr>
          <p:cNvSpPr txBox="1"/>
          <p:nvPr/>
        </p:nvSpPr>
        <p:spPr>
          <a:xfrm>
            <a:off x="427972" y="902738"/>
            <a:ext cx="11332091" cy="4832092"/>
          </a:xfrm>
          <a:prstGeom prst="rect">
            <a:avLst/>
          </a:prstGeom>
          <a:noFill/>
        </p:spPr>
        <p:txBody>
          <a:bodyPr wrap="square">
            <a:spAutoFit/>
          </a:bodyPr>
          <a:lstStyle/>
          <a:p>
            <a:r>
              <a:rPr lang="en-GB" sz="2800" dirty="0"/>
              <a:t>Vulnerability assessment involves identifying and assessing potential security vulnerabilities in computer systems, networks, and applications.</a:t>
            </a:r>
          </a:p>
          <a:p>
            <a:endParaRPr lang="en-GB" sz="2800" dirty="0"/>
          </a:p>
          <a:p>
            <a:r>
              <a:rPr lang="en-GB" sz="2800" dirty="0"/>
              <a:t>Machine learning algorithms can be used to assess the severity of vulnerabilities based on various factors, including the likelihood of exploitation, the potential impact on the organization, and the difficulty of remediation.</a:t>
            </a:r>
          </a:p>
          <a:p>
            <a:endParaRPr lang="en-GB" sz="2800" dirty="0"/>
          </a:p>
          <a:p>
            <a:r>
              <a:rPr lang="en-GB" sz="2800" dirty="0"/>
              <a:t>Data Science can be used to </a:t>
            </a:r>
            <a:r>
              <a:rPr lang="en-GB" sz="2800" dirty="0" err="1"/>
              <a:t>analyze</a:t>
            </a:r>
            <a:r>
              <a:rPr lang="en-GB" sz="2800" dirty="0"/>
              <a:t> the code of software applications to identify potential vulnerabilities that may not be detected by traditional scanning tools.</a:t>
            </a:r>
          </a:p>
        </p:txBody>
      </p:sp>
    </p:spTree>
    <p:extLst>
      <p:ext uri="{BB962C8B-B14F-4D97-AF65-F5344CB8AC3E}">
        <p14:creationId xmlns:p14="http://schemas.microsoft.com/office/powerpoint/2010/main" val="1657575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A20CDD-996E-91BF-B8A6-1A31751E99D0}"/>
              </a:ext>
            </a:extLst>
          </p:cNvPr>
          <p:cNvSpPr/>
          <p:nvPr/>
        </p:nvSpPr>
        <p:spPr>
          <a:xfrm>
            <a:off x="0" y="0"/>
            <a:ext cx="12192000" cy="261257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AC887E5-C0CA-AD92-E3B2-5AD3F64ACA7E}"/>
              </a:ext>
            </a:extLst>
          </p:cNvPr>
          <p:cNvSpPr txBox="1"/>
          <p:nvPr/>
        </p:nvSpPr>
        <p:spPr>
          <a:xfrm>
            <a:off x="948047" y="957886"/>
            <a:ext cx="10295906" cy="1015663"/>
          </a:xfrm>
          <a:prstGeom prst="rect">
            <a:avLst/>
          </a:prstGeom>
          <a:noFill/>
        </p:spPr>
        <p:txBody>
          <a:bodyPr wrap="square" rtlCol="0">
            <a:spAutoFit/>
          </a:bodyPr>
          <a:lstStyle/>
          <a:p>
            <a:pPr algn="ctr"/>
            <a:r>
              <a:rPr lang="en-US" sz="6000" dirty="0">
                <a:solidFill>
                  <a:schemeClr val="bg1"/>
                </a:solidFill>
              </a:rPr>
              <a:t>Case Studies</a:t>
            </a:r>
          </a:p>
        </p:txBody>
      </p:sp>
      <p:sp>
        <p:nvSpPr>
          <p:cNvPr id="6" name="Rectangle 5">
            <a:extLst>
              <a:ext uri="{FF2B5EF4-FFF2-40B4-BE49-F238E27FC236}">
                <a16:creationId xmlns:a16="http://schemas.microsoft.com/office/drawing/2014/main" id="{EA5A31A4-0B5E-F927-F661-B75E5F783AD1}"/>
              </a:ext>
            </a:extLst>
          </p:cNvPr>
          <p:cNvSpPr/>
          <p:nvPr/>
        </p:nvSpPr>
        <p:spPr>
          <a:xfrm>
            <a:off x="0" y="6604000"/>
            <a:ext cx="12192000" cy="254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B7C0758-B39F-F982-25D5-5214A868561E}"/>
              </a:ext>
            </a:extLst>
          </p:cNvPr>
          <p:cNvSpPr txBox="1"/>
          <p:nvPr/>
        </p:nvSpPr>
        <p:spPr>
          <a:xfrm>
            <a:off x="111760" y="6604000"/>
            <a:ext cx="12080240" cy="246221"/>
          </a:xfrm>
          <a:prstGeom prst="rect">
            <a:avLst/>
          </a:prstGeom>
          <a:noFill/>
        </p:spPr>
        <p:txBody>
          <a:bodyPr wrap="square" rtlCol="0">
            <a:spAutoFit/>
          </a:bodyPr>
          <a:lstStyle/>
          <a:p>
            <a:r>
              <a:rPr lang="en-US" sz="1000" dirty="0">
                <a:solidFill>
                  <a:schemeClr val="bg1"/>
                </a:solidFill>
              </a:rPr>
              <a:t>Tamojit Maiti                                                                                                                                                                                                                                                                                                                                                                  8</a:t>
            </a:r>
            <a:r>
              <a:rPr lang="en-US" sz="1000" baseline="30000" dirty="0">
                <a:solidFill>
                  <a:schemeClr val="bg1"/>
                </a:solidFill>
              </a:rPr>
              <a:t>th</a:t>
            </a:r>
            <a:r>
              <a:rPr lang="en-US" sz="1000" dirty="0">
                <a:solidFill>
                  <a:schemeClr val="bg1"/>
                </a:solidFill>
              </a:rPr>
              <a:t> April 2023</a:t>
            </a:r>
          </a:p>
        </p:txBody>
      </p:sp>
    </p:spTree>
    <p:extLst>
      <p:ext uri="{BB962C8B-B14F-4D97-AF65-F5344CB8AC3E}">
        <p14:creationId xmlns:p14="http://schemas.microsoft.com/office/powerpoint/2010/main" val="1059796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A20CDD-996E-91BF-B8A6-1A31751E99D0}"/>
              </a:ext>
            </a:extLst>
          </p:cNvPr>
          <p:cNvSpPr/>
          <p:nvPr/>
        </p:nvSpPr>
        <p:spPr>
          <a:xfrm>
            <a:off x="0" y="0"/>
            <a:ext cx="12192000" cy="6898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AC887E5-C0CA-AD92-E3B2-5AD3F64ACA7E}"/>
              </a:ext>
            </a:extLst>
          </p:cNvPr>
          <p:cNvSpPr txBox="1"/>
          <p:nvPr/>
        </p:nvSpPr>
        <p:spPr>
          <a:xfrm>
            <a:off x="427973" y="21743"/>
            <a:ext cx="7826076" cy="646331"/>
          </a:xfrm>
          <a:prstGeom prst="rect">
            <a:avLst/>
          </a:prstGeom>
          <a:noFill/>
        </p:spPr>
        <p:txBody>
          <a:bodyPr wrap="square" rtlCol="0">
            <a:spAutoFit/>
          </a:bodyPr>
          <a:lstStyle/>
          <a:p>
            <a:r>
              <a:rPr lang="en-US" sz="3600" dirty="0">
                <a:solidFill>
                  <a:schemeClr val="bg1"/>
                </a:solidFill>
              </a:rPr>
              <a:t>Windows Defender by Microsoft</a:t>
            </a:r>
          </a:p>
        </p:txBody>
      </p:sp>
      <p:sp>
        <p:nvSpPr>
          <p:cNvPr id="6" name="Rectangle 5">
            <a:extLst>
              <a:ext uri="{FF2B5EF4-FFF2-40B4-BE49-F238E27FC236}">
                <a16:creationId xmlns:a16="http://schemas.microsoft.com/office/drawing/2014/main" id="{831665CB-52C3-3EB9-64F4-144B5683834E}"/>
              </a:ext>
            </a:extLst>
          </p:cNvPr>
          <p:cNvSpPr/>
          <p:nvPr/>
        </p:nvSpPr>
        <p:spPr>
          <a:xfrm>
            <a:off x="0" y="6604000"/>
            <a:ext cx="12192000" cy="254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F237F7A-2B8B-05A7-594B-59AD55A947C4}"/>
              </a:ext>
            </a:extLst>
          </p:cNvPr>
          <p:cNvSpPr txBox="1"/>
          <p:nvPr/>
        </p:nvSpPr>
        <p:spPr>
          <a:xfrm>
            <a:off x="111760" y="6604000"/>
            <a:ext cx="12080240" cy="246221"/>
          </a:xfrm>
          <a:prstGeom prst="rect">
            <a:avLst/>
          </a:prstGeom>
          <a:noFill/>
        </p:spPr>
        <p:txBody>
          <a:bodyPr wrap="square" rtlCol="0">
            <a:spAutoFit/>
          </a:bodyPr>
          <a:lstStyle/>
          <a:p>
            <a:r>
              <a:rPr lang="en-US" sz="1000" dirty="0">
                <a:solidFill>
                  <a:schemeClr val="bg1"/>
                </a:solidFill>
              </a:rPr>
              <a:t>Tamojit Maiti                                                                                                                                                                                                                                                                                                                                                                  8</a:t>
            </a:r>
            <a:r>
              <a:rPr lang="en-US" sz="1000" baseline="30000" dirty="0">
                <a:solidFill>
                  <a:schemeClr val="bg1"/>
                </a:solidFill>
              </a:rPr>
              <a:t>th</a:t>
            </a:r>
            <a:r>
              <a:rPr lang="en-US" sz="1000" dirty="0">
                <a:solidFill>
                  <a:schemeClr val="bg1"/>
                </a:solidFill>
              </a:rPr>
              <a:t> April 2023</a:t>
            </a:r>
          </a:p>
        </p:txBody>
      </p:sp>
      <p:sp>
        <p:nvSpPr>
          <p:cNvPr id="8" name="TextBox 7">
            <a:extLst>
              <a:ext uri="{FF2B5EF4-FFF2-40B4-BE49-F238E27FC236}">
                <a16:creationId xmlns:a16="http://schemas.microsoft.com/office/drawing/2014/main" id="{9A568EF0-9786-F0C3-3B86-C4DFE0EF2A85}"/>
              </a:ext>
            </a:extLst>
          </p:cNvPr>
          <p:cNvSpPr txBox="1"/>
          <p:nvPr/>
        </p:nvSpPr>
        <p:spPr>
          <a:xfrm>
            <a:off x="427972" y="902738"/>
            <a:ext cx="11332091" cy="4401205"/>
          </a:xfrm>
          <a:prstGeom prst="rect">
            <a:avLst/>
          </a:prstGeom>
          <a:noFill/>
        </p:spPr>
        <p:txBody>
          <a:bodyPr wrap="square">
            <a:spAutoFit/>
          </a:bodyPr>
          <a:lstStyle/>
          <a:p>
            <a:r>
              <a:rPr lang="en-GB" sz="2800" dirty="0"/>
              <a:t>Windows Defender is a built-in antivirus and anti-malware solution for Windows operating systems, which provides real-time protection against viruses, malware, and other malicious software. </a:t>
            </a:r>
          </a:p>
          <a:p>
            <a:endParaRPr lang="en-GB" sz="2800" dirty="0"/>
          </a:p>
          <a:p>
            <a:r>
              <a:rPr lang="en-GB" sz="2800" dirty="0"/>
              <a:t>Machine learning is used in Windows Defender to improve the accuracy of malware detection and reduce false positives.</a:t>
            </a:r>
          </a:p>
          <a:p>
            <a:endParaRPr lang="en-GB" sz="2800" dirty="0"/>
          </a:p>
          <a:p>
            <a:r>
              <a:rPr lang="en-GB" sz="2800" dirty="0"/>
              <a:t>It also uses machine learning to </a:t>
            </a:r>
            <a:r>
              <a:rPr lang="en-GB" sz="2800" dirty="0" err="1"/>
              <a:t>analyze</a:t>
            </a:r>
            <a:r>
              <a:rPr lang="en-GB" sz="2800" dirty="0"/>
              <a:t> file </a:t>
            </a:r>
            <a:r>
              <a:rPr lang="en-GB" sz="2800" dirty="0" err="1"/>
              <a:t>behavior</a:t>
            </a:r>
            <a:r>
              <a:rPr lang="en-GB" sz="2800" dirty="0"/>
              <a:t> and determine whether a file is malicious or not, which is done by monitoring the </a:t>
            </a:r>
            <a:r>
              <a:rPr lang="en-GB" sz="2800" dirty="0" err="1"/>
              <a:t>behavior</a:t>
            </a:r>
            <a:r>
              <a:rPr lang="en-GB" sz="2800" dirty="0"/>
              <a:t> of the file and comparing it to known malware </a:t>
            </a:r>
            <a:r>
              <a:rPr lang="en-GB" sz="2800" dirty="0" err="1"/>
              <a:t>behavior</a:t>
            </a:r>
            <a:r>
              <a:rPr lang="en-GB" sz="2800" dirty="0"/>
              <a:t>.</a:t>
            </a:r>
          </a:p>
        </p:txBody>
      </p:sp>
    </p:spTree>
    <p:extLst>
      <p:ext uri="{BB962C8B-B14F-4D97-AF65-F5344CB8AC3E}">
        <p14:creationId xmlns:p14="http://schemas.microsoft.com/office/powerpoint/2010/main" val="1654814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A20CDD-996E-91BF-B8A6-1A31751E99D0}"/>
              </a:ext>
            </a:extLst>
          </p:cNvPr>
          <p:cNvSpPr/>
          <p:nvPr/>
        </p:nvSpPr>
        <p:spPr>
          <a:xfrm>
            <a:off x="0" y="0"/>
            <a:ext cx="12192000" cy="261257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AC887E5-C0CA-AD92-E3B2-5AD3F64ACA7E}"/>
              </a:ext>
            </a:extLst>
          </p:cNvPr>
          <p:cNvSpPr txBox="1"/>
          <p:nvPr/>
        </p:nvSpPr>
        <p:spPr>
          <a:xfrm>
            <a:off x="948047" y="957886"/>
            <a:ext cx="10295906" cy="1015663"/>
          </a:xfrm>
          <a:prstGeom prst="rect">
            <a:avLst/>
          </a:prstGeom>
          <a:noFill/>
        </p:spPr>
        <p:txBody>
          <a:bodyPr wrap="square" rtlCol="0">
            <a:spAutoFit/>
          </a:bodyPr>
          <a:lstStyle/>
          <a:p>
            <a:pPr algn="ctr"/>
            <a:r>
              <a:rPr lang="en-US" sz="6000" dirty="0">
                <a:solidFill>
                  <a:schemeClr val="bg1"/>
                </a:solidFill>
              </a:rPr>
              <a:t>Questions?</a:t>
            </a:r>
          </a:p>
        </p:txBody>
      </p:sp>
      <p:sp>
        <p:nvSpPr>
          <p:cNvPr id="6" name="Rectangle 5">
            <a:extLst>
              <a:ext uri="{FF2B5EF4-FFF2-40B4-BE49-F238E27FC236}">
                <a16:creationId xmlns:a16="http://schemas.microsoft.com/office/drawing/2014/main" id="{EA5A31A4-0B5E-F927-F661-B75E5F783AD1}"/>
              </a:ext>
            </a:extLst>
          </p:cNvPr>
          <p:cNvSpPr/>
          <p:nvPr/>
        </p:nvSpPr>
        <p:spPr>
          <a:xfrm>
            <a:off x="0" y="6604000"/>
            <a:ext cx="12192000" cy="254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B7C0758-B39F-F982-25D5-5214A868561E}"/>
              </a:ext>
            </a:extLst>
          </p:cNvPr>
          <p:cNvSpPr txBox="1"/>
          <p:nvPr/>
        </p:nvSpPr>
        <p:spPr>
          <a:xfrm>
            <a:off x="111760" y="6604000"/>
            <a:ext cx="12080240" cy="246221"/>
          </a:xfrm>
          <a:prstGeom prst="rect">
            <a:avLst/>
          </a:prstGeom>
          <a:noFill/>
        </p:spPr>
        <p:txBody>
          <a:bodyPr wrap="square" rtlCol="0">
            <a:spAutoFit/>
          </a:bodyPr>
          <a:lstStyle/>
          <a:p>
            <a:r>
              <a:rPr lang="en-US" sz="1000" dirty="0">
                <a:solidFill>
                  <a:schemeClr val="bg1"/>
                </a:solidFill>
              </a:rPr>
              <a:t>Tamojit Maiti                                                                                                                                                                                                                                                                                                                                                                  8</a:t>
            </a:r>
            <a:r>
              <a:rPr lang="en-US" sz="1000" baseline="30000" dirty="0">
                <a:solidFill>
                  <a:schemeClr val="bg1"/>
                </a:solidFill>
              </a:rPr>
              <a:t>th</a:t>
            </a:r>
            <a:r>
              <a:rPr lang="en-US" sz="1000" dirty="0">
                <a:solidFill>
                  <a:schemeClr val="bg1"/>
                </a:solidFill>
              </a:rPr>
              <a:t> April 2023</a:t>
            </a:r>
          </a:p>
        </p:txBody>
      </p:sp>
      <p:sp>
        <p:nvSpPr>
          <p:cNvPr id="2" name="TextBox 1">
            <a:extLst>
              <a:ext uri="{FF2B5EF4-FFF2-40B4-BE49-F238E27FC236}">
                <a16:creationId xmlns:a16="http://schemas.microsoft.com/office/drawing/2014/main" id="{C034487C-FA55-38C2-7E17-31FBF85CE8DE}"/>
              </a:ext>
            </a:extLst>
          </p:cNvPr>
          <p:cNvSpPr txBox="1"/>
          <p:nvPr/>
        </p:nvSpPr>
        <p:spPr>
          <a:xfrm>
            <a:off x="8038897" y="5349484"/>
            <a:ext cx="3911872" cy="369332"/>
          </a:xfrm>
          <a:prstGeom prst="rect">
            <a:avLst/>
          </a:prstGeom>
          <a:noFill/>
        </p:spPr>
        <p:txBody>
          <a:bodyPr wrap="square" rtlCol="0">
            <a:spAutoFit/>
          </a:bodyPr>
          <a:lstStyle/>
          <a:p>
            <a:r>
              <a:rPr lang="en-IN" dirty="0"/>
              <a:t>Stay connected via </a:t>
            </a:r>
          </a:p>
        </p:txBody>
      </p:sp>
      <p:pic>
        <p:nvPicPr>
          <p:cNvPr id="8" name="Picture 7">
            <a:extLst>
              <a:ext uri="{FF2B5EF4-FFF2-40B4-BE49-F238E27FC236}">
                <a16:creationId xmlns:a16="http://schemas.microsoft.com/office/drawing/2014/main" id="{712808F6-2F2B-8ABB-3869-CE1203339DA8}"/>
              </a:ext>
            </a:extLst>
          </p:cNvPr>
          <p:cNvPicPr>
            <a:picLocks noChangeAspect="1"/>
          </p:cNvPicPr>
          <p:nvPr/>
        </p:nvPicPr>
        <p:blipFill>
          <a:blip r:embed="rId2"/>
          <a:stretch>
            <a:fillRect/>
          </a:stretch>
        </p:blipFill>
        <p:spPr>
          <a:xfrm>
            <a:off x="10077958" y="4898674"/>
            <a:ext cx="1270951" cy="1270951"/>
          </a:xfrm>
          <a:prstGeom prst="rect">
            <a:avLst/>
          </a:prstGeom>
        </p:spPr>
      </p:pic>
    </p:spTree>
    <p:extLst>
      <p:ext uri="{BB962C8B-B14F-4D97-AF65-F5344CB8AC3E}">
        <p14:creationId xmlns:p14="http://schemas.microsoft.com/office/powerpoint/2010/main" val="1375226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A20CDD-996E-91BF-B8A6-1A31751E99D0}"/>
              </a:ext>
            </a:extLst>
          </p:cNvPr>
          <p:cNvSpPr/>
          <p:nvPr/>
        </p:nvSpPr>
        <p:spPr>
          <a:xfrm>
            <a:off x="0" y="0"/>
            <a:ext cx="12192000" cy="6898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AC887E5-C0CA-AD92-E3B2-5AD3F64ACA7E}"/>
              </a:ext>
            </a:extLst>
          </p:cNvPr>
          <p:cNvSpPr txBox="1"/>
          <p:nvPr/>
        </p:nvSpPr>
        <p:spPr>
          <a:xfrm>
            <a:off x="427973" y="21743"/>
            <a:ext cx="5425440" cy="646331"/>
          </a:xfrm>
          <a:prstGeom prst="rect">
            <a:avLst/>
          </a:prstGeom>
          <a:noFill/>
        </p:spPr>
        <p:txBody>
          <a:bodyPr wrap="square" rtlCol="0">
            <a:spAutoFit/>
          </a:bodyPr>
          <a:lstStyle/>
          <a:p>
            <a:r>
              <a:rPr lang="en-US" sz="3600" dirty="0">
                <a:solidFill>
                  <a:schemeClr val="bg1"/>
                </a:solidFill>
              </a:rPr>
              <a:t>Agenda</a:t>
            </a:r>
          </a:p>
        </p:txBody>
      </p:sp>
      <p:sp>
        <p:nvSpPr>
          <p:cNvPr id="6" name="Rectangle 5">
            <a:extLst>
              <a:ext uri="{FF2B5EF4-FFF2-40B4-BE49-F238E27FC236}">
                <a16:creationId xmlns:a16="http://schemas.microsoft.com/office/drawing/2014/main" id="{831665CB-52C3-3EB9-64F4-144B5683834E}"/>
              </a:ext>
            </a:extLst>
          </p:cNvPr>
          <p:cNvSpPr/>
          <p:nvPr/>
        </p:nvSpPr>
        <p:spPr>
          <a:xfrm>
            <a:off x="0" y="6604000"/>
            <a:ext cx="12192000" cy="254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DC22945-4836-8BCD-4D7E-D07CF3BA6DFD}"/>
              </a:ext>
            </a:extLst>
          </p:cNvPr>
          <p:cNvSpPr txBox="1"/>
          <p:nvPr/>
        </p:nvSpPr>
        <p:spPr>
          <a:xfrm>
            <a:off x="111760" y="6604000"/>
            <a:ext cx="12080240" cy="246221"/>
          </a:xfrm>
          <a:prstGeom prst="rect">
            <a:avLst/>
          </a:prstGeom>
          <a:noFill/>
        </p:spPr>
        <p:txBody>
          <a:bodyPr wrap="square" rtlCol="0">
            <a:spAutoFit/>
          </a:bodyPr>
          <a:lstStyle/>
          <a:p>
            <a:r>
              <a:rPr lang="en-US" sz="1000" dirty="0">
                <a:solidFill>
                  <a:schemeClr val="bg1"/>
                </a:solidFill>
              </a:rPr>
              <a:t>Tamojit Maiti                                                                                                                                                                                                                                                                                                                                                                  8</a:t>
            </a:r>
            <a:r>
              <a:rPr lang="en-US" sz="1000" baseline="30000" dirty="0">
                <a:solidFill>
                  <a:schemeClr val="bg1"/>
                </a:solidFill>
              </a:rPr>
              <a:t>th</a:t>
            </a:r>
            <a:r>
              <a:rPr lang="en-US" sz="1000" dirty="0">
                <a:solidFill>
                  <a:schemeClr val="bg1"/>
                </a:solidFill>
              </a:rPr>
              <a:t> April 2023</a:t>
            </a:r>
          </a:p>
        </p:txBody>
      </p:sp>
      <p:sp>
        <p:nvSpPr>
          <p:cNvPr id="3" name="TextBox 2">
            <a:extLst>
              <a:ext uri="{FF2B5EF4-FFF2-40B4-BE49-F238E27FC236}">
                <a16:creationId xmlns:a16="http://schemas.microsoft.com/office/drawing/2014/main" id="{071A8D79-340A-5257-472F-54066D55F206}"/>
              </a:ext>
            </a:extLst>
          </p:cNvPr>
          <p:cNvSpPr txBox="1"/>
          <p:nvPr/>
        </p:nvSpPr>
        <p:spPr>
          <a:xfrm>
            <a:off x="1092991" y="1146667"/>
            <a:ext cx="7630484" cy="4524315"/>
          </a:xfrm>
          <a:prstGeom prst="rect">
            <a:avLst/>
          </a:prstGeom>
          <a:noFill/>
        </p:spPr>
        <p:txBody>
          <a:bodyPr wrap="square" rtlCol="0">
            <a:spAutoFit/>
          </a:bodyPr>
          <a:lstStyle/>
          <a:p>
            <a:pPr marL="285750" indent="-285750">
              <a:buFont typeface="Arial" panose="020B0604020202020204" pitchFamily="34" charset="0"/>
              <a:buChar char="•"/>
            </a:pPr>
            <a:r>
              <a:rPr lang="en-IN" sz="3200" dirty="0"/>
              <a:t>Introduction</a:t>
            </a:r>
          </a:p>
          <a:p>
            <a:pPr marL="285750" indent="-285750">
              <a:buFont typeface="Arial" panose="020B0604020202020204" pitchFamily="34" charset="0"/>
              <a:buChar char="•"/>
            </a:pPr>
            <a:r>
              <a:rPr lang="en-IN" sz="3200" dirty="0"/>
              <a:t>Applications</a:t>
            </a:r>
          </a:p>
          <a:p>
            <a:pPr marL="742950" lvl="1" indent="-285750">
              <a:buFont typeface="Arial" panose="020B0604020202020204" pitchFamily="34" charset="0"/>
              <a:buChar char="•"/>
            </a:pPr>
            <a:r>
              <a:rPr lang="en-IN" sz="3200" dirty="0"/>
              <a:t>Threat Detection and Prevention</a:t>
            </a:r>
          </a:p>
          <a:p>
            <a:pPr marL="742950" lvl="1" indent="-285750">
              <a:buFont typeface="Arial" panose="020B0604020202020204" pitchFamily="34" charset="0"/>
              <a:buChar char="•"/>
            </a:pPr>
            <a:r>
              <a:rPr lang="en-IN" sz="3200" dirty="0"/>
              <a:t>Fraud Detection</a:t>
            </a:r>
          </a:p>
          <a:p>
            <a:pPr marL="742950" lvl="1" indent="-285750">
              <a:buFont typeface="Arial" panose="020B0604020202020204" pitchFamily="34" charset="0"/>
              <a:buChar char="•"/>
            </a:pPr>
            <a:r>
              <a:rPr lang="en-IN" sz="3200" dirty="0"/>
              <a:t>Incident Response</a:t>
            </a:r>
          </a:p>
          <a:p>
            <a:pPr marL="742950" lvl="1" indent="-285750">
              <a:buFont typeface="Arial" panose="020B0604020202020204" pitchFamily="34" charset="0"/>
              <a:buChar char="•"/>
            </a:pPr>
            <a:r>
              <a:rPr lang="en-IN" sz="3200" dirty="0"/>
              <a:t>Malware Detection</a:t>
            </a:r>
          </a:p>
          <a:p>
            <a:pPr marL="742950" lvl="1" indent="-285750">
              <a:buFont typeface="Arial" panose="020B0604020202020204" pitchFamily="34" charset="0"/>
              <a:buChar char="•"/>
            </a:pPr>
            <a:r>
              <a:rPr lang="en-IN" sz="3200" dirty="0"/>
              <a:t>Vulnerability Assessment</a:t>
            </a:r>
          </a:p>
          <a:p>
            <a:pPr marL="285750" indent="-285750">
              <a:buFont typeface="Arial" panose="020B0604020202020204" pitchFamily="34" charset="0"/>
              <a:buChar char="•"/>
            </a:pPr>
            <a:r>
              <a:rPr lang="en-IN" sz="3200" dirty="0"/>
              <a:t>Case Studies</a:t>
            </a:r>
          </a:p>
          <a:p>
            <a:pPr marL="285750" indent="-285750">
              <a:buFont typeface="Arial" panose="020B0604020202020204" pitchFamily="34" charset="0"/>
              <a:buChar char="•"/>
            </a:pPr>
            <a:r>
              <a:rPr lang="en-IN" sz="3200" dirty="0"/>
              <a:t>Q &amp; A</a:t>
            </a:r>
          </a:p>
        </p:txBody>
      </p:sp>
    </p:spTree>
    <p:extLst>
      <p:ext uri="{BB962C8B-B14F-4D97-AF65-F5344CB8AC3E}">
        <p14:creationId xmlns:p14="http://schemas.microsoft.com/office/powerpoint/2010/main" val="4000361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A20CDD-996E-91BF-B8A6-1A31751E99D0}"/>
              </a:ext>
            </a:extLst>
          </p:cNvPr>
          <p:cNvSpPr/>
          <p:nvPr/>
        </p:nvSpPr>
        <p:spPr>
          <a:xfrm>
            <a:off x="0" y="0"/>
            <a:ext cx="12192000" cy="261257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AC887E5-C0CA-AD92-E3B2-5AD3F64ACA7E}"/>
              </a:ext>
            </a:extLst>
          </p:cNvPr>
          <p:cNvSpPr txBox="1"/>
          <p:nvPr/>
        </p:nvSpPr>
        <p:spPr>
          <a:xfrm>
            <a:off x="948047" y="957886"/>
            <a:ext cx="10295906" cy="1015663"/>
          </a:xfrm>
          <a:prstGeom prst="rect">
            <a:avLst/>
          </a:prstGeom>
          <a:noFill/>
        </p:spPr>
        <p:txBody>
          <a:bodyPr wrap="square" rtlCol="0">
            <a:spAutoFit/>
          </a:bodyPr>
          <a:lstStyle/>
          <a:p>
            <a:pPr algn="ctr"/>
            <a:r>
              <a:rPr lang="en-US" sz="6000" dirty="0">
                <a:solidFill>
                  <a:schemeClr val="bg1"/>
                </a:solidFill>
              </a:rPr>
              <a:t>Introduction</a:t>
            </a:r>
          </a:p>
        </p:txBody>
      </p:sp>
      <p:sp>
        <p:nvSpPr>
          <p:cNvPr id="6" name="Rectangle 5">
            <a:extLst>
              <a:ext uri="{FF2B5EF4-FFF2-40B4-BE49-F238E27FC236}">
                <a16:creationId xmlns:a16="http://schemas.microsoft.com/office/drawing/2014/main" id="{EA5A31A4-0B5E-F927-F661-B75E5F783AD1}"/>
              </a:ext>
            </a:extLst>
          </p:cNvPr>
          <p:cNvSpPr/>
          <p:nvPr/>
        </p:nvSpPr>
        <p:spPr>
          <a:xfrm>
            <a:off x="0" y="6604000"/>
            <a:ext cx="12192000" cy="254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B7C0758-B39F-F982-25D5-5214A868561E}"/>
              </a:ext>
            </a:extLst>
          </p:cNvPr>
          <p:cNvSpPr txBox="1"/>
          <p:nvPr/>
        </p:nvSpPr>
        <p:spPr>
          <a:xfrm>
            <a:off x="111760" y="6604000"/>
            <a:ext cx="12080240" cy="246221"/>
          </a:xfrm>
          <a:prstGeom prst="rect">
            <a:avLst/>
          </a:prstGeom>
          <a:noFill/>
        </p:spPr>
        <p:txBody>
          <a:bodyPr wrap="square" rtlCol="0">
            <a:spAutoFit/>
          </a:bodyPr>
          <a:lstStyle/>
          <a:p>
            <a:r>
              <a:rPr lang="en-US" sz="1000" dirty="0">
                <a:solidFill>
                  <a:schemeClr val="bg1"/>
                </a:solidFill>
              </a:rPr>
              <a:t>Tamojit Maiti                                                                                                                                                                                                                                                                                                                                                                  8</a:t>
            </a:r>
            <a:r>
              <a:rPr lang="en-US" sz="1000" baseline="30000" dirty="0">
                <a:solidFill>
                  <a:schemeClr val="bg1"/>
                </a:solidFill>
              </a:rPr>
              <a:t>th</a:t>
            </a:r>
            <a:r>
              <a:rPr lang="en-US" sz="1000" dirty="0">
                <a:solidFill>
                  <a:schemeClr val="bg1"/>
                </a:solidFill>
              </a:rPr>
              <a:t> April 2023</a:t>
            </a:r>
          </a:p>
        </p:txBody>
      </p:sp>
    </p:spTree>
    <p:extLst>
      <p:ext uri="{BB962C8B-B14F-4D97-AF65-F5344CB8AC3E}">
        <p14:creationId xmlns:p14="http://schemas.microsoft.com/office/powerpoint/2010/main" val="4080451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A20CDD-996E-91BF-B8A6-1A31751E99D0}"/>
              </a:ext>
            </a:extLst>
          </p:cNvPr>
          <p:cNvSpPr/>
          <p:nvPr/>
        </p:nvSpPr>
        <p:spPr>
          <a:xfrm>
            <a:off x="0" y="0"/>
            <a:ext cx="12192000" cy="6898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AC887E5-C0CA-AD92-E3B2-5AD3F64ACA7E}"/>
              </a:ext>
            </a:extLst>
          </p:cNvPr>
          <p:cNvSpPr txBox="1"/>
          <p:nvPr/>
        </p:nvSpPr>
        <p:spPr>
          <a:xfrm>
            <a:off x="427973" y="21743"/>
            <a:ext cx="5425440" cy="646331"/>
          </a:xfrm>
          <a:prstGeom prst="rect">
            <a:avLst/>
          </a:prstGeom>
          <a:noFill/>
        </p:spPr>
        <p:txBody>
          <a:bodyPr wrap="square" rtlCol="0">
            <a:spAutoFit/>
          </a:bodyPr>
          <a:lstStyle/>
          <a:p>
            <a:r>
              <a:rPr lang="en-US" sz="3600" dirty="0">
                <a:solidFill>
                  <a:schemeClr val="bg1"/>
                </a:solidFill>
              </a:rPr>
              <a:t>Definitions</a:t>
            </a:r>
          </a:p>
        </p:txBody>
      </p:sp>
      <p:sp>
        <p:nvSpPr>
          <p:cNvPr id="6" name="Rectangle 5">
            <a:extLst>
              <a:ext uri="{FF2B5EF4-FFF2-40B4-BE49-F238E27FC236}">
                <a16:creationId xmlns:a16="http://schemas.microsoft.com/office/drawing/2014/main" id="{831665CB-52C3-3EB9-64F4-144B5683834E}"/>
              </a:ext>
            </a:extLst>
          </p:cNvPr>
          <p:cNvSpPr/>
          <p:nvPr/>
        </p:nvSpPr>
        <p:spPr>
          <a:xfrm>
            <a:off x="0" y="6604000"/>
            <a:ext cx="12192000" cy="254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F237F7A-2B8B-05A7-594B-59AD55A947C4}"/>
              </a:ext>
            </a:extLst>
          </p:cNvPr>
          <p:cNvSpPr txBox="1"/>
          <p:nvPr/>
        </p:nvSpPr>
        <p:spPr>
          <a:xfrm>
            <a:off x="111760" y="6604000"/>
            <a:ext cx="12080240" cy="246221"/>
          </a:xfrm>
          <a:prstGeom prst="rect">
            <a:avLst/>
          </a:prstGeom>
          <a:noFill/>
        </p:spPr>
        <p:txBody>
          <a:bodyPr wrap="square" rtlCol="0">
            <a:spAutoFit/>
          </a:bodyPr>
          <a:lstStyle/>
          <a:p>
            <a:r>
              <a:rPr lang="en-US" sz="1000" dirty="0">
                <a:solidFill>
                  <a:schemeClr val="bg1"/>
                </a:solidFill>
              </a:rPr>
              <a:t>Tamojit Maiti                                                                                                                                                                                                                                                                                                                                                                  8</a:t>
            </a:r>
            <a:r>
              <a:rPr lang="en-US" sz="1000" baseline="30000" dirty="0">
                <a:solidFill>
                  <a:schemeClr val="bg1"/>
                </a:solidFill>
              </a:rPr>
              <a:t>th</a:t>
            </a:r>
            <a:r>
              <a:rPr lang="en-US" sz="1000" dirty="0">
                <a:solidFill>
                  <a:schemeClr val="bg1"/>
                </a:solidFill>
              </a:rPr>
              <a:t> April 2023</a:t>
            </a:r>
          </a:p>
        </p:txBody>
      </p:sp>
      <p:sp>
        <p:nvSpPr>
          <p:cNvPr id="8" name="TextBox 7">
            <a:extLst>
              <a:ext uri="{FF2B5EF4-FFF2-40B4-BE49-F238E27FC236}">
                <a16:creationId xmlns:a16="http://schemas.microsoft.com/office/drawing/2014/main" id="{9A568EF0-9786-F0C3-3B86-C4DFE0EF2A85}"/>
              </a:ext>
            </a:extLst>
          </p:cNvPr>
          <p:cNvSpPr txBox="1"/>
          <p:nvPr/>
        </p:nvSpPr>
        <p:spPr>
          <a:xfrm>
            <a:off x="427972" y="902738"/>
            <a:ext cx="11332091" cy="4093428"/>
          </a:xfrm>
          <a:prstGeom prst="rect">
            <a:avLst/>
          </a:prstGeom>
          <a:noFill/>
        </p:spPr>
        <p:txBody>
          <a:bodyPr wrap="square">
            <a:spAutoFit/>
          </a:bodyPr>
          <a:lstStyle/>
          <a:p>
            <a:r>
              <a:rPr lang="en-GB" sz="3200" b="1" dirty="0"/>
              <a:t>Data Science</a:t>
            </a:r>
          </a:p>
          <a:p>
            <a:r>
              <a:rPr lang="en-GB" sz="3200" dirty="0"/>
              <a:t>The interdisciplinary field of scientific methods, processes, algorithms, and systems to extract knowledge and insights from structured and unstructured data.</a:t>
            </a:r>
          </a:p>
          <a:p>
            <a:endParaRPr lang="en-GB" sz="3200" dirty="0"/>
          </a:p>
          <a:p>
            <a:r>
              <a:rPr lang="en-GB" sz="3200" b="1" dirty="0"/>
              <a:t>Cyber-security</a:t>
            </a:r>
          </a:p>
          <a:p>
            <a:r>
              <a:rPr lang="en-GB" sz="3200" dirty="0"/>
              <a:t>The practice of protecting computer systems, networks, and sensitive information from theft, damage, or unauthorized access</a:t>
            </a:r>
            <a:r>
              <a:rPr lang="en-GB" sz="3600" dirty="0"/>
              <a:t>.</a:t>
            </a:r>
          </a:p>
        </p:txBody>
      </p:sp>
    </p:spTree>
    <p:extLst>
      <p:ext uri="{BB962C8B-B14F-4D97-AF65-F5344CB8AC3E}">
        <p14:creationId xmlns:p14="http://schemas.microsoft.com/office/powerpoint/2010/main" val="4124081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A20CDD-996E-91BF-B8A6-1A31751E99D0}"/>
              </a:ext>
            </a:extLst>
          </p:cNvPr>
          <p:cNvSpPr/>
          <p:nvPr/>
        </p:nvSpPr>
        <p:spPr>
          <a:xfrm>
            <a:off x="0" y="0"/>
            <a:ext cx="12192000" cy="6898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AC887E5-C0CA-AD92-E3B2-5AD3F64ACA7E}"/>
              </a:ext>
            </a:extLst>
          </p:cNvPr>
          <p:cNvSpPr txBox="1"/>
          <p:nvPr/>
        </p:nvSpPr>
        <p:spPr>
          <a:xfrm>
            <a:off x="427973" y="21743"/>
            <a:ext cx="9038756" cy="646331"/>
          </a:xfrm>
          <a:prstGeom prst="rect">
            <a:avLst/>
          </a:prstGeom>
          <a:noFill/>
        </p:spPr>
        <p:txBody>
          <a:bodyPr wrap="square" rtlCol="0">
            <a:spAutoFit/>
          </a:bodyPr>
          <a:lstStyle/>
          <a:p>
            <a:r>
              <a:rPr lang="en-GB" sz="3600" dirty="0">
                <a:solidFill>
                  <a:schemeClr val="bg1"/>
                </a:solidFill>
              </a:rPr>
              <a:t>Why data science in cybersecurity?</a:t>
            </a:r>
            <a:endParaRPr lang="en-US" sz="3600" dirty="0">
              <a:solidFill>
                <a:schemeClr val="bg1"/>
              </a:solidFill>
            </a:endParaRPr>
          </a:p>
        </p:txBody>
      </p:sp>
      <p:sp>
        <p:nvSpPr>
          <p:cNvPr id="6" name="Rectangle 5">
            <a:extLst>
              <a:ext uri="{FF2B5EF4-FFF2-40B4-BE49-F238E27FC236}">
                <a16:creationId xmlns:a16="http://schemas.microsoft.com/office/drawing/2014/main" id="{831665CB-52C3-3EB9-64F4-144B5683834E}"/>
              </a:ext>
            </a:extLst>
          </p:cNvPr>
          <p:cNvSpPr/>
          <p:nvPr/>
        </p:nvSpPr>
        <p:spPr>
          <a:xfrm>
            <a:off x="0" y="6604000"/>
            <a:ext cx="12192000" cy="254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31F7B6D-4018-AF18-3C4A-314D8EF00025}"/>
              </a:ext>
            </a:extLst>
          </p:cNvPr>
          <p:cNvSpPr txBox="1"/>
          <p:nvPr/>
        </p:nvSpPr>
        <p:spPr>
          <a:xfrm>
            <a:off x="111760" y="6604000"/>
            <a:ext cx="12080240" cy="246221"/>
          </a:xfrm>
          <a:prstGeom prst="rect">
            <a:avLst/>
          </a:prstGeom>
          <a:noFill/>
        </p:spPr>
        <p:txBody>
          <a:bodyPr wrap="square" rtlCol="0">
            <a:spAutoFit/>
          </a:bodyPr>
          <a:lstStyle/>
          <a:p>
            <a:r>
              <a:rPr lang="en-US" sz="1000" dirty="0">
                <a:solidFill>
                  <a:schemeClr val="bg1"/>
                </a:solidFill>
              </a:rPr>
              <a:t>Tamojit Maiti                                                                                                                                                                                                                                                                                                                                                                  8</a:t>
            </a:r>
            <a:r>
              <a:rPr lang="en-US" sz="1000" baseline="30000" dirty="0">
                <a:solidFill>
                  <a:schemeClr val="bg1"/>
                </a:solidFill>
              </a:rPr>
              <a:t>th</a:t>
            </a:r>
            <a:r>
              <a:rPr lang="en-US" sz="1000" dirty="0">
                <a:solidFill>
                  <a:schemeClr val="bg1"/>
                </a:solidFill>
              </a:rPr>
              <a:t> April 2023</a:t>
            </a:r>
          </a:p>
        </p:txBody>
      </p:sp>
      <p:sp>
        <p:nvSpPr>
          <p:cNvPr id="9" name="TextBox 8">
            <a:extLst>
              <a:ext uri="{FF2B5EF4-FFF2-40B4-BE49-F238E27FC236}">
                <a16:creationId xmlns:a16="http://schemas.microsoft.com/office/drawing/2014/main" id="{EA33B227-E6CC-87FB-10DE-46DEB9E929BD}"/>
              </a:ext>
            </a:extLst>
          </p:cNvPr>
          <p:cNvSpPr txBox="1"/>
          <p:nvPr/>
        </p:nvSpPr>
        <p:spPr>
          <a:xfrm>
            <a:off x="427972" y="902738"/>
            <a:ext cx="11332091" cy="4031873"/>
          </a:xfrm>
          <a:prstGeom prst="rect">
            <a:avLst/>
          </a:prstGeom>
          <a:noFill/>
        </p:spPr>
        <p:txBody>
          <a:bodyPr wrap="square">
            <a:spAutoFit/>
          </a:bodyPr>
          <a:lstStyle/>
          <a:p>
            <a:r>
              <a:rPr lang="en-GB" sz="3200" dirty="0"/>
              <a:t>Cybersecurity threats are becoming increasingly complex and sophisticated.</a:t>
            </a:r>
          </a:p>
          <a:p>
            <a:endParaRPr lang="en-GB" sz="3200" dirty="0"/>
          </a:p>
          <a:p>
            <a:r>
              <a:rPr lang="en-GB" sz="3200" dirty="0"/>
              <a:t>Traditional methods of cybersecurity, such as firewalls and antivirus software, are no longer enough to protect against modern threats.</a:t>
            </a:r>
          </a:p>
          <a:p>
            <a:endParaRPr lang="en-GB" sz="3200" dirty="0"/>
          </a:p>
          <a:p>
            <a:r>
              <a:rPr lang="en-GB" sz="3200" dirty="0"/>
              <a:t>Data science provides a powerful toolset for detecting, preventing, and responding to cybersecurity threats.</a:t>
            </a:r>
          </a:p>
        </p:txBody>
      </p:sp>
    </p:spTree>
    <p:extLst>
      <p:ext uri="{BB962C8B-B14F-4D97-AF65-F5344CB8AC3E}">
        <p14:creationId xmlns:p14="http://schemas.microsoft.com/office/powerpoint/2010/main" val="4229728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A20CDD-996E-91BF-B8A6-1A31751E99D0}"/>
              </a:ext>
            </a:extLst>
          </p:cNvPr>
          <p:cNvSpPr/>
          <p:nvPr/>
        </p:nvSpPr>
        <p:spPr>
          <a:xfrm>
            <a:off x="0" y="0"/>
            <a:ext cx="12192000" cy="261257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AC887E5-C0CA-AD92-E3B2-5AD3F64ACA7E}"/>
              </a:ext>
            </a:extLst>
          </p:cNvPr>
          <p:cNvSpPr txBox="1"/>
          <p:nvPr/>
        </p:nvSpPr>
        <p:spPr>
          <a:xfrm>
            <a:off x="948047" y="957886"/>
            <a:ext cx="10295906" cy="1015663"/>
          </a:xfrm>
          <a:prstGeom prst="rect">
            <a:avLst/>
          </a:prstGeom>
          <a:noFill/>
        </p:spPr>
        <p:txBody>
          <a:bodyPr wrap="square" rtlCol="0">
            <a:spAutoFit/>
          </a:bodyPr>
          <a:lstStyle/>
          <a:p>
            <a:pPr algn="ctr"/>
            <a:r>
              <a:rPr lang="en-US" sz="6000" dirty="0">
                <a:solidFill>
                  <a:schemeClr val="bg1"/>
                </a:solidFill>
              </a:rPr>
              <a:t>Applications</a:t>
            </a:r>
          </a:p>
        </p:txBody>
      </p:sp>
      <p:sp>
        <p:nvSpPr>
          <p:cNvPr id="6" name="Rectangle 5">
            <a:extLst>
              <a:ext uri="{FF2B5EF4-FFF2-40B4-BE49-F238E27FC236}">
                <a16:creationId xmlns:a16="http://schemas.microsoft.com/office/drawing/2014/main" id="{EA5A31A4-0B5E-F927-F661-B75E5F783AD1}"/>
              </a:ext>
            </a:extLst>
          </p:cNvPr>
          <p:cNvSpPr/>
          <p:nvPr/>
        </p:nvSpPr>
        <p:spPr>
          <a:xfrm>
            <a:off x="0" y="6604000"/>
            <a:ext cx="12192000" cy="254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B7C0758-B39F-F982-25D5-5214A868561E}"/>
              </a:ext>
            </a:extLst>
          </p:cNvPr>
          <p:cNvSpPr txBox="1"/>
          <p:nvPr/>
        </p:nvSpPr>
        <p:spPr>
          <a:xfrm>
            <a:off x="111760" y="6604000"/>
            <a:ext cx="12080240" cy="246221"/>
          </a:xfrm>
          <a:prstGeom prst="rect">
            <a:avLst/>
          </a:prstGeom>
          <a:noFill/>
        </p:spPr>
        <p:txBody>
          <a:bodyPr wrap="square" rtlCol="0">
            <a:spAutoFit/>
          </a:bodyPr>
          <a:lstStyle/>
          <a:p>
            <a:r>
              <a:rPr lang="en-US" sz="1000" dirty="0">
                <a:solidFill>
                  <a:schemeClr val="bg1"/>
                </a:solidFill>
              </a:rPr>
              <a:t>Tamojit Maiti                                                                                                                                                                                                                                                                                                                                                                  8</a:t>
            </a:r>
            <a:r>
              <a:rPr lang="en-US" sz="1000" baseline="30000" dirty="0">
                <a:solidFill>
                  <a:schemeClr val="bg1"/>
                </a:solidFill>
              </a:rPr>
              <a:t>th</a:t>
            </a:r>
            <a:r>
              <a:rPr lang="en-US" sz="1000" dirty="0">
                <a:solidFill>
                  <a:schemeClr val="bg1"/>
                </a:solidFill>
              </a:rPr>
              <a:t> April 2023</a:t>
            </a:r>
          </a:p>
        </p:txBody>
      </p:sp>
    </p:spTree>
    <p:extLst>
      <p:ext uri="{BB962C8B-B14F-4D97-AF65-F5344CB8AC3E}">
        <p14:creationId xmlns:p14="http://schemas.microsoft.com/office/powerpoint/2010/main" val="225918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A20CDD-996E-91BF-B8A6-1A31751E99D0}"/>
              </a:ext>
            </a:extLst>
          </p:cNvPr>
          <p:cNvSpPr/>
          <p:nvPr/>
        </p:nvSpPr>
        <p:spPr>
          <a:xfrm>
            <a:off x="0" y="0"/>
            <a:ext cx="12192000" cy="6898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AC887E5-C0CA-AD92-E3B2-5AD3F64ACA7E}"/>
              </a:ext>
            </a:extLst>
          </p:cNvPr>
          <p:cNvSpPr txBox="1"/>
          <p:nvPr/>
        </p:nvSpPr>
        <p:spPr>
          <a:xfrm>
            <a:off x="427973" y="21743"/>
            <a:ext cx="7826076" cy="646331"/>
          </a:xfrm>
          <a:prstGeom prst="rect">
            <a:avLst/>
          </a:prstGeom>
          <a:noFill/>
        </p:spPr>
        <p:txBody>
          <a:bodyPr wrap="square" rtlCol="0">
            <a:spAutoFit/>
          </a:bodyPr>
          <a:lstStyle/>
          <a:p>
            <a:r>
              <a:rPr lang="en-US" sz="3600" dirty="0">
                <a:solidFill>
                  <a:schemeClr val="bg1"/>
                </a:solidFill>
              </a:rPr>
              <a:t>Threat Detection and Prevention</a:t>
            </a:r>
          </a:p>
        </p:txBody>
      </p:sp>
      <p:sp>
        <p:nvSpPr>
          <p:cNvPr id="6" name="Rectangle 5">
            <a:extLst>
              <a:ext uri="{FF2B5EF4-FFF2-40B4-BE49-F238E27FC236}">
                <a16:creationId xmlns:a16="http://schemas.microsoft.com/office/drawing/2014/main" id="{831665CB-52C3-3EB9-64F4-144B5683834E}"/>
              </a:ext>
            </a:extLst>
          </p:cNvPr>
          <p:cNvSpPr/>
          <p:nvPr/>
        </p:nvSpPr>
        <p:spPr>
          <a:xfrm>
            <a:off x="0" y="6604000"/>
            <a:ext cx="12192000" cy="254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F237F7A-2B8B-05A7-594B-59AD55A947C4}"/>
              </a:ext>
            </a:extLst>
          </p:cNvPr>
          <p:cNvSpPr txBox="1"/>
          <p:nvPr/>
        </p:nvSpPr>
        <p:spPr>
          <a:xfrm>
            <a:off x="111760" y="6604000"/>
            <a:ext cx="12080240" cy="246221"/>
          </a:xfrm>
          <a:prstGeom prst="rect">
            <a:avLst/>
          </a:prstGeom>
          <a:noFill/>
        </p:spPr>
        <p:txBody>
          <a:bodyPr wrap="square" rtlCol="0">
            <a:spAutoFit/>
          </a:bodyPr>
          <a:lstStyle/>
          <a:p>
            <a:r>
              <a:rPr lang="en-US" sz="1000" dirty="0">
                <a:solidFill>
                  <a:schemeClr val="bg1"/>
                </a:solidFill>
              </a:rPr>
              <a:t>Tamojit Maiti                                                                                                                                                                                                                                                                                                                                                                  8</a:t>
            </a:r>
            <a:r>
              <a:rPr lang="en-US" sz="1000" baseline="30000" dirty="0">
                <a:solidFill>
                  <a:schemeClr val="bg1"/>
                </a:solidFill>
              </a:rPr>
              <a:t>th</a:t>
            </a:r>
            <a:r>
              <a:rPr lang="en-US" sz="1000" dirty="0">
                <a:solidFill>
                  <a:schemeClr val="bg1"/>
                </a:solidFill>
              </a:rPr>
              <a:t> April 2023</a:t>
            </a:r>
          </a:p>
        </p:txBody>
      </p:sp>
      <p:sp>
        <p:nvSpPr>
          <p:cNvPr id="8" name="TextBox 7">
            <a:extLst>
              <a:ext uri="{FF2B5EF4-FFF2-40B4-BE49-F238E27FC236}">
                <a16:creationId xmlns:a16="http://schemas.microsoft.com/office/drawing/2014/main" id="{9A568EF0-9786-F0C3-3B86-C4DFE0EF2A85}"/>
              </a:ext>
            </a:extLst>
          </p:cNvPr>
          <p:cNvSpPr txBox="1"/>
          <p:nvPr/>
        </p:nvSpPr>
        <p:spPr>
          <a:xfrm>
            <a:off x="427972" y="902738"/>
            <a:ext cx="11332091" cy="4524315"/>
          </a:xfrm>
          <a:prstGeom prst="rect">
            <a:avLst/>
          </a:prstGeom>
          <a:noFill/>
        </p:spPr>
        <p:txBody>
          <a:bodyPr wrap="square">
            <a:spAutoFit/>
          </a:bodyPr>
          <a:lstStyle/>
          <a:p>
            <a:r>
              <a:rPr lang="en-GB" sz="2800" dirty="0"/>
              <a:t>Data science techniques is used to </a:t>
            </a:r>
            <a:r>
              <a:rPr lang="en-GB" sz="2800" dirty="0" err="1"/>
              <a:t>analyze</a:t>
            </a:r>
            <a:r>
              <a:rPr lang="en-GB" sz="2800" dirty="0"/>
              <a:t> vast amounts of data from various sources to identify patterns and anomalies that may indicate potential threats. </a:t>
            </a:r>
          </a:p>
          <a:p>
            <a:endParaRPr lang="en-GB" sz="2800" dirty="0"/>
          </a:p>
          <a:p>
            <a:r>
              <a:rPr lang="en-GB" sz="2800" dirty="0"/>
              <a:t>Includes </a:t>
            </a:r>
            <a:r>
              <a:rPr lang="en-GB" sz="2800" dirty="0" err="1"/>
              <a:t>analyzing</a:t>
            </a:r>
            <a:r>
              <a:rPr lang="en-GB" sz="2800" dirty="0"/>
              <a:t> network traffic, system logs, user </a:t>
            </a:r>
            <a:r>
              <a:rPr lang="en-GB" sz="2800" dirty="0" err="1"/>
              <a:t>behavior</a:t>
            </a:r>
            <a:r>
              <a:rPr lang="en-GB" sz="2800" dirty="0"/>
              <a:t>, and other data sources to detect potential threats before they can cause harm.</a:t>
            </a:r>
          </a:p>
          <a:p>
            <a:endParaRPr lang="en-GB" sz="2800" dirty="0"/>
          </a:p>
          <a:p>
            <a:r>
              <a:rPr lang="en-GB" sz="2800" dirty="0"/>
              <a:t>Monitoring user activity, data science algorithms can identify unusual patterns of </a:t>
            </a:r>
            <a:r>
              <a:rPr lang="en-GB" sz="2800" dirty="0" err="1"/>
              <a:t>behavior</a:t>
            </a:r>
            <a:r>
              <a:rPr lang="en-GB" sz="2800" dirty="0"/>
              <a:t> that may indicate a compromised account or a malicious insider. </a:t>
            </a:r>
          </a:p>
        </p:txBody>
      </p:sp>
    </p:spTree>
    <p:extLst>
      <p:ext uri="{BB962C8B-B14F-4D97-AF65-F5344CB8AC3E}">
        <p14:creationId xmlns:p14="http://schemas.microsoft.com/office/powerpoint/2010/main" val="883149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A20CDD-996E-91BF-B8A6-1A31751E99D0}"/>
              </a:ext>
            </a:extLst>
          </p:cNvPr>
          <p:cNvSpPr/>
          <p:nvPr/>
        </p:nvSpPr>
        <p:spPr>
          <a:xfrm>
            <a:off x="0" y="0"/>
            <a:ext cx="12192000" cy="6898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AC887E5-C0CA-AD92-E3B2-5AD3F64ACA7E}"/>
              </a:ext>
            </a:extLst>
          </p:cNvPr>
          <p:cNvSpPr txBox="1"/>
          <p:nvPr/>
        </p:nvSpPr>
        <p:spPr>
          <a:xfrm>
            <a:off x="427973" y="21743"/>
            <a:ext cx="7826076" cy="646331"/>
          </a:xfrm>
          <a:prstGeom prst="rect">
            <a:avLst/>
          </a:prstGeom>
          <a:noFill/>
        </p:spPr>
        <p:txBody>
          <a:bodyPr wrap="square" rtlCol="0">
            <a:spAutoFit/>
          </a:bodyPr>
          <a:lstStyle/>
          <a:p>
            <a:r>
              <a:rPr lang="en-US" sz="3600" dirty="0">
                <a:solidFill>
                  <a:schemeClr val="bg1"/>
                </a:solidFill>
              </a:rPr>
              <a:t>Fraud Detection</a:t>
            </a:r>
          </a:p>
        </p:txBody>
      </p:sp>
      <p:sp>
        <p:nvSpPr>
          <p:cNvPr id="6" name="Rectangle 5">
            <a:extLst>
              <a:ext uri="{FF2B5EF4-FFF2-40B4-BE49-F238E27FC236}">
                <a16:creationId xmlns:a16="http://schemas.microsoft.com/office/drawing/2014/main" id="{831665CB-52C3-3EB9-64F4-144B5683834E}"/>
              </a:ext>
            </a:extLst>
          </p:cNvPr>
          <p:cNvSpPr/>
          <p:nvPr/>
        </p:nvSpPr>
        <p:spPr>
          <a:xfrm>
            <a:off x="0" y="6604000"/>
            <a:ext cx="12192000" cy="254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F237F7A-2B8B-05A7-594B-59AD55A947C4}"/>
              </a:ext>
            </a:extLst>
          </p:cNvPr>
          <p:cNvSpPr txBox="1"/>
          <p:nvPr/>
        </p:nvSpPr>
        <p:spPr>
          <a:xfrm>
            <a:off x="111760" y="6604000"/>
            <a:ext cx="12080240" cy="246221"/>
          </a:xfrm>
          <a:prstGeom prst="rect">
            <a:avLst/>
          </a:prstGeom>
          <a:noFill/>
        </p:spPr>
        <p:txBody>
          <a:bodyPr wrap="square" rtlCol="0">
            <a:spAutoFit/>
          </a:bodyPr>
          <a:lstStyle/>
          <a:p>
            <a:r>
              <a:rPr lang="en-US" sz="1000" dirty="0">
                <a:solidFill>
                  <a:schemeClr val="bg1"/>
                </a:solidFill>
              </a:rPr>
              <a:t>Tamojit Maiti                                                                                                                                                                                                                                                                                                                                                                  8</a:t>
            </a:r>
            <a:r>
              <a:rPr lang="en-US" sz="1000" baseline="30000" dirty="0">
                <a:solidFill>
                  <a:schemeClr val="bg1"/>
                </a:solidFill>
              </a:rPr>
              <a:t>th</a:t>
            </a:r>
            <a:r>
              <a:rPr lang="en-US" sz="1000" dirty="0">
                <a:solidFill>
                  <a:schemeClr val="bg1"/>
                </a:solidFill>
              </a:rPr>
              <a:t> April 2023</a:t>
            </a:r>
          </a:p>
        </p:txBody>
      </p:sp>
      <p:sp>
        <p:nvSpPr>
          <p:cNvPr id="8" name="TextBox 7">
            <a:extLst>
              <a:ext uri="{FF2B5EF4-FFF2-40B4-BE49-F238E27FC236}">
                <a16:creationId xmlns:a16="http://schemas.microsoft.com/office/drawing/2014/main" id="{9A568EF0-9786-F0C3-3B86-C4DFE0EF2A85}"/>
              </a:ext>
            </a:extLst>
          </p:cNvPr>
          <p:cNvSpPr txBox="1"/>
          <p:nvPr/>
        </p:nvSpPr>
        <p:spPr>
          <a:xfrm>
            <a:off x="427972" y="902738"/>
            <a:ext cx="11332091" cy="4832092"/>
          </a:xfrm>
          <a:prstGeom prst="rect">
            <a:avLst/>
          </a:prstGeom>
          <a:noFill/>
        </p:spPr>
        <p:txBody>
          <a:bodyPr wrap="square">
            <a:spAutoFit/>
          </a:bodyPr>
          <a:lstStyle/>
          <a:p>
            <a:r>
              <a:rPr lang="en-GB" sz="2800" dirty="0"/>
              <a:t>Fraud detection involves identifying fraudulent activities and transactions that can cause financial harm or damage to an organization.</a:t>
            </a:r>
          </a:p>
          <a:p>
            <a:endParaRPr lang="en-GB" sz="2800" dirty="0"/>
          </a:p>
          <a:p>
            <a:r>
              <a:rPr lang="en-GB" sz="2800" dirty="0"/>
              <a:t>Traditional methods of fraud detection, such as manual review or rule-based systems, can be time-consuming and prone to errors.</a:t>
            </a:r>
          </a:p>
          <a:p>
            <a:endParaRPr lang="en-GB" sz="2800" dirty="0"/>
          </a:p>
          <a:p>
            <a:r>
              <a:rPr lang="en-GB" sz="2800" dirty="0"/>
              <a:t>Data science techniques can help by automating the process of identifying fraudulent </a:t>
            </a:r>
            <a:r>
              <a:rPr lang="en-GB" sz="2800" dirty="0" err="1"/>
              <a:t>behavior</a:t>
            </a:r>
            <a:r>
              <a:rPr lang="en-GB" sz="2800" dirty="0"/>
              <a:t> and detecting patterns that may indicate potential fraud.</a:t>
            </a:r>
          </a:p>
          <a:p>
            <a:endParaRPr lang="en-GB" sz="2800" dirty="0"/>
          </a:p>
          <a:p>
            <a:r>
              <a:rPr lang="en-GB" sz="2800" dirty="0"/>
              <a:t>Machine Learning algorithms can be trained to identify patterns in credit card transactions that are indicative of fraudulent activity</a:t>
            </a:r>
          </a:p>
        </p:txBody>
      </p:sp>
    </p:spTree>
    <p:extLst>
      <p:ext uri="{BB962C8B-B14F-4D97-AF65-F5344CB8AC3E}">
        <p14:creationId xmlns:p14="http://schemas.microsoft.com/office/powerpoint/2010/main" val="2825918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A20CDD-996E-91BF-B8A6-1A31751E99D0}"/>
              </a:ext>
            </a:extLst>
          </p:cNvPr>
          <p:cNvSpPr/>
          <p:nvPr/>
        </p:nvSpPr>
        <p:spPr>
          <a:xfrm>
            <a:off x="0" y="0"/>
            <a:ext cx="12192000" cy="6898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AC887E5-C0CA-AD92-E3B2-5AD3F64ACA7E}"/>
              </a:ext>
            </a:extLst>
          </p:cNvPr>
          <p:cNvSpPr txBox="1"/>
          <p:nvPr/>
        </p:nvSpPr>
        <p:spPr>
          <a:xfrm>
            <a:off x="427973" y="21743"/>
            <a:ext cx="7826076" cy="646331"/>
          </a:xfrm>
          <a:prstGeom prst="rect">
            <a:avLst/>
          </a:prstGeom>
          <a:noFill/>
        </p:spPr>
        <p:txBody>
          <a:bodyPr wrap="square" rtlCol="0">
            <a:spAutoFit/>
          </a:bodyPr>
          <a:lstStyle/>
          <a:p>
            <a:r>
              <a:rPr lang="en-US" sz="3600" dirty="0">
                <a:solidFill>
                  <a:schemeClr val="bg1"/>
                </a:solidFill>
              </a:rPr>
              <a:t>Malware Detection</a:t>
            </a:r>
          </a:p>
        </p:txBody>
      </p:sp>
      <p:sp>
        <p:nvSpPr>
          <p:cNvPr id="6" name="Rectangle 5">
            <a:extLst>
              <a:ext uri="{FF2B5EF4-FFF2-40B4-BE49-F238E27FC236}">
                <a16:creationId xmlns:a16="http://schemas.microsoft.com/office/drawing/2014/main" id="{831665CB-52C3-3EB9-64F4-144B5683834E}"/>
              </a:ext>
            </a:extLst>
          </p:cNvPr>
          <p:cNvSpPr/>
          <p:nvPr/>
        </p:nvSpPr>
        <p:spPr>
          <a:xfrm>
            <a:off x="0" y="6604000"/>
            <a:ext cx="12192000" cy="254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F237F7A-2B8B-05A7-594B-59AD55A947C4}"/>
              </a:ext>
            </a:extLst>
          </p:cNvPr>
          <p:cNvSpPr txBox="1"/>
          <p:nvPr/>
        </p:nvSpPr>
        <p:spPr>
          <a:xfrm>
            <a:off x="111760" y="6604000"/>
            <a:ext cx="12080240" cy="246221"/>
          </a:xfrm>
          <a:prstGeom prst="rect">
            <a:avLst/>
          </a:prstGeom>
          <a:noFill/>
        </p:spPr>
        <p:txBody>
          <a:bodyPr wrap="square" rtlCol="0">
            <a:spAutoFit/>
          </a:bodyPr>
          <a:lstStyle/>
          <a:p>
            <a:r>
              <a:rPr lang="en-US" sz="1000" dirty="0">
                <a:solidFill>
                  <a:schemeClr val="bg1"/>
                </a:solidFill>
              </a:rPr>
              <a:t>Tamojit Maiti                                                                                                                                                                                                                                                                                                                                                                  8</a:t>
            </a:r>
            <a:r>
              <a:rPr lang="en-US" sz="1000" baseline="30000" dirty="0">
                <a:solidFill>
                  <a:schemeClr val="bg1"/>
                </a:solidFill>
              </a:rPr>
              <a:t>th</a:t>
            </a:r>
            <a:r>
              <a:rPr lang="en-US" sz="1000" dirty="0">
                <a:solidFill>
                  <a:schemeClr val="bg1"/>
                </a:solidFill>
              </a:rPr>
              <a:t> April 2023</a:t>
            </a:r>
          </a:p>
        </p:txBody>
      </p:sp>
      <p:sp>
        <p:nvSpPr>
          <p:cNvPr id="8" name="TextBox 7">
            <a:extLst>
              <a:ext uri="{FF2B5EF4-FFF2-40B4-BE49-F238E27FC236}">
                <a16:creationId xmlns:a16="http://schemas.microsoft.com/office/drawing/2014/main" id="{9A568EF0-9786-F0C3-3B86-C4DFE0EF2A85}"/>
              </a:ext>
            </a:extLst>
          </p:cNvPr>
          <p:cNvSpPr txBox="1"/>
          <p:nvPr/>
        </p:nvSpPr>
        <p:spPr>
          <a:xfrm>
            <a:off x="427972" y="902738"/>
            <a:ext cx="11332091" cy="5262979"/>
          </a:xfrm>
          <a:prstGeom prst="rect">
            <a:avLst/>
          </a:prstGeom>
          <a:noFill/>
        </p:spPr>
        <p:txBody>
          <a:bodyPr wrap="square">
            <a:spAutoFit/>
          </a:bodyPr>
          <a:lstStyle/>
          <a:p>
            <a:r>
              <a:rPr lang="en-GB" sz="2800" dirty="0"/>
              <a:t>It involves identifying and removing malware (</a:t>
            </a:r>
            <a:r>
              <a:rPr lang="en-GB" sz="2800" dirty="0" err="1"/>
              <a:t>eg.</a:t>
            </a:r>
            <a:r>
              <a:rPr lang="en-GB" sz="2800" dirty="0"/>
              <a:t> viruses, worms, Trojans, ransomware, and spyware) from computer systems and networks.</a:t>
            </a:r>
          </a:p>
          <a:p>
            <a:endParaRPr lang="en-GB" sz="2800" dirty="0"/>
          </a:p>
          <a:p>
            <a:r>
              <a:rPr lang="en-GB" sz="2800" dirty="0"/>
              <a:t>One of the challenges in malware detection is the ability of malware to disguise itself or evade detection.</a:t>
            </a:r>
          </a:p>
          <a:p>
            <a:endParaRPr lang="en-GB" sz="2800" dirty="0"/>
          </a:p>
          <a:p>
            <a:r>
              <a:rPr lang="en-GB" sz="2800" dirty="0"/>
              <a:t>Data science techniques can help overcome these challenges by </a:t>
            </a:r>
            <a:r>
              <a:rPr lang="en-GB" sz="2800" dirty="0" err="1"/>
              <a:t>analyzing</a:t>
            </a:r>
            <a:r>
              <a:rPr lang="en-GB" sz="2800" dirty="0"/>
              <a:t> data at a more granular level and by using more advanced algorithms to detect and respond to malware infections.</a:t>
            </a:r>
          </a:p>
          <a:p>
            <a:endParaRPr lang="en-GB" sz="2800" dirty="0"/>
          </a:p>
          <a:p>
            <a:r>
              <a:rPr lang="en-GB" sz="2800" dirty="0"/>
              <a:t>Data Science can be used to identify new types of malware based on their </a:t>
            </a:r>
            <a:r>
              <a:rPr lang="en-GB" sz="2800" dirty="0" err="1"/>
              <a:t>behavior</a:t>
            </a:r>
            <a:r>
              <a:rPr lang="en-GB" sz="2800" dirty="0"/>
              <a:t> and characteristics, rather than relying on known signatures.</a:t>
            </a:r>
          </a:p>
        </p:txBody>
      </p:sp>
    </p:spTree>
    <p:extLst>
      <p:ext uri="{BB962C8B-B14F-4D97-AF65-F5344CB8AC3E}">
        <p14:creationId xmlns:p14="http://schemas.microsoft.com/office/powerpoint/2010/main" val="1807950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811</TotalTime>
  <Words>658</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Tamojit Maiti</dc:creator>
  <cp:lastModifiedBy>Tamojit Maiti</cp:lastModifiedBy>
  <cp:revision>5</cp:revision>
  <dcterms:created xsi:type="dcterms:W3CDTF">2022-09-10T20:07:32Z</dcterms:created>
  <dcterms:modified xsi:type="dcterms:W3CDTF">2023-04-08T09:11:34Z</dcterms:modified>
</cp:coreProperties>
</file>