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7" r:id="rId3"/>
    <p:sldId id="308" r:id="rId4"/>
    <p:sldId id="305" r:id="rId5"/>
    <p:sldId id="258" r:id="rId6"/>
    <p:sldId id="304" r:id="rId7"/>
    <p:sldId id="306" r:id="rId8"/>
    <p:sldId id="266" r:id="rId9"/>
    <p:sldId id="277" r:id="rId10"/>
    <p:sldId id="270" r:id="rId11"/>
    <p:sldId id="276" r:id="rId12"/>
    <p:sldId id="297" r:id="rId13"/>
    <p:sldId id="303" r:id="rId14"/>
    <p:sldId id="310" r:id="rId15"/>
    <p:sldId id="311" r:id="rId16"/>
    <p:sldId id="296" r:id="rId17"/>
    <p:sldId id="312" r:id="rId18"/>
    <p:sldId id="309" r:id="rId19"/>
    <p:sldId id="299" r:id="rId20"/>
    <p:sldId id="298" r:id="rId21"/>
    <p:sldId id="300" r:id="rId22"/>
    <p:sldId id="301" r:id="rId23"/>
    <p:sldId id="302" r:id="rId24"/>
    <p:sldId id="288" r:id="rId25"/>
    <p:sldId id="294" r:id="rId26"/>
    <p:sldId id="313" r:id="rId27"/>
    <p:sldId id="315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FAC2-2412-40FB-89D6-545CE2B5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CFEA0-FEB6-4B30-AAB2-506F6B4E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9378-29F0-403C-8114-AAB8FDAF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DC97-6792-4593-9128-A18265BD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04AE-7D13-42C8-95D1-D9B1D229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0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67A9-21C8-415C-A03E-A696A482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A718D-96F3-4BFF-887A-646F06E19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7D8A1-C8A1-458B-8EAE-813B2AEC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0A4A-D20E-438E-B83D-E1240D6C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E887-DE68-49AD-A3B5-B89FA4CE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6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55543-A32B-4E4D-8B60-44F575505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0C8C-1BE1-4FB3-832C-7CF00FCD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2CE5-35CF-40A5-882D-2EE58966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38022-0CD4-4C2C-BEB0-0C96AE96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EAD2-E2CB-4103-B83F-86B9BCF9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07B2-D039-4396-B7E6-DF80B525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892C-83B3-427F-B4D4-EA0F01FE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756E-3BB6-46BD-B0D8-BADB8E08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BC70-73DC-4786-B1CF-59C11FC1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61EF-8225-45B7-BD9B-EBC5B9E3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2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E2E7-9EF4-4346-A82C-802C3D37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239A0-EC7F-430A-B1F3-F8EB8380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5CC3-6E93-4F6F-A924-A690912C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BFA8-DE46-415E-B8BF-A7EC0D53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B330-F4F0-47ED-A10A-40FDF2F0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1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A440-BDB5-487A-9C33-C3D2187F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D06-CDA6-4B6D-8B81-5DE1B0F30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F4223-43BF-4874-B7AD-1A640587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85203-76A1-41D5-8605-330932D2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986FB-EDBB-444E-9D2E-63319459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D68-3BDB-4F22-B81B-A3C99710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2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80F0-3E19-4D2B-BAB7-DD4DD4EF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ADBD-6DC1-41C3-AA85-05F8133D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CE69-C390-4536-8453-C370A0707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6E85-CC55-48F8-B65E-50749F44A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9DF1F-1E1B-4520-B210-B54659100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2A31F-59E3-46B9-9B0C-B966D978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CD16A-D67F-4F8F-8883-E2AAE065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AEADC-0024-41C1-88F1-4653B52F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8171-FB77-42C0-9FC5-815B817E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CFED-321F-4734-B405-0211C43F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BA413-95BE-4F1C-B9FA-247E8933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3CD70-7409-43C0-8709-D243B243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3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DE786-103B-48D1-8767-157ADD8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1A87F-F606-4B41-AB06-B2543483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22C00-B789-4784-99BB-607F2C93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184-2D1A-4832-988C-7AC00FDC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10AF-9186-45B6-8E5A-3E25C002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1B21-41F6-41B6-883D-1D937E89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DDEF-CB0F-4B79-B037-73FDC0BA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EDC10-26F9-44F9-8ACD-FB2CA119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4F57-6413-47F6-A41D-A12092C5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1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067A-99EF-4D9C-AEF9-D7B16377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651CE-C4F4-4CDA-B0CB-2D5D69C1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0F19-E524-44D2-83C2-FCB437421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F20D-3621-4EC1-BDC3-CAE69EBD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786D7-4514-46BE-9C16-42B4B259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6480-2CA2-4A8F-B63F-F241EC8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9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F6594-09D5-4662-A3B8-A6131C9D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257CD-64CA-43D0-8AF4-4F6BD460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7D74-2E55-4F6D-A6F2-6727205B8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B2BB-3392-4145-9DAE-2D1664FC76F1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B43D-7B22-4C33-BD2B-42CBEE341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277A-11D1-44AE-9342-E9E2AB4A8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BF29-CD94-4C16-A0A8-C0EE1AA9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4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1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71.png"/><Relationship Id="rId7" Type="http://schemas.openxmlformats.org/officeDocument/2006/relationships/image" Target="../media/image412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5" Type="http://schemas.openxmlformats.org/officeDocument/2006/relationships/image" Target="../media/image391.png"/><Relationship Id="rId4" Type="http://schemas.openxmlformats.org/officeDocument/2006/relationships/image" Target="../media/image381.png"/><Relationship Id="rId9" Type="http://schemas.openxmlformats.org/officeDocument/2006/relationships/image" Target="../media/image4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33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6.png"/><Relationship Id="rId4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74FD7-A569-4995-A700-CC97E2C1751A}"/>
              </a:ext>
            </a:extLst>
          </p:cNvPr>
          <p:cNvSpPr txBox="1"/>
          <p:nvPr/>
        </p:nvSpPr>
        <p:spPr>
          <a:xfrm>
            <a:off x="260059" y="3531765"/>
            <a:ext cx="1172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+mj-lt"/>
              </a:rPr>
              <a:t>A look at state-of-the-art dimensionality reduction techniques</a:t>
            </a:r>
            <a:endParaRPr lang="en-IN" sz="5400" b="1" dirty="0">
              <a:latin typeface="+mj-lt"/>
            </a:endParaRPr>
          </a:p>
        </p:txBody>
      </p:sp>
      <p:pic>
        <p:nvPicPr>
          <p:cNvPr id="3" name="Picture 2" descr="Image result for DIMENSION reduction rubik cube image">
            <a:extLst>
              <a:ext uri="{FF2B5EF4-FFF2-40B4-BE49-F238E27FC236}">
                <a16:creationId xmlns:a16="http://schemas.microsoft.com/office/drawing/2014/main" id="{7ABFAD0D-B8DB-4C7B-A0FC-269DAD69A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3" b="48745"/>
          <a:stretch/>
        </p:blipFill>
        <p:spPr bwMode="auto">
          <a:xfrm>
            <a:off x="0" y="0"/>
            <a:ext cx="12200436" cy="353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C547AA-3288-473E-8F40-8ED01B558E78}"/>
              </a:ext>
            </a:extLst>
          </p:cNvPr>
          <p:cNvSpPr/>
          <p:nvPr/>
        </p:nvSpPr>
        <p:spPr>
          <a:xfrm>
            <a:off x="2114026" y="5286091"/>
            <a:ext cx="10086410" cy="175142"/>
          </a:xfrm>
          <a:prstGeom prst="rect">
            <a:avLst/>
          </a:prstGeom>
          <a:solidFill>
            <a:srgbClr val="642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9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A1A5-68D4-42C5-A903-9A338D67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13" y="121589"/>
            <a:ext cx="10515600" cy="1325563"/>
          </a:xfrm>
        </p:spPr>
        <p:txBody>
          <a:bodyPr/>
          <a:lstStyle/>
          <a:p>
            <a:r>
              <a:rPr lang="en-US" dirty="0"/>
              <a:t>Manifold Learning : Unified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0F04-41AD-40FD-A38A-38AA5A94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6032383" cy="4351338"/>
          </a:xfrm>
        </p:spPr>
        <p:txBody>
          <a:bodyPr>
            <a:normAutofit/>
          </a:bodyPr>
          <a:lstStyle/>
          <a:p>
            <a:r>
              <a:rPr lang="en-IN" dirty="0"/>
              <a:t>The first step involves calculation of some similarity/dissimilarity matrix between all pairs of points in the dataset</a:t>
            </a:r>
            <a:endParaRPr lang="en-IN" sz="1200" dirty="0"/>
          </a:p>
          <a:p>
            <a:r>
              <a:rPr lang="en-IN" dirty="0"/>
              <a:t>The second step involves calculating analogous similarity matrix between all pairs of points in the lower dimension embedding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C04887-87D0-4598-88BF-72ABFC80CC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80028" y="1695189"/>
          <a:ext cx="254392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784">
                  <a:extLst>
                    <a:ext uri="{9D8B030D-6E8A-4147-A177-3AD203B41FA5}">
                      <a16:colId xmlns:a16="http://schemas.microsoft.com/office/drawing/2014/main" val="2950285612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4235676836"/>
                    </a:ext>
                  </a:extLst>
                </a:gridCol>
                <a:gridCol w="460804">
                  <a:extLst>
                    <a:ext uri="{9D8B030D-6E8A-4147-A177-3AD203B41FA5}">
                      <a16:colId xmlns:a16="http://schemas.microsoft.com/office/drawing/2014/main" val="2778689671"/>
                    </a:ext>
                  </a:extLst>
                </a:gridCol>
                <a:gridCol w="556764">
                  <a:extLst>
                    <a:ext uri="{9D8B030D-6E8A-4147-A177-3AD203B41FA5}">
                      <a16:colId xmlns:a16="http://schemas.microsoft.com/office/drawing/2014/main" val="788472831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394067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6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7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82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7A8791-7C05-462A-819C-B3F6224F79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80028" y="4235711"/>
          <a:ext cx="254392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784">
                  <a:extLst>
                    <a:ext uri="{9D8B030D-6E8A-4147-A177-3AD203B41FA5}">
                      <a16:colId xmlns:a16="http://schemas.microsoft.com/office/drawing/2014/main" val="2950285612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4235676836"/>
                    </a:ext>
                  </a:extLst>
                </a:gridCol>
                <a:gridCol w="460804">
                  <a:extLst>
                    <a:ext uri="{9D8B030D-6E8A-4147-A177-3AD203B41FA5}">
                      <a16:colId xmlns:a16="http://schemas.microsoft.com/office/drawing/2014/main" val="2778689671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788472831"/>
                    </a:ext>
                  </a:extLst>
                </a:gridCol>
                <a:gridCol w="461541">
                  <a:extLst>
                    <a:ext uri="{9D8B030D-6E8A-4147-A177-3AD203B41FA5}">
                      <a16:colId xmlns:a16="http://schemas.microsoft.com/office/drawing/2014/main" val="394067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6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7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821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26B05A-0F37-45CC-BC4D-851757C7EE2A}"/>
                  </a:ext>
                </a:extLst>
              </p:cNvPr>
              <p:cNvSpPr txBox="1"/>
              <p:nvPr/>
            </p:nvSpPr>
            <p:spPr>
              <a:xfrm>
                <a:off x="7755397" y="2437623"/>
                <a:ext cx="74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26B05A-0F37-45CC-BC4D-851757C7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397" y="2437623"/>
                <a:ext cx="7484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9A6F04-55D4-46EE-A370-D962E3645D54}"/>
                  </a:ext>
                </a:extLst>
              </p:cNvPr>
              <p:cNvSpPr txBox="1"/>
              <p:nvPr/>
            </p:nvSpPr>
            <p:spPr>
              <a:xfrm>
                <a:off x="7755397" y="4978145"/>
                <a:ext cx="74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9A6F04-55D4-46EE-A370-D962E364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397" y="4978145"/>
                <a:ext cx="748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8C957BD-EDD9-4CEC-A577-4FCC3ABED8FD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A1A5-68D4-42C5-A903-9A338D67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121589"/>
            <a:ext cx="10515600" cy="1325563"/>
          </a:xfrm>
        </p:spPr>
        <p:txBody>
          <a:bodyPr/>
          <a:lstStyle/>
          <a:p>
            <a:r>
              <a:rPr lang="en-US" dirty="0"/>
              <a:t>Manifold Learning : Minimizing Differences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0F04-41AD-40FD-A38A-38AA5A94B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86431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Our objective is to make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as close as possible to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This is done by moving in the direction of steepest direction of the cost function</a:t>
                </a:r>
              </a:p>
              <a:p>
                <a:r>
                  <a:rPr lang="en-IN" dirty="0"/>
                  <a:t>The cost function measures the deviation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IN" dirty="0"/>
                  <a:t> from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0F04-41AD-40FD-A38A-38AA5A94B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86431" cy="4351338"/>
              </a:xfrm>
              <a:blipFill>
                <a:blip r:embed="rId2"/>
                <a:stretch>
                  <a:fillRect l="-2039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1D6482B-1C90-4F45-9D55-EA0E3844D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34" y="2161816"/>
            <a:ext cx="3329959" cy="79534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F9CB0A8-DBA6-48CD-BB69-9F3E536FFA1F}"/>
              </a:ext>
            </a:extLst>
          </p:cNvPr>
          <p:cNvSpPr/>
          <p:nvPr/>
        </p:nvSpPr>
        <p:spPr>
          <a:xfrm>
            <a:off x="9675572" y="4172101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6F187-2375-4E7D-BFCA-81A98DA092E7}"/>
              </a:ext>
            </a:extLst>
          </p:cNvPr>
          <p:cNvSpPr/>
          <p:nvPr/>
        </p:nvSpPr>
        <p:spPr>
          <a:xfrm>
            <a:off x="8904913" y="4172100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5C1B99-40D9-4F0E-A6D6-9C6A43E9A5B6}"/>
              </a:ext>
            </a:extLst>
          </p:cNvPr>
          <p:cNvSpPr/>
          <p:nvPr/>
        </p:nvSpPr>
        <p:spPr>
          <a:xfrm>
            <a:off x="9965542" y="4172104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DE64D2-DA14-44CB-91C3-29AFC4FD95FB}"/>
              </a:ext>
            </a:extLst>
          </p:cNvPr>
          <p:cNvSpPr/>
          <p:nvPr/>
        </p:nvSpPr>
        <p:spPr>
          <a:xfrm>
            <a:off x="10634409" y="4172101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A7697F-B5CB-42E4-9A2A-5E804725A436}"/>
              </a:ext>
            </a:extLst>
          </p:cNvPr>
          <p:cNvCxnSpPr>
            <a:cxnSpLocks/>
          </p:cNvCxnSpPr>
          <p:nvPr/>
        </p:nvCxnSpPr>
        <p:spPr>
          <a:xfrm flipH="1">
            <a:off x="9348273" y="4298511"/>
            <a:ext cx="472798" cy="4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1431F8-3DF4-4D80-9225-F43BF0EF8733}"/>
              </a:ext>
            </a:extLst>
          </p:cNvPr>
          <p:cNvSpPr txBox="1"/>
          <p:nvPr/>
        </p:nvSpPr>
        <p:spPr>
          <a:xfrm>
            <a:off x="8852140" y="1825625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Calculate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468360-7EA8-47B6-AC06-653D124695D9}"/>
                  </a:ext>
                </a:extLst>
              </p:cNvPr>
              <p:cNvSpPr txBox="1"/>
              <p:nvPr/>
            </p:nvSpPr>
            <p:spPr>
              <a:xfrm>
                <a:off x="8535125" y="4560903"/>
                <a:ext cx="27515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s in the direction of gradient of cost function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468360-7EA8-47B6-AC06-653D12469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125" y="4560903"/>
                <a:ext cx="2751589" cy="646331"/>
              </a:xfrm>
              <a:prstGeom prst="rect">
                <a:avLst/>
              </a:prstGeom>
              <a:blipFill>
                <a:blip r:embed="rId4"/>
                <a:stretch>
                  <a:fillRect l="-1774" t="-4717" r="-110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EC0EC2ED-0591-4F3A-BE2C-1E25BC5A344B}"/>
              </a:ext>
            </a:extLst>
          </p:cNvPr>
          <p:cNvSpPr/>
          <p:nvPr/>
        </p:nvSpPr>
        <p:spPr>
          <a:xfrm>
            <a:off x="7893893" y="2319448"/>
            <a:ext cx="448918" cy="2353220"/>
          </a:xfrm>
          <a:prstGeom prst="leftBrace">
            <a:avLst>
              <a:gd name="adj1" fmla="val 38968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380BF-AA50-4860-9386-5C57F1D39D3F}"/>
              </a:ext>
            </a:extLst>
          </p:cNvPr>
          <p:cNvSpPr txBox="1"/>
          <p:nvPr/>
        </p:nvSpPr>
        <p:spPr>
          <a:xfrm rot="16200000">
            <a:off x="5915485" y="3252270"/>
            <a:ext cx="359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65000"/>
                  </a:schemeClr>
                </a:solidFill>
              </a:rPr>
              <a:t>Repeat until convergence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17365-0F79-40DC-A62B-25935F71B6B9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3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5E5-613C-4A23-A371-D43868AE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85" y="118287"/>
            <a:ext cx="10515600" cy="1325563"/>
          </a:xfrm>
        </p:spPr>
        <p:txBody>
          <a:bodyPr/>
          <a:lstStyle/>
          <a:p>
            <a:r>
              <a:rPr lang="en-US" dirty="0"/>
              <a:t>Multi-Dimensional Scaling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23BD55-B2D9-4643-AB8E-7FA770CC3665}"/>
                  </a:ext>
                </a:extLst>
              </p:cNvPr>
              <p:cNvSpPr/>
              <p:nvPr/>
            </p:nvSpPr>
            <p:spPr>
              <a:xfrm>
                <a:off x="519485" y="1483954"/>
                <a:ext cx="5386431" cy="1348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It involves the creation of a dissimilarity matrix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populated by Euclidean distances between all pairs of points in higher dimensional space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23BD55-B2D9-4643-AB8E-7FA770CC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5" y="1483954"/>
                <a:ext cx="5386431" cy="1348126"/>
              </a:xfrm>
              <a:prstGeom prst="rect">
                <a:avLst/>
              </a:prstGeom>
              <a:blipFill>
                <a:blip r:embed="rId2"/>
                <a:stretch>
                  <a:fillRect l="-1018" t="-2252" r="-452" b="-6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EEC9A31-AC5A-420E-871E-F640B5F405BD}"/>
              </a:ext>
            </a:extLst>
          </p:cNvPr>
          <p:cNvSpPr/>
          <p:nvPr/>
        </p:nvSpPr>
        <p:spPr>
          <a:xfrm>
            <a:off x="2595275" y="3737372"/>
            <a:ext cx="262393" cy="262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1FC41-9B23-471E-AB15-A3DD862E5992}"/>
              </a:ext>
            </a:extLst>
          </p:cNvPr>
          <p:cNvSpPr/>
          <p:nvPr/>
        </p:nvSpPr>
        <p:spPr>
          <a:xfrm>
            <a:off x="1093804" y="3199096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AF04BE-0437-4443-BA7C-C59C8852ED4F}"/>
              </a:ext>
            </a:extLst>
          </p:cNvPr>
          <p:cNvSpPr/>
          <p:nvPr/>
        </p:nvSpPr>
        <p:spPr>
          <a:xfrm>
            <a:off x="2425397" y="2809517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47DF25-E043-497A-A929-D305355EB9BA}"/>
              </a:ext>
            </a:extLst>
          </p:cNvPr>
          <p:cNvSpPr/>
          <p:nvPr/>
        </p:nvSpPr>
        <p:spPr>
          <a:xfrm>
            <a:off x="4258423" y="3625913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A65648-477A-495F-93DC-C319F35720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5830" y="4616187"/>
          <a:ext cx="254392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8784">
                  <a:extLst>
                    <a:ext uri="{9D8B030D-6E8A-4147-A177-3AD203B41FA5}">
                      <a16:colId xmlns:a16="http://schemas.microsoft.com/office/drawing/2014/main" val="2950285612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4235676836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2778689671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788472831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394067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6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9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82176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ACE13C81-3022-49FE-9704-E8395C52B97E}"/>
              </a:ext>
            </a:extLst>
          </p:cNvPr>
          <p:cNvSpPr/>
          <p:nvPr/>
        </p:nvSpPr>
        <p:spPr>
          <a:xfrm>
            <a:off x="9087620" y="3429000"/>
            <a:ext cx="262393" cy="2623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E82693-B591-4205-9B49-91FFF7B67A70}"/>
              </a:ext>
            </a:extLst>
          </p:cNvPr>
          <p:cNvSpPr/>
          <p:nvPr/>
        </p:nvSpPr>
        <p:spPr>
          <a:xfrm>
            <a:off x="7178290" y="3413358"/>
            <a:ext cx="262393" cy="2623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3E34E2-E3B8-491D-A58D-6DB9910684E2}"/>
              </a:ext>
            </a:extLst>
          </p:cNvPr>
          <p:cNvSpPr/>
          <p:nvPr/>
        </p:nvSpPr>
        <p:spPr>
          <a:xfrm>
            <a:off x="7900698" y="3413356"/>
            <a:ext cx="262393" cy="2623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F46DA9-E459-47BB-8E75-5491C7F7D7DC}"/>
              </a:ext>
            </a:extLst>
          </p:cNvPr>
          <p:cNvSpPr/>
          <p:nvPr/>
        </p:nvSpPr>
        <p:spPr>
          <a:xfrm>
            <a:off x="10093603" y="3413356"/>
            <a:ext cx="262393" cy="2623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89DCD-E965-4D62-858B-86013037AD65}"/>
              </a:ext>
            </a:extLst>
          </p:cNvPr>
          <p:cNvSpPr txBox="1"/>
          <p:nvPr/>
        </p:nvSpPr>
        <p:spPr>
          <a:xfrm>
            <a:off x="980247" y="3476725"/>
            <a:ext cx="48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80FA2-FF5E-4BAA-9993-624D85E1A4D5}"/>
              </a:ext>
            </a:extLst>
          </p:cNvPr>
          <p:cNvSpPr txBox="1"/>
          <p:nvPr/>
        </p:nvSpPr>
        <p:spPr>
          <a:xfrm>
            <a:off x="2267989" y="3757110"/>
            <a:ext cx="4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366F6-1A5E-4EBA-A324-668C4115B9E9}"/>
              </a:ext>
            </a:extLst>
          </p:cNvPr>
          <p:cNvSpPr txBox="1"/>
          <p:nvPr/>
        </p:nvSpPr>
        <p:spPr>
          <a:xfrm>
            <a:off x="2159362" y="2796922"/>
            <a:ext cx="4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5D73F-DCF1-4EE8-9617-0EDE433D9727}"/>
              </a:ext>
            </a:extLst>
          </p:cNvPr>
          <p:cNvSpPr txBox="1"/>
          <p:nvPr/>
        </p:nvSpPr>
        <p:spPr>
          <a:xfrm>
            <a:off x="4220903" y="3232087"/>
            <a:ext cx="4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376189-4DAC-4CF2-9E09-B994B47BF9D9}"/>
                  </a:ext>
                </a:extLst>
              </p:cNvPr>
              <p:cNvSpPr txBox="1"/>
              <p:nvPr/>
            </p:nvSpPr>
            <p:spPr>
              <a:xfrm>
                <a:off x="607749" y="5374046"/>
                <a:ext cx="74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376189-4DAC-4CF2-9E09-B994B47B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49" y="5374046"/>
                <a:ext cx="748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6C3E5F7-0679-4BD3-88D9-4D97711D38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2629" y="4616187"/>
          <a:ext cx="254392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8784">
                  <a:extLst>
                    <a:ext uri="{9D8B030D-6E8A-4147-A177-3AD203B41FA5}">
                      <a16:colId xmlns:a16="http://schemas.microsoft.com/office/drawing/2014/main" val="2950285612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4235676836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2778689671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788472831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394067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6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9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821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C9761F-9603-4269-9650-E10798D9F3E4}"/>
                  </a:ext>
                </a:extLst>
              </p:cNvPr>
              <p:cNvSpPr/>
              <p:nvPr/>
            </p:nvSpPr>
            <p:spPr>
              <a:xfrm>
                <a:off x="5905917" y="1483954"/>
                <a:ext cx="505827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An analogous dissimilarity matrix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400" dirty="0"/>
                  <a:t>is </a:t>
                </a:r>
                <a:r>
                  <a:rPr lang="en-IN" sz="2000" dirty="0"/>
                  <a:t>calculated in the low dimension map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Our objective is to make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as close as possible to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C9761F-9603-4269-9650-E10798D9F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17" y="1483954"/>
                <a:ext cx="5058270" cy="1384995"/>
              </a:xfrm>
              <a:prstGeom prst="rect">
                <a:avLst/>
              </a:prstGeom>
              <a:blipFill>
                <a:blip r:embed="rId4"/>
                <a:stretch>
                  <a:fillRect l="-1084" t="-3509" b="-6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FAB46C6-2987-4374-8C0F-4648749AB6EF}"/>
              </a:ext>
            </a:extLst>
          </p:cNvPr>
          <p:cNvSpPr txBox="1"/>
          <p:nvPr/>
        </p:nvSpPr>
        <p:spPr>
          <a:xfrm>
            <a:off x="7161148" y="3703640"/>
            <a:ext cx="48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0BF23-6534-4C16-95E5-080B02F67824}"/>
              </a:ext>
            </a:extLst>
          </p:cNvPr>
          <p:cNvSpPr txBox="1"/>
          <p:nvPr/>
        </p:nvSpPr>
        <p:spPr>
          <a:xfrm>
            <a:off x="7900698" y="3715853"/>
            <a:ext cx="4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D7719-36DD-41A1-B187-7358B5BBAF4B}"/>
              </a:ext>
            </a:extLst>
          </p:cNvPr>
          <p:cNvSpPr txBox="1"/>
          <p:nvPr/>
        </p:nvSpPr>
        <p:spPr>
          <a:xfrm>
            <a:off x="9087619" y="3747373"/>
            <a:ext cx="4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D75346-C365-47B4-B5BD-5AB13B03995F}"/>
              </a:ext>
            </a:extLst>
          </p:cNvPr>
          <p:cNvSpPr txBox="1"/>
          <p:nvPr/>
        </p:nvSpPr>
        <p:spPr>
          <a:xfrm>
            <a:off x="10079320" y="3676573"/>
            <a:ext cx="4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3F3161-4415-4767-93EA-A459C008A66C}"/>
                  </a:ext>
                </a:extLst>
              </p:cNvPr>
              <p:cNvSpPr txBox="1"/>
              <p:nvPr/>
            </p:nvSpPr>
            <p:spPr>
              <a:xfrm>
                <a:off x="6521780" y="5374046"/>
                <a:ext cx="74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3F3161-4415-4767-93EA-A459C008A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780" y="5374046"/>
                <a:ext cx="748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9DAF5F2A-3AA2-42A7-A695-F8142FB33EA3}"/>
              </a:ext>
            </a:extLst>
          </p:cNvPr>
          <p:cNvSpPr/>
          <p:nvPr/>
        </p:nvSpPr>
        <p:spPr>
          <a:xfrm>
            <a:off x="4258423" y="5374046"/>
            <a:ext cx="2070305" cy="414855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22102E-0080-4AE9-A0AF-BF66E9765EB8}"/>
              </a:ext>
            </a:extLst>
          </p:cNvPr>
          <p:cNvSpPr txBox="1"/>
          <p:nvPr/>
        </p:nvSpPr>
        <p:spPr>
          <a:xfrm>
            <a:off x="4258423" y="4810539"/>
            <a:ext cx="207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Moving onto lower dimension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5E68C0-AB54-4558-A857-1D68B93FF6B4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5E5-613C-4A23-A371-D43868AE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85" y="108171"/>
            <a:ext cx="10515600" cy="1325563"/>
          </a:xfrm>
        </p:spPr>
        <p:txBody>
          <a:bodyPr/>
          <a:lstStyle/>
          <a:p>
            <a:r>
              <a:rPr lang="en-US" dirty="0"/>
              <a:t>Multi-Dimensional Scaling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23BD55-B2D9-4643-AB8E-7FA770CC3665}"/>
                  </a:ext>
                </a:extLst>
              </p:cNvPr>
              <p:cNvSpPr/>
              <p:nvPr/>
            </p:nvSpPr>
            <p:spPr>
              <a:xfrm>
                <a:off x="519485" y="1483954"/>
                <a:ext cx="538643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We can make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as close to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as we want, by minimizing the sum of squared errors, summed over all elements</a:t>
                </a:r>
                <a:endParaRPr lang="en-IN" sz="20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23BD55-B2D9-4643-AB8E-7FA770CC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5" y="1483954"/>
                <a:ext cx="5386431" cy="1015663"/>
              </a:xfrm>
              <a:prstGeom prst="rect">
                <a:avLst/>
              </a:prstGeom>
              <a:blipFill>
                <a:blip r:embed="rId2"/>
                <a:stretch>
                  <a:fillRect l="-1018" t="-2994" r="-1584" b="-9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A65648-477A-495F-93DC-C319F35720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4266" y="2577410"/>
          <a:ext cx="254392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8784">
                  <a:extLst>
                    <a:ext uri="{9D8B030D-6E8A-4147-A177-3AD203B41FA5}">
                      <a16:colId xmlns:a16="http://schemas.microsoft.com/office/drawing/2014/main" val="2950285612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4235676836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2778689671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788472831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394067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6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9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821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376189-4DAC-4CF2-9E09-B994B47BF9D9}"/>
                  </a:ext>
                </a:extLst>
              </p:cNvPr>
              <p:cNvSpPr txBox="1"/>
              <p:nvPr/>
            </p:nvSpPr>
            <p:spPr>
              <a:xfrm>
                <a:off x="448586" y="3504510"/>
                <a:ext cx="74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376189-4DAC-4CF2-9E09-B994B47B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86" y="3504510"/>
                <a:ext cx="748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6C3E5F7-0679-4BD3-88D9-4D97711D38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4266" y="4628816"/>
          <a:ext cx="254392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8784">
                  <a:extLst>
                    <a:ext uri="{9D8B030D-6E8A-4147-A177-3AD203B41FA5}">
                      <a16:colId xmlns:a16="http://schemas.microsoft.com/office/drawing/2014/main" val="2950285612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4235676836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2778689671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788472831"/>
                    </a:ext>
                  </a:extLst>
                </a:gridCol>
                <a:gridCol w="508784">
                  <a:extLst>
                    <a:ext uri="{9D8B030D-6E8A-4147-A177-3AD203B41FA5}">
                      <a16:colId xmlns:a16="http://schemas.microsoft.com/office/drawing/2014/main" val="394067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6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9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821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C9761F-9603-4269-9650-E10798D9F3E4}"/>
                  </a:ext>
                </a:extLst>
              </p:cNvPr>
              <p:cNvSpPr/>
              <p:nvPr/>
            </p:nvSpPr>
            <p:spPr>
              <a:xfrm>
                <a:off x="5905917" y="1483954"/>
                <a:ext cx="505827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We use gradient descent to update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such that the sum of squared errors is minimized</a:t>
                </a:r>
                <a:endParaRPr lang="en-IN" sz="2000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C9761F-9603-4269-9650-E10798D9F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17" y="1483954"/>
                <a:ext cx="5058270" cy="1015663"/>
              </a:xfrm>
              <a:prstGeom prst="rect">
                <a:avLst/>
              </a:prstGeom>
              <a:blipFill>
                <a:blip r:embed="rId4"/>
                <a:stretch>
                  <a:fillRect l="-1084" t="-2994" r="-2289" b="-9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3F3161-4415-4767-93EA-A459C008A66C}"/>
                  </a:ext>
                </a:extLst>
              </p:cNvPr>
              <p:cNvSpPr txBox="1"/>
              <p:nvPr/>
            </p:nvSpPr>
            <p:spPr>
              <a:xfrm>
                <a:off x="519485" y="5555916"/>
                <a:ext cx="74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3F3161-4415-4767-93EA-A459C008A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5" y="5555916"/>
                <a:ext cx="748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5ED4C58-4192-4EA7-BE59-B6CAB734BD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90101" y="3704600"/>
          <a:ext cx="2729105" cy="19972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5821">
                  <a:extLst>
                    <a:ext uri="{9D8B030D-6E8A-4147-A177-3AD203B41FA5}">
                      <a16:colId xmlns:a16="http://schemas.microsoft.com/office/drawing/2014/main" val="2950285612"/>
                    </a:ext>
                  </a:extLst>
                </a:gridCol>
                <a:gridCol w="545821">
                  <a:extLst>
                    <a:ext uri="{9D8B030D-6E8A-4147-A177-3AD203B41FA5}">
                      <a16:colId xmlns:a16="http://schemas.microsoft.com/office/drawing/2014/main" val="4235676836"/>
                    </a:ext>
                  </a:extLst>
                </a:gridCol>
                <a:gridCol w="545821">
                  <a:extLst>
                    <a:ext uri="{9D8B030D-6E8A-4147-A177-3AD203B41FA5}">
                      <a16:colId xmlns:a16="http://schemas.microsoft.com/office/drawing/2014/main" val="2778689671"/>
                    </a:ext>
                  </a:extLst>
                </a:gridCol>
                <a:gridCol w="545821">
                  <a:extLst>
                    <a:ext uri="{9D8B030D-6E8A-4147-A177-3AD203B41FA5}">
                      <a16:colId xmlns:a16="http://schemas.microsoft.com/office/drawing/2014/main" val="788472831"/>
                    </a:ext>
                  </a:extLst>
                </a:gridCol>
                <a:gridCol w="545821">
                  <a:extLst>
                    <a:ext uri="{9D8B030D-6E8A-4147-A177-3AD203B41FA5}">
                      <a16:colId xmlns:a16="http://schemas.microsoft.com/office/drawing/2014/main" val="3940674648"/>
                    </a:ext>
                  </a:extLst>
                </a:gridCol>
              </a:tblGrid>
              <a:tr h="3878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67954"/>
                  </a:ext>
                </a:extLst>
              </a:tr>
              <a:tr h="44602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3309"/>
                  </a:ext>
                </a:extLst>
              </a:tr>
              <a:tr h="38781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98852"/>
                  </a:ext>
                </a:extLst>
              </a:tr>
              <a:tr h="38781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38475"/>
                  </a:ext>
                </a:extLst>
              </a:tr>
              <a:tr h="38781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821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0171FD-CA10-4F55-A222-50DE32B7E687}"/>
                  </a:ext>
                </a:extLst>
              </p:cNvPr>
              <p:cNvSpPr txBox="1"/>
              <p:nvPr/>
            </p:nvSpPr>
            <p:spPr>
              <a:xfrm>
                <a:off x="4044404" y="4614261"/>
                <a:ext cx="114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0171FD-CA10-4F55-A222-50DE32B7E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04" y="4614261"/>
                <a:ext cx="11456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819E2A-AEBC-4BC1-834A-767B69F6B507}"/>
                  </a:ext>
                </a:extLst>
              </p:cNvPr>
              <p:cNvSpPr txBox="1"/>
              <p:nvPr/>
            </p:nvSpPr>
            <p:spPr>
              <a:xfrm>
                <a:off x="8165425" y="3690023"/>
                <a:ext cx="3906334" cy="1997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  <m: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−0.8</m:t>
                              </m:r>
                            </m:e>
                          </m:d>
                        </m:e>
                        <m: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e>
                        <m: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</m:d>
                        </m:e>
                        <m: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−0.8</m:t>
                              </m:r>
                            </m:e>
                          </m:d>
                        </m:e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e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</m:d>
                        </m:e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819E2A-AEBC-4BC1-834A-767B69F6B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425" y="3690023"/>
                <a:ext cx="3906334" cy="1997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81D3D5B-B36B-441D-BC06-80EC6E9774CC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  <p:bldP spid="25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9F4C-0B04-48D5-841C-A3209696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7" y="121589"/>
            <a:ext cx="10515600" cy="1325563"/>
          </a:xfrm>
        </p:spPr>
        <p:txBody>
          <a:bodyPr/>
          <a:lstStyle/>
          <a:p>
            <a:r>
              <a:rPr lang="en-US" dirty="0"/>
              <a:t>MDS : Parameters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6B87-43D8-466E-B394-AFA2E0FD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510" y="1499622"/>
            <a:ext cx="6845189" cy="5223206"/>
          </a:xfrm>
        </p:spPr>
        <p:txBody>
          <a:bodyPr>
            <a:noAutofit/>
          </a:bodyPr>
          <a:lstStyle/>
          <a:p>
            <a:r>
              <a:rPr lang="en-IN" sz="2400" b="1" dirty="0"/>
              <a:t>Number of Components: </a:t>
            </a:r>
            <a:r>
              <a:rPr lang="en-IN" sz="2400" dirty="0"/>
              <a:t>The dimension of the lower-dimension map-space</a:t>
            </a:r>
            <a:endParaRPr lang="en-IN" sz="2400" b="1" dirty="0"/>
          </a:p>
          <a:p>
            <a:r>
              <a:rPr lang="en-IN" sz="2400" b="1" dirty="0"/>
              <a:t>Number of Initializations</a:t>
            </a:r>
            <a:r>
              <a:rPr lang="en-IN" sz="2400" dirty="0"/>
              <a:t>: Number of times the algorithm will be run. The best output is chosen for the final result</a:t>
            </a:r>
          </a:p>
          <a:p>
            <a:r>
              <a:rPr lang="en-IN" sz="2400" b="1" dirty="0"/>
              <a:t>Maximum number of iterations: </a:t>
            </a:r>
            <a:r>
              <a:rPr lang="en-IN" sz="2400" dirty="0"/>
              <a:t>Maximum number of iterations for the algorithm in a single run </a:t>
            </a:r>
          </a:p>
          <a:p>
            <a:r>
              <a:rPr lang="en-IN" sz="2400" b="1" dirty="0"/>
              <a:t>Random State: </a:t>
            </a:r>
            <a:r>
              <a:rPr lang="en-IN" sz="2400" dirty="0"/>
              <a:t>The number used as seed to initialize the low dimension embeddings</a:t>
            </a:r>
          </a:p>
          <a:p>
            <a:r>
              <a:rPr lang="en-IN" sz="2400" b="1" dirty="0"/>
              <a:t>Dissimilarity: </a:t>
            </a:r>
            <a:r>
              <a:rPr lang="en-IN" sz="2400" dirty="0"/>
              <a:t>Specifies the dissimilarity metric, usually Euclidean but can be custom-defined</a:t>
            </a:r>
          </a:p>
          <a:p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E1EAB-BBA6-4DD6-AFC4-249E3D947840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96587-68CB-4EA5-BC25-5FEBEAF2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7" y="1509720"/>
            <a:ext cx="4393762" cy="26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66B-159F-4C02-A031-3B7EB34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42613"/>
            <a:ext cx="10515600" cy="1325563"/>
          </a:xfrm>
        </p:spPr>
        <p:txBody>
          <a:bodyPr/>
          <a:lstStyle/>
          <a:p>
            <a:r>
              <a:rPr lang="en-IN" dirty="0"/>
              <a:t>Drawbacks of 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6524-BEB3-4DFC-9861-3FB0E10B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363263"/>
            <a:ext cx="9706761" cy="4351338"/>
          </a:xfrm>
        </p:spPr>
        <p:txBody>
          <a:bodyPr/>
          <a:lstStyle/>
          <a:p>
            <a:r>
              <a:rPr lang="en-IN" b="1" dirty="0"/>
              <a:t>Fails when data-points are distributed non-uniformly </a:t>
            </a:r>
            <a:r>
              <a:rPr lang="en-IN" dirty="0"/>
              <a:t>across the manifold</a:t>
            </a:r>
          </a:p>
          <a:p>
            <a:r>
              <a:rPr lang="en-IN" b="1" dirty="0"/>
              <a:t>Highly sensitive to outliers</a:t>
            </a:r>
            <a:r>
              <a:rPr lang="en-IN" dirty="0"/>
              <a:t> as it minimizes the sum of squared errors</a:t>
            </a:r>
          </a:p>
          <a:p>
            <a:r>
              <a:rPr lang="en-IN" dirty="0"/>
              <a:t>Considers </a:t>
            </a:r>
            <a:r>
              <a:rPr lang="en-IN" b="1" dirty="0"/>
              <a:t>Euclidean distances</a:t>
            </a:r>
            <a:r>
              <a:rPr lang="en-IN" dirty="0"/>
              <a:t>, hence misses out on very high intrinsic dimensionality</a:t>
            </a:r>
          </a:p>
          <a:p>
            <a:r>
              <a:rPr lang="en-IN" b="1" dirty="0"/>
              <a:t>Holes and disconnected manifolds get collapsed </a:t>
            </a:r>
            <a:r>
              <a:rPr lang="en-IN" dirty="0"/>
              <a:t>and are not modelled accurately</a:t>
            </a:r>
            <a:endParaRPr lang="en-IN" b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8EEA5-57AD-4FFB-8F4B-42DE906ABB97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9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3717-9E74-4999-AE7F-AFE1E72C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90" y="121589"/>
            <a:ext cx="10515600" cy="1325563"/>
          </a:xfrm>
        </p:spPr>
        <p:txBody>
          <a:bodyPr/>
          <a:lstStyle/>
          <a:p>
            <a:r>
              <a:rPr lang="en-US" dirty="0"/>
              <a:t>Locally Linear Embedding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A118C2-1F3F-4730-8F5F-E54B70FF2A1A}"/>
              </a:ext>
            </a:extLst>
          </p:cNvPr>
          <p:cNvSpPr/>
          <p:nvPr/>
        </p:nvSpPr>
        <p:spPr>
          <a:xfrm>
            <a:off x="2364684" y="4193301"/>
            <a:ext cx="262393" cy="262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270484-A3E8-4720-A614-720281856818}"/>
              </a:ext>
            </a:extLst>
          </p:cNvPr>
          <p:cNvSpPr/>
          <p:nvPr/>
        </p:nvSpPr>
        <p:spPr>
          <a:xfrm>
            <a:off x="1813069" y="4398072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DAEB2-5337-4694-978C-7E8B6748AADA}"/>
              </a:ext>
            </a:extLst>
          </p:cNvPr>
          <p:cNvSpPr/>
          <p:nvPr/>
        </p:nvSpPr>
        <p:spPr>
          <a:xfrm>
            <a:off x="2595275" y="3737372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C04BD9-72B7-47FD-A831-E63F3FE52AB3}"/>
              </a:ext>
            </a:extLst>
          </p:cNvPr>
          <p:cNvSpPr/>
          <p:nvPr/>
        </p:nvSpPr>
        <p:spPr>
          <a:xfrm>
            <a:off x="2776827" y="4852897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C3F837-A914-4E72-8A74-0ED890D42CC3}"/>
              </a:ext>
            </a:extLst>
          </p:cNvPr>
          <p:cNvSpPr/>
          <p:nvPr/>
        </p:nvSpPr>
        <p:spPr>
          <a:xfrm>
            <a:off x="1093804" y="3199096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3E9322-2BA7-482B-8675-D70CDB635695}"/>
              </a:ext>
            </a:extLst>
          </p:cNvPr>
          <p:cNvSpPr/>
          <p:nvPr/>
        </p:nvSpPr>
        <p:spPr>
          <a:xfrm>
            <a:off x="2534313" y="2858557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6AEFD-7F20-4872-9AC6-A6FCE9720D0F}"/>
              </a:ext>
            </a:extLst>
          </p:cNvPr>
          <p:cNvSpPr/>
          <p:nvPr/>
        </p:nvSpPr>
        <p:spPr>
          <a:xfrm>
            <a:off x="3884712" y="3700489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1D1E2F-1CCE-47E9-A44C-3A5FDF38D341}"/>
              </a:ext>
            </a:extLst>
          </p:cNvPr>
          <p:cNvSpPr/>
          <p:nvPr/>
        </p:nvSpPr>
        <p:spPr>
          <a:xfrm>
            <a:off x="1634493" y="5458391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C305CC-6C97-4EA7-8F91-39409F704FF1}"/>
              </a:ext>
            </a:extLst>
          </p:cNvPr>
          <p:cNvSpPr/>
          <p:nvPr/>
        </p:nvSpPr>
        <p:spPr>
          <a:xfrm>
            <a:off x="3646172" y="4786455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7C9D14-2493-4208-98BC-383FE248985D}"/>
              </a:ext>
            </a:extLst>
          </p:cNvPr>
          <p:cNvCxnSpPr>
            <a:cxnSpLocks/>
          </p:cNvCxnSpPr>
          <p:nvPr/>
        </p:nvCxnSpPr>
        <p:spPr>
          <a:xfrm>
            <a:off x="2491907" y="4324497"/>
            <a:ext cx="365761" cy="530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B2B53C-D5E4-45EE-B799-4B4620EF14E7}"/>
              </a:ext>
            </a:extLst>
          </p:cNvPr>
          <p:cNvCxnSpPr>
            <a:cxnSpLocks/>
          </p:cNvCxnSpPr>
          <p:nvPr/>
        </p:nvCxnSpPr>
        <p:spPr>
          <a:xfrm flipH="1">
            <a:off x="2084405" y="4344804"/>
            <a:ext cx="407502" cy="13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0E2016-F9AD-4401-BDB0-96D5AAFD3BA4}"/>
              </a:ext>
            </a:extLst>
          </p:cNvPr>
          <p:cNvCxnSpPr>
            <a:cxnSpLocks/>
          </p:cNvCxnSpPr>
          <p:nvPr/>
        </p:nvCxnSpPr>
        <p:spPr>
          <a:xfrm flipV="1">
            <a:off x="2503165" y="3989446"/>
            <a:ext cx="152399" cy="347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A4F710-18AD-4E0F-ABFB-E00BE4314404}"/>
                  </a:ext>
                </a:extLst>
              </p:cNvPr>
              <p:cNvSpPr txBox="1"/>
              <p:nvPr/>
            </p:nvSpPr>
            <p:spPr>
              <a:xfrm>
                <a:off x="1659513" y="398547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A4F710-18AD-4E0F-ABFB-E00BE431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13" y="3985473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24160E-CFD7-4022-B873-A94CE7C4B4E3}"/>
                  </a:ext>
                </a:extLst>
              </p:cNvPr>
              <p:cNvSpPr txBox="1"/>
              <p:nvPr/>
            </p:nvSpPr>
            <p:spPr>
              <a:xfrm>
                <a:off x="2094348" y="454222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24160E-CFD7-4022-B873-A94CE7C4B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48" y="4542228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6CCE6F-23AB-4923-AA3C-4B7D7D0AD5E3}"/>
                  </a:ext>
                </a:extLst>
              </p:cNvPr>
              <p:cNvSpPr txBox="1"/>
              <p:nvPr/>
            </p:nvSpPr>
            <p:spPr>
              <a:xfrm>
                <a:off x="2395167" y="400578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6CCE6F-23AB-4923-AA3C-4B7D7D0A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167" y="400578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541DA76B-200E-4A9E-98E7-380F98FA236E}"/>
              </a:ext>
            </a:extLst>
          </p:cNvPr>
          <p:cNvSpPr/>
          <p:nvPr/>
        </p:nvSpPr>
        <p:spPr>
          <a:xfrm>
            <a:off x="8507068" y="4660465"/>
            <a:ext cx="262393" cy="262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5D48BB-F1C1-4706-8058-81A223956C3A}"/>
              </a:ext>
            </a:extLst>
          </p:cNvPr>
          <p:cNvSpPr/>
          <p:nvPr/>
        </p:nvSpPr>
        <p:spPr>
          <a:xfrm>
            <a:off x="9455914" y="5093888"/>
            <a:ext cx="262393" cy="262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0EABDA-D26E-4C6D-8CC6-1E90876C2965}"/>
              </a:ext>
            </a:extLst>
          </p:cNvPr>
          <p:cNvSpPr/>
          <p:nvPr/>
        </p:nvSpPr>
        <p:spPr>
          <a:xfrm>
            <a:off x="8120437" y="3729965"/>
            <a:ext cx="262393" cy="2623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EE2DAA-9D1B-4A35-9B4D-4CEABB5D7D15}"/>
              </a:ext>
            </a:extLst>
          </p:cNvPr>
          <p:cNvSpPr/>
          <p:nvPr/>
        </p:nvSpPr>
        <p:spPr>
          <a:xfrm>
            <a:off x="9228312" y="3120950"/>
            <a:ext cx="262393" cy="2623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6D641F-E4E4-45C9-9865-7A475BEE979C}"/>
              </a:ext>
            </a:extLst>
          </p:cNvPr>
          <p:cNvSpPr/>
          <p:nvPr/>
        </p:nvSpPr>
        <p:spPr>
          <a:xfrm>
            <a:off x="10295114" y="3408971"/>
            <a:ext cx="262393" cy="2623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0038E9-B0BB-4C01-9BD9-8E349CF4602C}"/>
              </a:ext>
            </a:extLst>
          </p:cNvPr>
          <p:cNvSpPr/>
          <p:nvPr/>
        </p:nvSpPr>
        <p:spPr>
          <a:xfrm>
            <a:off x="8507068" y="5492943"/>
            <a:ext cx="262393" cy="2623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E9B828-CDF5-450D-8114-AF4C14297254}"/>
              </a:ext>
            </a:extLst>
          </p:cNvPr>
          <p:cNvSpPr/>
          <p:nvPr/>
        </p:nvSpPr>
        <p:spPr>
          <a:xfrm>
            <a:off x="10273562" y="4757820"/>
            <a:ext cx="262393" cy="2623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BA32FC-D675-4DF9-900B-2698C64B7E17}"/>
                  </a:ext>
                </a:extLst>
              </p:cNvPr>
              <p:cNvSpPr txBox="1"/>
              <p:nvPr/>
            </p:nvSpPr>
            <p:spPr>
              <a:xfrm>
                <a:off x="8393261" y="430629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BA32FC-D675-4DF9-900B-2698C64B7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261" y="4306290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F11FC9-3EB3-4B59-A22A-7D9F84560E2C}"/>
                  </a:ext>
                </a:extLst>
              </p:cNvPr>
              <p:cNvSpPr txBox="1"/>
              <p:nvPr/>
            </p:nvSpPr>
            <p:spPr>
              <a:xfrm>
                <a:off x="9129910" y="467498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F11FC9-3EB3-4B59-A22A-7D9F8456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910" y="4674984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9B5BB9A-27DF-4D6B-8A2A-0783FFDE6B74}"/>
                  </a:ext>
                </a:extLst>
              </p:cNvPr>
              <p:cNvSpPr txBox="1"/>
              <p:nvPr/>
            </p:nvSpPr>
            <p:spPr>
              <a:xfrm>
                <a:off x="9094467" y="423602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9B5BB9A-27DF-4D6B-8A2A-0783FFDE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467" y="4236026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6DFCE89F-7595-4A85-AF2F-4E2AAE90ACB7}"/>
              </a:ext>
            </a:extLst>
          </p:cNvPr>
          <p:cNvSpPr/>
          <p:nvPr/>
        </p:nvSpPr>
        <p:spPr>
          <a:xfrm>
            <a:off x="9283976" y="3778499"/>
            <a:ext cx="262393" cy="262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71ED4-35DC-4EE1-95C5-AE258E684112}"/>
              </a:ext>
            </a:extLst>
          </p:cNvPr>
          <p:cNvSpPr/>
          <p:nvPr/>
        </p:nvSpPr>
        <p:spPr>
          <a:xfrm>
            <a:off x="9111694" y="4504429"/>
            <a:ext cx="262393" cy="26239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32C78A-1EEC-4734-9CE0-47038D1255B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229635" y="4620655"/>
            <a:ext cx="264706" cy="511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B1BD5F-EB1A-44E1-B44E-C4EAD79D8B0F}"/>
              </a:ext>
            </a:extLst>
          </p:cNvPr>
          <p:cNvCxnSpPr>
            <a:cxnSpLocks/>
            <a:endCxn id="30" idx="6"/>
          </p:cNvCxnSpPr>
          <p:nvPr/>
        </p:nvCxnSpPr>
        <p:spPr>
          <a:xfrm flipH="1">
            <a:off x="8769461" y="4630867"/>
            <a:ext cx="458851" cy="160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191A1-9B00-414D-9655-98EE2232915C}"/>
              </a:ext>
            </a:extLst>
          </p:cNvPr>
          <p:cNvCxnSpPr>
            <a:cxnSpLocks/>
          </p:cNvCxnSpPr>
          <p:nvPr/>
        </p:nvCxnSpPr>
        <p:spPr>
          <a:xfrm flipV="1">
            <a:off x="9253494" y="4032527"/>
            <a:ext cx="137820" cy="588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98889E-3A8E-4D50-A03A-6974624AD2A7}"/>
                  </a:ext>
                </a:extLst>
              </p:cNvPr>
              <p:cNvSpPr txBox="1"/>
              <p:nvPr/>
            </p:nvSpPr>
            <p:spPr>
              <a:xfrm>
                <a:off x="432028" y="1324114"/>
                <a:ext cx="4982812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Find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/>
                  <a:t> neighbours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Compute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400" dirty="0"/>
                  <a:t> to fit a hyperplane through these points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98889E-3A8E-4D50-A03A-6974624AD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8" y="1324114"/>
                <a:ext cx="4982812" cy="1230080"/>
              </a:xfrm>
              <a:prstGeom prst="rect">
                <a:avLst/>
              </a:prstGeom>
              <a:blipFill>
                <a:blip r:embed="rId8"/>
                <a:stretch>
                  <a:fillRect l="-1714" t="-3960" b="-10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D8F0953-2F7E-4A44-BC47-F1B8BEBECC55}"/>
              </a:ext>
            </a:extLst>
          </p:cNvPr>
          <p:cNvSpPr txBox="1"/>
          <p:nvPr/>
        </p:nvSpPr>
        <p:spPr>
          <a:xfrm>
            <a:off x="5468221" y="1324114"/>
            <a:ext cx="62679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Reconstruct the low dimension space using the same weights on the same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Update locations by gradient descent 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Repeat until convergence criteria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D1EA76-FF81-4C94-A442-89B409543BEB}"/>
              </a:ext>
            </a:extLst>
          </p:cNvPr>
          <p:cNvSpPr txBox="1"/>
          <p:nvPr/>
        </p:nvSpPr>
        <p:spPr>
          <a:xfrm>
            <a:off x="1416332" y="5872421"/>
            <a:ext cx="26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High-dimensional space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B8D041-A405-47E1-8CAF-FBF3314A5DE8}"/>
              </a:ext>
            </a:extLst>
          </p:cNvPr>
          <p:cNvSpPr txBox="1"/>
          <p:nvPr/>
        </p:nvSpPr>
        <p:spPr>
          <a:xfrm>
            <a:off x="7882067" y="5799871"/>
            <a:ext cx="350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Low-dimensional space</a:t>
            </a:r>
          </a:p>
        </p:txBody>
      </p:sp>
      <p:sp>
        <p:nvSpPr>
          <p:cNvPr id="54" name="Arrow: Notched Right 53">
            <a:extLst>
              <a:ext uri="{FF2B5EF4-FFF2-40B4-BE49-F238E27FC236}">
                <a16:creationId xmlns:a16="http://schemas.microsoft.com/office/drawing/2014/main" id="{1E1531AC-B024-40CC-9D3A-2CBE3C688EBB}"/>
              </a:ext>
            </a:extLst>
          </p:cNvPr>
          <p:cNvSpPr/>
          <p:nvPr/>
        </p:nvSpPr>
        <p:spPr>
          <a:xfrm>
            <a:off x="4397071" y="4605357"/>
            <a:ext cx="3378637" cy="414855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6CC527-0717-4555-8020-93B3212D8DAC}"/>
                  </a:ext>
                </a:extLst>
              </p:cNvPr>
              <p:cNvSpPr txBox="1"/>
              <p:nvPr/>
            </p:nvSpPr>
            <p:spPr>
              <a:xfrm>
                <a:off x="4824955" y="3999765"/>
                <a:ext cx="2646785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s to populate low dimension space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B6CC527-0717-4555-8020-93B3212D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955" y="3999765"/>
                <a:ext cx="2646785" cy="668645"/>
              </a:xfrm>
              <a:prstGeom prst="rect">
                <a:avLst/>
              </a:prstGeom>
              <a:blipFill>
                <a:blip r:embed="rId9"/>
                <a:stretch>
                  <a:fillRect l="-1839" t="-3636"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C5835BB1-0D12-493C-997C-610EECE8A25F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 animBg="1"/>
      <p:bldP spid="53" grpId="0"/>
      <p:bldP spid="55" grpId="0"/>
      <p:bldP spid="54" grpId="0" animBg="1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9F4C-0B04-48D5-841C-A3209696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7" y="121589"/>
            <a:ext cx="10515600" cy="1325563"/>
          </a:xfrm>
        </p:spPr>
        <p:txBody>
          <a:bodyPr/>
          <a:lstStyle/>
          <a:p>
            <a:r>
              <a:rPr lang="en-US" dirty="0"/>
              <a:t>LLE : Parameters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6B87-43D8-466E-B394-AFA2E0FD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4069"/>
            <a:ext cx="5028280" cy="5223206"/>
          </a:xfrm>
        </p:spPr>
        <p:txBody>
          <a:bodyPr>
            <a:noAutofit/>
          </a:bodyPr>
          <a:lstStyle/>
          <a:p>
            <a:r>
              <a:rPr lang="en-IN" sz="2000" b="1" dirty="0"/>
              <a:t>Number of Neighbours: </a:t>
            </a:r>
            <a:r>
              <a:rPr lang="en-IN" sz="2000" dirty="0"/>
              <a:t>The number of neighbours to consider for fitting a hyperplane</a:t>
            </a:r>
          </a:p>
          <a:p>
            <a:r>
              <a:rPr lang="en-IN" sz="2000" b="1" dirty="0"/>
              <a:t>Number of Components: </a:t>
            </a:r>
            <a:r>
              <a:rPr lang="en-IN" sz="2000" dirty="0"/>
              <a:t>The dimension of the lower-dimension map-space</a:t>
            </a:r>
            <a:endParaRPr lang="en-IN" sz="2000" b="1" dirty="0"/>
          </a:p>
          <a:p>
            <a:r>
              <a:rPr lang="en-IN" sz="2000" b="1" dirty="0"/>
              <a:t>Regularization Constant: </a:t>
            </a:r>
            <a:r>
              <a:rPr lang="en-IN" sz="2000" dirty="0"/>
              <a:t>Scales spacing between clusters</a:t>
            </a:r>
            <a:r>
              <a:rPr lang="en-IN" sz="2000" b="1" dirty="0"/>
              <a:t> </a:t>
            </a:r>
            <a:endParaRPr lang="en-IN" sz="2000" dirty="0"/>
          </a:p>
          <a:p>
            <a:r>
              <a:rPr lang="en-IN" sz="2000" b="1" dirty="0"/>
              <a:t>Maximum number of iterations: </a:t>
            </a:r>
            <a:r>
              <a:rPr lang="en-IN" sz="2000" dirty="0"/>
              <a:t>Maximum number of iterations for the algorithm in a single run </a:t>
            </a:r>
          </a:p>
          <a:p>
            <a:r>
              <a:rPr lang="en-IN" sz="2000" b="1" dirty="0"/>
              <a:t>Random State: </a:t>
            </a:r>
            <a:r>
              <a:rPr lang="en-IN" sz="2000" dirty="0"/>
              <a:t>The number used as seed to initialize the low dimension embeddings</a:t>
            </a:r>
          </a:p>
          <a:p>
            <a:r>
              <a:rPr lang="en-IN" sz="2000" b="1" dirty="0"/>
              <a:t>Method: </a:t>
            </a:r>
            <a:r>
              <a:rPr lang="en-IN" sz="2000" dirty="0"/>
              <a:t>Either ‘normal’, or ‘hessian’, or ‘</a:t>
            </a:r>
            <a:r>
              <a:rPr lang="en-IN" sz="2000" dirty="0" err="1"/>
              <a:t>ltsa</a:t>
            </a:r>
            <a:r>
              <a:rPr lang="en-IN" sz="2000" dirty="0"/>
              <a:t>’ or ‘modified’</a:t>
            </a:r>
          </a:p>
          <a:p>
            <a:r>
              <a:rPr lang="en-IN" sz="2000" b="1" dirty="0" err="1"/>
              <a:t>Neighbors</a:t>
            </a:r>
            <a:r>
              <a:rPr lang="en-IN" sz="2000" b="1" dirty="0"/>
              <a:t> Algorithm: </a:t>
            </a:r>
            <a:r>
              <a:rPr lang="en-IN" sz="2000" dirty="0"/>
              <a:t>Usually ’auto’ is the best</a:t>
            </a:r>
          </a:p>
          <a:p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E1EAB-BBA6-4DD6-AFC4-249E3D947840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555EB-6FB5-4FC1-9F38-DEE10DF8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7" y="1499622"/>
            <a:ext cx="5487488" cy="26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66B-159F-4C02-A031-3B7EB34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0" y="121589"/>
            <a:ext cx="10515600" cy="1325563"/>
          </a:xfrm>
        </p:spPr>
        <p:txBody>
          <a:bodyPr/>
          <a:lstStyle/>
          <a:p>
            <a:r>
              <a:rPr lang="en-IN" dirty="0"/>
              <a:t>Drawbacks of 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B6524-BEB3-4DFC-9861-3FB0E10B8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420" y="1339064"/>
                <a:ext cx="9706761" cy="4351338"/>
              </a:xfrm>
            </p:spPr>
            <p:txBody>
              <a:bodyPr/>
              <a:lstStyle/>
              <a:p>
                <a:r>
                  <a:rPr lang="en-IN" dirty="0"/>
                  <a:t>Preserves local structure</a:t>
                </a:r>
                <a:r>
                  <a:rPr lang="en-IN" b="1" dirty="0"/>
                  <a:t>, </a:t>
                </a:r>
                <a:r>
                  <a:rPr lang="en-IN" dirty="0"/>
                  <a:t>by </a:t>
                </a:r>
                <a:r>
                  <a:rPr lang="en-IN" b="1" dirty="0"/>
                  <a:t>sacrificing on global structure</a:t>
                </a:r>
                <a:endParaRPr lang="en-IN" dirty="0"/>
              </a:p>
              <a:p>
                <a:r>
                  <a:rPr lang="en-IN" b="1" dirty="0"/>
                  <a:t>Assumes local linearity, </a:t>
                </a:r>
                <a:r>
                  <a:rPr lang="en-IN" dirty="0"/>
                  <a:t>so cannot ‘unpack’ highly convoluted datasets</a:t>
                </a:r>
              </a:p>
              <a:p>
                <a:r>
                  <a:rPr lang="en-IN" b="1" dirty="0"/>
                  <a:t>Very computationally expensive</a:t>
                </a:r>
                <a:r>
                  <a:rPr lang="en-IN" dirty="0"/>
                  <a:t>, as compute time scales as square of number of samples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as well as the number of input dimensions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IN" b="1" dirty="0"/>
              </a:p>
              <a:p>
                <a:r>
                  <a:rPr lang="en-IN" b="1" dirty="0"/>
                  <a:t>Tends to collapse points in a single plane</a:t>
                </a:r>
                <a:r>
                  <a:rPr lang="en-IN" dirty="0"/>
                  <a:t> in the low-dimensional map space</a:t>
                </a:r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B6524-BEB3-4DFC-9861-3FB0E10B8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420" y="1339064"/>
                <a:ext cx="9706761" cy="4351338"/>
              </a:xfrm>
              <a:blipFill>
                <a:blip r:embed="rId2"/>
                <a:stretch>
                  <a:fillRect l="-1131" t="-2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310FE6C-8448-4C3D-8D98-F1EE0FDAAA99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8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3776332-7866-48B6-80CD-2C40453F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24" y="1603534"/>
            <a:ext cx="4745610" cy="31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793B0-8D96-43A4-AC64-2C1DE81C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11" y="183590"/>
            <a:ext cx="11812389" cy="1325563"/>
          </a:xfrm>
        </p:spPr>
        <p:txBody>
          <a:bodyPr/>
          <a:lstStyle/>
          <a:p>
            <a:r>
              <a:rPr lang="en-US" dirty="0"/>
              <a:t>t- Distributed Stochastic Neighborhood Embedding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027D-59A6-4165-B55E-DC7EB8ED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758" y="1536368"/>
            <a:ext cx="5239238" cy="4813714"/>
          </a:xfrm>
        </p:spPr>
        <p:txBody>
          <a:bodyPr>
            <a:normAutofit/>
          </a:bodyPr>
          <a:lstStyle/>
          <a:p>
            <a:r>
              <a:rPr lang="en-IN" sz="2400" dirty="0"/>
              <a:t>We convert Euclidean distances between high-dimensional data-points to probabilities using a Gaussian distribution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5E52A-B5B2-43B0-B329-E7296393CCDA}"/>
              </a:ext>
            </a:extLst>
          </p:cNvPr>
          <p:cNvSpPr/>
          <p:nvPr/>
        </p:nvSpPr>
        <p:spPr>
          <a:xfrm>
            <a:off x="1539735" y="354963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9209D-B009-47C7-85D2-A6C13B87D0CA}"/>
              </a:ext>
            </a:extLst>
          </p:cNvPr>
          <p:cNvSpPr/>
          <p:nvPr/>
        </p:nvSpPr>
        <p:spPr>
          <a:xfrm>
            <a:off x="1423863" y="298603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765631-463C-4C10-8822-2C28F013C516}"/>
              </a:ext>
            </a:extLst>
          </p:cNvPr>
          <p:cNvSpPr/>
          <p:nvPr/>
        </p:nvSpPr>
        <p:spPr>
          <a:xfrm>
            <a:off x="856758" y="318435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D4941-950B-4B33-990D-0169178D82C1}"/>
              </a:ext>
            </a:extLst>
          </p:cNvPr>
          <p:cNvSpPr/>
          <p:nvPr/>
        </p:nvSpPr>
        <p:spPr>
          <a:xfrm>
            <a:off x="3622319" y="3235721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84329-71BC-459C-B021-4F130F5B4AA6}"/>
              </a:ext>
            </a:extLst>
          </p:cNvPr>
          <p:cNvSpPr/>
          <p:nvPr/>
        </p:nvSpPr>
        <p:spPr>
          <a:xfrm>
            <a:off x="3085442" y="3446752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FF9483-3CD7-47CC-8B30-7092B75811B5}"/>
              </a:ext>
            </a:extLst>
          </p:cNvPr>
          <p:cNvSpPr/>
          <p:nvPr/>
        </p:nvSpPr>
        <p:spPr>
          <a:xfrm>
            <a:off x="3761965" y="3747224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C352D9-03B8-4FE5-8559-047A6F9FC470}"/>
              </a:ext>
            </a:extLst>
          </p:cNvPr>
          <p:cNvSpPr/>
          <p:nvPr/>
        </p:nvSpPr>
        <p:spPr>
          <a:xfrm>
            <a:off x="3216639" y="3930332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2E1515-9DD4-4F8D-8881-FDA4369E2FFF}"/>
              </a:ext>
            </a:extLst>
          </p:cNvPr>
          <p:cNvSpPr/>
          <p:nvPr/>
        </p:nvSpPr>
        <p:spPr>
          <a:xfrm>
            <a:off x="1057771" y="381202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E59513-F013-409F-A308-F7B537CDD5A6}"/>
              </a:ext>
            </a:extLst>
          </p:cNvPr>
          <p:cNvSpPr/>
          <p:nvPr/>
        </p:nvSpPr>
        <p:spPr>
          <a:xfrm>
            <a:off x="7660006" y="4786137"/>
            <a:ext cx="143455" cy="1397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84A208-119A-4D60-A6E9-0FE68860E2BB}"/>
              </a:ext>
            </a:extLst>
          </p:cNvPr>
          <p:cNvSpPr/>
          <p:nvPr/>
        </p:nvSpPr>
        <p:spPr>
          <a:xfrm>
            <a:off x="8009117" y="4778431"/>
            <a:ext cx="143455" cy="1397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20D32E-7082-4759-93D3-BFBCC1FA0220}"/>
              </a:ext>
            </a:extLst>
          </p:cNvPr>
          <p:cNvSpPr/>
          <p:nvPr/>
        </p:nvSpPr>
        <p:spPr>
          <a:xfrm>
            <a:off x="8814104" y="4778431"/>
            <a:ext cx="143455" cy="139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9E316F-DC17-45BF-BFFC-7559F2EF3D74}"/>
              </a:ext>
            </a:extLst>
          </p:cNvPr>
          <p:cNvCxnSpPr>
            <a:cxnSpLocks/>
          </p:cNvCxnSpPr>
          <p:nvPr/>
        </p:nvCxnSpPr>
        <p:spPr>
          <a:xfrm flipV="1">
            <a:off x="7668248" y="2929097"/>
            <a:ext cx="19726" cy="15848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C07299-B4A6-4AE7-90A2-6F245F27F9AF}"/>
              </a:ext>
            </a:extLst>
          </p:cNvPr>
          <p:cNvCxnSpPr>
            <a:cxnSpLocks/>
          </p:cNvCxnSpPr>
          <p:nvPr/>
        </p:nvCxnSpPr>
        <p:spPr>
          <a:xfrm flipH="1" flipV="1">
            <a:off x="8875639" y="4082692"/>
            <a:ext cx="10192" cy="43129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07CFBD-A433-4064-99B9-F5A661258C3E}"/>
              </a:ext>
            </a:extLst>
          </p:cNvPr>
          <p:cNvCxnSpPr>
            <a:cxnSpLocks/>
          </p:cNvCxnSpPr>
          <p:nvPr/>
        </p:nvCxnSpPr>
        <p:spPr>
          <a:xfrm flipH="1">
            <a:off x="1188967" y="3680832"/>
            <a:ext cx="481964" cy="262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6A1006-92AD-413D-B33B-C0CF6FB73EED}"/>
              </a:ext>
            </a:extLst>
          </p:cNvPr>
          <p:cNvCxnSpPr>
            <a:cxnSpLocks/>
          </p:cNvCxnSpPr>
          <p:nvPr/>
        </p:nvCxnSpPr>
        <p:spPr>
          <a:xfrm>
            <a:off x="1670931" y="3680832"/>
            <a:ext cx="1676904" cy="380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98A761-6787-4CD7-9FA9-E81CBBCF847F}"/>
                  </a:ext>
                </a:extLst>
              </p:cNvPr>
              <p:cNvSpPr txBox="1"/>
              <p:nvPr/>
            </p:nvSpPr>
            <p:spPr>
              <a:xfrm>
                <a:off x="1270346" y="3807973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98A761-6787-4CD7-9FA9-E81CBBCF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346" y="3807973"/>
                <a:ext cx="56710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E2260F-A855-43A5-8B99-E023F0743E2C}"/>
                  </a:ext>
                </a:extLst>
              </p:cNvPr>
              <p:cNvSpPr txBox="1"/>
              <p:nvPr/>
            </p:nvSpPr>
            <p:spPr>
              <a:xfrm>
                <a:off x="2272428" y="3898025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E2260F-A855-43A5-8B99-E023F074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28" y="3898025"/>
                <a:ext cx="5671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F901C4-47AB-4E64-9E59-DB5628673DD5}"/>
                  </a:ext>
                </a:extLst>
              </p:cNvPr>
              <p:cNvSpPr txBox="1"/>
              <p:nvPr/>
            </p:nvSpPr>
            <p:spPr>
              <a:xfrm>
                <a:off x="7660006" y="4896994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F901C4-47AB-4E64-9E59-DB5628673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06" y="4896994"/>
                <a:ext cx="5671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088DE4-4818-4EF8-9C59-6E822CA348DF}"/>
                  </a:ext>
                </a:extLst>
              </p:cNvPr>
              <p:cNvSpPr txBox="1"/>
              <p:nvPr/>
            </p:nvSpPr>
            <p:spPr>
              <a:xfrm>
                <a:off x="8155900" y="4899405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088DE4-4818-4EF8-9C59-6E822CA34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00" y="4899405"/>
                <a:ext cx="56710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A4AF4D-5437-452E-9904-9F78BE9E3A88}"/>
              </a:ext>
            </a:extLst>
          </p:cNvPr>
          <p:cNvCxnSpPr>
            <a:cxnSpLocks/>
          </p:cNvCxnSpPr>
          <p:nvPr/>
        </p:nvCxnSpPr>
        <p:spPr>
          <a:xfrm flipH="1" flipV="1">
            <a:off x="8087729" y="1832785"/>
            <a:ext cx="1" cy="268119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741BDA3-B80C-435C-AB0B-4EE3847713CC}"/>
                  </a:ext>
                </a:extLst>
              </p:cNvPr>
              <p:cNvSpPr txBox="1"/>
              <p:nvPr/>
            </p:nvSpPr>
            <p:spPr>
              <a:xfrm>
                <a:off x="7202265" y="4008059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741BDA3-B80C-435C-AB0B-4EE384771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265" y="4008059"/>
                <a:ext cx="56710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37F3BB-67B3-4C77-910C-4B1C89FDA782}"/>
                  </a:ext>
                </a:extLst>
              </p:cNvPr>
              <p:cNvSpPr txBox="1"/>
              <p:nvPr/>
            </p:nvSpPr>
            <p:spPr>
              <a:xfrm>
                <a:off x="8377783" y="4080442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37F3BB-67B3-4C77-910C-4B1C89FDA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783" y="4080442"/>
                <a:ext cx="5671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2B9835-2638-4D33-8DA2-1AF109F97894}"/>
                  </a:ext>
                </a:extLst>
              </p:cNvPr>
              <p:cNvSpPr txBox="1"/>
              <p:nvPr/>
            </p:nvSpPr>
            <p:spPr>
              <a:xfrm>
                <a:off x="3143633" y="5220797"/>
                <a:ext cx="34193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2B9835-2638-4D33-8DA2-1AF109F97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33" y="5220797"/>
                <a:ext cx="3419352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016658BD-6C67-4179-9849-975D2441CDB9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27" grpId="0"/>
      <p:bldP spid="30" grpId="0"/>
      <p:bldP spid="31" grpId="0"/>
      <p:bldP spid="32" grpId="0"/>
      <p:bldP spid="43" grpId="0"/>
      <p:bldP spid="44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1BD3-3A53-4429-A396-B0916EA8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90145" cy="4351338"/>
          </a:xfrm>
        </p:spPr>
        <p:txBody>
          <a:bodyPr/>
          <a:lstStyle/>
          <a:p>
            <a:r>
              <a:rPr lang="en-IN" dirty="0"/>
              <a:t>Bachelors in Mechanical Engineering from Jadavpur University</a:t>
            </a:r>
          </a:p>
          <a:p>
            <a:r>
              <a:rPr lang="en-IN" dirty="0"/>
              <a:t>Masters in Operations Research from Indian Statistical Institute, Kolkata (</a:t>
            </a:r>
            <a:r>
              <a:rPr lang="en-IN" i="1" dirty="0"/>
              <a:t>current</a:t>
            </a:r>
            <a:r>
              <a:rPr lang="en-IN" dirty="0"/>
              <a:t>)</a:t>
            </a:r>
          </a:p>
          <a:p>
            <a:r>
              <a:rPr lang="en-IN" dirty="0"/>
              <a:t>Summer and winter internships at Anheuser-Busch InBev (</a:t>
            </a:r>
            <a:r>
              <a:rPr lang="en-IN" i="1" dirty="0"/>
              <a:t>current</a:t>
            </a:r>
            <a:r>
              <a:rPr lang="en-IN" dirty="0"/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8F8A34-EF27-4E9B-88C2-BE11F7CA8A6A}"/>
              </a:ext>
            </a:extLst>
          </p:cNvPr>
          <p:cNvSpPr txBox="1">
            <a:spLocks/>
          </p:cNvSpPr>
          <p:nvPr/>
        </p:nvSpPr>
        <p:spPr>
          <a:xfrm>
            <a:off x="545285" y="98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About 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80E5F-8D44-4B94-A811-65A67F4F9104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C602D-D728-41DC-BED8-DC8D4A3B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54" y="1584158"/>
            <a:ext cx="4219152" cy="4350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198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3776332-7866-48B6-80CD-2C40453F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63" y="1626779"/>
            <a:ext cx="4745610" cy="31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793B0-8D96-43A4-AC64-2C1DE81C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1" y="137866"/>
            <a:ext cx="10515600" cy="1325563"/>
          </a:xfrm>
        </p:spPr>
        <p:txBody>
          <a:bodyPr/>
          <a:lstStyle/>
          <a:p>
            <a:r>
              <a:rPr lang="en-US" dirty="0"/>
              <a:t>t-SNE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027D-59A6-4165-B55E-DC7EB8ED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10" y="1503601"/>
            <a:ext cx="5543473" cy="4813714"/>
          </a:xfrm>
        </p:spPr>
        <p:txBody>
          <a:bodyPr>
            <a:normAutofit/>
          </a:bodyPr>
          <a:lstStyle/>
          <a:p>
            <a:r>
              <a:rPr lang="en-IN" sz="2400" dirty="0"/>
              <a:t>Similarly, we convert distances to probabilities in the lower dimension map, using a t-distribution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5E52A-B5B2-43B0-B329-E7296393CCDA}"/>
              </a:ext>
            </a:extLst>
          </p:cNvPr>
          <p:cNvSpPr/>
          <p:nvPr/>
        </p:nvSpPr>
        <p:spPr>
          <a:xfrm>
            <a:off x="2481370" y="341627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9209D-B009-47C7-85D2-A6C13B87D0CA}"/>
              </a:ext>
            </a:extLst>
          </p:cNvPr>
          <p:cNvSpPr/>
          <p:nvPr/>
        </p:nvSpPr>
        <p:spPr>
          <a:xfrm>
            <a:off x="3785776" y="341627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765631-463C-4C10-8822-2C28F013C516}"/>
              </a:ext>
            </a:extLst>
          </p:cNvPr>
          <p:cNvSpPr/>
          <p:nvPr/>
        </p:nvSpPr>
        <p:spPr>
          <a:xfrm>
            <a:off x="1207695" y="3416278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D4941-950B-4B33-990D-0169178D82C1}"/>
              </a:ext>
            </a:extLst>
          </p:cNvPr>
          <p:cNvSpPr/>
          <p:nvPr/>
        </p:nvSpPr>
        <p:spPr>
          <a:xfrm>
            <a:off x="804260" y="3429000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84329-71BC-459C-B021-4F130F5B4AA6}"/>
              </a:ext>
            </a:extLst>
          </p:cNvPr>
          <p:cNvSpPr/>
          <p:nvPr/>
        </p:nvSpPr>
        <p:spPr>
          <a:xfrm>
            <a:off x="3015117" y="3416275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FF9483-3CD7-47CC-8B30-7092B75811B5}"/>
              </a:ext>
            </a:extLst>
          </p:cNvPr>
          <p:cNvSpPr/>
          <p:nvPr/>
        </p:nvSpPr>
        <p:spPr>
          <a:xfrm>
            <a:off x="4075746" y="3416279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C352D9-03B8-4FE5-8559-047A6F9FC470}"/>
              </a:ext>
            </a:extLst>
          </p:cNvPr>
          <p:cNvSpPr/>
          <p:nvPr/>
        </p:nvSpPr>
        <p:spPr>
          <a:xfrm>
            <a:off x="4744613" y="3416276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2E1515-9DD4-4F8D-8881-FDA4369E2FFF}"/>
              </a:ext>
            </a:extLst>
          </p:cNvPr>
          <p:cNvSpPr/>
          <p:nvPr/>
        </p:nvSpPr>
        <p:spPr>
          <a:xfrm>
            <a:off x="1729327" y="3416274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5355D9-BC80-4152-8699-3AB463EF5FB7}"/>
              </a:ext>
            </a:extLst>
          </p:cNvPr>
          <p:cNvSpPr/>
          <p:nvPr/>
        </p:nvSpPr>
        <p:spPr>
          <a:xfrm>
            <a:off x="7306166" y="4778431"/>
            <a:ext cx="143455" cy="1397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E7E805E-E750-4B43-B515-B2AB86306CF7}"/>
              </a:ext>
            </a:extLst>
          </p:cNvPr>
          <p:cNvSpPr/>
          <p:nvPr/>
        </p:nvSpPr>
        <p:spPr>
          <a:xfrm>
            <a:off x="8009117" y="4778431"/>
            <a:ext cx="143455" cy="1397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AD3DC7-6D07-424F-AA73-913C7DED0A24}"/>
              </a:ext>
            </a:extLst>
          </p:cNvPr>
          <p:cNvSpPr/>
          <p:nvPr/>
        </p:nvSpPr>
        <p:spPr>
          <a:xfrm>
            <a:off x="8432767" y="4778431"/>
            <a:ext cx="143455" cy="139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61877-9EB5-49AB-BC88-F1DA5A343DB0}"/>
              </a:ext>
            </a:extLst>
          </p:cNvPr>
          <p:cNvCxnSpPr>
            <a:cxnSpLocks/>
          </p:cNvCxnSpPr>
          <p:nvPr/>
        </p:nvCxnSpPr>
        <p:spPr>
          <a:xfrm flipV="1">
            <a:off x="7350672" y="4039984"/>
            <a:ext cx="0" cy="4739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79ACD1-22F6-4D45-A02B-E5453CAB80CA}"/>
              </a:ext>
            </a:extLst>
          </p:cNvPr>
          <p:cNvCxnSpPr>
            <a:cxnSpLocks/>
          </p:cNvCxnSpPr>
          <p:nvPr/>
        </p:nvCxnSpPr>
        <p:spPr>
          <a:xfrm flipH="1" flipV="1">
            <a:off x="8432767" y="2568271"/>
            <a:ext cx="71727" cy="194571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A5B48E-1A9C-4DFF-9E75-486CB8E92192}"/>
                  </a:ext>
                </a:extLst>
              </p:cNvPr>
              <p:cNvSpPr txBox="1"/>
              <p:nvPr/>
            </p:nvSpPr>
            <p:spPr>
              <a:xfrm>
                <a:off x="7442012" y="4864622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A5B48E-1A9C-4DFF-9E75-486CB8E92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012" y="4864622"/>
                <a:ext cx="5671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3DC6E3-E6DB-4382-B30F-FD9573438B71}"/>
                  </a:ext>
                </a:extLst>
              </p:cNvPr>
              <p:cNvSpPr txBox="1"/>
              <p:nvPr/>
            </p:nvSpPr>
            <p:spPr>
              <a:xfrm>
                <a:off x="2650684" y="3561450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3DC6E3-E6DB-4382-B30F-FD9573438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84" y="3561450"/>
                <a:ext cx="5671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0A629D-BDEB-41E4-86FC-097F3D5028B3}"/>
              </a:ext>
            </a:extLst>
          </p:cNvPr>
          <p:cNvCxnSpPr>
            <a:cxnSpLocks/>
          </p:cNvCxnSpPr>
          <p:nvPr/>
        </p:nvCxnSpPr>
        <p:spPr>
          <a:xfrm flipH="1" flipV="1">
            <a:off x="8087729" y="1832785"/>
            <a:ext cx="1" cy="268119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34F673A-8067-4B70-AA21-52F72E35A5F9}"/>
                  </a:ext>
                </a:extLst>
              </p:cNvPr>
              <p:cNvSpPr txBox="1"/>
              <p:nvPr/>
            </p:nvSpPr>
            <p:spPr>
              <a:xfrm>
                <a:off x="7412157" y="4113671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34F673A-8067-4B70-AA21-52F72E35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57" y="4113671"/>
                <a:ext cx="567105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8B05BCA-F31A-4CB1-895C-6A4B26CC8883}"/>
                  </a:ext>
                </a:extLst>
              </p:cNvPr>
              <p:cNvSpPr txBox="1"/>
              <p:nvPr/>
            </p:nvSpPr>
            <p:spPr>
              <a:xfrm>
                <a:off x="8439452" y="4113671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8B05BCA-F31A-4CB1-895C-6A4B26CC8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452" y="4113671"/>
                <a:ext cx="56710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A8A264A0-3DE5-4BE6-8928-F524B197EF0C}"/>
              </a:ext>
            </a:extLst>
          </p:cNvPr>
          <p:cNvCxnSpPr>
            <a:cxnSpLocks/>
          </p:cNvCxnSpPr>
          <p:nvPr/>
        </p:nvCxnSpPr>
        <p:spPr>
          <a:xfrm flipH="1">
            <a:off x="1860523" y="3560196"/>
            <a:ext cx="76449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30972F-2B81-4294-A80D-7406650F51AB}"/>
              </a:ext>
            </a:extLst>
          </p:cNvPr>
          <p:cNvCxnSpPr>
            <a:cxnSpLocks/>
          </p:cNvCxnSpPr>
          <p:nvPr/>
        </p:nvCxnSpPr>
        <p:spPr>
          <a:xfrm>
            <a:off x="2615827" y="3560196"/>
            <a:ext cx="530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ABAE870-2D4A-4FB7-BCD4-4B837823AC47}"/>
                  </a:ext>
                </a:extLst>
              </p:cNvPr>
              <p:cNvSpPr txBox="1"/>
              <p:nvPr/>
            </p:nvSpPr>
            <p:spPr>
              <a:xfrm>
                <a:off x="1953449" y="3560196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ABAE870-2D4A-4FB7-BCD4-4B837823A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49" y="3560196"/>
                <a:ext cx="5671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70C5FD3-670A-43CD-BF90-BF0B8295D13D}"/>
                  </a:ext>
                </a:extLst>
              </p:cNvPr>
              <p:cNvSpPr txBox="1"/>
              <p:nvPr/>
            </p:nvSpPr>
            <p:spPr>
              <a:xfrm>
                <a:off x="8029445" y="4864622"/>
                <a:ext cx="567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70C5FD3-670A-43CD-BF90-BF0B8295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45" y="4864622"/>
                <a:ext cx="5671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75230B-8385-44E6-8F4D-193B75AFA82A}"/>
                  </a:ext>
                </a:extLst>
              </p:cNvPr>
              <p:cNvSpPr txBox="1"/>
              <p:nvPr/>
            </p:nvSpPr>
            <p:spPr>
              <a:xfrm>
                <a:off x="3143633" y="5220797"/>
                <a:ext cx="34193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75230B-8385-44E6-8F4D-193B75AFA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33" y="5220797"/>
                <a:ext cx="3419352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1A96A6DE-66C3-4812-833E-742CC45FAD83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37" grpId="0" animBg="1"/>
      <p:bldP spid="38" grpId="0" animBg="1"/>
      <p:bldP spid="39" grpId="0" animBg="1"/>
      <p:bldP spid="42" grpId="0"/>
      <p:bldP spid="43" grpId="0"/>
      <p:bldP spid="45" grpId="0"/>
      <p:bldP spid="46" grpId="0"/>
      <p:bldP spid="65" grpId="0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93B0-8D96-43A4-AC64-2C1DE81C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72" y="125312"/>
            <a:ext cx="10515600" cy="1325563"/>
          </a:xfrm>
        </p:spPr>
        <p:txBody>
          <a:bodyPr/>
          <a:lstStyle/>
          <a:p>
            <a:r>
              <a:rPr lang="en-US" dirty="0"/>
              <a:t>t-SNE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3027D-59A6-4165-B55E-DC7EB8ED6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1610" y="1503601"/>
                <a:ext cx="5543473" cy="1562409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t-SNE aims to search for map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that minimize the mismatch between the probability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3027D-59A6-4165-B55E-DC7EB8ED6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610" y="1503601"/>
                <a:ext cx="5543473" cy="1562409"/>
              </a:xfrm>
              <a:blipFill>
                <a:blip r:embed="rId2"/>
                <a:stretch>
                  <a:fillRect l="-1429" t="-5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865E52A-B5B2-43B0-B329-E7296393CCDA}"/>
              </a:ext>
            </a:extLst>
          </p:cNvPr>
          <p:cNvSpPr/>
          <p:nvPr/>
        </p:nvSpPr>
        <p:spPr>
          <a:xfrm>
            <a:off x="8788408" y="1637355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9209D-B009-47C7-85D2-A6C13B87D0CA}"/>
              </a:ext>
            </a:extLst>
          </p:cNvPr>
          <p:cNvSpPr/>
          <p:nvPr/>
        </p:nvSpPr>
        <p:spPr>
          <a:xfrm>
            <a:off x="10092814" y="1637352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765631-463C-4C10-8822-2C28F013C516}"/>
              </a:ext>
            </a:extLst>
          </p:cNvPr>
          <p:cNvSpPr/>
          <p:nvPr/>
        </p:nvSpPr>
        <p:spPr>
          <a:xfrm>
            <a:off x="7514733" y="1637354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D4941-950B-4B33-990D-0169178D82C1}"/>
              </a:ext>
            </a:extLst>
          </p:cNvPr>
          <p:cNvSpPr/>
          <p:nvPr/>
        </p:nvSpPr>
        <p:spPr>
          <a:xfrm>
            <a:off x="7111298" y="165007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84329-71BC-459C-B021-4F130F5B4AA6}"/>
              </a:ext>
            </a:extLst>
          </p:cNvPr>
          <p:cNvSpPr/>
          <p:nvPr/>
        </p:nvSpPr>
        <p:spPr>
          <a:xfrm>
            <a:off x="9322155" y="1637351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FF9483-3CD7-47CC-8B30-7092B75811B5}"/>
              </a:ext>
            </a:extLst>
          </p:cNvPr>
          <p:cNvSpPr/>
          <p:nvPr/>
        </p:nvSpPr>
        <p:spPr>
          <a:xfrm>
            <a:off x="10382784" y="1637355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C352D9-03B8-4FE5-8559-047A6F9FC470}"/>
              </a:ext>
            </a:extLst>
          </p:cNvPr>
          <p:cNvSpPr/>
          <p:nvPr/>
        </p:nvSpPr>
        <p:spPr>
          <a:xfrm>
            <a:off x="11051651" y="1637352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2E1515-9DD4-4F8D-8881-FDA4369E2FFF}"/>
              </a:ext>
            </a:extLst>
          </p:cNvPr>
          <p:cNvSpPr/>
          <p:nvPr/>
        </p:nvSpPr>
        <p:spPr>
          <a:xfrm>
            <a:off x="8036365" y="1637350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A8A264A0-3DE5-4BE6-8928-F524B197EF0C}"/>
              </a:ext>
            </a:extLst>
          </p:cNvPr>
          <p:cNvCxnSpPr>
            <a:cxnSpLocks/>
          </p:cNvCxnSpPr>
          <p:nvPr/>
        </p:nvCxnSpPr>
        <p:spPr>
          <a:xfrm flipH="1">
            <a:off x="7959255" y="2125358"/>
            <a:ext cx="55483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30972F-2B81-4294-A80D-7406650F51AB}"/>
              </a:ext>
            </a:extLst>
          </p:cNvPr>
          <p:cNvCxnSpPr>
            <a:cxnSpLocks/>
          </p:cNvCxnSpPr>
          <p:nvPr/>
        </p:nvCxnSpPr>
        <p:spPr>
          <a:xfrm flipH="1">
            <a:off x="8934043" y="2284805"/>
            <a:ext cx="79362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83B1D5-AF0B-4FFC-8818-EABF39ED4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610" y="3066010"/>
                <a:ext cx="5543473" cy="8326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400" dirty="0"/>
                  <a:t>This is done by minimizing the Kullback-Leibler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83B1D5-AF0B-4FFC-8818-EABF39ED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10" y="3066010"/>
                <a:ext cx="5543473" cy="832659"/>
              </a:xfrm>
              <a:prstGeom prst="rect">
                <a:avLst/>
              </a:prstGeom>
              <a:blipFill>
                <a:blip r:embed="rId3"/>
                <a:stretch>
                  <a:fillRect l="-1429" t="-10219" b="-6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ED25809-0240-40E4-BE39-69759A7664CF}"/>
              </a:ext>
            </a:extLst>
          </p:cNvPr>
          <p:cNvSpPr txBox="1">
            <a:spLocks/>
          </p:cNvSpPr>
          <p:nvPr/>
        </p:nvSpPr>
        <p:spPr>
          <a:xfrm>
            <a:off x="751609" y="3898668"/>
            <a:ext cx="5543473" cy="186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Minimizing KL Divergence pushes similar points towards each other, and dissimilar points away from each other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65BA61-B2F3-4384-B65E-B8F41F9B2383}"/>
              </a:ext>
            </a:extLst>
          </p:cNvPr>
          <p:cNvCxnSpPr>
            <a:cxnSpLocks/>
          </p:cNvCxnSpPr>
          <p:nvPr/>
        </p:nvCxnSpPr>
        <p:spPr>
          <a:xfrm flipH="1" flipV="1">
            <a:off x="7221912" y="2426863"/>
            <a:ext cx="146044" cy="23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1EBCD5-6505-4FCC-AB2D-E88907ADE0B0}"/>
              </a:ext>
            </a:extLst>
          </p:cNvPr>
          <p:cNvCxnSpPr>
            <a:cxnSpLocks/>
          </p:cNvCxnSpPr>
          <p:nvPr/>
        </p:nvCxnSpPr>
        <p:spPr>
          <a:xfrm>
            <a:off x="7564586" y="2269161"/>
            <a:ext cx="3070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4E4AC0-8074-4C61-A746-A60A3C6A37AF}"/>
              </a:ext>
            </a:extLst>
          </p:cNvPr>
          <p:cNvCxnSpPr>
            <a:cxnSpLocks/>
          </p:cNvCxnSpPr>
          <p:nvPr/>
        </p:nvCxnSpPr>
        <p:spPr>
          <a:xfrm>
            <a:off x="10104172" y="2429253"/>
            <a:ext cx="251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A7AB82-2C1F-475C-9152-8CE5B47559F4}"/>
              </a:ext>
            </a:extLst>
          </p:cNvPr>
          <p:cNvCxnSpPr>
            <a:cxnSpLocks/>
          </p:cNvCxnSpPr>
          <p:nvPr/>
        </p:nvCxnSpPr>
        <p:spPr>
          <a:xfrm flipH="1">
            <a:off x="10355207" y="2580329"/>
            <a:ext cx="26239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653492-0680-4F92-838F-1093FF9B7F50}"/>
              </a:ext>
            </a:extLst>
          </p:cNvPr>
          <p:cNvCxnSpPr>
            <a:cxnSpLocks/>
          </p:cNvCxnSpPr>
          <p:nvPr/>
        </p:nvCxnSpPr>
        <p:spPr>
          <a:xfrm flipH="1">
            <a:off x="10956193" y="2669118"/>
            <a:ext cx="15177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824BA9-E615-4AE2-9D80-2D458B50B48A}"/>
              </a:ext>
            </a:extLst>
          </p:cNvPr>
          <p:cNvCxnSpPr>
            <a:cxnSpLocks/>
          </p:cNvCxnSpPr>
          <p:nvPr/>
        </p:nvCxnSpPr>
        <p:spPr>
          <a:xfrm flipH="1">
            <a:off x="8514088" y="2834770"/>
            <a:ext cx="793629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F11FC12-71C8-4781-A846-18C5AE042E51}"/>
              </a:ext>
            </a:extLst>
          </p:cNvPr>
          <p:cNvSpPr/>
          <p:nvPr/>
        </p:nvSpPr>
        <p:spPr>
          <a:xfrm>
            <a:off x="8494514" y="340523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12513C-D20C-4E84-AD5D-86CFE2A01CDF}"/>
              </a:ext>
            </a:extLst>
          </p:cNvPr>
          <p:cNvSpPr/>
          <p:nvPr/>
        </p:nvSpPr>
        <p:spPr>
          <a:xfrm>
            <a:off x="10092814" y="3405242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57AA68-E225-4ABF-AC8D-2D45F69DD6C3}"/>
              </a:ext>
            </a:extLst>
          </p:cNvPr>
          <p:cNvSpPr/>
          <p:nvPr/>
        </p:nvSpPr>
        <p:spPr>
          <a:xfrm>
            <a:off x="7514733" y="3405244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0F75806-79F4-4B45-A4DB-61AA60F93B75}"/>
              </a:ext>
            </a:extLst>
          </p:cNvPr>
          <p:cNvSpPr/>
          <p:nvPr/>
        </p:nvSpPr>
        <p:spPr>
          <a:xfrm>
            <a:off x="7111298" y="341796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35391BA-90E7-4657-AAB2-828E9D685F22}"/>
              </a:ext>
            </a:extLst>
          </p:cNvPr>
          <p:cNvSpPr/>
          <p:nvPr/>
        </p:nvSpPr>
        <p:spPr>
          <a:xfrm>
            <a:off x="9322155" y="3405238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2F228A-6EA6-42BE-ACDF-E7722093A970}"/>
              </a:ext>
            </a:extLst>
          </p:cNvPr>
          <p:cNvSpPr/>
          <p:nvPr/>
        </p:nvSpPr>
        <p:spPr>
          <a:xfrm>
            <a:off x="10382784" y="3405245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D955691-CB1E-413A-B2C1-8A3C9B5EF7F6}"/>
              </a:ext>
            </a:extLst>
          </p:cNvPr>
          <p:cNvSpPr/>
          <p:nvPr/>
        </p:nvSpPr>
        <p:spPr>
          <a:xfrm>
            <a:off x="11051651" y="3405242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C553EA-82C6-4B26-871A-39CCF5385087}"/>
              </a:ext>
            </a:extLst>
          </p:cNvPr>
          <p:cNvSpPr/>
          <p:nvPr/>
        </p:nvSpPr>
        <p:spPr>
          <a:xfrm>
            <a:off x="8036365" y="3405240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34D52C-1659-4CF5-92C9-2E01962C8439}"/>
              </a:ext>
            </a:extLst>
          </p:cNvPr>
          <p:cNvCxnSpPr>
            <a:cxnSpLocks/>
          </p:cNvCxnSpPr>
          <p:nvPr/>
        </p:nvCxnSpPr>
        <p:spPr>
          <a:xfrm>
            <a:off x="8537373" y="3898668"/>
            <a:ext cx="513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FF73B8-8901-4868-92BE-09B588F3525D}"/>
              </a:ext>
            </a:extLst>
          </p:cNvPr>
          <p:cNvCxnSpPr>
            <a:cxnSpLocks/>
          </p:cNvCxnSpPr>
          <p:nvPr/>
        </p:nvCxnSpPr>
        <p:spPr>
          <a:xfrm>
            <a:off x="8149084" y="4051068"/>
            <a:ext cx="3882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3BCD99-70DF-4371-921A-5C9195FDBB55}"/>
              </a:ext>
            </a:extLst>
          </p:cNvPr>
          <p:cNvCxnSpPr>
            <a:cxnSpLocks/>
          </p:cNvCxnSpPr>
          <p:nvPr/>
        </p:nvCxnSpPr>
        <p:spPr>
          <a:xfrm>
            <a:off x="7209467" y="4244801"/>
            <a:ext cx="1584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1112F8-F889-4FE1-A44C-B2B27729F140}"/>
              </a:ext>
            </a:extLst>
          </p:cNvPr>
          <p:cNvCxnSpPr>
            <a:cxnSpLocks/>
          </p:cNvCxnSpPr>
          <p:nvPr/>
        </p:nvCxnSpPr>
        <p:spPr>
          <a:xfrm flipH="1">
            <a:off x="7564587" y="4051068"/>
            <a:ext cx="307005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541B0E-343D-4FDA-86F1-EDB95398B4C1}"/>
              </a:ext>
            </a:extLst>
          </p:cNvPr>
          <p:cNvCxnSpPr>
            <a:cxnSpLocks/>
          </p:cNvCxnSpPr>
          <p:nvPr/>
        </p:nvCxnSpPr>
        <p:spPr>
          <a:xfrm flipH="1">
            <a:off x="9994790" y="3918256"/>
            <a:ext cx="36041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514C39-2C59-4D36-9813-EF05913E383C}"/>
              </a:ext>
            </a:extLst>
          </p:cNvPr>
          <p:cNvCxnSpPr>
            <a:cxnSpLocks/>
          </p:cNvCxnSpPr>
          <p:nvPr/>
        </p:nvCxnSpPr>
        <p:spPr>
          <a:xfrm>
            <a:off x="10355207" y="4051068"/>
            <a:ext cx="3882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7E5442-AA5D-4E26-A19D-76F56DE6570E}"/>
              </a:ext>
            </a:extLst>
          </p:cNvPr>
          <p:cNvCxnSpPr>
            <a:cxnSpLocks/>
          </p:cNvCxnSpPr>
          <p:nvPr/>
        </p:nvCxnSpPr>
        <p:spPr>
          <a:xfrm>
            <a:off x="11107972" y="4244801"/>
            <a:ext cx="251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7D61F87-9FA8-4F7C-BAFF-91033899D236}"/>
              </a:ext>
            </a:extLst>
          </p:cNvPr>
          <p:cNvCxnSpPr>
            <a:cxnSpLocks/>
          </p:cNvCxnSpPr>
          <p:nvPr/>
        </p:nvCxnSpPr>
        <p:spPr>
          <a:xfrm>
            <a:off x="8514088" y="4480438"/>
            <a:ext cx="7787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8F0CA54-46B0-42A9-8693-77A1D536FE37}"/>
              </a:ext>
            </a:extLst>
          </p:cNvPr>
          <p:cNvSpPr/>
          <p:nvPr/>
        </p:nvSpPr>
        <p:spPr>
          <a:xfrm>
            <a:off x="8488779" y="4964768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DBCE24F-8E8C-40ED-8711-94CFF0E03055}"/>
              </a:ext>
            </a:extLst>
          </p:cNvPr>
          <p:cNvSpPr/>
          <p:nvPr/>
        </p:nvSpPr>
        <p:spPr>
          <a:xfrm>
            <a:off x="10087079" y="4964771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6EEE392-171C-4633-B4D8-4B15FDF7D2B8}"/>
              </a:ext>
            </a:extLst>
          </p:cNvPr>
          <p:cNvSpPr/>
          <p:nvPr/>
        </p:nvSpPr>
        <p:spPr>
          <a:xfrm>
            <a:off x="7508998" y="4964773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0D1161-71CB-45D3-87FE-CF51B4825EBD}"/>
              </a:ext>
            </a:extLst>
          </p:cNvPr>
          <p:cNvSpPr/>
          <p:nvPr/>
        </p:nvSpPr>
        <p:spPr>
          <a:xfrm>
            <a:off x="7105563" y="4977495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9BB679-646D-45AA-B27A-1CA027B2FB9A}"/>
              </a:ext>
            </a:extLst>
          </p:cNvPr>
          <p:cNvSpPr/>
          <p:nvPr/>
        </p:nvSpPr>
        <p:spPr>
          <a:xfrm>
            <a:off x="9702695" y="4977495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3F1FAC-A413-4AE4-810B-5823B0A7BE3E}"/>
              </a:ext>
            </a:extLst>
          </p:cNvPr>
          <p:cNvSpPr/>
          <p:nvPr/>
        </p:nvSpPr>
        <p:spPr>
          <a:xfrm>
            <a:off x="10377049" y="4964774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A820F97-73A7-4E9E-ADC7-7006DC65E8FA}"/>
              </a:ext>
            </a:extLst>
          </p:cNvPr>
          <p:cNvSpPr/>
          <p:nvPr/>
        </p:nvSpPr>
        <p:spPr>
          <a:xfrm>
            <a:off x="11045916" y="4964771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6BDDC6E-03C0-4365-8641-F0FF30ADFA0E}"/>
              </a:ext>
            </a:extLst>
          </p:cNvPr>
          <p:cNvSpPr/>
          <p:nvPr/>
        </p:nvSpPr>
        <p:spPr>
          <a:xfrm>
            <a:off x="8030630" y="496476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6B3A3-AB4E-4A2B-A89B-E44509B72FA6}"/>
              </a:ext>
            </a:extLst>
          </p:cNvPr>
          <p:cNvSpPr txBox="1"/>
          <p:nvPr/>
        </p:nvSpPr>
        <p:spPr>
          <a:xfrm>
            <a:off x="7871592" y="5686142"/>
            <a:ext cx="230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 so on…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0F0F07-05B8-4122-B2A1-AD2C8C289F34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28" grpId="0"/>
      <p:bldP spid="2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93B0-8D96-43A4-AC64-2C1DE81C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87" y="132105"/>
            <a:ext cx="10515600" cy="1325563"/>
          </a:xfrm>
        </p:spPr>
        <p:txBody>
          <a:bodyPr/>
          <a:lstStyle/>
          <a:p>
            <a:r>
              <a:rPr lang="en-US" dirty="0"/>
              <a:t>t-SNE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027D-59A6-4165-B55E-DC7EB8ED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10" y="1503601"/>
            <a:ext cx="5543473" cy="1562409"/>
          </a:xfrm>
        </p:spPr>
        <p:txBody>
          <a:bodyPr>
            <a:normAutofit/>
          </a:bodyPr>
          <a:lstStyle/>
          <a:p>
            <a:r>
              <a:rPr lang="en-IN" sz="2400" dirty="0"/>
              <a:t>t-SNE aims to capture local structure of data, and excels at modelling non-linear neighbourhoods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683B1D5-AF0B-4FFC-8818-EABF39ED4099}"/>
              </a:ext>
            </a:extLst>
          </p:cNvPr>
          <p:cNvSpPr txBox="1">
            <a:spLocks/>
          </p:cNvSpPr>
          <p:nvPr/>
        </p:nvSpPr>
        <p:spPr>
          <a:xfrm>
            <a:off x="751608" y="2721583"/>
            <a:ext cx="5543473" cy="162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It ensures similar points in high-dimensional space are placed close together in their low-dimensional representation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ED25809-0240-40E4-BE39-69759A7664CF}"/>
              </a:ext>
            </a:extLst>
          </p:cNvPr>
          <p:cNvSpPr txBox="1">
            <a:spLocks/>
          </p:cNvSpPr>
          <p:nvPr/>
        </p:nvSpPr>
        <p:spPr>
          <a:xfrm>
            <a:off x="751606" y="4294147"/>
            <a:ext cx="5543473" cy="186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However, it doesn’t ensure faraway points in high-dimensional space will be placed equally far away in low-dimensions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B0C5D9-CA7B-4C76-BA4E-42B1EE54EDF5}"/>
              </a:ext>
            </a:extLst>
          </p:cNvPr>
          <p:cNvSpPr/>
          <p:nvPr/>
        </p:nvSpPr>
        <p:spPr>
          <a:xfrm>
            <a:off x="8622751" y="1188913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6446AB0-2D40-48A6-8076-09AE0A3DD3B6}"/>
              </a:ext>
            </a:extLst>
          </p:cNvPr>
          <p:cNvSpPr/>
          <p:nvPr/>
        </p:nvSpPr>
        <p:spPr>
          <a:xfrm>
            <a:off x="10221051" y="118891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498726F-8750-46B8-B477-AF3BB049C58F}"/>
              </a:ext>
            </a:extLst>
          </p:cNvPr>
          <p:cNvSpPr/>
          <p:nvPr/>
        </p:nvSpPr>
        <p:spPr>
          <a:xfrm>
            <a:off x="7642970" y="1188918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967C04D-718A-42D6-B54A-4FAA0C4CA8C9}"/>
              </a:ext>
            </a:extLst>
          </p:cNvPr>
          <p:cNvSpPr/>
          <p:nvPr/>
        </p:nvSpPr>
        <p:spPr>
          <a:xfrm>
            <a:off x="7239535" y="1201640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63366A0-5E35-4AEA-94EE-3AE0D7007AF4}"/>
              </a:ext>
            </a:extLst>
          </p:cNvPr>
          <p:cNvSpPr/>
          <p:nvPr/>
        </p:nvSpPr>
        <p:spPr>
          <a:xfrm>
            <a:off x="9836667" y="1201640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539893F-4715-45F6-BD6E-8702E9C76F5F}"/>
              </a:ext>
            </a:extLst>
          </p:cNvPr>
          <p:cNvSpPr/>
          <p:nvPr/>
        </p:nvSpPr>
        <p:spPr>
          <a:xfrm>
            <a:off x="10511021" y="1188919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ABDDFD-8E24-4E80-B956-6F5D92DA7025}"/>
              </a:ext>
            </a:extLst>
          </p:cNvPr>
          <p:cNvSpPr/>
          <p:nvPr/>
        </p:nvSpPr>
        <p:spPr>
          <a:xfrm>
            <a:off x="11179888" y="1188916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57A281-2E87-4834-9DBD-9E2E95830ADB}"/>
              </a:ext>
            </a:extLst>
          </p:cNvPr>
          <p:cNvSpPr/>
          <p:nvPr/>
        </p:nvSpPr>
        <p:spPr>
          <a:xfrm>
            <a:off x="8164602" y="1188914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8F442FA-FB6B-4327-8CC1-3272E89453A0}"/>
              </a:ext>
            </a:extLst>
          </p:cNvPr>
          <p:cNvCxnSpPr>
            <a:cxnSpLocks/>
          </p:cNvCxnSpPr>
          <p:nvPr/>
        </p:nvCxnSpPr>
        <p:spPr>
          <a:xfrm flipH="1">
            <a:off x="10036428" y="1671919"/>
            <a:ext cx="47459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B70EF9A-E60A-4376-B560-DCFAEF20A7F6}"/>
              </a:ext>
            </a:extLst>
          </p:cNvPr>
          <p:cNvSpPr/>
          <p:nvPr/>
        </p:nvSpPr>
        <p:spPr>
          <a:xfrm>
            <a:off x="8620860" y="1946125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7C1913C-2CCA-4818-9D46-AEB3F9F9AD5D}"/>
              </a:ext>
            </a:extLst>
          </p:cNvPr>
          <p:cNvSpPr/>
          <p:nvPr/>
        </p:nvSpPr>
        <p:spPr>
          <a:xfrm>
            <a:off x="9917104" y="1946125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CC59272-0C54-46BF-9543-33F0C7620B96}"/>
              </a:ext>
            </a:extLst>
          </p:cNvPr>
          <p:cNvSpPr/>
          <p:nvPr/>
        </p:nvSpPr>
        <p:spPr>
          <a:xfrm>
            <a:off x="7641079" y="1946130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01DB95C-A5C4-442F-A6B2-D72E3FC544EC}"/>
              </a:ext>
            </a:extLst>
          </p:cNvPr>
          <p:cNvSpPr/>
          <p:nvPr/>
        </p:nvSpPr>
        <p:spPr>
          <a:xfrm>
            <a:off x="7237644" y="1958852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B6FD983-A3B5-4490-A81C-4156308AB21E}"/>
              </a:ext>
            </a:extLst>
          </p:cNvPr>
          <p:cNvSpPr/>
          <p:nvPr/>
        </p:nvSpPr>
        <p:spPr>
          <a:xfrm>
            <a:off x="9834776" y="1958852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2AB7565-CDAA-446D-A242-B5842A41BE50}"/>
              </a:ext>
            </a:extLst>
          </p:cNvPr>
          <p:cNvSpPr/>
          <p:nvPr/>
        </p:nvSpPr>
        <p:spPr>
          <a:xfrm>
            <a:off x="10509130" y="1946131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B973CDC-BA8D-4049-8B62-7F67F54E8AFB}"/>
              </a:ext>
            </a:extLst>
          </p:cNvPr>
          <p:cNvSpPr/>
          <p:nvPr/>
        </p:nvSpPr>
        <p:spPr>
          <a:xfrm>
            <a:off x="11177997" y="1946128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24BA3B2-4E6C-42D0-A947-ED79029ECC91}"/>
              </a:ext>
            </a:extLst>
          </p:cNvPr>
          <p:cNvSpPr/>
          <p:nvPr/>
        </p:nvSpPr>
        <p:spPr>
          <a:xfrm>
            <a:off x="8162711" y="194612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C4BEE30-AC40-4083-AFAA-2111F058A306}"/>
              </a:ext>
            </a:extLst>
          </p:cNvPr>
          <p:cNvCxnSpPr>
            <a:cxnSpLocks/>
          </p:cNvCxnSpPr>
          <p:nvPr/>
        </p:nvCxnSpPr>
        <p:spPr>
          <a:xfrm flipH="1">
            <a:off x="10477243" y="2416737"/>
            <a:ext cx="237296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3975548-A75A-499B-8F93-2F0AE507760A}"/>
              </a:ext>
            </a:extLst>
          </p:cNvPr>
          <p:cNvCxnSpPr>
            <a:cxnSpLocks/>
          </p:cNvCxnSpPr>
          <p:nvPr/>
        </p:nvCxnSpPr>
        <p:spPr>
          <a:xfrm>
            <a:off x="7284329" y="3852607"/>
            <a:ext cx="4300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97BD2C00-F58E-42A4-8D1B-DE903961E3AE}"/>
              </a:ext>
            </a:extLst>
          </p:cNvPr>
          <p:cNvSpPr/>
          <p:nvPr/>
        </p:nvSpPr>
        <p:spPr>
          <a:xfrm>
            <a:off x="8593150" y="2646687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1C45033-FC58-415B-B1E4-4EA9153245D8}"/>
              </a:ext>
            </a:extLst>
          </p:cNvPr>
          <p:cNvSpPr/>
          <p:nvPr/>
        </p:nvSpPr>
        <p:spPr>
          <a:xfrm>
            <a:off x="9889394" y="2646687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0565C1B-18DA-404B-AEAC-D27488D2645A}"/>
              </a:ext>
            </a:extLst>
          </p:cNvPr>
          <p:cNvSpPr/>
          <p:nvPr/>
        </p:nvSpPr>
        <p:spPr>
          <a:xfrm>
            <a:off x="7613369" y="2646692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F3CD4D2-CB02-4036-88D1-9CC8CA5D8B89}"/>
              </a:ext>
            </a:extLst>
          </p:cNvPr>
          <p:cNvSpPr/>
          <p:nvPr/>
        </p:nvSpPr>
        <p:spPr>
          <a:xfrm>
            <a:off x="7209934" y="2659414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BB44101-07D0-4049-85AB-AF9A5A6EABD4}"/>
              </a:ext>
            </a:extLst>
          </p:cNvPr>
          <p:cNvSpPr/>
          <p:nvPr/>
        </p:nvSpPr>
        <p:spPr>
          <a:xfrm>
            <a:off x="9807066" y="2659414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C6BFAA8-886B-4B01-82B6-012C005411F6}"/>
              </a:ext>
            </a:extLst>
          </p:cNvPr>
          <p:cNvSpPr/>
          <p:nvPr/>
        </p:nvSpPr>
        <p:spPr>
          <a:xfrm>
            <a:off x="10396859" y="2646687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4BF8F8E-922B-4229-939B-6CEBC84E12C8}"/>
              </a:ext>
            </a:extLst>
          </p:cNvPr>
          <p:cNvSpPr/>
          <p:nvPr/>
        </p:nvSpPr>
        <p:spPr>
          <a:xfrm>
            <a:off x="11150287" y="2646690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5CEDF49-9D79-4BC8-8C66-32FCFBEEB3F9}"/>
              </a:ext>
            </a:extLst>
          </p:cNvPr>
          <p:cNvSpPr/>
          <p:nvPr/>
        </p:nvSpPr>
        <p:spPr>
          <a:xfrm>
            <a:off x="8135001" y="2646688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C30940-98A8-4AE8-9E0C-7EB4D0385A31}"/>
              </a:ext>
            </a:extLst>
          </p:cNvPr>
          <p:cNvCxnSpPr>
            <a:cxnSpLocks/>
          </p:cNvCxnSpPr>
          <p:nvPr/>
        </p:nvCxnSpPr>
        <p:spPr>
          <a:xfrm flipH="1">
            <a:off x="11002893" y="3142126"/>
            <a:ext cx="47459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BB5DDEF0-3292-4BE3-913B-6AA9DE6ECDE0}"/>
              </a:ext>
            </a:extLst>
          </p:cNvPr>
          <p:cNvSpPr/>
          <p:nvPr/>
        </p:nvSpPr>
        <p:spPr>
          <a:xfrm>
            <a:off x="8615812" y="3385365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8F2693-902F-404E-BE33-DC2D00FADD9F}"/>
              </a:ext>
            </a:extLst>
          </p:cNvPr>
          <p:cNvSpPr/>
          <p:nvPr/>
        </p:nvSpPr>
        <p:spPr>
          <a:xfrm>
            <a:off x="9912056" y="3385365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F424B24-567F-42FC-B33D-CAF90F9B0AE3}"/>
              </a:ext>
            </a:extLst>
          </p:cNvPr>
          <p:cNvSpPr/>
          <p:nvPr/>
        </p:nvSpPr>
        <p:spPr>
          <a:xfrm>
            <a:off x="7636031" y="3385370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901EC4-2DC6-4818-B6FF-B8B85E32AA2A}"/>
              </a:ext>
            </a:extLst>
          </p:cNvPr>
          <p:cNvSpPr/>
          <p:nvPr/>
        </p:nvSpPr>
        <p:spPr>
          <a:xfrm>
            <a:off x="7232596" y="3398092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B6F7214-875D-4B10-B104-A96D0B965DA3}"/>
              </a:ext>
            </a:extLst>
          </p:cNvPr>
          <p:cNvSpPr/>
          <p:nvPr/>
        </p:nvSpPr>
        <p:spPr>
          <a:xfrm>
            <a:off x="9829728" y="3398092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C20D899-1625-4A58-A009-07C48943C18F}"/>
              </a:ext>
            </a:extLst>
          </p:cNvPr>
          <p:cNvSpPr/>
          <p:nvPr/>
        </p:nvSpPr>
        <p:spPr>
          <a:xfrm>
            <a:off x="10419521" y="3385365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6978FDF-6069-42A6-8488-BF85BB9B05C6}"/>
              </a:ext>
            </a:extLst>
          </p:cNvPr>
          <p:cNvSpPr/>
          <p:nvPr/>
        </p:nvSpPr>
        <p:spPr>
          <a:xfrm>
            <a:off x="10781251" y="3398092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A95D570-B510-488B-A9A6-3A618CFEF4D9}"/>
              </a:ext>
            </a:extLst>
          </p:cNvPr>
          <p:cNvSpPr/>
          <p:nvPr/>
        </p:nvSpPr>
        <p:spPr>
          <a:xfrm>
            <a:off x="8157663" y="338536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5264DD0-E858-4F13-A1B8-3259D58D4AEC}"/>
              </a:ext>
            </a:extLst>
          </p:cNvPr>
          <p:cNvSpPr/>
          <p:nvPr/>
        </p:nvSpPr>
        <p:spPr>
          <a:xfrm>
            <a:off x="8606084" y="411478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88DEB62-838C-4453-AA1A-56634FE136B4}"/>
              </a:ext>
            </a:extLst>
          </p:cNvPr>
          <p:cNvSpPr/>
          <p:nvPr/>
        </p:nvSpPr>
        <p:spPr>
          <a:xfrm>
            <a:off x="9902328" y="411478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BF0ABFC-EE68-43F3-9FEA-400B1EB43558}"/>
              </a:ext>
            </a:extLst>
          </p:cNvPr>
          <p:cNvSpPr/>
          <p:nvPr/>
        </p:nvSpPr>
        <p:spPr>
          <a:xfrm>
            <a:off x="7626303" y="4114791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D2E7C73-2314-47D4-B08A-AA8D1CA8F6F2}"/>
              </a:ext>
            </a:extLst>
          </p:cNvPr>
          <p:cNvSpPr/>
          <p:nvPr/>
        </p:nvSpPr>
        <p:spPr>
          <a:xfrm>
            <a:off x="7459446" y="411478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B220886-1A37-4C7D-8188-309C7B86356C}"/>
              </a:ext>
            </a:extLst>
          </p:cNvPr>
          <p:cNvSpPr/>
          <p:nvPr/>
        </p:nvSpPr>
        <p:spPr>
          <a:xfrm>
            <a:off x="9820000" y="4127513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DAF4AFF-1C2A-4BD5-8497-E3C17D631589}"/>
              </a:ext>
            </a:extLst>
          </p:cNvPr>
          <p:cNvSpPr/>
          <p:nvPr/>
        </p:nvSpPr>
        <p:spPr>
          <a:xfrm>
            <a:off x="10409793" y="4114786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397550A-8A0C-4DC4-AB2A-846656FE4D03}"/>
              </a:ext>
            </a:extLst>
          </p:cNvPr>
          <p:cNvSpPr/>
          <p:nvPr/>
        </p:nvSpPr>
        <p:spPr>
          <a:xfrm>
            <a:off x="10771523" y="4127513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0D6FB31-5D4D-4F70-9602-2F5C085E252C}"/>
              </a:ext>
            </a:extLst>
          </p:cNvPr>
          <p:cNvSpPr/>
          <p:nvPr/>
        </p:nvSpPr>
        <p:spPr>
          <a:xfrm>
            <a:off x="8147935" y="4114787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BBC200A-DAE9-47E1-A928-D96EE53A9C75}"/>
              </a:ext>
            </a:extLst>
          </p:cNvPr>
          <p:cNvCxnSpPr>
            <a:cxnSpLocks/>
          </p:cNvCxnSpPr>
          <p:nvPr/>
        </p:nvCxnSpPr>
        <p:spPr>
          <a:xfrm>
            <a:off x="7717920" y="4653270"/>
            <a:ext cx="8311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F7763555-2D43-4B82-B359-D050FD4A3CB8}"/>
              </a:ext>
            </a:extLst>
          </p:cNvPr>
          <p:cNvSpPr/>
          <p:nvPr/>
        </p:nvSpPr>
        <p:spPr>
          <a:xfrm>
            <a:off x="8623819" y="4906323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260C1C-654F-4D86-A201-49264AC0F211}"/>
              </a:ext>
            </a:extLst>
          </p:cNvPr>
          <p:cNvSpPr/>
          <p:nvPr/>
        </p:nvSpPr>
        <p:spPr>
          <a:xfrm>
            <a:off x="9920063" y="4906323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FDB2650-DDAC-42A3-884D-0253E3601354}"/>
              </a:ext>
            </a:extLst>
          </p:cNvPr>
          <p:cNvSpPr/>
          <p:nvPr/>
        </p:nvSpPr>
        <p:spPr>
          <a:xfrm>
            <a:off x="8273765" y="4919049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E715C20-40C4-4196-84E8-4D6FAF6CF0B9}"/>
              </a:ext>
            </a:extLst>
          </p:cNvPr>
          <p:cNvSpPr/>
          <p:nvPr/>
        </p:nvSpPr>
        <p:spPr>
          <a:xfrm>
            <a:off x="7477181" y="4906323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95D2099-397B-4CD1-B23B-C1612F569060}"/>
              </a:ext>
            </a:extLst>
          </p:cNvPr>
          <p:cNvSpPr/>
          <p:nvPr/>
        </p:nvSpPr>
        <p:spPr>
          <a:xfrm>
            <a:off x="9837735" y="4919050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FA61EFA-722E-4F96-B086-88C8B5F7BD23}"/>
              </a:ext>
            </a:extLst>
          </p:cNvPr>
          <p:cNvSpPr/>
          <p:nvPr/>
        </p:nvSpPr>
        <p:spPr>
          <a:xfrm>
            <a:off x="10427528" y="4906323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A7F17AE-763E-461B-A28D-356851506E02}"/>
              </a:ext>
            </a:extLst>
          </p:cNvPr>
          <p:cNvSpPr/>
          <p:nvPr/>
        </p:nvSpPr>
        <p:spPr>
          <a:xfrm>
            <a:off x="10789258" y="4919050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6CD0952-3FAF-47DF-8072-63882245926E}"/>
              </a:ext>
            </a:extLst>
          </p:cNvPr>
          <p:cNvSpPr/>
          <p:nvPr/>
        </p:nvSpPr>
        <p:spPr>
          <a:xfrm>
            <a:off x="8165670" y="4906324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578C5EE-BD68-4320-B88B-D2E01703514E}"/>
              </a:ext>
            </a:extLst>
          </p:cNvPr>
          <p:cNvCxnSpPr>
            <a:cxnSpLocks/>
          </p:cNvCxnSpPr>
          <p:nvPr/>
        </p:nvCxnSpPr>
        <p:spPr>
          <a:xfrm flipH="1">
            <a:off x="7974142" y="5376807"/>
            <a:ext cx="55562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D2513CE5-973F-4847-ABF6-B5E2050688EA}"/>
              </a:ext>
            </a:extLst>
          </p:cNvPr>
          <p:cNvSpPr/>
          <p:nvPr/>
        </p:nvSpPr>
        <p:spPr>
          <a:xfrm>
            <a:off x="8606084" y="566843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C010BDD-DF87-417B-B1A5-E0958A7E5ED2}"/>
              </a:ext>
            </a:extLst>
          </p:cNvPr>
          <p:cNvSpPr/>
          <p:nvPr/>
        </p:nvSpPr>
        <p:spPr>
          <a:xfrm>
            <a:off x="9902328" y="566843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6332981-82BD-483B-BA67-5943FE559888}"/>
              </a:ext>
            </a:extLst>
          </p:cNvPr>
          <p:cNvSpPr/>
          <p:nvPr/>
        </p:nvSpPr>
        <p:spPr>
          <a:xfrm>
            <a:off x="8256030" y="5681165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9C894C4-18CB-4736-A044-212BB6F9E7BB}"/>
              </a:ext>
            </a:extLst>
          </p:cNvPr>
          <p:cNvSpPr/>
          <p:nvPr/>
        </p:nvSpPr>
        <p:spPr>
          <a:xfrm>
            <a:off x="7459446" y="566843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630EFE4-69D3-432A-8C01-1B787F1ABE1A}"/>
              </a:ext>
            </a:extLst>
          </p:cNvPr>
          <p:cNvSpPr/>
          <p:nvPr/>
        </p:nvSpPr>
        <p:spPr>
          <a:xfrm>
            <a:off x="9820000" y="5681166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1044636-B1AA-4772-AE90-EF703CC6123B}"/>
              </a:ext>
            </a:extLst>
          </p:cNvPr>
          <p:cNvSpPr/>
          <p:nvPr/>
        </p:nvSpPr>
        <p:spPr>
          <a:xfrm>
            <a:off x="10409793" y="5668439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8ADDB01-99F9-4D6B-8575-492115361523}"/>
              </a:ext>
            </a:extLst>
          </p:cNvPr>
          <p:cNvSpPr/>
          <p:nvPr/>
        </p:nvSpPr>
        <p:spPr>
          <a:xfrm>
            <a:off x="10771523" y="5681166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D1CCCD4-2B6F-44A6-AE16-F258638E277A}"/>
              </a:ext>
            </a:extLst>
          </p:cNvPr>
          <p:cNvSpPr/>
          <p:nvPr/>
        </p:nvSpPr>
        <p:spPr>
          <a:xfrm>
            <a:off x="7856226" y="566843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6F0E1-4A15-4A2B-8F05-CBF834661FFC}"/>
              </a:ext>
            </a:extLst>
          </p:cNvPr>
          <p:cNvSpPr txBox="1"/>
          <p:nvPr/>
        </p:nvSpPr>
        <p:spPr>
          <a:xfrm>
            <a:off x="7147420" y="6249798"/>
            <a:ext cx="403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 so on…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672F79C-F2B2-4C51-B62D-09BFA665E265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29" grpId="0"/>
      <p:bldP spid="65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93B0-8D96-43A4-AC64-2C1DE81C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94" y="130524"/>
            <a:ext cx="10515600" cy="1325563"/>
          </a:xfrm>
        </p:spPr>
        <p:txBody>
          <a:bodyPr/>
          <a:lstStyle/>
          <a:p>
            <a:r>
              <a:rPr lang="en-US" dirty="0"/>
              <a:t>t-SNE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027D-59A6-4165-B55E-DC7EB8ED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8" y="1493026"/>
            <a:ext cx="5192666" cy="1457712"/>
          </a:xfrm>
        </p:spPr>
        <p:txBody>
          <a:bodyPr>
            <a:noAutofit/>
          </a:bodyPr>
          <a:lstStyle/>
          <a:p>
            <a:r>
              <a:rPr lang="en-IN" dirty="0"/>
              <a:t>The final low-dimension embedding when stability is achieved is shown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B4A2C8-34C5-4FE1-908A-7223255CFB43}"/>
              </a:ext>
            </a:extLst>
          </p:cNvPr>
          <p:cNvSpPr/>
          <p:nvPr/>
        </p:nvSpPr>
        <p:spPr>
          <a:xfrm>
            <a:off x="8334450" y="4650054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14DD70-4351-40A1-9708-36BB1B665434}"/>
              </a:ext>
            </a:extLst>
          </p:cNvPr>
          <p:cNvSpPr/>
          <p:nvPr/>
        </p:nvSpPr>
        <p:spPr>
          <a:xfrm>
            <a:off x="8500689" y="4660630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BF7D44-B5D3-43EF-951A-D491A44DA7DB}"/>
              </a:ext>
            </a:extLst>
          </p:cNvPr>
          <p:cNvSpPr/>
          <p:nvPr/>
        </p:nvSpPr>
        <p:spPr>
          <a:xfrm>
            <a:off x="9855480" y="4660627"/>
            <a:ext cx="262393" cy="262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DD905B5-2396-43A6-A08B-143E3639F2A2}"/>
              </a:ext>
            </a:extLst>
          </p:cNvPr>
          <p:cNvSpPr/>
          <p:nvPr/>
        </p:nvSpPr>
        <p:spPr>
          <a:xfrm>
            <a:off x="8008999" y="4660628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0D0FEFB-144D-4F30-8423-E0634D5C1AEE}"/>
              </a:ext>
            </a:extLst>
          </p:cNvPr>
          <p:cNvSpPr/>
          <p:nvPr/>
        </p:nvSpPr>
        <p:spPr>
          <a:xfrm>
            <a:off x="10003225" y="4660628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941CE4F-F562-4CF5-BB85-E6E3EE8ADFAB}"/>
              </a:ext>
            </a:extLst>
          </p:cNvPr>
          <p:cNvSpPr/>
          <p:nvPr/>
        </p:nvSpPr>
        <p:spPr>
          <a:xfrm>
            <a:off x="10282166" y="4650053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77A8DCD-E226-48F7-9B1E-973306DACC31}"/>
              </a:ext>
            </a:extLst>
          </p:cNvPr>
          <p:cNvSpPr/>
          <p:nvPr/>
        </p:nvSpPr>
        <p:spPr>
          <a:xfrm>
            <a:off x="10593015" y="4660627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C3C4E42-793D-4442-8893-E750B0F2AA7B}"/>
              </a:ext>
            </a:extLst>
          </p:cNvPr>
          <p:cNvSpPr/>
          <p:nvPr/>
        </p:nvSpPr>
        <p:spPr>
          <a:xfrm>
            <a:off x="8173289" y="466062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7C3FD8B0-200C-4C95-9FC2-FDAFA9CC449D}"/>
              </a:ext>
            </a:extLst>
          </p:cNvPr>
          <p:cNvSpPr txBox="1">
            <a:spLocks/>
          </p:cNvSpPr>
          <p:nvPr/>
        </p:nvSpPr>
        <p:spPr>
          <a:xfrm>
            <a:off x="650525" y="2753943"/>
            <a:ext cx="5143325" cy="1689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Distance between clusters indicate dissimilarity, but not to what extent</a:t>
            </a:r>
          </a:p>
          <a:p>
            <a:r>
              <a:rPr lang="en-IN" dirty="0"/>
              <a:t>Density of clusters in low dimension is not indicative of cluster density in high-dimensions</a:t>
            </a:r>
          </a:p>
          <a:p>
            <a:endParaRPr lang="en-IN" dirty="0"/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A7C8E118-BACB-4E00-8AA0-F5FAAFFA397E}"/>
              </a:ext>
            </a:extLst>
          </p:cNvPr>
          <p:cNvSpPr/>
          <p:nvPr/>
        </p:nvSpPr>
        <p:spPr>
          <a:xfrm rot="16200000" flipV="1">
            <a:off x="9126191" y="4430317"/>
            <a:ext cx="448918" cy="1829936"/>
          </a:xfrm>
          <a:prstGeom prst="leftBrace">
            <a:avLst>
              <a:gd name="adj1" fmla="val 38968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55BA9-4CE3-4B03-AE25-01D2252D340D}"/>
              </a:ext>
            </a:extLst>
          </p:cNvPr>
          <p:cNvSpPr txBox="1"/>
          <p:nvPr/>
        </p:nvSpPr>
        <p:spPr>
          <a:xfrm>
            <a:off x="8435682" y="5599088"/>
            <a:ext cx="231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Inter-cluster distance is misleading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579170D-241A-44D1-8286-C2B073575C5E}"/>
              </a:ext>
            </a:extLst>
          </p:cNvPr>
          <p:cNvCxnSpPr>
            <a:cxnSpLocks/>
          </p:cNvCxnSpPr>
          <p:nvPr/>
        </p:nvCxnSpPr>
        <p:spPr>
          <a:xfrm flipV="1">
            <a:off x="8367544" y="4358586"/>
            <a:ext cx="458597" cy="219407"/>
          </a:xfrm>
          <a:prstGeom prst="curvedConnector3">
            <a:avLst>
              <a:gd name="adj1" fmla="val 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69984E9-2D91-457F-96DF-86BD205F4BE0}"/>
              </a:ext>
            </a:extLst>
          </p:cNvPr>
          <p:cNvSpPr txBox="1"/>
          <p:nvPr/>
        </p:nvSpPr>
        <p:spPr>
          <a:xfrm>
            <a:off x="8826141" y="3797195"/>
            <a:ext cx="231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density is arbitrary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D2664D4-B8C8-4D03-9ADF-2FE5B246B91E}"/>
              </a:ext>
            </a:extLst>
          </p:cNvPr>
          <p:cNvSpPr/>
          <p:nvPr/>
        </p:nvSpPr>
        <p:spPr>
          <a:xfrm>
            <a:off x="8490963" y="188033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02954E7-E1EF-4453-BA69-4FD56B738E73}"/>
              </a:ext>
            </a:extLst>
          </p:cNvPr>
          <p:cNvSpPr/>
          <p:nvPr/>
        </p:nvSpPr>
        <p:spPr>
          <a:xfrm>
            <a:off x="8375091" y="1316736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233D083-1336-432E-932A-F262189726DE}"/>
              </a:ext>
            </a:extLst>
          </p:cNvPr>
          <p:cNvSpPr/>
          <p:nvPr/>
        </p:nvSpPr>
        <p:spPr>
          <a:xfrm>
            <a:off x="7807986" y="151505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D9CFD42-C407-4375-8D41-23312E6BD230}"/>
              </a:ext>
            </a:extLst>
          </p:cNvPr>
          <p:cNvSpPr/>
          <p:nvPr/>
        </p:nvSpPr>
        <p:spPr>
          <a:xfrm>
            <a:off x="10573547" y="1566421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207251D-76FA-41EF-8E64-848C85E78EE9}"/>
              </a:ext>
            </a:extLst>
          </p:cNvPr>
          <p:cNvSpPr/>
          <p:nvPr/>
        </p:nvSpPr>
        <p:spPr>
          <a:xfrm>
            <a:off x="10036670" y="1777452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CB030F9-5B2F-4BE0-88D7-46BD78FD9CFE}"/>
              </a:ext>
            </a:extLst>
          </p:cNvPr>
          <p:cNvSpPr/>
          <p:nvPr/>
        </p:nvSpPr>
        <p:spPr>
          <a:xfrm>
            <a:off x="10713193" y="2077924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723BCC1-918F-420B-965B-19D9FC6A1221}"/>
              </a:ext>
            </a:extLst>
          </p:cNvPr>
          <p:cNvSpPr/>
          <p:nvPr/>
        </p:nvSpPr>
        <p:spPr>
          <a:xfrm>
            <a:off x="10167867" y="2261032"/>
            <a:ext cx="262393" cy="2623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DBEB577-C967-4928-84BF-ADA6D62C4ECA}"/>
              </a:ext>
            </a:extLst>
          </p:cNvPr>
          <p:cNvSpPr/>
          <p:nvPr/>
        </p:nvSpPr>
        <p:spPr>
          <a:xfrm>
            <a:off x="8008999" y="2142729"/>
            <a:ext cx="262393" cy="262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57BD92B-639B-4178-A115-207154E3797F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6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38" grpId="0" uiExpand="1" build="p"/>
      <p:bldP spid="139" grpId="0" uiExpand="1" animBg="1"/>
      <p:bldP spid="5" grpId="0" uiExpand="1"/>
      <p:bldP spid="140" grpId="0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9F4C-0B04-48D5-841C-A3209696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7" y="121589"/>
            <a:ext cx="10515600" cy="1325563"/>
          </a:xfrm>
        </p:spPr>
        <p:txBody>
          <a:bodyPr/>
          <a:lstStyle/>
          <a:p>
            <a:r>
              <a:rPr lang="en-US" dirty="0"/>
              <a:t>t-SNE : Hyperparameters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6B87-43D8-466E-B394-AFA2E0FD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510" y="1499622"/>
            <a:ext cx="6845189" cy="5223206"/>
          </a:xfrm>
        </p:spPr>
        <p:txBody>
          <a:bodyPr>
            <a:noAutofit/>
          </a:bodyPr>
          <a:lstStyle/>
          <a:p>
            <a:r>
              <a:rPr lang="en-IN" sz="2000" b="1" dirty="0"/>
              <a:t>Number of Components: </a:t>
            </a:r>
            <a:r>
              <a:rPr lang="en-IN" sz="2000" dirty="0"/>
              <a:t>The dimension of the lower-dimension map-space</a:t>
            </a:r>
            <a:endParaRPr lang="en-IN" sz="2000" b="1" dirty="0"/>
          </a:p>
          <a:p>
            <a:r>
              <a:rPr lang="en-IN" sz="2000" b="1" dirty="0"/>
              <a:t>Perplexity</a:t>
            </a:r>
            <a:r>
              <a:rPr lang="en-IN" sz="2000" dirty="0"/>
              <a:t>: Number of neighbours to be considered. Values between 5-50 give best results</a:t>
            </a:r>
          </a:p>
          <a:p>
            <a:r>
              <a:rPr lang="en-IN" sz="2000" b="1" dirty="0"/>
              <a:t>Early Exaggeration: </a:t>
            </a:r>
            <a:r>
              <a:rPr lang="en-IN" sz="2000" dirty="0"/>
              <a:t>How close the natural clusters in original space will be in the embedded space. </a:t>
            </a:r>
          </a:p>
          <a:p>
            <a:r>
              <a:rPr lang="en-IN" sz="2000" b="1" dirty="0"/>
              <a:t>Gradient Descent Tuning: </a:t>
            </a:r>
            <a:r>
              <a:rPr lang="en-IN" sz="2000" dirty="0"/>
              <a:t>learning rate, </a:t>
            </a:r>
            <a:r>
              <a:rPr lang="en-IN" sz="2000" dirty="0" err="1"/>
              <a:t>n_iter</a:t>
            </a:r>
            <a:r>
              <a:rPr lang="en-IN" sz="2000" dirty="0"/>
              <a:t>, </a:t>
            </a:r>
            <a:r>
              <a:rPr lang="en-IN" sz="2000" dirty="0" err="1"/>
              <a:t>n_iter_without_progress</a:t>
            </a:r>
            <a:endParaRPr lang="en-IN" sz="2000" dirty="0"/>
          </a:p>
          <a:p>
            <a:r>
              <a:rPr lang="en-IN" sz="2000" b="1" dirty="0"/>
              <a:t>Metric: </a:t>
            </a:r>
            <a:r>
              <a:rPr lang="en-IN" sz="2000" dirty="0"/>
              <a:t>Choosing distance metric</a:t>
            </a:r>
          </a:p>
          <a:p>
            <a:r>
              <a:rPr lang="en-IN" sz="2000" b="1" dirty="0"/>
              <a:t>Initialization: </a:t>
            </a:r>
            <a:r>
              <a:rPr lang="en-IN" sz="2000" dirty="0"/>
              <a:t>The initialization of the embedding, can be random, PCA, SVD etc</a:t>
            </a:r>
          </a:p>
          <a:p>
            <a:r>
              <a:rPr lang="en-IN" sz="2000" b="1" dirty="0"/>
              <a:t>Random State: </a:t>
            </a:r>
            <a:r>
              <a:rPr lang="en-IN" sz="2000" dirty="0"/>
              <a:t>Essentially conveys the stochastic nature of t-SNE</a:t>
            </a:r>
          </a:p>
          <a:p>
            <a:r>
              <a:rPr lang="en-IN" sz="2000" b="1" dirty="0"/>
              <a:t>Angle: </a:t>
            </a:r>
            <a:r>
              <a:rPr lang="en-IN" sz="2000" dirty="0"/>
              <a:t>Controls the accuracy-vs-speed trade-off. Values between 0.2-0.7 work best</a:t>
            </a:r>
            <a:endParaRPr lang="en-IN" sz="2000" b="1" dirty="0"/>
          </a:p>
          <a:p>
            <a:endParaRPr lang="en-IN" sz="18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354E6-D16E-40BB-874F-BACD6963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7" y="1499622"/>
            <a:ext cx="4438703" cy="4291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2E1EAB-BBA6-4DD6-AFC4-249E3D947840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66B-159F-4C02-A031-3B7EB34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195444"/>
            <a:ext cx="10515600" cy="1325563"/>
          </a:xfrm>
        </p:spPr>
        <p:txBody>
          <a:bodyPr/>
          <a:lstStyle/>
          <a:p>
            <a:r>
              <a:rPr lang="en-IN" dirty="0"/>
              <a:t>Drawbacks of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6524-BEB3-4DFC-9861-3FB0E10B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43" y="1521007"/>
            <a:ext cx="9706761" cy="4351338"/>
          </a:xfrm>
        </p:spPr>
        <p:txBody>
          <a:bodyPr/>
          <a:lstStyle/>
          <a:p>
            <a:r>
              <a:rPr lang="en-IN" b="1" dirty="0"/>
              <a:t>No incremental learning </a:t>
            </a:r>
            <a:r>
              <a:rPr lang="en-IN" dirty="0"/>
              <a:t>since non-parametric. The entire optimization has to be carried out again</a:t>
            </a:r>
          </a:p>
          <a:p>
            <a:r>
              <a:rPr lang="en-IN" b="1" dirty="0"/>
              <a:t>Fails in datasets with high intrinsic dimensionality </a:t>
            </a:r>
            <a:r>
              <a:rPr lang="en-IN" dirty="0"/>
              <a:t>because of the </a:t>
            </a:r>
            <a:r>
              <a:rPr lang="en-IN" b="1" dirty="0"/>
              <a:t>local linearity assumptions </a:t>
            </a:r>
            <a:r>
              <a:rPr lang="en-IN" dirty="0"/>
              <a:t>arising out of Euclidean distances while computing probabilities</a:t>
            </a:r>
          </a:p>
          <a:p>
            <a:r>
              <a:rPr lang="en-IN" b="1" dirty="0"/>
              <a:t>Non-convex cost function </a:t>
            </a:r>
            <a:r>
              <a:rPr lang="en-IN" dirty="0"/>
              <a:t>adds to the complexity, so suitable hyperparameters need to be selected to avoid ending up in a </a:t>
            </a:r>
            <a:r>
              <a:rPr lang="en-IN" b="1" dirty="0"/>
              <a:t>poor local minima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46396-8ABC-4481-838C-0791E7A9FBEC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66B-159F-4C02-A031-3B7EB34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195444"/>
            <a:ext cx="10515600" cy="1325563"/>
          </a:xfrm>
        </p:spPr>
        <p:txBody>
          <a:bodyPr/>
          <a:lstStyle/>
          <a:p>
            <a:r>
              <a:rPr lang="en-IN" dirty="0"/>
              <a:t>Choosing the best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6524-BEB3-4DFC-9861-3FB0E10B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4" y="1303291"/>
            <a:ext cx="6619103" cy="5141549"/>
          </a:xfrm>
        </p:spPr>
        <p:txBody>
          <a:bodyPr>
            <a:noAutofit/>
          </a:bodyPr>
          <a:lstStyle/>
          <a:p>
            <a:r>
              <a:rPr lang="en-US" b="1" dirty="0"/>
              <a:t>No universal metric exists </a:t>
            </a:r>
            <a:r>
              <a:rPr lang="en-US" dirty="0"/>
              <a:t>for comparing the qualities of various dimensionality reduction methods, therefore </a:t>
            </a:r>
            <a:r>
              <a:rPr lang="en-US" b="1" dirty="0"/>
              <a:t>no best method of dimensionality reduction</a:t>
            </a:r>
          </a:p>
          <a:p>
            <a:r>
              <a:rPr lang="en-US" dirty="0"/>
              <a:t>This is because it is </a:t>
            </a:r>
            <a:r>
              <a:rPr lang="en-US" b="1" dirty="0"/>
              <a:t>hard to quantify information loss</a:t>
            </a:r>
            <a:r>
              <a:rPr lang="en-US" dirty="0"/>
              <a:t> that occurs in dimensionality reduction by one single metric</a:t>
            </a:r>
          </a:p>
          <a:p>
            <a:r>
              <a:rPr lang="en-US" b="1" dirty="0"/>
              <a:t>Different methods optimize different error functions, </a:t>
            </a:r>
            <a:r>
              <a:rPr lang="en-US" dirty="0"/>
              <a:t>so using a single metric to quantify information loss is misleading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46396-8ABC-4481-838C-0791E7A9FBEC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no one size fits all">
            <a:extLst>
              <a:ext uri="{FF2B5EF4-FFF2-40B4-BE49-F238E27FC236}">
                <a16:creationId xmlns:a16="http://schemas.microsoft.com/office/drawing/2014/main" id="{55A37840-D737-47F5-B59E-764D59AA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41" y="-1"/>
            <a:ext cx="3895560" cy="391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 one size fits all">
            <a:extLst>
              <a:ext uri="{FF2B5EF4-FFF2-40B4-BE49-F238E27FC236}">
                <a16:creationId xmlns:a16="http://schemas.microsoft.com/office/drawing/2014/main" id="{56A2F587-59AB-4E10-AEED-1C173B48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40" y="3766286"/>
            <a:ext cx="3895560" cy="30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66B-159F-4C02-A031-3B7EB34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195444"/>
            <a:ext cx="10515600" cy="1325563"/>
          </a:xfrm>
        </p:spPr>
        <p:txBody>
          <a:bodyPr/>
          <a:lstStyle/>
          <a:p>
            <a:r>
              <a:rPr lang="en-IN" dirty="0"/>
              <a:t>Further Reading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46396-8ABC-4481-838C-0791E7A9FBEC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D8BEB8-ED40-47F8-95EB-E548C8875160}"/>
              </a:ext>
            </a:extLst>
          </p:cNvPr>
          <p:cNvSpPr txBox="1">
            <a:spLocks/>
          </p:cNvSpPr>
          <p:nvPr/>
        </p:nvSpPr>
        <p:spPr>
          <a:xfrm>
            <a:off x="552974" y="1380351"/>
            <a:ext cx="11389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“A global geometric framework for nonlinear dimensionality reduction“ Tenenbaum, J.B.; De Silva, V.; &amp; Langford, J.C. Science 290 (5500)	</a:t>
            </a:r>
          </a:p>
          <a:p>
            <a:r>
              <a:rPr lang="en-US" sz="2000" dirty="0">
                <a:latin typeface="-apple-system"/>
              </a:rPr>
              <a:t>“Nonlinear dimensionality reduction by locally linear embedding”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 Roweis, S. &amp; Saul, L. Science 290:2323 (2000)</a:t>
            </a:r>
          </a:p>
          <a:p>
            <a:r>
              <a:rPr lang="en-US" sz="2000" dirty="0"/>
              <a:t>“Modern Multidimensional Scaling - Theory and Applications” Borg, I.; </a:t>
            </a:r>
            <a:r>
              <a:rPr lang="en-US" sz="2000" dirty="0" err="1"/>
              <a:t>Groenen</a:t>
            </a:r>
            <a:r>
              <a:rPr lang="en-US" sz="2000" dirty="0"/>
              <a:t> P. Springer Series in Statistics (1997)</a:t>
            </a:r>
          </a:p>
          <a:p>
            <a:r>
              <a:rPr lang="en-US" sz="2000" dirty="0"/>
              <a:t>“Visualizing High-Dimensional Data Using t-SNE” van der </a:t>
            </a:r>
            <a:r>
              <a:rPr lang="en-US" sz="2000" dirty="0" err="1"/>
              <a:t>Maaten</a:t>
            </a:r>
            <a:r>
              <a:rPr lang="en-US" sz="2000" dirty="0"/>
              <a:t>, L.J.P.; Hinton, G. Journal of Machine Learning Research (2008)</a:t>
            </a:r>
          </a:p>
          <a:p>
            <a:r>
              <a:rPr lang="en-IN" sz="2000" dirty="0"/>
              <a:t>“t-Distributed Stochastic Neighbour Embedding” van der </a:t>
            </a:r>
            <a:r>
              <a:rPr lang="en-IN" sz="2000" dirty="0" err="1"/>
              <a:t>Maaten</a:t>
            </a:r>
            <a:r>
              <a:rPr lang="en-IN" sz="2000" dirty="0"/>
              <a:t>, L.J.P. (2012)</a:t>
            </a:r>
          </a:p>
          <a:p>
            <a:r>
              <a:rPr lang="en-IN" sz="2000" dirty="0"/>
              <a:t>https://distill.pub/2016/misread-tsne/ : Blog on how to use t-SNE effectively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26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66B-159F-4C02-A031-3B7EB34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195444"/>
            <a:ext cx="10515600" cy="1325563"/>
          </a:xfrm>
        </p:spPr>
        <p:txBody>
          <a:bodyPr/>
          <a:lstStyle/>
          <a:p>
            <a:r>
              <a:rPr lang="en-IN" dirty="0"/>
              <a:t>Questions?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46396-8ABC-4481-838C-0791E7A9FBEC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D8BEB8-ED40-47F8-95EB-E548C8875160}"/>
              </a:ext>
            </a:extLst>
          </p:cNvPr>
          <p:cNvSpPr txBox="1">
            <a:spLocks/>
          </p:cNvSpPr>
          <p:nvPr/>
        </p:nvSpPr>
        <p:spPr>
          <a:xfrm>
            <a:off x="552974" y="1730208"/>
            <a:ext cx="54381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Contact me via: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/>
              <a:t>maiti.tamojit@gmail.com</a:t>
            </a:r>
          </a:p>
          <a:p>
            <a:pPr marL="0" indent="0">
              <a:buNone/>
            </a:pPr>
            <a:r>
              <a:rPr lang="en-IN" sz="2000" dirty="0"/>
              <a:t>	https://bit.ly/2u4QPHt</a:t>
            </a:r>
          </a:p>
          <a:p>
            <a:pPr marL="0" indent="0">
              <a:buNone/>
            </a:pPr>
            <a:r>
              <a:rPr lang="en-IN" sz="2000" dirty="0"/>
              <a:t>	https://github.com/tamojit-maiti	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8" name="Picture 2" descr="Image result for gmail logo">
            <a:extLst>
              <a:ext uri="{FF2B5EF4-FFF2-40B4-BE49-F238E27FC236}">
                <a16:creationId xmlns:a16="http://schemas.microsoft.com/office/drawing/2014/main" id="{5D96F97E-D95D-4A04-80DE-B9A006EA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27" y="2404502"/>
            <a:ext cx="303774" cy="2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linkedin logo">
            <a:extLst>
              <a:ext uri="{FF2B5EF4-FFF2-40B4-BE49-F238E27FC236}">
                <a16:creationId xmlns:a16="http://schemas.microsoft.com/office/drawing/2014/main" id="{8763D1A8-85DA-4D5A-B4C2-114B4765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1" y="2634690"/>
            <a:ext cx="533986" cy="5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github logo">
            <a:extLst>
              <a:ext uri="{FF2B5EF4-FFF2-40B4-BE49-F238E27FC236}">
                <a16:creationId xmlns:a16="http://schemas.microsoft.com/office/drawing/2014/main" id="{E529007A-89CD-49C2-BE32-40C4F5AA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27" y="3143067"/>
            <a:ext cx="321092" cy="3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CF54E9-3F09-4131-ACAC-04B7B1CB1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94" y="2323017"/>
            <a:ext cx="1161344" cy="116134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EECF87-8EF9-4B42-8563-0BFEF6815C39}"/>
              </a:ext>
            </a:extLst>
          </p:cNvPr>
          <p:cNvSpPr txBox="1">
            <a:spLocks/>
          </p:cNvSpPr>
          <p:nvPr/>
        </p:nvSpPr>
        <p:spPr>
          <a:xfrm>
            <a:off x="6362445" y="1730208"/>
            <a:ext cx="54381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Codes available on </a:t>
            </a:r>
            <a:r>
              <a:rPr lang="en-IN" dirty="0" err="1"/>
              <a:t>Github</a:t>
            </a:r>
            <a:r>
              <a:rPr lang="en-IN" sz="2000" dirty="0"/>
              <a:t>	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429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A3ED-7FF4-44A1-BB68-751B34B4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7" y="1406175"/>
            <a:ext cx="5881382" cy="4667250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 is the ‘transformation’ of high-dimensional data into a ‘meaningful’ representation </a:t>
            </a:r>
            <a:r>
              <a:rPr lang="en-IN" dirty="0"/>
              <a:t>of reduced dimensionality.</a:t>
            </a:r>
          </a:p>
          <a:p>
            <a:r>
              <a:rPr lang="en-US" dirty="0"/>
              <a:t>Dimensionality reduction can never be perfect – there are always trade-offs</a:t>
            </a:r>
          </a:p>
        </p:txBody>
      </p:sp>
      <p:pic>
        <p:nvPicPr>
          <p:cNvPr id="12292" name="Picture 4" descr="Image result for globe to map projection">
            <a:extLst>
              <a:ext uri="{FF2B5EF4-FFF2-40B4-BE49-F238E27FC236}">
                <a16:creationId xmlns:a16="http://schemas.microsoft.com/office/drawing/2014/main" id="{E0EF0BDE-1CA8-4807-9E6F-50FE6925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72" y="1406175"/>
            <a:ext cx="5018531" cy="36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14B4AF1-B166-4531-9F96-9849A5D2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5" y="106363"/>
            <a:ext cx="10515600" cy="1325563"/>
          </a:xfrm>
        </p:spPr>
        <p:txBody>
          <a:bodyPr/>
          <a:lstStyle/>
          <a:p>
            <a:r>
              <a:rPr lang="en-IN" dirty="0"/>
              <a:t>What is Dimensionality Reduction?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27127-DB5E-4438-8AD8-75F0E8DDF191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amanda seyfried face black and white">
            <a:extLst>
              <a:ext uri="{FF2B5EF4-FFF2-40B4-BE49-F238E27FC236}">
                <a16:creationId xmlns:a16="http://schemas.microsoft.com/office/drawing/2014/main" id="{51A89661-E274-4770-A6E8-70E5F6A4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9" y="2268624"/>
            <a:ext cx="1703355" cy="22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8B5A17-E1B3-4DFB-80D3-BD496821D264}"/>
              </a:ext>
            </a:extLst>
          </p:cNvPr>
          <p:cNvCxnSpPr>
            <a:cxnSpLocks/>
            <a:stCxn id="9220" idx="3"/>
          </p:cNvCxnSpPr>
          <p:nvPr/>
        </p:nvCxnSpPr>
        <p:spPr>
          <a:xfrm>
            <a:off x="2680734" y="3409476"/>
            <a:ext cx="264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13011-7802-48C1-B4B5-ED3F28268D03}"/>
              </a:ext>
            </a:extLst>
          </p:cNvPr>
          <p:cNvCxnSpPr>
            <a:cxnSpLocks/>
          </p:cNvCxnSpPr>
          <p:nvPr/>
        </p:nvCxnSpPr>
        <p:spPr>
          <a:xfrm flipH="1">
            <a:off x="2955397" y="1733199"/>
            <a:ext cx="8388" cy="349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CFFE402-13AE-45F8-8597-87E3841E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21" y="1418951"/>
            <a:ext cx="621416" cy="566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AF51AB-4589-4897-B0E6-8141FEF9E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73" y="2046317"/>
            <a:ext cx="585604" cy="566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80FB75-BF1F-4E84-ADC3-07F620FE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134" y="2866675"/>
            <a:ext cx="542543" cy="7162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F3CB48-EA5F-4C50-8D0B-B50F299711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73"/>
          <a:stretch/>
        </p:blipFill>
        <p:spPr>
          <a:xfrm>
            <a:off x="3674250" y="3774151"/>
            <a:ext cx="843625" cy="63935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73C8B-D88B-41B6-9E3D-4F9182B1F5C6}"/>
              </a:ext>
            </a:extLst>
          </p:cNvPr>
          <p:cNvCxnSpPr>
            <a:cxnSpLocks/>
          </p:cNvCxnSpPr>
          <p:nvPr/>
        </p:nvCxnSpPr>
        <p:spPr>
          <a:xfrm>
            <a:off x="2982661" y="1733199"/>
            <a:ext cx="790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FD3AF7-1923-4871-A7D6-C9331232A9E5}"/>
              </a:ext>
            </a:extLst>
          </p:cNvPr>
          <p:cNvCxnSpPr>
            <a:cxnSpLocks/>
          </p:cNvCxnSpPr>
          <p:nvPr/>
        </p:nvCxnSpPr>
        <p:spPr>
          <a:xfrm flipV="1">
            <a:off x="2963785" y="2256639"/>
            <a:ext cx="847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D9F530-BD17-4C80-B5E4-C9583860EF3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63785" y="3224811"/>
            <a:ext cx="89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710A05-5AE4-4D51-B4F5-9C179E24179E}"/>
              </a:ext>
            </a:extLst>
          </p:cNvPr>
          <p:cNvCxnSpPr>
            <a:cxnSpLocks/>
          </p:cNvCxnSpPr>
          <p:nvPr/>
        </p:nvCxnSpPr>
        <p:spPr>
          <a:xfrm>
            <a:off x="2963785" y="4093828"/>
            <a:ext cx="710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1" name="Picture 9220">
            <a:extLst>
              <a:ext uri="{FF2B5EF4-FFF2-40B4-BE49-F238E27FC236}">
                <a16:creationId xmlns:a16="http://schemas.microsoft.com/office/drawing/2014/main" id="{F90FEA94-D52C-41D5-9883-7B5DDED6E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8436" y="4581239"/>
            <a:ext cx="413938" cy="1076239"/>
          </a:xfrm>
          <a:prstGeom prst="rect">
            <a:avLst/>
          </a:prstGeom>
        </p:spPr>
      </p:pic>
      <p:cxnSp>
        <p:nvCxnSpPr>
          <p:cNvPr id="9224" name="Straight Arrow Connector 9223">
            <a:extLst>
              <a:ext uri="{FF2B5EF4-FFF2-40B4-BE49-F238E27FC236}">
                <a16:creationId xmlns:a16="http://schemas.microsoft.com/office/drawing/2014/main" id="{E431DC26-9C81-4053-B559-6FEFE50B7AB9}"/>
              </a:ext>
            </a:extLst>
          </p:cNvPr>
          <p:cNvCxnSpPr>
            <a:cxnSpLocks/>
          </p:cNvCxnSpPr>
          <p:nvPr/>
        </p:nvCxnSpPr>
        <p:spPr>
          <a:xfrm>
            <a:off x="2955396" y="5243120"/>
            <a:ext cx="963040" cy="1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1" name="Straight Arrow Connector 9230">
            <a:extLst>
              <a:ext uri="{FF2B5EF4-FFF2-40B4-BE49-F238E27FC236}">
                <a16:creationId xmlns:a16="http://schemas.microsoft.com/office/drawing/2014/main" id="{81EF0777-4409-4416-8497-248796BC1505}"/>
              </a:ext>
            </a:extLst>
          </p:cNvPr>
          <p:cNvCxnSpPr>
            <a:cxnSpLocks/>
          </p:cNvCxnSpPr>
          <p:nvPr/>
        </p:nvCxnSpPr>
        <p:spPr>
          <a:xfrm>
            <a:off x="5604171" y="1780034"/>
            <a:ext cx="983658" cy="6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4" name="Straight Connector 9233">
            <a:extLst>
              <a:ext uri="{FF2B5EF4-FFF2-40B4-BE49-F238E27FC236}">
                <a16:creationId xmlns:a16="http://schemas.microsoft.com/office/drawing/2014/main" id="{13B8A0E5-ECCD-48C2-BDDA-0D93CA5C0CB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396677" y="2329374"/>
            <a:ext cx="12264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94A300-0CA2-40CC-8C68-382852865A7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396677" y="3224810"/>
            <a:ext cx="12264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7B4198-5447-4085-B238-6024BD054D1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17875" y="4093828"/>
            <a:ext cx="1105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E3C17F-416D-49F1-B5D1-75BCE26722C6}"/>
              </a:ext>
            </a:extLst>
          </p:cNvPr>
          <p:cNvCxnSpPr>
            <a:cxnSpLocks/>
            <a:stCxn id="9221" idx="3"/>
          </p:cNvCxnSpPr>
          <p:nvPr/>
        </p:nvCxnSpPr>
        <p:spPr>
          <a:xfrm flipV="1">
            <a:off x="4332374" y="5119358"/>
            <a:ext cx="12152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3" name="Straight Arrow Connector 9242">
            <a:extLst>
              <a:ext uri="{FF2B5EF4-FFF2-40B4-BE49-F238E27FC236}">
                <a16:creationId xmlns:a16="http://schemas.microsoft.com/office/drawing/2014/main" id="{DAC7EEC4-49FA-4A42-BC43-C93CE0973475}"/>
              </a:ext>
            </a:extLst>
          </p:cNvPr>
          <p:cNvCxnSpPr>
            <a:cxnSpLocks/>
          </p:cNvCxnSpPr>
          <p:nvPr/>
        </p:nvCxnSpPr>
        <p:spPr>
          <a:xfrm>
            <a:off x="5623095" y="2329374"/>
            <a:ext cx="939567" cy="4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10E1BD-3B78-49F0-AA79-323258CD5084}"/>
              </a:ext>
            </a:extLst>
          </p:cNvPr>
          <p:cNvCxnSpPr>
            <a:cxnSpLocks/>
          </p:cNvCxnSpPr>
          <p:nvPr/>
        </p:nvCxnSpPr>
        <p:spPr>
          <a:xfrm>
            <a:off x="5623095" y="3224810"/>
            <a:ext cx="98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D5FDE4-BE6B-4A54-A18A-B9DB62CAC011}"/>
              </a:ext>
            </a:extLst>
          </p:cNvPr>
          <p:cNvCxnSpPr>
            <a:cxnSpLocks/>
          </p:cNvCxnSpPr>
          <p:nvPr/>
        </p:nvCxnSpPr>
        <p:spPr>
          <a:xfrm flipV="1">
            <a:off x="5623095" y="3582946"/>
            <a:ext cx="989901" cy="5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1415D8-3951-4C33-829E-B153947047E7}"/>
              </a:ext>
            </a:extLst>
          </p:cNvPr>
          <p:cNvCxnSpPr>
            <a:cxnSpLocks/>
          </p:cNvCxnSpPr>
          <p:nvPr/>
        </p:nvCxnSpPr>
        <p:spPr>
          <a:xfrm flipV="1">
            <a:off x="5547594" y="3867325"/>
            <a:ext cx="1065402" cy="125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8D1D8F-625B-4FA7-91B3-E1F30EE69A0C}"/>
              </a:ext>
            </a:extLst>
          </p:cNvPr>
          <p:cNvCxnSpPr>
            <a:cxnSpLocks/>
          </p:cNvCxnSpPr>
          <p:nvPr/>
        </p:nvCxnSpPr>
        <p:spPr>
          <a:xfrm flipV="1">
            <a:off x="4381947" y="1788554"/>
            <a:ext cx="12264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8D0920F-4521-43FA-95C9-DCA9717E33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8815" y="2246189"/>
          <a:ext cx="49308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086">
                  <a:extLst>
                    <a:ext uri="{9D8B030D-6E8A-4147-A177-3AD203B41FA5}">
                      <a16:colId xmlns:a16="http://schemas.microsoft.com/office/drawing/2014/main" val="7072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8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3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7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92514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97EEB1-A264-419D-863F-71CA75DED4BB}"/>
              </a:ext>
            </a:extLst>
          </p:cNvPr>
          <p:cNvCxnSpPr>
            <a:cxnSpLocks/>
          </p:cNvCxnSpPr>
          <p:nvPr/>
        </p:nvCxnSpPr>
        <p:spPr>
          <a:xfrm>
            <a:off x="7201901" y="3224810"/>
            <a:ext cx="854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8FC58-DADA-4694-9C7C-C3200910315F}"/>
              </a:ext>
            </a:extLst>
          </p:cNvPr>
          <p:cNvSpPr/>
          <p:nvPr/>
        </p:nvSpPr>
        <p:spPr>
          <a:xfrm>
            <a:off x="8055903" y="2866675"/>
            <a:ext cx="1470016" cy="65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5007DC-0E00-4B2B-ACE3-509CFD485461}"/>
              </a:ext>
            </a:extLst>
          </p:cNvPr>
          <p:cNvSpPr txBox="1"/>
          <p:nvPr/>
        </p:nvSpPr>
        <p:spPr>
          <a:xfrm>
            <a:off x="8121467" y="3040144"/>
            <a:ext cx="13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Face or not?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DA1D11-E505-4436-8BE3-14A2D4A091E5}"/>
              </a:ext>
            </a:extLst>
          </p:cNvPr>
          <p:cNvCxnSpPr>
            <a:cxnSpLocks/>
          </p:cNvCxnSpPr>
          <p:nvPr/>
        </p:nvCxnSpPr>
        <p:spPr>
          <a:xfrm>
            <a:off x="9514039" y="3224810"/>
            <a:ext cx="854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7BAEBAE-4A45-4245-99FD-D55C0A9346D5}"/>
              </a:ext>
            </a:extLst>
          </p:cNvPr>
          <p:cNvSpPr/>
          <p:nvPr/>
        </p:nvSpPr>
        <p:spPr>
          <a:xfrm>
            <a:off x="10368041" y="2866675"/>
            <a:ext cx="895951" cy="656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CD28ED-4BCC-405D-893A-C2F53078EDE3}"/>
              </a:ext>
            </a:extLst>
          </p:cNvPr>
          <p:cNvSpPr txBox="1"/>
          <p:nvPr/>
        </p:nvSpPr>
        <p:spPr>
          <a:xfrm>
            <a:off x="10400894" y="3026959"/>
            <a:ext cx="132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Why?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76E451-06BF-4185-BE35-465FDF2C0D9A}"/>
              </a:ext>
            </a:extLst>
          </p:cNvPr>
          <p:cNvSpPr txBox="1"/>
          <p:nvPr/>
        </p:nvSpPr>
        <p:spPr>
          <a:xfrm>
            <a:off x="1081305" y="4692150"/>
            <a:ext cx="13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7090 pixels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6E0230-163B-42EA-AA2C-DA3E53DC6A8B}"/>
              </a:ext>
            </a:extLst>
          </p:cNvPr>
          <p:cNvSpPr txBox="1"/>
          <p:nvPr/>
        </p:nvSpPr>
        <p:spPr>
          <a:xfrm>
            <a:off x="3085442" y="5781240"/>
            <a:ext cx="259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interpretable features</a:t>
            </a: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1BA43798-3207-46A7-B51A-31FE8BCBE3C0}"/>
              </a:ext>
            </a:extLst>
          </p:cNvPr>
          <p:cNvSpPr txBox="1">
            <a:spLocks/>
          </p:cNvSpPr>
          <p:nvPr/>
        </p:nvSpPr>
        <p:spPr>
          <a:xfrm>
            <a:off x="545285" y="1063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Why Dimensionality Reduction?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994837-C698-4F7C-A711-578880BD8CCD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88" grpId="0" animBg="1"/>
      <p:bldP spid="89" grpId="0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53AA-B6D1-4D3B-AAD2-18EA7395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29" y="121589"/>
            <a:ext cx="10515600" cy="1325563"/>
          </a:xfrm>
        </p:spPr>
        <p:txBody>
          <a:bodyPr/>
          <a:lstStyle/>
          <a:p>
            <a:r>
              <a:rPr lang="en-US" dirty="0"/>
              <a:t>Why Dimensionality Reduction?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D0CA-1B24-4C7F-86DB-DFEFBB0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79" y="1447152"/>
            <a:ext cx="5067650" cy="4351338"/>
          </a:xfrm>
        </p:spPr>
        <p:txBody>
          <a:bodyPr>
            <a:normAutofit/>
          </a:bodyPr>
          <a:lstStyle/>
          <a:p>
            <a:r>
              <a:rPr lang="en-IN" dirty="0"/>
              <a:t>Number of samples required to arrive at statistically significant results increases exponentially with number of dimensions </a:t>
            </a:r>
          </a:p>
          <a:p>
            <a:r>
              <a:rPr lang="en-IN" dirty="0"/>
              <a:t>Volume of search space increases faster than available sample size</a:t>
            </a:r>
          </a:p>
          <a:p>
            <a:r>
              <a:rPr lang="en-IN" dirty="0"/>
              <a:t>Causes sparsity in data, leading to low confidence in predictions and inference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6750E091-3AAB-4C14-B7EB-1F0E71C3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479" y="1447152"/>
            <a:ext cx="6035521" cy="356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472245-024E-4137-B296-539A0AF03DB9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267F-B650-4069-8F4A-1A28A81E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5" y="106363"/>
            <a:ext cx="10515600" cy="1325563"/>
          </a:xfrm>
        </p:spPr>
        <p:txBody>
          <a:bodyPr/>
          <a:lstStyle/>
          <a:p>
            <a:r>
              <a:rPr lang="en-IN" dirty="0"/>
              <a:t>Mathematically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928AF3-73FA-4DCC-8AED-187D4B95BAC9}"/>
              </a:ext>
            </a:extLst>
          </p:cNvPr>
          <p:cNvSpPr/>
          <p:nvPr/>
        </p:nvSpPr>
        <p:spPr>
          <a:xfrm>
            <a:off x="545285" y="1291905"/>
            <a:ext cx="3850546" cy="3540153"/>
          </a:xfrm>
          <a:custGeom>
            <a:avLst/>
            <a:gdLst>
              <a:gd name="connsiteX0" fmla="*/ 486562 w 2541865"/>
              <a:gd name="connsiteY0" fmla="*/ 260058 h 1996580"/>
              <a:gd name="connsiteX1" fmla="*/ 486562 w 2541865"/>
              <a:gd name="connsiteY1" fmla="*/ 260058 h 1996580"/>
              <a:gd name="connsiteX2" fmla="*/ 553674 w 2541865"/>
              <a:gd name="connsiteY2" fmla="*/ 285225 h 1996580"/>
              <a:gd name="connsiteX3" fmla="*/ 729843 w 2541865"/>
              <a:gd name="connsiteY3" fmla="*/ 268447 h 1996580"/>
              <a:gd name="connsiteX4" fmla="*/ 746621 w 2541865"/>
              <a:gd name="connsiteY4" fmla="*/ 243280 h 1996580"/>
              <a:gd name="connsiteX5" fmla="*/ 796955 w 2541865"/>
              <a:gd name="connsiteY5" fmla="*/ 218113 h 1996580"/>
              <a:gd name="connsiteX6" fmla="*/ 822122 w 2541865"/>
              <a:gd name="connsiteY6" fmla="*/ 201335 h 1996580"/>
              <a:gd name="connsiteX7" fmla="*/ 855678 w 2541865"/>
              <a:gd name="connsiteY7" fmla="*/ 192946 h 1996580"/>
              <a:gd name="connsiteX8" fmla="*/ 922789 w 2541865"/>
              <a:gd name="connsiteY8" fmla="*/ 159391 h 1996580"/>
              <a:gd name="connsiteX9" fmla="*/ 956345 w 2541865"/>
              <a:gd name="connsiteY9" fmla="*/ 134224 h 1996580"/>
              <a:gd name="connsiteX10" fmla="*/ 1006679 w 2541865"/>
              <a:gd name="connsiteY10" fmla="*/ 117446 h 1996580"/>
              <a:gd name="connsiteX11" fmla="*/ 1057013 w 2541865"/>
              <a:gd name="connsiteY11" fmla="*/ 92279 h 1996580"/>
              <a:gd name="connsiteX12" fmla="*/ 1082180 w 2541865"/>
              <a:gd name="connsiteY12" fmla="*/ 75501 h 1996580"/>
              <a:gd name="connsiteX13" fmla="*/ 1115736 w 2541865"/>
              <a:gd name="connsiteY13" fmla="*/ 58723 h 1996580"/>
              <a:gd name="connsiteX14" fmla="*/ 1140903 w 2541865"/>
              <a:gd name="connsiteY14" fmla="*/ 41945 h 1996580"/>
              <a:gd name="connsiteX15" fmla="*/ 1191237 w 2541865"/>
              <a:gd name="connsiteY15" fmla="*/ 25167 h 1996580"/>
              <a:gd name="connsiteX16" fmla="*/ 1216404 w 2541865"/>
              <a:gd name="connsiteY16" fmla="*/ 16778 h 1996580"/>
              <a:gd name="connsiteX17" fmla="*/ 1241571 w 2541865"/>
              <a:gd name="connsiteY17" fmla="*/ 8389 h 1996580"/>
              <a:gd name="connsiteX18" fmla="*/ 1283516 w 2541865"/>
              <a:gd name="connsiteY18" fmla="*/ 0 h 1996580"/>
              <a:gd name="connsiteX19" fmla="*/ 1493241 w 2541865"/>
              <a:gd name="connsiteY19" fmla="*/ 8389 h 1996580"/>
              <a:gd name="connsiteX20" fmla="*/ 1526797 w 2541865"/>
              <a:gd name="connsiteY20" fmla="*/ 16778 h 1996580"/>
              <a:gd name="connsiteX21" fmla="*/ 1577131 w 2541865"/>
              <a:gd name="connsiteY21" fmla="*/ 25167 h 1996580"/>
              <a:gd name="connsiteX22" fmla="*/ 1669410 w 2541865"/>
              <a:gd name="connsiteY22" fmla="*/ 67112 h 1996580"/>
              <a:gd name="connsiteX23" fmla="*/ 1702966 w 2541865"/>
              <a:gd name="connsiteY23" fmla="*/ 83890 h 1996580"/>
              <a:gd name="connsiteX24" fmla="*/ 1728133 w 2541865"/>
              <a:gd name="connsiteY24" fmla="*/ 100668 h 1996580"/>
              <a:gd name="connsiteX25" fmla="*/ 1761689 w 2541865"/>
              <a:gd name="connsiteY25" fmla="*/ 109057 h 1996580"/>
              <a:gd name="connsiteX26" fmla="*/ 1820411 w 2541865"/>
              <a:gd name="connsiteY26" fmla="*/ 142613 h 1996580"/>
              <a:gd name="connsiteX27" fmla="*/ 1853967 w 2541865"/>
              <a:gd name="connsiteY27" fmla="*/ 167780 h 1996580"/>
              <a:gd name="connsiteX28" fmla="*/ 1879134 w 2541865"/>
              <a:gd name="connsiteY28" fmla="*/ 192946 h 1996580"/>
              <a:gd name="connsiteX29" fmla="*/ 1946246 w 2541865"/>
              <a:gd name="connsiteY29" fmla="*/ 226502 h 1996580"/>
              <a:gd name="connsiteX30" fmla="*/ 2004969 w 2541865"/>
              <a:gd name="connsiteY30" fmla="*/ 268447 h 1996580"/>
              <a:gd name="connsiteX31" fmla="*/ 2030136 w 2541865"/>
              <a:gd name="connsiteY31" fmla="*/ 285225 h 1996580"/>
              <a:gd name="connsiteX32" fmla="*/ 2088859 w 2541865"/>
              <a:gd name="connsiteY32" fmla="*/ 335559 h 1996580"/>
              <a:gd name="connsiteX33" fmla="*/ 2189527 w 2541865"/>
              <a:gd name="connsiteY33" fmla="*/ 444616 h 1996580"/>
              <a:gd name="connsiteX34" fmla="*/ 2214694 w 2541865"/>
              <a:gd name="connsiteY34" fmla="*/ 461394 h 1996580"/>
              <a:gd name="connsiteX35" fmla="*/ 2239861 w 2541865"/>
              <a:gd name="connsiteY35" fmla="*/ 494950 h 1996580"/>
              <a:gd name="connsiteX36" fmla="*/ 2281806 w 2541865"/>
              <a:gd name="connsiteY36" fmla="*/ 553673 h 1996580"/>
              <a:gd name="connsiteX37" fmla="*/ 2315362 w 2541865"/>
              <a:gd name="connsiteY37" fmla="*/ 587229 h 1996580"/>
              <a:gd name="connsiteX38" fmla="*/ 2340529 w 2541865"/>
              <a:gd name="connsiteY38" fmla="*/ 620785 h 1996580"/>
              <a:gd name="connsiteX39" fmla="*/ 2374085 w 2541865"/>
              <a:gd name="connsiteY39" fmla="*/ 645952 h 1996580"/>
              <a:gd name="connsiteX40" fmla="*/ 2390863 w 2541865"/>
              <a:gd name="connsiteY40" fmla="*/ 671119 h 1996580"/>
              <a:gd name="connsiteX41" fmla="*/ 2432808 w 2541865"/>
              <a:gd name="connsiteY41" fmla="*/ 729842 h 1996580"/>
              <a:gd name="connsiteX42" fmla="*/ 2474753 w 2541865"/>
              <a:gd name="connsiteY42" fmla="*/ 796954 h 1996580"/>
              <a:gd name="connsiteX43" fmla="*/ 2483142 w 2541865"/>
              <a:gd name="connsiteY43" fmla="*/ 830510 h 1996580"/>
              <a:gd name="connsiteX44" fmla="*/ 2516698 w 2541865"/>
              <a:gd name="connsiteY44" fmla="*/ 897622 h 1996580"/>
              <a:gd name="connsiteX45" fmla="*/ 2533476 w 2541865"/>
              <a:gd name="connsiteY45" fmla="*/ 989901 h 1996580"/>
              <a:gd name="connsiteX46" fmla="*/ 2541865 w 2541865"/>
              <a:gd name="connsiteY46" fmla="*/ 1023457 h 1996580"/>
              <a:gd name="connsiteX47" fmla="*/ 2533476 w 2541865"/>
              <a:gd name="connsiteY47" fmla="*/ 1132513 h 1996580"/>
              <a:gd name="connsiteX48" fmla="*/ 2525087 w 2541865"/>
              <a:gd name="connsiteY48" fmla="*/ 1157680 h 1996580"/>
              <a:gd name="connsiteX49" fmla="*/ 2499920 w 2541865"/>
              <a:gd name="connsiteY49" fmla="*/ 1182847 h 1996580"/>
              <a:gd name="connsiteX50" fmla="*/ 2466364 w 2541865"/>
              <a:gd name="connsiteY50" fmla="*/ 1249959 h 1996580"/>
              <a:gd name="connsiteX51" fmla="*/ 2441197 w 2541865"/>
              <a:gd name="connsiteY51" fmla="*/ 1275126 h 1996580"/>
              <a:gd name="connsiteX52" fmla="*/ 2407641 w 2541865"/>
              <a:gd name="connsiteY52" fmla="*/ 1325460 h 1996580"/>
              <a:gd name="connsiteX53" fmla="*/ 2390863 w 2541865"/>
              <a:gd name="connsiteY53" fmla="*/ 1350627 h 1996580"/>
              <a:gd name="connsiteX54" fmla="*/ 2365696 w 2541865"/>
              <a:gd name="connsiteY54" fmla="*/ 1375794 h 1996580"/>
              <a:gd name="connsiteX55" fmla="*/ 2348918 w 2541865"/>
              <a:gd name="connsiteY55" fmla="*/ 1400961 h 1996580"/>
              <a:gd name="connsiteX56" fmla="*/ 2332140 w 2541865"/>
              <a:gd name="connsiteY56" fmla="*/ 1434517 h 1996580"/>
              <a:gd name="connsiteX57" fmla="*/ 2306973 w 2541865"/>
              <a:gd name="connsiteY57" fmla="*/ 1442906 h 1996580"/>
              <a:gd name="connsiteX58" fmla="*/ 2298584 w 2541865"/>
              <a:gd name="connsiteY58" fmla="*/ 1468073 h 1996580"/>
              <a:gd name="connsiteX59" fmla="*/ 2231472 w 2541865"/>
              <a:gd name="connsiteY59" fmla="*/ 1501629 h 1996580"/>
              <a:gd name="connsiteX60" fmla="*/ 2172749 w 2541865"/>
              <a:gd name="connsiteY60" fmla="*/ 1560352 h 1996580"/>
              <a:gd name="connsiteX61" fmla="*/ 2114026 w 2541865"/>
              <a:gd name="connsiteY61" fmla="*/ 1610686 h 1996580"/>
              <a:gd name="connsiteX62" fmla="*/ 2088859 w 2541865"/>
              <a:gd name="connsiteY62" fmla="*/ 1635853 h 1996580"/>
              <a:gd name="connsiteX63" fmla="*/ 2055303 w 2541865"/>
              <a:gd name="connsiteY63" fmla="*/ 1652631 h 1996580"/>
              <a:gd name="connsiteX64" fmla="*/ 1996580 w 2541865"/>
              <a:gd name="connsiteY64" fmla="*/ 1694576 h 1996580"/>
              <a:gd name="connsiteX65" fmla="*/ 1971413 w 2541865"/>
              <a:gd name="connsiteY65" fmla="*/ 1719743 h 1996580"/>
              <a:gd name="connsiteX66" fmla="*/ 1937857 w 2541865"/>
              <a:gd name="connsiteY66" fmla="*/ 1744910 h 1996580"/>
              <a:gd name="connsiteX67" fmla="*/ 1912690 w 2541865"/>
              <a:gd name="connsiteY67" fmla="*/ 1778466 h 1996580"/>
              <a:gd name="connsiteX68" fmla="*/ 1887523 w 2541865"/>
              <a:gd name="connsiteY68" fmla="*/ 1795244 h 1996580"/>
              <a:gd name="connsiteX69" fmla="*/ 1753300 w 2541865"/>
              <a:gd name="connsiteY69" fmla="*/ 1879134 h 1996580"/>
              <a:gd name="connsiteX70" fmla="*/ 1719744 w 2541865"/>
              <a:gd name="connsiteY70" fmla="*/ 1895912 h 1996580"/>
              <a:gd name="connsiteX71" fmla="*/ 1677799 w 2541865"/>
              <a:gd name="connsiteY71" fmla="*/ 1904301 h 1996580"/>
              <a:gd name="connsiteX72" fmla="*/ 1627465 w 2541865"/>
              <a:gd name="connsiteY72" fmla="*/ 1912690 h 1996580"/>
              <a:gd name="connsiteX73" fmla="*/ 1560353 w 2541865"/>
              <a:gd name="connsiteY73" fmla="*/ 1929468 h 1996580"/>
              <a:gd name="connsiteX74" fmla="*/ 1392573 w 2541865"/>
              <a:gd name="connsiteY74" fmla="*/ 1971413 h 1996580"/>
              <a:gd name="connsiteX75" fmla="*/ 1325461 w 2541865"/>
              <a:gd name="connsiteY75" fmla="*/ 1988191 h 1996580"/>
              <a:gd name="connsiteX76" fmla="*/ 1291905 w 2541865"/>
              <a:gd name="connsiteY76" fmla="*/ 1996580 h 1996580"/>
              <a:gd name="connsiteX77" fmla="*/ 1098958 w 2541865"/>
              <a:gd name="connsiteY77" fmla="*/ 1988191 h 1996580"/>
              <a:gd name="connsiteX78" fmla="*/ 1023457 w 2541865"/>
              <a:gd name="connsiteY78" fmla="*/ 1963024 h 1996580"/>
              <a:gd name="connsiteX79" fmla="*/ 964734 w 2541865"/>
              <a:gd name="connsiteY79" fmla="*/ 1946246 h 1996580"/>
              <a:gd name="connsiteX80" fmla="*/ 939567 w 2541865"/>
              <a:gd name="connsiteY80" fmla="*/ 1937857 h 1996580"/>
              <a:gd name="connsiteX81" fmla="*/ 880844 w 2541865"/>
              <a:gd name="connsiteY81" fmla="*/ 1904301 h 1996580"/>
              <a:gd name="connsiteX82" fmla="*/ 822122 w 2541865"/>
              <a:gd name="connsiteY82" fmla="*/ 1879134 h 1996580"/>
              <a:gd name="connsiteX83" fmla="*/ 771788 w 2541865"/>
              <a:gd name="connsiteY83" fmla="*/ 1845578 h 1996580"/>
              <a:gd name="connsiteX84" fmla="*/ 671120 w 2541865"/>
              <a:gd name="connsiteY84" fmla="*/ 1778466 h 1996580"/>
              <a:gd name="connsiteX85" fmla="*/ 612397 w 2541865"/>
              <a:gd name="connsiteY85" fmla="*/ 1736521 h 1996580"/>
              <a:gd name="connsiteX86" fmla="*/ 578841 w 2541865"/>
              <a:gd name="connsiteY86" fmla="*/ 1694576 h 1996580"/>
              <a:gd name="connsiteX87" fmla="*/ 545285 w 2541865"/>
              <a:gd name="connsiteY87" fmla="*/ 1669409 h 1996580"/>
              <a:gd name="connsiteX88" fmla="*/ 511729 w 2541865"/>
              <a:gd name="connsiteY88" fmla="*/ 1635853 h 1996580"/>
              <a:gd name="connsiteX89" fmla="*/ 469784 w 2541865"/>
              <a:gd name="connsiteY89" fmla="*/ 1602297 h 1996580"/>
              <a:gd name="connsiteX90" fmla="*/ 436228 w 2541865"/>
              <a:gd name="connsiteY90" fmla="*/ 1560352 h 1996580"/>
              <a:gd name="connsiteX91" fmla="*/ 369116 w 2541865"/>
              <a:gd name="connsiteY91" fmla="*/ 1510018 h 1996580"/>
              <a:gd name="connsiteX92" fmla="*/ 335560 w 2541865"/>
              <a:gd name="connsiteY92" fmla="*/ 1484851 h 1996580"/>
              <a:gd name="connsiteX93" fmla="*/ 310393 w 2541865"/>
              <a:gd name="connsiteY93" fmla="*/ 1459684 h 1996580"/>
              <a:gd name="connsiteX94" fmla="*/ 293615 w 2541865"/>
              <a:gd name="connsiteY94" fmla="*/ 1434517 h 1996580"/>
              <a:gd name="connsiteX95" fmla="*/ 234892 w 2541865"/>
              <a:gd name="connsiteY95" fmla="*/ 1392572 h 1996580"/>
              <a:gd name="connsiteX96" fmla="*/ 192947 w 2541865"/>
              <a:gd name="connsiteY96" fmla="*/ 1333849 h 1996580"/>
              <a:gd name="connsiteX97" fmla="*/ 176169 w 2541865"/>
              <a:gd name="connsiteY97" fmla="*/ 1308682 h 1996580"/>
              <a:gd name="connsiteX98" fmla="*/ 151002 w 2541865"/>
              <a:gd name="connsiteY98" fmla="*/ 1275126 h 1996580"/>
              <a:gd name="connsiteX99" fmla="*/ 92279 w 2541865"/>
              <a:gd name="connsiteY99" fmla="*/ 1166069 h 1996580"/>
              <a:gd name="connsiteX100" fmla="*/ 67112 w 2541865"/>
              <a:gd name="connsiteY100" fmla="*/ 1107346 h 1996580"/>
              <a:gd name="connsiteX101" fmla="*/ 50334 w 2541865"/>
              <a:gd name="connsiteY101" fmla="*/ 1048624 h 1996580"/>
              <a:gd name="connsiteX102" fmla="*/ 33556 w 2541865"/>
              <a:gd name="connsiteY102" fmla="*/ 998290 h 1996580"/>
              <a:gd name="connsiteX103" fmla="*/ 16778 w 2541865"/>
              <a:gd name="connsiteY103" fmla="*/ 931178 h 1996580"/>
              <a:gd name="connsiteX104" fmla="*/ 8389 w 2541865"/>
              <a:gd name="connsiteY104" fmla="*/ 897622 h 1996580"/>
              <a:gd name="connsiteX105" fmla="*/ 0 w 2541865"/>
              <a:gd name="connsiteY105" fmla="*/ 822121 h 1996580"/>
              <a:gd name="connsiteX106" fmla="*/ 8389 w 2541865"/>
              <a:gd name="connsiteY106" fmla="*/ 494950 h 1996580"/>
              <a:gd name="connsiteX107" fmla="*/ 16778 w 2541865"/>
              <a:gd name="connsiteY107" fmla="*/ 469783 h 1996580"/>
              <a:gd name="connsiteX108" fmla="*/ 58723 w 2541865"/>
              <a:gd name="connsiteY108" fmla="*/ 419449 h 1996580"/>
              <a:gd name="connsiteX109" fmla="*/ 83890 w 2541865"/>
              <a:gd name="connsiteY109" fmla="*/ 402671 h 1996580"/>
              <a:gd name="connsiteX110" fmla="*/ 134224 w 2541865"/>
              <a:gd name="connsiteY110" fmla="*/ 360726 h 1996580"/>
              <a:gd name="connsiteX111" fmla="*/ 159391 w 2541865"/>
              <a:gd name="connsiteY111" fmla="*/ 352337 h 1996580"/>
              <a:gd name="connsiteX112" fmla="*/ 234892 w 2541865"/>
              <a:gd name="connsiteY112" fmla="*/ 335559 h 1996580"/>
              <a:gd name="connsiteX113" fmla="*/ 285226 w 2541865"/>
              <a:gd name="connsiteY113" fmla="*/ 318781 h 1996580"/>
              <a:gd name="connsiteX114" fmla="*/ 310393 w 2541865"/>
              <a:gd name="connsiteY114" fmla="*/ 310392 h 1996580"/>
              <a:gd name="connsiteX115" fmla="*/ 419450 w 2541865"/>
              <a:gd name="connsiteY115" fmla="*/ 285225 h 1996580"/>
              <a:gd name="connsiteX116" fmla="*/ 444617 w 2541865"/>
              <a:gd name="connsiteY116" fmla="*/ 276836 h 1996580"/>
              <a:gd name="connsiteX117" fmla="*/ 486562 w 2541865"/>
              <a:gd name="connsiteY117" fmla="*/ 260058 h 199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541865" h="1996580">
                <a:moveTo>
                  <a:pt x="486562" y="260058"/>
                </a:moveTo>
                <a:lnTo>
                  <a:pt x="486562" y="260058"/>
                </a:lnTo>
                <a:cubicBezTo>
                  <a:pt x="508933" y="268447"/>
                  <a:pt x="529852" y="283393"/>
                  <a:pt x="553674" y="285225"/>
                </a:cubicBezTo>
                <a:cubicBezTo>
                  <a:pt x="661893" y="293550"/>
                  <a:pt x="665905" y="289760"/>
                  <a:pt x="729843" y="268447"/>
                </a:cubicBezTo>
                <a:cubicBezTo>
                  <a:pt x="735436" y="260058"/>
                  <a:pt x="739492" y="250409"/>
                  <a:pt x="746621" y="243280"/>
                </a:cubicBezTo>
                <a:cubicBezTo>
                  <a:pt x="770663" y="219238"/>
                  <a:pt x="769663" y="231759"/>
                  <a:pt x="796955" y="218113"/>
                </a:cubicBezTo>
                <a:cubicBezTo>
                  <a:pt x="805973" y="213604"/>
                  <a:pt x="812855" y="205307"/>
                  <a:pt x="822122" y="201335"/>
                </a:cubicBezTo>
                <a:cubicBezTo>
                  <a:pt x="832719" y="196793"/>
                  <a:pt x="845035" y="197380"/>
                  <a:pt x="855678" y="192946"/>
                </a:cubicBezTo>
                <a:cubicBezTo>
                  <a:pt x="878765" y="183327"/>
                  <a:pt x="902780" y="174397"/>
                  <a:pt x="922789" y="159391"/>
                </a:cubicBezTo>
                <a:cubicBezTo>
                  <a:pt x="933974" y="151002"/>
                  <a:pt x="943839" y="140477"/>
                  <a:pt x="956345" y="134224"/>
                </a:cubicBezTo>
                <a:cubicBezTo>
                  <a:pt x="972163" y="126315"/>
                  <a:pt x="991964" y="127256"/>
                  <a:pt x="1006679" y="117446"/>
                </a:cubicBezTo>
                <a:cubicBezTo>
                  <a:pt x="1078804" y="69363"/>
                  <a:pt x="987549" y="127011"/>
                  <a:pt x="1057013" y="92279"/>
                </a:cubicBezTo>
                <a:cubicBezTo>
                  <a:pt x="1066031" y="87770"/>
                  <a:pt x="1073426" y="80503"/>
                  <a:pt x="1082180" y="75501"/>
                </a:cubicBezTo>
                <a:cubicBezTo>
                  <a:pt x="1093038" y="69296"/>
                  <a:pt x="1104878" y="64928"/>
                  <a:pt x="1115736" y="58723"/>
                </a:cubicBezTo>
                <a:cubicBezTo>
                  <a:pt x="1124490" y="53721"/>
                  <a:pt x="1131690" y="46040"/>
                  <a:pt x="1140903" y="41945"/>
                </a:cubicBezTo>
                <a:cubicBezTo>
                  <a:pt x="1157064" y="34762"/>
                  <a:pt x="1174459" y="30760"/>
                  <a:pt x="1191237" y="25167"/>
                </a:cubicBezTo>
                <a:lnTo>
                  <a:pt x="1216404" y="16778"/>
                </a:lnTo>
                <a:cubicBezTo>
                  <a:pt x="1224793" y="13982"/>
                  <a:pt x="1232900" y="10123"/>
                  <a:pt x="1241571" y="8389"/>
                </a:cubicBezTo>
                <a:lnTo>
                  <a:pt x="1283516" y="0"/>
                </a:lnTo>
                <a:cubicBezTo>
                  <a:pt x="1353424" y="2796"/>
                  <a:pt x="1423443" y="3575"/>
                  <a:pt x="1493241" y="8389"/>
                </a:cubicBezTo>
                <a:cubicBezTo>
                  <a:pt x="1504743" y="9182"/>
                  <a:pt x="1515491" y="14517"/>
                  <a:pt x="1526797" y="16778"/>
                </a:cubicBezTo>
                <a:cubicBezTo>
                  <a:pt x="1543476" y="20114"/>
                  <a:pt x="1560527" y="21477"/>
                  <a:pt x="1577131" y="25167"/>
                </a:cubicBezTo>
                <a:cubicBezTo>
                  <a:pt x="1606468" y="31686"/>
                  <a:pt x="1649707" y="57260"/>
                  <a:pt x="1669410" y="67112"/>
                </a:cubicBezTo>
                <a:cubicBezTo>
                  <a:pt x="1680595" y="72705"/>
                  <a:pt x="1692561" y="76953"/>
                  <a:pt x="1702966" y="83890"/>
                </a:cubicBezTo>
                <a:cubicBezTo>
                  <a:pt x="1711355" y="89483"/>
                  <a:pt x="1718866" y="96696"/>
                  <a:pt x="1728133" y="100668"/>
                </a:cubicBezTo>
                <a:cubicBezTo>
                  <a:pt x="1738730" y="105210"/>
                  <a:pt x="1750504" y="106261"/>
                  <a:pt x="1761689" y="109057"/>
                </a:cubicBezTo>
                <a:cubicBezTo>
                  <a:pt x="1883326" y="200287"/>
                  <a:pt x="1730745" y="91375"/>
                  <a:pt x="1820411" y="142613"/>
                </a:cubicBezTo>
                <a:cubicBezTo>
                  <a:pt x="1832550" y="149550"/>
                  <a:pt x="1843351" y="158681"/>
                  <a:pt x="1853967" y="167780"/>
                </a:cubicBezTo>
                <a:cubicBezTo>
                  <a:pt x="1862975" y="175501"/>
                  <a:pt x="1869125" y="186577"/>
                  <a:pt x="1879134" y="192946"/>
                </a:cubicBezTo>
                <a:cubicBezTo>
                  <a:pt x="1900235" y="206374"/>
                  <a:pt x="1925435" y="212628"/>
                  <a:pt x="1946246" y="226502"/>
                </a:cubicBezTo>
                <a:cubicBezTo>
                  <a:pt x="2005557" y="266043"/>
                  <a:pt x="1932131" y="216420"/>
                  <a:pt x="2004969" y="268447"/>
                </a:cubicBezTo>
                <a:cubicBezTo>
                  <a:pt x="2013173" y="274307"/>
                  <a:pt x="2021747" y="279632"/>
                  <a:pt x="2030136" y="285225"/>
                </a:cubicBezTo>
                <a:cubicBezTo>
                  <a:pt x="2067735" y="341624"/>
                  <a:pt x="2019223" y="276636"/>
                  <a:pt x="2088859" y="335559"/>
                </a:cubicBezTo>
                <a:cubicBezTo>
                  <a:pt x="2241951" y="465098"/>
                  <a:pt x="2094712" y="349801"/>
                  <a:pt x="2189527" y="444616"/>
                </a:cubicBezTo>
                <a:cubicBezTo>
                  <a:pt x="2196656" y="451745"/>
                  <a:pt x="2207565" y="454265"/>
                  <a:pt x="2214694" y="461394"/>
                </a:cubicBezTo>
                <a:cubicBezTo>
                  <a:pt x="2224581" y="471281"/>
                  <a:pt x="2231734" y="483573"/>
                  <a:pt x="2239861" y="494950"/>
                </a:cubicBezTo>
                <a:cubicBezTo>
                  <a:pt x="2257261" y="519310"/>
                  <a:pt x="2260482" y="529303"/>
                  <a:pt x="2281806" y="553673"/>
                </a:cubicBezTo>
                <a:cubicBezTo>
                  <a:pt x="2292223" y="565578"/>
                  <a:pt x="2304945" y="575324"/>
                  <a:pt x="2315362" y="587229"/>
                </a:cubicBezTo>
                <a:cubicBezTo>
                  <a:pt x="2324569" y="597751"/>
                  <a:pt x="2330642" y="610898"/>
                  <a:pt x="2340529" y="620785"/>
                </a:cubicBezTo>
                <a:cubicBezTo>
                  <a:pt x="2350416" y="630672"/>
                  <a:pt x="2364198" y="636065"/>
                  <a:pt x="2374085" y="645952"/>
                </a:cubicBezTo>
                <a:cubicBezTo>
                  <a:pt x="2381214" y="653081"/>
                  <a:pt x="2385003" y="662915"/>
                  <a:pt x="2390863" y="671119"/>
                </a:cubicBezTo>
                <a:cubicBezTo>
                  <a:pt x="2403724" y="689124"/>
                  <a:pt x="2421511" y="710072"/>
                  <a:pt x="2432808" y="729842"/>
                </a:cubicBezTo>
                <a:cubicBezTo>
                  <a:pt x="2469657" y="794328"/>
                  <a:pt x="2426633" y="732794"/>
                  <a:pt x="2474753" y="796954"/>
                </a:cubicBezTo>
                <a:cubicBezTo>
                  <a:pt x="2477549" y="808139"/>
                  <a:pt x="2478708" y="819867"/>
                  <a:pt x="2483142" y="830510"/>
                </a:cubicBezTo>
                <a:cubicBezTo>
                  <a:pt x="2492762" y="853597"/>
                  <a:pt x="2516698" y="897622"/>
                  <a:pt x="2516698" y="897622"/>
                </a:cubicBezTo>
                <a:cubicBezTo>
                  <a:pt x="2522769" y="934047"/>
                  <a:pt x="2525659" y="954727"/>
                  <a:pt x="2533476" y="989901"/>
                </a:cubicBezTo>
                <a:cubicBezTo>
                  <a:pt x="2535977" y="1001156"/>
                  <a:pt x="2539069" y="1012272"/>
                  <a:pt x="2541865" y="1023457"/>
                </a:cubicBezTo>
                <a:cubicBezTo>
                  <a:pt x="2539069" y="1059809"/>
                  <a:pt x="2537998" y="1096335"/>
                  <a:pt x="2533476" y="1132513"/>
                </a:cubicBezTo>
                <a:cubicBezTo>
                  <a:pt x="2532379" y="1141287"/>
                  <a:pt x="2529992" y="1150322"/>
                  <a:pt x="2525087" y="1157680"/>
                </a:cubicBezTo>
                <a:cubicBezTo>
                  <a:pt x="2518506" y="1167551"/>
                  <a:pt x="2506289" y="1172838"/>
                  <a:pt x="2499920" y="1182847"/>
                </a:cubicBezTo>
                <a:cubicBezTo>
                  <a:pt x="2486492" y="1203948"/>
                  <a:pt x="2484050" y="1232273"/>
                  <a:pt x="2466364" y="1249959"/>
                </a:cubicBezTo>
                <a:cubicBezTo>
                  <a:pt x="2457975" y="1258348"/>
                  <a:pt x="2448481" y="1265761"/>
                  <a:pt x="2441197" y="1275126"/>
                </a:cubicBezTo>
                <a:cubicBezTo>
                  <a:pt x="2428817" y="1291043"/>
                  <a:pt x="2418826" y="1308682"/>
                  <a:pt x="2407641" y="1325460"/>
                </a:cubicBezTo>
                <a:cubicBezTo>
                  <a:pt x="2402048" y="1333849"/>
                  <a:pt x="2397992" y="1343498"/>
                  <a:pt x="2390863" y="1350627"/>
                </a:cubicBezTo>
                <a:cubicBezTo>
                  <a:pt x="2382474" y="1359016"/>
                  <a:pt x="2373291" y="1366680"/>
                  <a:pt x="2365696" y="1375794"/>
                </a:cubicBezTo>
                <a:cubicBezTo>
                  <a:pt x="2359241" y="1383539"/>
                  <a:pt x="2353920" y="1392207"/>
                  <a:pt x="2348918" y="1400961"/>
                </a:cubicBezTo>
                <a:cubicBezTo>
                  <a:pt x="2342713" y="1411819"/>
                  <a:pt x="2340983" y="1425674"/>
                  <a:pt x="2332140" y="1434517"/>
                </a:cubicBezTo>
                <a:cubicBezTo>
                  <a:pt x="2325887" y="1440770"/>
                  <a:pt x="2315362" y="1440110"/>
                  <a:pt x="2306973" y="1442906"/>
                </a:cubicBezTo>
                <a:cubicBezTo>
                  <a:pt x="2304177" y="1451295"/>
                  <a:pt x="2304245" y="1461280"/>
                  <a:pt x="2298584" y="1468073"/>
                </a:cubicBezTo>
                <a:cubicBezTo>
                  <a:pt x="2276068" y="1495092"/>
                  <a:pt x="2261882" y="1494026"/>
                  <a:pt x="2231472" y="1501629"/>
                </a:cubicBezTo>
                <a:cubicBezTo>
                  <a:pt x="2193011" y="1559321"/>
                  <a:pt x="2217046" y="1545586"/>
                  <a:pt x="2172749" y="1560352"/>
                </a:cubicBezTo>
                <a:cubicBezTo>
                  <a:pt x="2110300" y="1622801"/>
                  <a:pt x="2189358" y="1546115"/>
                  <a:pt x="2114026" y="1610686"/>
                </a:cubicBezTo>
                <a:cubicBezTo>
                  <a:pt x="2105018" y="1618407"/>
                  <a:pt x="2098513" y="1628957"/>
                  <a:pt x="2088859" y="1635853"/>
                </a:cubicBezTo>
                <a:cubicBezTo>
                  <a:pt x="2078683" y="1643122"/>
                  <a:pt x="2066161" y="1646426"/>
                  <a:pt x="2055303" y="1652631"/>
                </a:cubicBezTo>
                <a:cubicBezTo>
                  <a:pt x="2042025" y="1660219"/>
                  <a:pt x="2005583" y="1686859"/>
                  <a:pt x="1996580" y="1694576"/>
                </a:cubicBezTo>
                <a:cubicBezTo>
                  <a:pt x="1987572" y="1702297"/>
                  <a:pt x="1980421" y="1712022"/>
                  <a:pt x="1971413" y="1719743"/>
                </a:cubicBezTo>
                <a:cubicBezTo>
                  <a:pt x="1960797" y="1728842"/>
                  <a:pt x="1947744" y="1735023"/>
                  <a:pt x="1937857" y="1744910"/>
                </a:cubicBezTo>
                <a:cubicBezTo>
                  <a:pt x="1927970" y="1754797"/>
                  <a:pt x="1922577" y="1768579"/>
                  <a:pt x="1912690" y="1778466"/>
                </a:cubicBezTo>
                <a:cubicBezTo>
                  <a:pt x="1905561" y="1785595"/>
                  <a:pt x="1895677" y="1789314"/>
                  <a:pt x="1887523" y="1795244"/>
                </a:cubicBezTo>
                <a:cubicBezTo>
                  <a:pt x="1791691" y="1864940"/>
                  <a:pt x="1853213" y="1829177"/>
                  <a:pt x="1753300" y="1879134"/>
                </a:cubicBezTo>
                <a:cubicBezTo>
                  <a:pt x="1742115" y="1884727"/>
                  <a:pt x="1732007" y="1893459"/>
                  <a:pt x="1719744" y="1895912"/>
                </a:cubicBezTo>
                <a:lnTo>
                  <a:pt x="1677799" y="1904301"/>
                </a:lnTo>
                <a:cubicBezTo>
                  <a:pt x="1661064" y="1907344"/>
                  <a:pt x="1644097" y="1909126"/>
                  <a:pt x="1627465" y="1912690"/>
                </a:cubicBezTo>
                <a:cubicBezTo>
                  <a:pt x="1604918" y="1917522"/>
                  <a:pt x="1582724" y="1923875"/>
                  <a:pt x="1560353" y="1929468"/>
                </a:cubicBezTo>
                <a:lnTo>
                  <a:pt x="1392573" y="1971413"/>
                </a:lnTo>
                <a:lnTo>
                  <a:pt x="1325461" y="1988191"/>
                </a:lnTo>
                <a:lnTo>
                  <a:pt x="1291905" y="1996580"/>
                </a:lnTo>
                <a:cubicBezTo>
                  <a:pt x="1227589" y="1993784"/>
                  <a:pt x="1163171" y="1992778"/>
                  <a:pt x="1098958" y="1988191"/>
                </a:cubicBezTo>
                <a:cubicBezTo>
                  <a:pt x="1053705" y="1984959"/>
                  <a:pt x="1061912" y="1979505"/>
                  <a:pt x="1023457" y="1963024"/>
                </a:cubicBezTo>
                <a:cubicBezTo>
                  <a:pt x="1003343" y="1954404"/>
                  <a:pt x="986019" y="1952327"/>
                  <a:pt x="964734" y="1946246"/>
                </a:cubicBezTo>
                <a:cubicBezTo>
                  <a:pt x="956231" y="1943817"/>
                  <a:pt x="947476" y="1941812"/>
                  <a:pt x="939567" y="1937857"/>
                </a:cubicBezTo>
                <a:cubicBezTo>
                  <a:pt x="855308" y="1895728"/>
                  <a:pt x="983806" y="1948428"/>
                  <a:pt x="880844" y="1904301"/>
                </a:cubicBezTo>
                <a:cubicBezTo>
                  <a:pt x="840346" y="1886944"/>
                  <a:pt x="868492" y="1906956"/>
                  <a:pt x="822122" y="1879134"/>
                </a:cubicBezTo>
                <a:cubicBezTo>
                  <a:pt x="804831" y="1868759"/>
                  <a:pt x="789824" y="1854596"/>
                  <a:pt x="771788" y="1845578"/>
                </a:cubicBezTo>
                <a:cubicBezTo>
                  <a:pt x="730465" y="1824916"/>
                  <a:pt x="709678" y="1817024"/>
                  <a:pt x="671120" y="1778466"/>
                </a:cubicBezTo>
                <a:cubicBezTo>
                  <a:pt x="631311" y="1738657"/>
                  <a:pt x="652571" y="1749912"/>
                  <a:pt x="612397" y="1736521"/>
                </a:cubicBezTo>
                <a:cubicBezTo>
                  <a:pt x="601212" y="1722539"/>
                  <a:pt x="591502" y="1707237"/>
                  <a:pt x="578841" y="1694576"/>
                </a:cubicBezTo>
                <a:cubicBezTo>
                  <a:pt x="568954" y="1684689"/>
                  <a:pt x="555807" y="1678616"/>
                  <a:pt x="545285" y="1669409"/>
                </a:cubicBezTo>
                <a:cubicBezTo>
                  <a:pt x="533380" y="1658992"/>
                  <a:pt x="523552" y="1646362"/>
                  <a:pt x="511729" y="1635853"/>
                </a:cubicBezTo>
                <a:cubicBezTo>
                  <a:pt x="498346" y="1623957"/>
                  <a:pt x="482445" y="1614958"/>
                  <a:pt x="469784" y="1602297"/>
                </a:cubicBezTo>
                <a:cubicBezTo>
                  <a:pt x="457123" y="1589636"/>
                  <a:pt x="449427" y="1572451"/>
                  <a:pt x="436228" y="1560352"/>
                </a:cubicBezTo>
                <a:cubicBezTo>
                  <a:pt x="415615" y="1541456"/>
                  <a:pt x="391487" y="1526796"/>
                  <a:pt x="369116" y="1510018"/>
                </a:cubicBezTo>
                <a:cubicBezTo>
                  <a:pt x="357931" y="1501629"/>
                  <a:pt x="345447" y="1494738"/>
                  <a:pt x="335560" y="1484851"/>
                </a:cubicBezTo>
                <a:cubicBezTo>
                  <a:pt x="327171" y="1476462"/>
                  <a:pt x="317988" y="1468798"/>
                  <a:pt x="310393" y="1459684"/>
                </a:cubicBezTo>
                <a:cubicBezTo>
                  <a:pt x="303938" y="1451939"/>
                  <a:pt x="300744" y="1441646"/>
                  <a:pt x="293615" y="1434517"/>
                </a:cubicBezTo>
                <a:cubicBezTo>
                  <a:pt x="283210" y="1424112"/>
                  <a:pt x="249182" y="1402099"/>
                  <a:pt x="234892" y="1392572"/>
                </a:cubicBezTo>
                <a:cubicBezTo>
                  <a:pt x="195351" y="1333261"/>
                  <a:pt x="244974" y="1406687"/>
                  <a:pt x="192947" y="1333849"/>
                </a:cubicBezTo>
                <a:cubicBezTo>
                  <a:pt x="187087" y="1325645"/>
                  <a:pt x="182029" y="1316886"/>
                  <a:pt x="176169" y="1308682"/>
                </a:cubicBezTo>
                <a:cubicBezTo>
                  <a:pt x="168042" y="1297305"/>
                  <a:pt x="157939" y="1287265"/>
                  <a:pt x="151002" y="1275126"/>
                </a:cubicBezTo>
                <a:cubicBezTo>
                  <a:pt x="58094" y="1112537"/>
                  <a:pt x="141380" y="1239721"/>
                  <a:pt x="92279" y="1166069"/>
                </a:cubicBezTo>
                <a:cubicBezTo>
                  <a:pt x="74820" y="1096234"/>
                  <a:pt x="96078" y="1165277"/>
                  <a:pt x="67112" y="1107346"/>
                </a:cubicBezTo>
                <a:cubicBezTo>
                  <a:pt x="60063" y="1093248"/>
                  <a:pt x="54366" y="1062065"/>
                  <a:pt x="50334" y="1048624"/>
                </a:cubicBezTo>
                <a:cubicBezTo>
                  <a:pt x="45252" y="1031684"/>
                  <a:pt x="38415" y="1015295"/>
                  <a:pt x="33556" y="998290"/>
                </a:cubicBezTo>
                <a:cubicBezTo>
                  <a:pt x="27221" y="976118"/>
                  <a:pt x="22371" y="953549"/>
                  <a:pt x="16778" y="931178"/>
                </a:cubicBezTo>
                <a:lnTo>
                  <a:pt x="8389" y="897622"/>
                </a:lnTo>
                <a:cubicBezTo>
                  <a:pt x="5593" y="872455"/>
                  <a:pt x="0" y="847443"/>
                  <a:pt x="0" y="822121"/>
                </a:cubicBezTo>
                <a:cubicBezTo>
                  <a:pt x="0" y="713028"/>
                  <a:pt x="3200" y="603919"/>
                  <a:pt x="8389" y="494950"/>
                </a:cubicBezTo>
                <a:cubicBezTo>
                  <a:pt x="8810" y="486117"/>
                  <a:pt x="12823" y="477692"/>
                  <a:pt x="16778" y="469783"/>
                </a:cubicBezTo>
                <a:cubicBezTo>
                  <a:pt x="26205" y="450929"/>
                  <a:pt x="42820" y="432701"/>
                  <a:pt x="58723" y="419449"/>
                </a:cubicBezTo>
                <a:cubicBezTo>
                  <a:pt x="66468" y="412994"/>
                  <a:pt x="76145" y="409126"/>
                  <a:pt x="83890" y="402671"/>
                </a:cubicBezTo>
                <a:cubicBezTo>
                  <a:pt x="111720" y="379480"/>
                  <a:pt x="102982" y="376347"/>
                  <a:pt x="134224" y="360726"/>
                </a:cubicBezTo>
                <a:cubicBezTo>
                  <a:pt x="142133" y="356771"/>
                  <a:pt x="150812" y="354482"/>
                  <a:pt x="159391" y="352337"/>
                </a:cubicBezTo>
                <a:cubicBezTo>
                  <a:pt x="207287" y="340363"/>
                  <a:pt x="191833" y="348477"/>
                  <a:pt x="234892" y="335559"/>
                </a:cubicBezTo>
                <a:cubicBezTo>
                  <a:pt x="251832" y="330477"/>
                  <a:pt x="268448" y="324374"/>
                  <a:pt x="285226" y="318781"/>
                </a:cubicBezTo>
                <a:cubicBezTo>
                  <a:pt x="293615" y="315985"/>
                  <a:pt x="301722" y="312126"/>
                  <a:pt x="310393" y="310392"/>
                </a:cubicBezTo>
                <a:cubicBezTo>
                  <a:pt x="343667" y="303737"/>
                  <a:pt x="389096" y="295343"/>
                  <a:pt x="419450" y="285225"/>
                </a:cubicBezTo>
                <a:cubicBezTo>
                  <a:pt x="427839" y="282429"/>
                  <a:pt x="436708" y="280791"/>
                  <a:pt x="444617" y="276836"/>
                </a:cubicBezTo>
                <a:cubicBezTo>
                  <a:pt x="463589" y="267350"/>
                  <a:pt x="479571" y="262854"/>
                  <a:pt x="486562" y="26005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8FD047-A84F-4452-97ED-6ED4F045F61D}"/>
                  </a:ext>
                </a:extLst>
              </p:cNvPr>
              <p:cNvSpPr/>
              <p:nvPr/>
            </p:nvSpPr>
            <p:spPr>
              <a:xfrm>
                <a:off x="1386547" y="2346712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8FD047-A84F-4452-97ED-6ED4F045F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547" y="2346712"/>
                <a:ext cx="4811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5F2B08-3D92-46D2-81FE-E9249C5C674B}"/>
                  </a:ext>
                </a:extLst>
              </p:cNvPr>
              <p:cNvSpPr/>
              <p:nvPr/>
            </p:nvSpPr>
            <p:spPr>
              <a:xfrm>
                <a:off x="2283491" y="1975283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5F2B08-3D92-46D2-81FE-E9249C5C6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91" y="1975283"/>
                <a:ext cx="4811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ECCDD-E3CF-419F-B1C5-C65A07958C15}"/>
                  </a:ext>
                </a:extLst>
              </p:cNvPr>
              <p:cNvSpPr/>
              <p:nvPr/>
            </p:nvSpPr>
            <p:spPr>
              <a:xfrm>
                <a:off x="3303770" y="2716044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ECCDD-E3CF-419F-B1C5-C65A07958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70" y="2716044"/>
                <a:ext cx="4811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B8DC57-D5FF-4DD2-A3BF-876E0FF7294B}"/>
                  </a:ext>
                </a:extLst>
              </p:cNvPr>
              <p:cNvSpPr/>
              <p:nvPr/>
            </p:nvSpPr>
            <p:spPr>
              <a:xfrm>
                <a:off x="1624955" y="3646011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B8DC57-D5FF-4DD2-A3BF-876E0FF72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55" y="3646011"/>
                <a:ext cx="4811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F284EB-24E9-46D3-AD0A-7411B0199E5D}"/>
              </a:ext>
            </a:extLst>
          </p:cNvPr>
          <p:cNvSpPr/>
          <p:nvPr/>
        </p:nvSpPr>
        <p:spPr>
          <a:xfrm>
            <a:off x="7218251" y="1719743"/>
            <a:ext cx="3806894" cy="2432807"/>
          </a:xfrm>
          <a:custGeom>
            <a:avLst/>
            <a:gdLst>
              <a:gd name="connsiteX0" fmla="*/ 558343 w 3806894"/>
              <a:gd name="connsiteY0" fmla="*/ 763398 h 2432807"/>
              <a:gd name="connsiteX1" fmla="*/ 558343 w 3806894"/>
              <a:gd name="connsiteY1" fmla="*/ 763398 h 2432807"/>
              <a:gd name="connsiteX2" fmla="*/ 600288 w 3806894"/>
              <a:gd name="connsiteY2" fmla="*/ 704675 h 2432807"/>
              <a:gd name="connsiteX3" fmla="*/ 667400 w 3806894"/>
              <a:gd name="connsiteY3" fmla="*/ 637563 h 2432807"/>
              <a:gd name="connsiteX4" fmla="*/ 684178 w 3806894"/>
              <a:gd name="connsiteY4" fmla="*/ 612396 h 2432807"/>
              <a:gd name="connsiteX5" fmla="*/ 717734 w 3806894"/>
              <a:gd name="connsiteY5" fmla="*/ 595618 h 2432807"/>
              <a:gd name="connsiteX6" fmla="*/ 751290 w 3806894"/>
              <a:gd name="connsiteY6" fmla="*/ 562063 h 2432807"/>
              <a:gd name="connsiteX7" fmla="*/ 793235 w 3806894"/>
              <a:gd name="connsiteY7" fmla="*/ 528507 h 2432807"/>
              <a:gd name="connsiteX8" fmla="*/ 826791 w 3806894"/>
              <a:gd name="connsiteY8" fmla="*/ 494951 h 2432807"/>
              <a:gd name="connsiteX9" fmla="*/ 843569 w 3806894"/>
              <a:gd name="connsiteY9" fmla="*/ 469784 h 2432807"/>
              <a:gd name="connsiteX10" fmla="*/ 961015 w 3806894"/>
              <a:gd name="connsiteY10" fmla="*/ 369116 h 2432807"/>
              <a:gd name="connsiteX11" fmla="*/ 1011349 w 3806894"/>
              <a:gd name="connsiteY11" fmla="*/ 310393 h 2432807"/>
              <a:gd name="connsiteX12" fmla="*/ 1036516 w 3806894"/>
              <a:gd name="connsiteY12" fmla="*/ 293615 h 2432807"/>
              <a:gd name="connsiteX13" fmla="*/ 1103628 w 3806894"/>
              <a:gd name="connsiteY13" fmla="*/ 218114 h 2432807"/>
              <a:gd name="connsiteX14" fmla="*/ 1179129 w 3806894"/>
              <a:gd name="connsiteY14" fmla="*/ 167780 h 2432807"/>
              <a:gd name="connsiteX15" fmla="*/ 1271408 w 3806894"/>
              <a:gd name="connsiteY15" fmla="*/ 142613 h 2432807"/>
              <a:gd name="connsiteX16" fmla="*/ 1372076 w 3806894"/>
              <a:gd name="connsiteY16" fmla="*/ 125835 h 2432807"/>
              <a:gd name="connsiteX17" fmla="*/ 1598578 w 3806894"/>
              <a:gd name="connsiteY17" fmla="*/ 109057 h 2432807"/>
              <a:gd name="connsiteX18" fmla="*/ 1783136 w 3806894"/>
              <a:gd name="connsiteY18" fmla="*/ 117446 h 2432807"/>
              <a:gd name="connsiteX19" fmla="*/ 1850248 w 3806894"/>
              <a:gd name="connsiteY19" fmla="*/ 134224 h 2432807"/>
              <a:gd name="connsiteX20" fmla="*/ 1942527 w 3806894"/>
              <a:gd name="connsiteY20" fmla="*/ 151002 h 2432807"/>
              <a:gd name="connsiteX21" fmla="*/ 2051584 w 3806894"/>
              <a:gd name="connsiteY21" fmla="*/ 134224 h 2432807"/>
              <a:gd name="connsiteX22" fmla="*/ 2085140 w 3806894"/>
              <a:gd name="connsiteY22" fmla="*/ 125835 h 2432807"/>
              <a:gd name="connsiteX23" fmla="*/ 2152252 w 3806894"/>
              <a:gd name="connsiteY23" fmla="*/ 83890 h 2432807"/>
              <a:gd name="connsiteX24" fmla="*/ 2210975 w 3806894"/>
              <a:gd name="connsiteY24" fmla="*/ 58723 h 2432807"/>
              <a:gd name="connsiteX25" fmla="*/ 2278087 w 3806894"/>
              <a:gd name="connsiteY25" fmla="*/ 25167 h 2432807"/>
              <a:gd name="connsiteX26" fmla="*/ 2471033 w 3806894"/>
              <a:gd name="connsiteY26" fmla="*/ 0 h 2432807"/>
              <a:gd name="connsiteX27" fmla="*/ 2814982 w 3806894"/>
              <a:gd name="connsiteY27" fmla="*/ 8389 h 2432807"/>
              <a:gd name="connsiteX28" fmla="*/ 2890483 w 3806894"/>
              <a:gd name="connsiteY28" fmla="*/ 16778 h 2432807"/>
              <a:gd name="connsiteX29" fmla="*/ 3024707 w 3806894"/>
              <a:gd name="connsiteY29" fmla="*/ 67112 h 2432807"/>
              <a:gd name="connsiteX30" fmla="*/ 3083430 w 3806894"/>
              <a:gd name="connsiteY30" fmla="*/ 83890 h 2432807"/>
              <a:gd name="connsiteX31" fmla="*/ 3167320 w 3806894"/>
              <a:gd name="connsiteY31" fmla="*/ 109057 h 2432807"/>
              <a:gd name="connsiteX32" fmla="*/ 3192487 w 3806894"/>
              <a:gd name="connsiteY32" fmla="*/ 125835 h 2432807"/>
              <a:gd name="connsiteX33" fmla="*/ 3259599 w 3806894"/>
              <a:gd name="connsiteY33" fmla="*/ 192947 h 2432807"/>
              <a:gd name="connsiteX34" fmla="*/ 3368655 w 3806894"/>
              <a:gd name="connsiteY34" fmla="*/ 260059 h 2432807"/>
              <a:gd name="connsiteX35" fmla="*/ 3393822 w 3806894"/>
              <a:gd name="connsiteY35" fmla="*/ 293615 h 2432807"/>
              <a:gd name="connsiteX36" fmla="*/ 3444156 w 3806894"/>
              <a:gd name="connsiteY36" fmla="*/ 327171 h 2432807"/>
              <a:gd name="connsiteX37" fmla="*/ 3477712 w 3806894"/>
              <a:gd name="connsiteY37" fmla="*/ 377505 h 2432807"/>
              <a:gd name="connsiteX38" fmla="*/ 3511268 w 3806894"/>
              <a:gd name="connsiteY38" fmla="*/ 419450 h 2432807"/>
              <a:gd name="connsiteX39" fmla="*/ 3561602 w 3806894"/>
              <a:gd name="connsiteY39" fmla="*/ 503340 h 2432807"/>
              <a:gd name="connsiteX40" fmla="*/ 3586769 w 3806894"/>
              <a:gd name="connsiteY40" fmla="*/ 528507 h 2432807"/>
              <a:gd name="connsiteX41" fmla="*/ 3620325 w 3806894"/>
              <a:gd name="connsiteY41" fmla="*/ 604007 h 2432807"/>
              <a:gd name="connsiteX42" fmla="*/ 3645492 w 3806894"/>
              <a:gd name="connsiteY42" fmla="*/ 637563 h 2432807"/>
              <a:gd name="connsiteX43" fmla="*/ 3662270 w 3806894"/>
              <a:gd name="connsiteY43" fmla="*/ 679508 h 2432807"/>
              <a:gd name="connsiteX44" fmla="*/ 3687437 w 3806894"/>
              <a:gd name="connsiteY44" fmla="*/ 721453 h 2432807"/>
              <a:gd name="connsiteX45" fmla="*/ 3729382 w 3806894"/>
              <a:gd name="connsiteY45" fmla="*/ 805343 h 2432807"/>
              <a:gd name="connsiteX46" fmla="*/ 3737771 w 3806894"/>
              <a:gd name="connsiteY46" fmla="*/ 838899 h 2432807"/>
              <a:gd name="connsiteX47" fmla="*/ 3762938 w 3806894"/>
              <a:gd name="connsiteY47" fmla="*/ 864066 h 2432807"/>
              <a:gd name="connsiteX48" fmla="*/ 3771327 w 3806894"/>
              <a:gd name="connsiteY48" fmla="*/ 906011 h 2432807"/>
              <a:gd name="connsiteX49" fmla="*/ 3779716 w 3806894"/>
              <a:gd name="connsiteY49" fmla="*/ 931178 h 2432807"/>
              <a:gd name="connsiteX50" fmla="*/ 3796494 w 3806894"/>
              <a:gd name="connsiteY50" fmla="*/ 1015068 h 2432807"/>
              <a:gd name="connsiteX51" fmla="*/ 3796494 w 3806894"/>
              <a:gd name="connsiteY51" fmla="*/ 1275127 h 2432807"/>
              <a:gd name="connsiteX52" fmla="*/ 3779716 w 3806894"/>
              <a:gd name="connsiteY52" fmla="*/ 1308683 h 2432807"/>
              <a:gd name="connsiteX53" fmla="*/ 3695826 w 3806894"/>
              <a:gd name="connsiteY53" fmla="*/ 1400962 h 2432807"/>
              <a:gd name="connsiteX54" fmla="*/ 3653881 w 3806894"/>
              <a:gd name="connsiteY54" fmla="*/ 1442907 h 2432807"/>
              <a:gd name="connsiteX55" fmla="*/ 3620325 w 3806894"/>
              <a:gd name="connsiteY55" fmla="*/ 1476463 h 2432807"/>
              <a:gd name="connsiteX56" fmla="*/ 3578380 w 3806894"/>
              <a:gd name="connsiteY56" fmla="*/ 1501629 h 2432807"/>
              <a:gd name="connsiteX57" fmla="*/ 3544824 w 3806894"/>
              <a:gd name="connsiteY57" fmla="*/ 1518407 h 2432807"/>
              <a:gd name="connsiteX58" fmla="*/ 3502879 w 3806894"/>
              <a:gd name="connsiteY58" fmla="*/ 1551963 h 2432807"/>
              <a:gd name="connsiteX59" fmla="*/ 3427378 w 3806894"/>
              <a:gd name="connsiteY59" fmla="*/ 1602297 h 2432807"/>
              <a:gd name="connsiteX60" fmla="*/ 3368655 w 3806894"/>
              <a:gd name="connsiteY60" fmla="*/ 1644242 h 2432807"/>
              <a:gd name="connsiteX61" fmla="*/ 3267988 w 3806894"/>
              <a:gd name="connsiteY61" fmla="*/ 1719743 h 2432807"/>
              <a:gd name="connsiteX62" fmla="*/ 3184098 w 3806894"/>
              <a:gd name="connsiteY62" fmla="*/ 1812022 h 2432807"/>
              <a:gd name="connsiteX63" fmla="*/ 3142153 w 3806894"/>
              <a:gd name="connsiteY63" fmla="*/ 1845578 h 2432807"/>
              <a:gd name="connsiteX64" fmla="*/ 3108597 w 3806894"/>
              <a:gd name="connsiteY64" fmla="*/ 1887523 h 2432807"/>
              <a:gd name="connsiteX65" fmla="*/ 3024707 w 3806894"/>
              <a:gd name="connsiteY65" fmla="*/ 1954635 h 2432807"/>
              <a:gd name="connsiteX66" fmla="*/ 2991151 w 3806894"/>
              <a:gd name="connsiteY66" fmla="*/ 1996580 h 2432807"/>
              <a:gd name="connsiteX67" fmla="*/ 2924039 w 3806894"/>
              <a:gd name="connsiteY67" fmla="*/ 2046914 h 2432807"/>
              <a:gd name="connsiteX68" fmla="*/ 2890483 w 3806894"/>
              <a:gd name="connsiteY68" fmla="*/ 2080470 h 2432807"/>
              <a:gd name="connsiteX69" fmla="*/ 2873705 w 3806894"/>
              <a:gd name="connsiteY69" fmla="*/ 2114026 h 2432807"/>
              <a:gd name="connsiteX70" fmla="*/ 2798204 w 3806894"/>
              <a:gd name="connsiteY70" fmla="*/ 2155971 h 2432807"/>
              <a:gd name="connsiteX71" fmla="*/ 2739481 w 3806894"/>
              <a:gd name="connsiteY71" fmla="*/ 2197916 h 2432807"/>
              <a:gd name="connsiteX72" fmla="*/ 2689147 w 3806894"/>
              <a:gd name="connsiteY72" fmla="*/ 2231472 h 2432807"/>
              <a:gd name="connsiteX73" fmla="*/ 2647202 w 3806894"/>
              <a:gd name="connsiteY73" fmla="*/ 2256639 h 2432807"/>
              <a:gd name="connsiteX74" fmla="*/ 2588479 w 3806894"/>
              <a:gd name="connsiteY74" fmla="*/ 2273417 h 2432807"/>
              <a:gd name="connsiteX75" fmla="*/ 2479422 w 3806894"/>
              <a:gd name="connsiteY75" fmla="*/ 2323751 h 2432807"/>
              <a:gd name="connsiteX76" fmla="*/ 2437477 w 3806894"/>
              <a:gd name="connsiteY76" fmla="*/ 2340529 h 2432807"/>
              <a:gd name="connsiteX77" fmla="*/ 2378755 w 3806894"/>
              <a:gd name="connsiteY77" fmla="*/ 2348918 h 2432807"/>
              <a:gd name="connsiteX78" fmla="*/ 2320032 w 3806894"/>
              <a:gd name="connsiteY78" fmla="*/ 2374085 h 2432807"/>
              <a:gd name="connsiteX79" fmla="*/ 2252920 w 3806894"/>
              <a:gd name="connsiteY79" fmla="*/ 2390863 h 2432807"/>
              <a:gd name="connsiteX80" fmla="*/ 2110307 w 3806894"/>
              <a:gd name="connsiteY80" fmla="*/ 2382474 h 2432807"/>
              <a:gd name="connsiteX81" fmla="*/ 1992861 w 3806894"/>
              <a:gd name="connsiteY81" fmla="*/ 2365696 h 2432807"/>
              <a:gd name="connsiteX82" fmla="*/ 1808303 w 3806894"/>
              <a:gd name="connsiteY82" fmla="*/ 2374085 h 2432807"/>
              <a:gd name="connsiteX83" fmla="*/ 1732802 w 3806894"/>
              <a:gd name="connsiteY83" fmla="*/ 2382474 h 2432807"/>
              <a:gd name="connsiteX84" fmla="*/ 1523077 w 3806894"/>
              <a:gd name="connsiteY84" fmla="*/ 2399251 h 2432807"/>
              <a:gd name="connsiteX85" fmla="*/ 1363687 w 3806894"/>
              <a:gd name="connsiteY85" fmla="*/ 2416029 h 2432807"/>
              <a:gd name="connsiteX86" fmla="*/ 1271408 w 3806894"/>
              <a:gd name="connsiteY86" fmla="*/ 2432807 h 2432807"/>
              <a:gd name="connsiteX87" fmla="*/ 1019738 w 3806894"/>
              <a:gd name="connsiteY87" fmla="*/ 2424418 h 2432807"/>
              <a:gd name="connsiteX88" fmla="*/ 885514 w 3806894"/>
              <a:gd name="connsiteY88" fmla="*/ 2399251 h 2432807"/>
              <a:gd name="connsiteX89" fmla="*/ 851958 w 3806894"/>
              <a:gd name="connsiteY89" fmla="*/ 2390863 h 2432807"/>
              <a:gd name="connsiteX90" fmla="*/ 709345 w 3806894"/>
              <a:gd name="connsiteY90" fmla="*/ 2290195 h 2432807"/>
              <a:gd name="connsiteX91" fmla="*/ 608677 w 3806894"/>
              <a:gd name="connsiteY91" fmla="*/ 2214694 h 2432807"/>
              <a:gd name="connsiteX92" fmla="*/ 541566 w 3806894"/>
              <a:gd name="connsiteY92" fmla="*/ 2122415 h 2432807"/>
              <a:gd name="connsiteX93" fmla="*/ 482843 w 3806894"/>
              <a:gd name="connsiteY93" fmla="*/ 2072081 h 2432807"/>
              <a:gd name="connsiteX94" fmla="*/ 449287 w 3806894"/>
              <a:gd name="connsiteY94" fmla="*/ 2013358 h 2432807"/>
              <a:gd name="connsiteX95" fmla="*/ 398953 w 3806894"/>
              <a:gd name="connsiteY95" fmla="*/ 1963024 h 2432807"/>
              <a:gd name="connsiteX96" fmla="*/ 365397 w 3806894"/>
              <a:gd name="connsiteY96" fmla="*/ 1912690 h 2432807"/>
              <a:gd name="connsiteX97" fmla="*/ 315063 w 3806894"/>
              <a:gd name="connsiteY97" fmla="*/ 1870745 h 2432807"/>
              <a:gd name="connsiteX98" fmla="*/ 281507 w 3806894"/>
              <a:gd name="connsiteY98" fmla="*/ 1837189 h 2432807"/>
              <a:gd name="connsiteX99" fmla="*/ 264729 w 3806894"/>
              <a:gd name="connsiteY99" fmla="*/ 1812022 h 2432807"/>
              <a:gd name="connsiteX100" fmla="*/ 231173 w 3806894"/>
              <a:gd name="connsiteY100" fmla="*/ 1770077 h 2432807"/>
              <a:gd name="connsiteX101" fmla="*/ 172450 w 3806894"/>
              <a:gd name="connsiteY101" fmla="*/ 1702965 h 2432807"/>
              <a:gd name="connsiteX102" fmla="*/ 155672 w 3806894"/>
              <a:gd name="connsiteY102" fmla="*/ 1669409 h 2432807"/>
              <a:gd name="connsiteX103" fmla="*/ 113727 w 3806894"/>
              <a:gd name="connsiteY103" fmla="*/ 1602297 h 2432807"/>
              <a:gd name="connsiteX104" fmla="*/ 88560 w 3806894"/>
              <a:gd name="connsiteY104" fmla="*/ 1568741 h 2432807"/>
              <a:gd name="connsiteX105" fmla="*/ 55004 w 3806894"/>
              <a:gd name="connsiteY105" fmla="*/ 1484851 h 2432807"/>
              <a:gd name="connsiteX106" fmla="*/ 21448 w 3806894"/>
              <a:gd name="connsiteY106" fmla="*/ 1417740 h 2432807"/>
              <a:gd name="connsiteX107" fmla="*/ 4670 w 3806894"/>
              <a:gd name="connsiteY107" fmla="*/ 1384184 h 2432807"/>
              <a:gd name="connsiteX108" fmla="*/ 38226 w 3806894"/>
              <a:gd name="connsiteY108" fmla="*/ 1199626 h 2432807"/>
              <a:gd name="connsiteX109" fmla="*/ 71782 w 3806894"/>
              <a:gd name="connsiteY109" fmla="*/ 1182848 h 2432807"/>
              <a:gd name="connsiteX110" fmla="*/ 96949 w 3806894"/>
              <a:gd name="connsiteY110" fmla="*/ 1149292 h 2432807"/>
              <a:gd name="connsiteX111" fmla="*/ 130505 w 3806894"/>
              <a:gd name="connsiteY111" fmla="*/ 1132514 h 2432807"/>
              <a:gd name="connsiteX112" fmla="*/ 155672 w 3806894"/>
              <a:gd name="connsiteY112" fmla="*/ 1115736 h 2432807"/>
              <a:gd name="connsiteX113" fmla="*/ 256340 w 3806894"/>
              <a:gd name="connsiteY113" fmla="*/ 1048624 h 2432807"/>
              <a:gd name="connsiteX114" fmla="*/ 289896 w 3806894"/>
              <a:gd name="connsiteY114" fmla="*/ 1015068 h 2432807"/>
              <a:gd name="connsiteX115" fmla="*/ 331841 w 3806894"/>
              <a:gd name="connsiteY115" fmla="*/ 964734 h 2432807"/>
              <a:gd name="connsiteX116" fmla="*/ 348619 w 3806894"/>
              <a:gd name="connsiteY116" fmla="*/ 939567 h 2432807"/>
              <a:gd name="connsiteX117" fmla="*/ 373786 w 3806894"/>
              <a:gd name="connsiteY117" fmla="*/ 922789 h 2432807"/>
              <a:gd name="connsiteX118" fmla="*/ 432509 w 3806894"/>
              <a:gd name="connsiteY118" fmla="*/ 897622 h 2432807"/>
              <a:gd name="connsiteX119" fmla="*/ 474454 w 3806894"/>
              <a:gd name="connsiteY119" fmla="*/ 847288 h 2432807"/>
              <a:gd name="connsiteX120" fmla="*/ 499621 w 3806894"/>
              <a:gd name="connsiteY120" fmla="*/ 830510 h 2432807"/>
              <a:gd name="connsiteX121" fmla="*/ 533177 w 3806894"/>
              <a:gd name="connsiteY121" fmla="*/ 788565 h 2432807"/>
              <a:gd name="connsiteX122" fmla="*/ 549955 w 3806894"/>
              <a:gd name="connsiteY122" fmla="*/ 763398 h 2432807"/>
              <a:gd name="connsiteX123" fmla="*/ 558343 w 3806894"/>
              <a:gd name="connsiteY123" fmla="*/ 763398 h 2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806894" h="2432807">
                <a:moveTo>
                  <a:pt x="558343" y="763398"/>
                </a:moveTo>
                <a:lnTo>
                  <a:pt x="558343" y="763398"/>
                </a:lnTo>
                <a:cubicBezTo>
                  <a:pt x="572325" y="743824"/>
                  <a:pt x="584534" y="722853"/>
                  <a:pt x="600288" y="704675"/>
                </a:cubicBezTo>
                <a:cubicBezTo>
                  <a:pt x="621008" y="680767"/>
                  <a:pt x="649851" y="663886"/>
                  <a:pt x="667400" y="637563"/>
                </a:cubicBezTo>
                <a:cubicBezTo>
                  <a:pt x="672993" y="629174"/>
                  <a:pt x="676433" y="618851"/>
                  <a:pt x="684178" y="612396"/>
                </a:cubicBezTo>
                <a:cubicBezTo>
                  <a:pt x="693785" y="604390"/>
                  <a:pt x="707729" y="603121"/>
                  <a:pt x="717734" y="595618"/>
                </a:cubicBezTo>
                <a:cubicBezTo>
                  <a:pt x="730389" y="586127"/>
                  <a:pt x="739467" y="572572"/>
                  <a:pt x="751290" y="562063"/>
                </a:cubicBezTo>
                <a:cubicBezTo>
                  <a:pt x="764673" y="550167"/>
                  <a:pt x="779852" y="540403"/>
                  <a:pt x="793235" y="528507"/>
                </a:cubicBezTo>
                <a:cubicBezTo>
                  <a:pt x="805058" y="517998"/>
                  <a:pt x="816496" y="506961"/>
                  <a:pt x="826791" y="494951"/>
                </a:cubicBezTo>
                <a:cubicBezTo>
                  <a:pt x="833352" y="487296"/>
                  <a:pt x="835981" y="476423"/>
                  <a:pt x="843569" y="469784"/>
                </a:cubicBezTo>
                <a:cubicBezTo>
                  <a:pt x="904288" y="416655"/>
                  <a:pt x="904651" y="453662"/>
                  <a:pt x="961015" y="369116"/>
                </a:cubicBezTo>
                <a:cubicBezTo>
                  <a:pt x="980805" y="339431"/>
                  <a:pt x="979705" y="337517"/>
                  <a:pt x="1011349" y="310393"/>
                </a:cubicBezTo>
                <a:cubicBezTo>
                  <a:pt x="1019004" y="303832"/>
                  <a:pt x="1028861" y="300176"/>
                  <a:pt x="1036516" y="293615"/>
                </a:cubicBezTo>
                <a:cubicBezTo>
                  <a:pt x="1103672" y="236052"/>
                  <a:pt x="1036488" y="285254"/>
                  <a:pt x="1103628" y="218114"/>
                </a:cubicBezTo>
                <a:cubicBezTo>
                  <a:pt x="1116537" y="205205"/>
                  <a:pt x="1164485" y="174436"/>
                  <a:pt x="1179129" y="167780"/>
                </a:cubicBezTo>
                <a:cubicBezTo>
                  <a:pt x="1208931" y="154234"/>
                  <a:pt x="1239580" y="148230"/>
                  <a:pt x="1271408" y="142613"/>
                </a:cubicBezTo>
                <a:cubicBezTo>
                  <a:pt x="1304909" y="136701"/>
                  <a:pt x="1338197" y="128915"/>
                  <a:pt x="1372076" y="125835"/>
                </a:cubicBezTo>
                <a:cubicBezTo>
                  <a:pt x="1508999" y="113387"/>
                  <a:pt x="1433529" y="119373"/>
                  <a:pt x="1598578" y="109057"/>
                </a:cubicBezTo>
                <a:cubicBezTo>
                  <a:pt x="1660097" y="111853"/>
                  <a:pt x="1721859" y="111318"/>
                  <a:pt x="1783136" y="117446"/>
                </a:cubicBezTo>
                <a:cubicBezTo>
                  <a:pt x="1806081" y="119740"/>
                  <a:pt x="1827877" y="128631"/>
                  <a:pt x="1850248" y="134224"/>
                </a:cubicBezTo>
                <a:cubicBezTo>
                  <a:pt x="1902987" y="147409"/>
                  <a:pt x="1872390" y="140982"/>
                  <a:pt x="1942527" y="151002"/>
                </a:cubicBezTo>
                <a:cubicBezTo>
                  <a:pt x="2077449" y="137510"/>
                  <a:pt x="1986467" y="152829"/>
                  <a:pt x="2051584" y="134224"/>
                </a:cubicBezTo>
                <a:cubicBezTo>
                  <a:pt x="2062670" y="131057"/>
                  <a:pt x="2074345" y="129883"/>
                  <a:pt x="2085140" y="125835"/>
                </a:cubicBezTo>
                <a:cubicBezTo>
                  <a:pt x="2127652" y="109893"/>
                  <a:pt x="2112661" y="108635"/>
                  <a:pt x="2152252" y="83890"/>
                </a:cubicBezTo>
                <a:cubicBezTo>
                  <a:pt x="2200550" y="53704"/>
                  <a:pt x="2169113" y="77751"/>
                  <a:pt x="2210975" y="58723"/>
                </a:cubicBezTo>
                <a:cubicBezTo>
                  <a:pt x="2233744" y="48373"/>
                  <a:pt x="2253823" y="31233"/>
                  <a:pt x="2278087" y="25167"/>
                </a:cubicBezTo>
                <a:cubicBezTo>
                  <a:pt x="2385982" y="-1807"/>
                  <a:pt x="2322191" y="9923"/>
                  <a:pt x="2471033" y="0"/>
                </a:cubicBezTo>
                <a:lnTo>
                  <a:pt x="2814982" y="8389"/>
                </a:lnTo>
                <a:cubicBezTo>
                  <a:pt x="2840284" y="9401"/>
                  <a:pt x="2865764" y="11285"/>
                  <a:pt x="2890483" y="16778"/>
                </a:cubicBezTo>
                <a:cubicBezTo>
                  <a:pt x="2962179" y="32710"/>
                  <a:pt x="2960874" y="44314"/>
                  <a:pt x="3024707" y="67112"/>
                </a:cubicBezTo>
                <a:cubicBezTo>
                  <a:pt x="3043879" y="73959"/>
                  <a:pt x="3063973" y="77903"/>
                  <a:pt x="3083430" y="83890"/>
                </a:cubicBezTo>
                <a:cubicBezTo>
                  <a:pt x="3171934" y="111122"/>
                  <a:pt x="3098853" y="91940"/>
                  <a:pt x="3167320" y="109057"/>
                </a:cubicBezTo>
                <a:cubicBezTo>
                  <a:pt x="3175709" y="114650"/>
                  <a:pt x="3185027" y="119053"/>
                  <a:pt x="3192487" y="125835"/>
                </a:cubicBezTo>
                <a:cubicBezTo>
                  <a:pt x="3215896" y="147116"/>
                  <a:pt x="3231302" y="178799"/>
                  <a:pt x="3259599" y="192947"/>
                </a:cubicBezTo>
                <a:cubicBezTo>
                  <a:pt x="3291795" y="209045"/>
                  <a:pt x="3351473" y="237150"/>
                  <a:pt x="3368655" y="260059"/>
                </a:cubicBezTo>
                <a:cubicBezTo>
                  <a:pt x="3377044" y="271244"/>
                  <a:pt x="3383372" y="284326"/>
                  <a:pt x="3393822" y="293615"/>
                </a:cubicBezTo>
                <a:cubicBezTo>
                  <a:pt x="3408893" y="307012"/>
                  <a:pt x="3444156" y="327171"/>
                  <a:pt x="3444156" y="327171"/>
                </a:cubicBezTo>
                <a:cubicBezTo>
                  <a:pt x="3455341" y="343949"/>
                  <a:pt x="3465852" y="361197"/>
                  <a:pt x="3477712" y="377505"/>
                </a:cubicBezTo>
                <a:cubicBezTo>
                  <a:pt x="3488243" y="391986"/>
                  <a:pt x="3501336" y="404552"/>
                  <a:pt x="3511268" y="419450"/>
                </a:cubicBezTo>
                <a:cubicBezTo>
                  <a:pt x="3516478" y="427265"/>
                  <a:pt x="3547232" y="486096"/>
                  <a:pt x="3561602" y="503340"/>
                </a:cubicBezTo>
                <a:cubicBezTo>
                  <a:pt x="3569197" y="512454"/>
                  <a:pt x="3578380" y="520118"/>
                  <a:pt x="3586769" y="528507"/>
                </a:cubicBezTo>
                <a:cubicBezTo>
                  <a:pt x="3595608" y="550603"/>
                  <a:pt x="3607263" y="583108"/>
                  <a:pt x="3620325" y="604007"/>
                </a:cubicBezTo>
                <a:cubicBezTo>
                  <a:pt x="3627735" y="615863"/>
                  <a:pt x="3638702" y="625341"/>
                  <a:pt x="3645492" y="637563"/>
                </a:cubicBezTo>
                <a:cubicBezTo>
                  <a:pt x="3652805" y="650727"/>
                  <a:pt x="3655536" y="666039"/>
                  <a:pt x="3662270" y="679508"/>
                </a:cubicBezTo>
                <a:cubicBezTo>
                  <a:pt x="3669562" y="694092"/>
                  <a:pt x="3679764" y="707066"/>
                  <a:pt x="3687437" y="721453"/>
                </a:cubicBezTo>
                <a:cubicBezTo>
                  <a:pt x="3702149" y="749039"/>
                  <a:pt x="3721799" y="775013"/>
                  <a:pt x="3729382" y="805343"/>
                </a:cubicBezTo>
                <a:cubicBezTo>
                  <a:pt x="3732178" y="816528"/>
                  <a:pt x="3732051" y="828889"/>
                  <a:pt x="3737771" y="838899"/>
                </a:cubicBezTo>
                <a:cubicBezTo>
                  <a:pt x="3743657" y="849200"/>
                  <a:pt x="3754549" y="855677"/>
                  <a:pt x="3762938" y="864066"/>
                </a:cubicBezTo>
                <a:cubicBezTo>
                  <a:pt x="3765734" y="878048"/>
                  <a:pt x="3767869" y="892178"/>
                  <a:pt x="3771327" y="906011"/>
                </a:cubicBezTo>
                <a:cubicBezTo>
                  <a:pt x="3773472" y="914590"/>
                  <a:pt x="3777982" y="922507"/>
                  <a:pt x="3779716" y="931178"/>
                </a:cubicBezTo>
                <a:cubicBezTo>
                  <a:pt x="3798995" y="1027574"/>
                  <a:pt x="3777541" y="958210"/>
                  <a:pt x="3796494" y="1015068"/>
                </a:cubicBezTo>
                <a:cubicBezTo>
                  <a:pt x="3807521" y="1125335"/>
                  <a:pt x="3812939" y="1138083"/>
                  <a:pt x="3796494" y="1275127"/>
                </a:cubicBezTo>
                <a:cubicBezTo>
                  <a:pt x="3795004" y="1287544"/>
                  <a:pt x="3786344" y="1298078"/>
                  <a:pt x="3779716" y="1308683"/>
                </a:cubicBezTo>
                <a:cubicBezTo>
                  <a:pt x="3756507" y="1345818"/>
                  <a:pt x="3727674" y="1369114"/>
                  <a:pt x="3695826" y="1400962"/>
                </a:cubicBezTo>
                <a:lnTo>
                  <a:pt x="3653881" y="1442907"/>
                </a:lnTo>
                <a:cubicBezTo>
                  <a:pt x="3642696" y="1454092"/>
                  <a:pt x="3633889" y="1468325"/>
                  <a:pt x="3620325" y="1476463"/>
                </a:cubicBezTo>
                <a:cubicBezTo>
                  <a:pt x="3606343" y="1484852"/>
                  <a:pt x="3592633" y="1493711"/>
                  <a:pt x="3578380" y="1501629"/>
                </a:cubicBezTo>
                <a:cubicBezTo>
                  <a:pt x="3567448" y="1507702"/>
                  <a:pt x="3555229" y="1511470"/>
                  <a:pt x="3544824" y="1518407"/>
                </a:cubicBezTo>
                <a:cubicBezTo>
                  <a:pt x="3529926" y="1528339"/>
                  <a:pt x="3517360" y="1541432"/>
                  <a:pt x="3502879" y="1551963"/>
                </a:cubicBezTo>
                <a:cubicBezTo>
                  <a:pt x="3472119" y="1574334"/>
                  <a:pt x="3455341" y="1582723"/>
                  <a:pt x="3427378" y="1602297"/>
                </a:cubicBezTo>
                <a:cubicBezTo>
                  <a:pt x="3407671" y="1616092"/>
                  <a:pt x="3387643" y="1629474"/>
                  <a:pt x="3368655" y="1644242"/>
                </a:cubicBezTo>
                <a:cubicBezTo>
                  <a:pt x="3285197" y="1709155"/>
                  <a:pt x="3319683" y="1685280"/>
                  <a:pt x="3267988" y="1719743"/>
                </a:cubicBezTo>
                <a:cubicBezTo>
                  <a:pt x="3240421" y="1761094"/>
                  <a:pt x="3237127" y="1769598"/>
                  <a:pt x="3184098" y="1812022"/>
                </a:cubicBezTo>
                <a:cubicBezTo>
                  <a:pt x="3170116" y="1823207"/>
                  <a:pt x="3154814" y="1832917"/>
                  <a:pt x="3142153" y="1845578"/>
                </a:cubicBezTo>
                <a:cubicBezTo>
                  <a:pt x="3129492" y="1858239"/>
                  <a:pt x="3121718" y="1875339"/>
                  <a:pt x="3108597" y="1887523"/>
                </a:cubicBezTo>
                <a:cubicBezTo>
                  <a:pt x="3082355" y="1911890"/>
                  <a:pt x="3047078" y="1926672"/>
                  <a:pt x="3024707" y="1954635"/>
                </a:cubicBezTo>
                <a:cubicBezTo>
                  <a:pt x="3013522" y="1968617"/>
                  <a:pt x="3003812" y="1983919"/>
                  <a:pt x="2991151" y="1996580"/>
                </a:cubicBezTo>
                <a:cubicBezTo>
                  <a:pt x="2916209" y="2071522"/>
                  <a:pt x="2978251" y="2000446"/>
                  <a:pt x="2924039" y="2046914"/>
                </a:cubicBezTo>
                <a:cubicBezTo>
                  <a:pt x="2912029" y="2057209"/>
                  <a:pt x="2899974" y="2067815"/>
                  <a:pt x="2890483" y="2080470"/>
                </a:cubicBezTo>
                <a:cubicBezTo>
                  <a:pt x="2882980" y="2090474"/>
                  <a:pt x="2882548" y="2105183"/>
                  <a:pt x="2873705" y="2114026"/>
                </a:cubicBezTo>
                <a:cubicBezTo>
                  <a:pt x="2820804" y="2166927"/>
                  <a:pt x="2840400" y="2134873"/>
                  <a:pt x="2798204" y="2155971"/>
                </a:cubicBezTo>
                <a:cubicBezTo>
                  <a:pt x="2784567" y="2162789"/>
                  <a:pt x="2748981" y="2191266"/>
                  <a:pt x="2739481" y="2197916"/>
                </a:cubicBezTo>
                <a:cubicBezTo>
                  <a:pt x="2722961" y="2209480"/>
                  <a:pt x="2706159" y="2220646"/>
                  <a:pt x="2689147" y="2231472"/>
                </a:cubicBezTo>
                <a:cubicBezTo>
                  <a:pt x="2675391" y="2240226"/>
                  <a:pt x="2662880" y="2252160"/>
                  <a:pt x="2647202" y="2256639"/>
                </a:cubicBezTo>
                <a:cubicBezTo>
                  <a:pt x="2627628" y="2262232"/>
                  <a:pt x="2607651" y="2266570"/>
                  <a:pt x="2588479" y="2273417"/>
                </a:cubicBezTo>
                <a:cubicBezTo>
                  <a:pt x="2531463" y="2293780"/>
                  <a:pt x="2532113" y="2299800"/>
                  <a:pt x="2479422" y="2323751"/>
                </a:cubicBezTo>
                <a:cubicBezTo>
                  <a:pt x="2465713" y="2329982"/>
                  <a:pt x="2452086" y="2336877"/>
                  <a:pt x="2437477" y="2340529"/>
                </a:cubicBezTo>
                <a:cubicBezTo>
                  <a:pt x="2418295" y="2345325"/>
                  <a:pt x="2398329" y="2346122"/>
                  <a:pt x="2378755" y="2348918"/>
                </a:cubicBezTo>
                <a:cubicBezTo>
                  <a:pt x="2359181" y="2357307"/>
                  <a:pt x="2340235" y="2367351"/>
                  <a:pt x="2320032" y="2374085"/>
                </a:cubicBezTo>
                <a:cubicBezTo>
                  <a:pt x="2298156" y="2381377"/>
                  <a:pt x="2252920" y="2390863"/>
                  <a:pt x="2252920" y="2390863"/>
                </a:cubicBezTo>
                <a:cubicBezTo>
                  <a:pt x="2205382" y="2388067"/>
                  <a:pt x="2157705" y="2387061"/>
                  <a:pt x="2110307" y="2382474"/>
                </a:cubicBezTo>
                <a:cubicBezTo>
                  <a:pt x="2070945" y="2378665"/>
                  <a:pt x="1992861" y="2365696"/>
                  <a:pt x="1992861" y="2365696"/>
                </a:cubicBezTo>
                <a:lnTo>
                  <a:pt x="1808303" y="2374085"/>
                </a:lnTo>
                <a:cubicBezTo>
                  <a:pt x="1783034" y="2375715"/>
                  <a:pt x="1758026" y="2380248"/>
                  <a:pt x="1732802" y="2382474"/>
                </a:cubicBezTo>
                <a:lnTo>
                  <a:pt x="1523077" y="2399251"/>
                </a:lnTo>
                <a:cubicBezTo>
                  <a:pt x="1368944" y="2424940"/>
                  <a:pt x="1635107" y="2382101"/>
                  <a:pt x="1363687" y="2416029"/>
                </a:cubicBezTo>
                <a:cubicBezTo>
                  <a:pt x="1332664" y="2419907"/>
                  <a:pt x="1302168" y="2427214"/>
                  <a:pt x="1271408" y="2432807"/>
                </a:cubicBezTo>
                <a:lnTo>
                  <a:pt x="1019738" y="2424418"/>
                </a:lnTo>
                <a:cubicBezTo>
                  <a:pt x="962740" y="2421418"/>
                  <a:pt x="940750" y="2413059"/>
                  <a:pt x="885514" y="2399251"/>
                </a:cubicBezTo>
                <a:lnTo>
                  <a:pt x="851958" y="2390863"/>
                </a:lnTo>
                <a:cubicBezTo>
                  <a:pt x="785963" y="2341367"/>
                  <a:pt x="820624" y="2366700"/>
                  <a:pt x="709345" y="2290195"/>
                </a:cubicBezTo>
                <a:cubicBezTo>
                  <a:pt x="675160" y="2266693"/>
                  <a:pt x="636951" y="2245795"/>
                  <a:pt x="608677" y="2214694"/>
                </a:cubicBezTo>
                <a:cubicBezTo>
                  <a:pt x="521186" y="2118454"/>
                  <a:pt x="626790" y="2207640"/>
                  <a:pt x="541566" y="2122415"/>
                </a:cubicBezTo>
                <a:cubicBezTo>
                  <a:pt x="523336" y="2104185"/>
                  <a:pt x="502417" y="2088859"/>
                  <a:pt x="482843" y="2072081"/>
                </a:cubicBezTo>
                <a:cubicBezTo>
                  <a:pt x="471658" y="2052507"/>
                  <a:pt x="463033" y="2031228"/>
                  <a:pt x="449287" y="2013358"/>
                </a:cubicBezTo>
                <a:cubicBezTo>
                  <a:pt x="434820" y="1994551"/>
                  <a:pt x="412115" y="1982767"/>
                  <a:pt x="398953" y="1963024"/>
                </a:cubicBezTo>
                <a:cubicBezTo>
                  <a:pt x="387768" y="1946246"/>
                  <a:pt x="379656" y="1926949"/>
                  <a:pt x="365397" y="1912690"/>
                </a:cubicBezTo>
                <a:cubicBezTo>
                  <a:pt x="278128" y="1825421"/>
                  <a:pt x="396819" y="1940822"/>
                  <a:pt x="315063" y="1870745"/>
                </a:cubicBezTo>
                <a:cubicBezTo>
                  <a:pt x="303053" y="1860450"/>
                  <a:pt x="291802" y="1849199"/>
                  <a:pt x="281507" y="1837189"/>
                </a:cubicBezTo>
                <a:cubicBezTo>
                  <a:pt x="274946" y="1829534"/>
                  <a:pt x="270778" y="1820088"/>
                  <a:pt x="264729" y="1812022"/>
                </a:cubicBezTo>
                <a:cubicBezTo>
                  <a:pt x="253986" y="1797698"/>
                  <a:pt x="242964" y="1783552"/>
                  <a:pt x="231173" y="1770077"/>
                </a:cubicBezTo>
                <a:cubicBezTo>
                  <a:pt x="197215" y="1731268"/>
                  <a:pt x="207577" y="1755655"/>
                  <a:pt x="172450" y="1702965"/>
                </a:cubicBezTo>
                <a:cubicBezTo>
                  <a:pt x="165513" y="1692560"/>
                  <a:pt x="161745" y="1680341"/>
                  <a:pt x="155672" y="1669409"/>
                </a:cubicBezTo>
                <a:cubicBezTo>
                  <a:pt x="145876" y="1651776"/>
                  <a:pt x="126837" y="1620652"/>
                  <a:pt x="113727" y="1602297"/>
                </a:cubicBezTo>
                <a:cubicBezTo>
                  <a:pt x="105600" y="1590920"/>
                  <a:pt x="95754" y="1580730"/>
                  <a:pt x="88560" y="1568741"/>
                </a:cubicBezTo>
                <a:cubicBezTo>
                  <a:pt x="26089" y="1464623"/>
                  <a:pt x="87702" y="1563324"/>
                  <a:pt x="55004" y="1484851"/>
                </a:cubicBezTo>
                <a:cubicBezTo>
                  <a:pt x="45384" y="1461764"/>
                  <a:pt x="32633" y="1440110"/>
                  <a:pt x="21448" y="1417740"/>
                </a:cubicBezTo>
                <a:lnTo>
                  <a:pt x="4670" y="1384184"/>
                </a:lnTo>
                <a:cubicBezTo>
                  <a:pt x="9283" y="1296538"/>
                  <a:pt x="-23581" y="1243774"/>
                  <a:pt x="38226" y="1199626"/>
                </a:cubicBezTo>
                <a:cubicBezTo>
                  <a:pt x="48402" y="1192357"/>
                  <a:pt x="60597" y="1188441"/>
                  <a:pt x="71782" y="1182848"/>
                </a:cubicBezTo>
                <a:cubicBezTo>
                  <a:pt x="80171" y="1171663"/>
                  <a:pt x="86333" y="1158391"/>
                  <a:pt x="96949" y="1149292"/>
                </a:cubicBezTo>
                <a:cubicBezTo>
                  <a:pt x="106444" y="1141153"/>
                  <a:pt x="119647" y="1138719"/>
                  <a:pt x="130505" y="1132514"/>
                </a:cubicBezTo>
                <a:cubicBezTo>
                  <a:pt x="139259" y="1127512"/>
                  <a:pt x="146918" y="1120738"/>
                  <a:pt x="155672" y="1115736"/>
                </a:cubicBezTo>
                <a:cubicBezTo>
                  <a:pt x="203883" y="1088187"/>
                  <a:pt x="202381" y="1102583"/>
                  <a:pt x="256340" y="1048624"/>
                </a:cubicBezTo>
                <a:cubicBezTo>
                  <a:pt x="267525" y="1037439"/>
                  <a:pt x="280405" y="1027723"/>
                  <a:pt x="289896" y="1015068"/>
                </a:cubicBezTo>
                <a:cubicBezTo>
                  <a:pt x="332470" y="958303"/>
                  <a:pt x="279107" y="999890"/>
                  <a:pt x="331841" y="964734"/>
                </a:cubicBezTo>
                <a:cubicBezTo>
                  <a:pt x="337434" y="956345"/>
                  <a:pt x="341490" y="946696"/>
                  <a:pt x="348619" y="939567"/>
                </a:cubicBezTo>
                <a:cubicBezTo>
                  <a:pt x="355748" y="932438"/>
                  <a:pt x="365032" y="927791"/>
                  <a:pt x="373786" y="922789"/>
                </a:cubicBezTo>
                <a:cubicBezTo>
                  <a:pt x="402812" y="906203"/>
                  <a:pt x="404274" y="907034"/>
                  <a:pt x="432509" y="897622"/>
                </a:cubicBezTo>
                <a:cubicBezTo>
                  <a:pt x="449006" y="872876"/>
                  <a:pt x="450232" y="867473"/>
                  <a:pt x="474454" y="847288"/>
                </a:cubicBezTo>
                <a:cubicBezTo>
                  <a:pt x="482199" y="840833"/>
                  <a:pt x="491232" y="836103"/>
                  <a:pt x="499621" y="830510"/>
                </a:cubicBezTo>
                <a:cubicBezTo>
                  <a:pt x="517020" y="760915"/>
                  <a:pt x="491807" y="821661"/>
                  <a:pt x="533177" y="788565"/>
                </a:cubicBezTo>
                <a:cubicBezTo>
                  <a:pt x="541050" y="782267"/>
                  <a:pt x="542082" y="769696"/>
                  <a:pt x="549955" y="763398"/>
                </a:cubicBezTo>
                <a:cubicBezTo>
                  <a:pt x="556860" y="757874"/>
                  <a:pt x="556945" y="763398"/>
                  <a:pt x="558343" y="76339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A2CDB4-DA6A-493F-97DF-AB3D7F6451F4}"/>
                  </a:ext>
                </a:extLst>
              </p:cNvPr>
              <p:cNvSpPr/>
              <p:nvPr/>
            </p:nvSpPr>
            <p:spPr>
              <a:xfrm>
                <a:off x="7847468" y="2751480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A2CDB4-DA6A-493F-97DF-AB3D7F645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68" y="2751480"/>
                <a:ext cx="48596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D38658B-9320-435E-B1AD-65AB3663B861}"/>
                  </a:ext>
                </a:extLst>
              </p:cNvPr>
              <p:cNvSpPr/>
              <p:nvPr/>
            </p:nvSpPr>
            <p:spPr>
              <a:xfrm>
                <a:off x="8545152" y="1943555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D38658B-9320-435E-B1AD-65AB3663B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52" y="1943555"/>
                <a:ext cx="48596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00F650-FD65-4514-BA09-042534A24A9D}"/>
                  </a:ext>
                </a:extLst>
              </p:cNvPr>
              <p:cNvSpPr/>
              <p:nvPr/>
            </p:nvSpPr>
            <p:spPr>
              <a:xfrm>
                <a:off x="8127173" y="3461345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00F650-FD65-4514-BA09-042534A24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173" y="3461345"/>
                <a:ext cx="485966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7C1372-AD65-460B-997E-7D7982C0F0CF}"/>
                  </a:ext>
                </a:extLst>
              </p:cNvPr>
              <p:cNvSpPr/>
              <p:nvPr/>
            </p:nvSpPr>
            <p:spPr>
              <a:xfrm>
                <a:off x="9665526" y="2223873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7C1372-AD65-460B-997E-7D7982C0F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526" y="2223873"/>
                <a:ext cx="48596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DA4AB5-29EA-40DB-B957-F752F73CB3C6}"/>
                  </a:ext>
                </a:extLst>
              </p:cNvPr>
              <p:cNvSpPr/>
              <p:nvPr/>
            </p:nvSpPr>
            <p:spPr>
              <a:xfrm>
                <a:off x="1053784" y="5336067"/>
                <a:ext cx="3117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High Dimensional Data space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DA4AB5-29EA-40DB-B957-F752F73CB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84" y="5336067"/>
                <a:ext cx="3117264" cy="369332"/>
              </a:xfrm>
              <a:prstGeom prst="rect">
                <a:avLst/>
              </a:prstGeom>
              <a:blipFill>
                <a:blip r:embed="rId10"/>
                <a:stretch>
                  <a:fillRect l="-176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7D7A45-6741-4A31-BE31-D39EC31A171B}"/>
                  </a:ext>
                </a:extLst>
              </p:cNvPr>
              <p:cNvSpPr/>
              <p:nvPr/>
            </p:nvSpPr>
            <p:spPr>
              <a:xfrm>
                <a:off x="7472760" y="5338056"/>
                <a:ext cx="3057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Low Dimensional Map space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7D7A45-6741-4A31-BE31-D39EC31A1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760" y="5338056"/>
                <a:ext cx="3057184" cy="369332"/>
              </a:xfrm>
              <a:prstGeom prst="rect">
                <a:avLst/>
              </a:prstGeom>
              <a:blipFill>
                <a:blip r:embed="rId11"/>
                <a:stretch>
                  <a:fillRect l="-179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6" descr="Image result for curved arrows">
            <a:extLst>
              <a:ext uri="{FF2B5EF4-FFF2-40B4-BE49-F238E27FC236}">
                <a16:creationId xmlns:a16="http://schemas.microsoft.com/office/drawing/2014/main" id="{452F3E73-E74F-4C66-B967-FC43B915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9821" flipV="1">
            <a:off x="4537491" y="2118665"/>
            <a:ext cx="2408392" cy="8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EBA858-E2AF-4BF2-A0B8-EE8DCB97CA61}"/>
                  </a:ext>
                </a:extLst>
              </p:cNvPr>
              <p:cNvSpPr/>
              <p:nvPr/>
            </p:nvSpPr>
            <p:spPr>
              <a:xfrm>
                <a:off x="1053783" y="5706447"/>
                <a:ext cx="1477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 dimensions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EBA858-E2AF-4BF2-A0B8-EE8DCB97C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83" y="5706447"/>
                <a:ext cx="1477007" cy="369332"/>
              </a:xfrm>
              <a:prstGeom prst="rect">
                <a:avLst/>
              </a:prstGeom>
              <a:blipFill>
                <a:blip r:embed="rId13"/>
                <a:stretch>
                  <a:fillRect t="-8197" r="-37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723157-0DC5-4400-A917-45FD3BC1BAB5}"/>
                  </a:ext>
                </a:extLst>
              </p:cNvPr>
              <p:cNvSpPr/>
              <p:nvPr/>
            </p:nvSpPr>
            <p:spPr>
              <a:xfrm>
                <a:off x="7508001" y="5706447"/>
                <a:ext cx="1450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dimensions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723157-0DC5-4400-A917-45FD3BC1B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001" y="5706447"/>
                <a:ext cx="1450333" cy="369332"/>
              </a:xfrm>
              <a:prstGeom prst="rect">
                <a:avLst/>
              </a:prstGeom>
              <a:blipFill>
                <a:blip r:embed="rId14"/>
                <a:stretch>
                  <a:fillRect t="-8197" r="-378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777A99E1-B2C1-413A-AA41-D42F60127D17}"/>
              </a:ext>
            </a:extLst>
          </p:cNvPr>
          <p:cNvSpPr/>
          <p:nvPr/>
        </p:nvSpPr>
        <p:spPr>
          <a:xfrm>
            <a:off x="1337110" y="2121090"/>
            <a:ext cx="262393" cy="262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7B2206-99B9-4CBD-8785-169951E05E98}"/>
              </a:ext>
            </a:extLst>
          </p:cNvPr>
          <p:cNvSpPr/>
          <p:nvPr/>
        </p:nvSpPr>
        <p:spPr>
          <a:xfrm>
            <a:off x="2339361" y="1757928"/>
            <a:ext cx="262393" cy="262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76FB5A-2673-4C4E-A8F2-040EA1FC43BE}"/>
              </a:ext>
            </a:extLst>
          </p:cNvPr>
          <p:cNvSpPr/>
          <p:nvPr/>
        </p:nvSpPr>
        <p:spPr>
          <a:xfrm>
            <a:off x="3076657" y="2656534"/>
            <a:ext cx="262393" cy="262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533A1E-98E2-4CF9-B371-ED870BF63A00}"/>
              </a:ext>
            </a:extLst>
          </p:cNvPr>
          <p:cNvSpPr/>
          <p:nvPr/>
        </p:nvSpPr>
        <p:spPr>
          <a:xfrm>
            <a:off x="2106112" y="3825017"/>
            <a:ext cx="262393" cy="262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7DA8C1-1336-4601-A884-122D22458709}"/>
              </a:ext>
            </a:extLst>
          </p:cNvPr>
          <p:cNvSpPr/>
          <p:nvPr/>
        </p:nvSpPr>
        <p:spPr>
          <a:xfrm>
            <a:off x="8123120" y="2572136"/>
            <a:ext cx="262393" cy="2623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22C206-2932-444F-93B3-38331F45A799}"/>
              </a:ext>
            </a:extLst>
          </p:cNvPr>
          <p:cNvSpPr/>
          <p:nvPr/>
        </p:nvSpPr>
        <p:spPr>
          <a:xfrm>
            <a:off x="9025122" y="2067978"/>
            <a:ext cx="262393" cy="2623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F680F1-23F1-4814-9F32-3C8C5517693B}"/>
              </a:ext>
            </a:extLst>
          </p:cNvPr>
          <p:cNvSpPr/>
          <p:nvPr/>
        </p:nvSpPr>
        <p:spPr>
          <a:xfrm>
            <a:off x="9522053" y="2594708"/>
            <a:ext cx="262393" cy="2623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ABBC8D-0883-4BCA-B530-962A1AA37088}"/>
              </a:ext>
            </a:extLst>
          </p:cNvPr>
          <p:cNvSpPr/>
          <p:nvPr/>
        </p:nvSpPr>
        <p:spPr>
          <a:xfrm>
            <a:off x="8577370" y="3514814"/>
            <a:ext cx="262393" cy="2623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5721E7-BBA1-4A51-A9C8-CC66074C762E}"/>
                  </a:ext>
                </a:extLst>
              </p:cNvPr>
              <p:cNvSpPr/>
              <p:nvPr/>
            </p:nvSpPr>
            <p:spPr>
              <a:xfrm>
                <a:off x="5144332" y="4357218"/>
                <a:ext cx="846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5721E7-BBA1-4A51-A9C8-CC66074C7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32" y="4357218"/>
                <a:ext cx="84632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EB48516-CFB6-4916-90FA-61CDC1229904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109B-D52A-4609-A2D2-EBF58D3D339A}"/>
              </a:ext>
            </a:extLst>
          </p:cNvPr>
          <p:cNvSpPr/>
          <p:nvPr/>
        </p:nvSpPr>
        <p:spPr>
          <a:xfrm>
            <a:off x="5861104" y="1208014"/>
            <a:ext cx="6330900" cy="5649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07C4C0-F7A4-4570-80D7-C254874506C8}"/>
              </a:ext>
            </a:extLst>
          </p:cNvPr>
          <p:cNvSpPr/>
          <p:nvPr/>
        </p:nvSpPr>
        <p:spPr>
          <a:xfrm>
            <a:off x="-1" y="1208015"/>
            <a:ext cx="5861104" cy="5649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1D691-BA47-4733-8093-0CCB244B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06" y="143203"/>
            <a:ext cx="10515600" cy="1325563"/>
          </a:xfrm>
        </p:spPr>
        <p:txBody>
          <a:bodyPr/>
          <a:lstStyle/>
          <a:p>
            <a:r>
              <a:rPr lang="en-US" dirty="0"/>
              <a:t>Broad Approaches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3D5B6-0A77-4661-8FC2-223DFB20A623}"/>
              </a:ext>
            </a:extLst>
          </p:cNvPr>
          <p:cNvSpPr txBox="1"/>
          <p:nvPr/>
        </p:nvSpPr>
        <p:spPr>
          <a:xfrm>
            <a:off x="6403595" y="1303241"/>
            <a:ext cx="4127383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Manifold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3C7AE-1E01-449A-8725-A63AFF39E500}"/>
              </a:ext>
            </a:extLst>
          </p:cNvPr>
          <p:cNvSpPr txBox="1"/>
          <p:nvPr/>
        </p:nvSpPr>
        <p:spPr>
          <a:xfrm>
            <a:off x="771088" y="1303241"/>
            <a:ext cx="412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FC7452-C5ED-47BC-89AA-55F733A6D43F}"/>
                  </a:ext>
                </a:extLst>
              </p:cNvPr>
              <p:cNvSpPr txBox="1"/>
              <p:nvPr/>
            </p:nvSpPr>
            <p:spPr>
              <a:xfrm>
                <a:off x="771088" y="2049873"/>
                <a:ext cx="41273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FC7452-C5ED-47BC-89AA-55F733A6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88" y="2049873"/>
                <a:ext cx="412738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720D94-6631-4F20-A2B4-B20E4FE47C36}"/>
                  </a:ext>
                </a:extLst>
              </p:cNvPr>
              <p:cNvSpPr txBox="1"/>
              <p:nvPr/>
            </p:nvSpPr>
            <p:spPr>
              <a:xfrm>
                <a:off x="6291044" y="1948610"/>
                <a:ext cx="4127383" cy="63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720D94-6631-4F20-A2B4-B20E4FE47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44" y="1948610"/>
                <a:ext cx="4127383" cy="63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F5876-2C00-4489-9B09-1C45750C0F56}"/>
                  </a:ext>
                </a:extLst>
              </p:cNvPr>
              <p:cNvSpPr txBox="1"/>
              <p:nvPr/>
            </p:nvSpPr>
            <p:spPr>
              <a:xfrm>
                <a:off x="854277" y="2756717"/>
                <a:ext cx="439653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 </a:t>
                </a:r>
                <a:r>
                  <a:rPr lang="en-IN" sz="2400" dirty="0"/>
                  <a:t>contains newly embedded points in the low dimension space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F5876-2C00-4489-9B09-1C45750C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77" y="2756717"/>
                <a:ext cx="4396530" cy="892552"/>
              </a:xfrm>
              <a:prstGeom prst="rect">
                <a:avLst/>
              </a:prstGeom>
              <a:blipFill>
                <a:blip r:embed="rId4"/>
                <a:stretch>
                  <a:fillRect l="-2080" r="-3606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D5D727-D536-43D4-903C-F4DD340B3AEB}"/>
                  </a:ext>
                </a:extLst>
              </p:cNvPr>
              <p:cNvSpPr txBox="1"/>
              <p:nvPr/>
            </p:nvSpPr>
            <p:spPr>
              <a:xfrm>
                <a:off x="854277" y="3771338"/>
                <a:ext cx="474048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 </a:t>
                </a:r>
                <a:r>
                  <a:rPr lang="en-IN" sz="2400" dirty="0"/>
                  <a:t>contains the new archetypes in the low dimension space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D5D727-D536-43D4-903C-F4DD340B3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77" y="3771338"/>
                <a:ext cx="4740480" cy="892552"/>
              </a:xfrm>
              <a:prstGeom prst="rect">
                <a:avLst/>
              </a:prstGeom>
              <a:blipFill>
                <a:blip r:embed="rId5"/>
                <a:stretch>
                  <a:fillRect l="-1928" r="-2314" b="-15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239226-3A9B-488E-A724-A03441B0DA8D}"/>
                  </a:ext>
                </a:extLst>
              </p:cNvPr>
              <p:cNvSpPr txBox="1"/>
              <p:nvPr/>
            </p:nvSpPr>
            <p:spPr>
              <a:xfrm>
                <a:off x="6554597" y="2765285"/>
                <a:ext cx="4396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400" dirty="0"/>
                  <a:t> is a parameter, can be global or local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239226-3A9B-488E-A724-A03441B0D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97" y="2765285"/>
                <a:ext cx="4396530" cy="830997"/>
              </a:xfrm>
              <a:prstGeom prst="rect">
                <a:avLst/>
              </a:prstGeom>
              <a:blipFill>
                <a:blip r:embed="rId6"/>
                <a:stretch>
                  <a:fillRect l="-2080" t="-5882" r="-1803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65706A-821A-44F1-8E9A-18E281EE45D5}"/>
                  </a:ext>
                </a:extLst>
              </p:cNvPr>
              <p:cNvSpPr txBox="1"/>
              <p:nvPr/>
            </p:nvSpPr>
            <p:spPr>
              <a:xfrm>
                <a:off x="6554597" y="3715991"/>
                <a:ext cx="5094914" cy="1235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(⋅ ,⋅)</m:t>
                    </m:r>
                  </m:oMath>
                </a14:m>
                <a:r>
                  <a:rPr lang="en-IN" sz="2400" dirty="0"/>
                  <a:t> is a function that quantifies some measure of similarity between the high dimension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400" b="1" dirty="0"/>
                  <a:t> </a:t>
                </a:r>
                <a:r>
                  <a:rPr lang="en-I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2400" b="1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65706A-821A-44F1-8E9A-18E281EE4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97" y="3715991"/>
                <a:ext cx="5094914" cy="1235338"/>
              </a:xfrm>
              <a:prstGeom prst="rect">
                <a:avLst/>
              </a:prstGeom>
              <a:blipFill>
                <a:blip r:embed="rId7"/>
                <a:stretch>
                  <a:fillRect l="-1794" t="-3960" b="-8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845107A-1DDA-419B-B718-F3067F145603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4" grpId="0"/>
      <p:bldP spid="7" grpId="0"/>
      <p:bldP spid="8" grpId="0"/>
      <p:bldP spid="10" grpId="0"/>
      <p:bldP spid="11" grpId="0"/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FDAA-195B-4035-A466-188D8E7B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3" y="121589"/>
            <a:ext cx="10515600" cy="1325563"/>
          </a:xfrm>
        </p:spPr>
        <p:txBody>
          <a:bodyPr/>
          <a:lstStyle/>
          <a:p>
            <a:r>
              <a:rPr lang="en-US" dirty="0"/>
              <a:t>Pros and Cons of Factorization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366B-4C14-4F34-960C-84FABD31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772" y="1447152"/>
            <a:ext cx="6913228" cy="541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Cons</a:t>
            </a:r>
          </a:p>
          <a:p>
            <a:r>
              <a:rPr lang="en-IN" b="1" dirty="0"/>
              <a:t>Cannot model non-linear interactions </a:t>
            </a:r>
            <a:r>
              <a:rPr lang="en-IN" dirty="0"/>
              <a:t>between variables</a:t>
            </a:r>
          </a:p>
          <a:p>
            <a:r>
              <a:rPr lang="en-IN" b="1" dirty="0"/>
              <a:t>Cannot map datapoints in manifolds</a:t>
            </a:r>
            <a:r>
              <a:rPr lang="en-IN" dirty="0"/>
              <a:t>, even less so if they are non-linear</a:t>
            </a:r>
            <a:endParaRPr lang="en-IN" b="1" dirty="0"/>
          </a:p>
          <a:p>
            <a:r>
              <a:rPr lang="en-IN" b="1" dirty="0"/>
              <a:t>Very sensitive to outliers </a:t>
            </a:r>
            <a:r>
              <a:rPr lang="en-IN" dirty="0"/>
              <a:t>as most minimize sum of squared errors</a:t>
            </a:r>
          </a:p>
          <a:p>
            <a:r>
              <a:rPr lang="en-IN" b="1" dirty="0"/>
              <a:t>New variables are always linear combinations of input variables</a:t>
            </a:r>
            <a:r>
              <a:rPr lang="en-IN" dirty="0"/>
              <a:t>, so complex intrinsic features cannot be extracted</a:t>
            </a:r>
          </a:p>
          <a:p>
            <a:endParaRPr lang="en-IN" dirty="0"/>
          </a:p>
          <a:p>
            <a:endParaRPr lang="en-US" dirty="0"/>
          </a:p>
          <a:p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A36B6-D43A-45FE-AE10-70C541E5F6FB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552D8-4955-42C0-B569-4D297A93E484}"/>
              </a:ext>
            </a:extLst>
          </p:cNvPr>
          <p:cNvSpPr txBox="1">
            <a:spLocks/>
          </p:cNvSpPr>
          <p:nvPr/>
        </p:nvSpPr>
        <p:spPr>
          <a:xfrm>
            <a:off x="352338" y="1447152"/>
            <a:ext cx="4709519" cy="541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/>
              <a:t>Pros</a:t>
            </a:r>
          </a:p>
          <a:p>
            <a:r>
              <a:rPr lang="en-IN" b="1" dirty="0"/>
              <a:t>Simple, </a:t>
            </a:r>
            <a:r>
              <a:rPr lang="en-IN" dirty="0"/>
              <a:t>in form and function</a:t>
            </a:r>
            <a:endParaRPr lang="en-IN" b="1" dirty="0"/>
          </a:p>
          <a:p>
            <a:r>
              <a:rPr lang="en-IN" b="1" dirty="0"/>
              <a:t>Cost function is always convex, </a:t>
            </a:r>
            <a:r>
              <a:rPr lang="en-IN" dirty="0"/>
              <a:t>or can be converted to its convex form, so we are guaranteed a global optima </a:t>
            </a:r>
            <a:r>
              <a:rPr lang="en-IN" dirty="0" err="1"/>
              <a:t>everytime</a:t>
            </a:r>
            <a:endParaRPr lang="en-IN" dirty="0"/>
          </a:p>
          <a:p>
            <a:r>
              <a:rPr lang="en-IN" b="1" dirty="0"/>
              <a:t>Computationally fast</a:t>
            </a:r>
            <a:r>
              <a:rPr lang="en-IN" dirty="0"/>
              <a:t>, as only linear matrix operations need to be done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273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A1A5-68D4-42C5-A903-9A338D67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4" y="147011"/>
            <a:ext cx="10515600" cy="1325563"/>
          </a:xfrm>
        </p:spPr>
        <p:txBody>
          <a:bodyPr/>
          <a:lstStyle/>
          <a:p>
            <a:r>
              <a:rPr lang="en-US" dirty="0"/>
              <a:t>Manifold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0F04-41AD-40FD-A38A-38AA5A94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0" y="1238395"/>
            <a:ext cx="6493079" cy="5317601"/>
          </a:xfrm>
        </p:spPr>
        <p:txBody>
          <a:bodyPr>
            <a:normAutofit/>
          </a:bodyPr>
          <a:lstStyle/>
          <a:p>
            <a:r>
              <a:rPr lang="en-IN" dirty="0"/>
              <a:t>Non-linear patterns cannot be identified through matrix factorization </a:t>
            </a:r>
          </a:p>
          <a:p>
            <a:r>
              <a:rPr lang="en-IN" dirty="0"/>
              <a:t>To uncover non-linearity, local structure needs to be identified</a:t>
            </a:r>
          </a:p>
          <a:p>
            <a:r>
              <a:rPr lang="en-IN" dirty="0"/>
              <a:t>Modelling manifolds is difficult, presence of noise and absence of uniformly spaced data have adverse impact</a:t>
            </a:r>
          </a:p>
          <a:p>
            <a:r>
              <a:rPr lang="en-IN" dirty="0"/>
              <a:t>Adequately weighted graphs subject to certain constraints can help with representation of this non-linearity </a:t>
            </a:r>
          </a:p>
          <a:p>
            <a:r>
              <a:rPr lang="en-IN" dirty="0"/>
              <a:t>Graphs can be converted into matrices, which are somewhat familiar territory</a:t>
            </a:r>
          </a:p>
        </p:txBody>
      </p:sp>
      <p:pic>
        <p:nvPicPr>
          <p:cNvPr id="3074" name="Picture 2" descr="Image result for manifold connected graph">
            <a:extLst>
              <a:ext uri="{FF2B5EF4-FFF2-40B4-BE49-F238E27FC236}">
                <a16:creationId xmlns:a16="http://schemas.microsoft.com/office/drawing/2014/main" id="{7D1B336E-A95A-46BC-A10F-73718AC33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7" t="6711" r="51209" b="48682"/>
          <a:stretch/>
        </p:blipFill>
        <p:spPr bwMode="auto">
          <a:xfrm>
            <a:off x="7248089" y="704675"/>
            <a:ext cx="2399250" cy="209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anifold connected graph">
            <a:extLst>
              <a:ext uri="{FF2B5EF4-FFF2-40B4-BE49-F238E27FC236}">
                <a16:creationId xmlns:a16="http://schemas.microsoft.com/office/drawing/2014/main" id="{C379506C-A19E-45BF-AA0F-D709C6745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7" t="52886" r="50000" b="369"/>
          <a:stretch/>
        </p:blipFill>
        <p:spPr bwMode="auto">
          <a:xfrm>
            <a:off x="9381690" y="2189429"/>
            <a:ext cx="2695663" cy="23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3BD996-1FD6-49D8-B460-6AACBC9D80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4170" y="4530587"/>
          <a:ext cx="188752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504">
                  <a:extLst>
                    <a:ext uri="{9D8B030D-6E8A-4147-A177-3AD203B41FA5}">
                      <a16:colId xmlns:a16="http://schemas.microsoft.com/office/drawing/2014/main" val="2950285612"/>
                    </a:ext>
                  </a:extLst>
                </a:gridCol>
                <a:gridCol w="377504">
                  <a:extLst>
                    <a:ext uri="{9D8B030D-6E8A-4147-A177-3AD203B41FA5}">
                      <a16:colId xmlns:a16="http://schemas.microsoft.com/office/drawing/2014/main" val="4235676836"/>
                    </a:ext>
                  </a:extLst>
                </a:gridCol>
                <a:gridCol w="341904">
                  <a:extLst>
                    <a:ext uri="{9D8B030D-6E8A-4147-A177-3AD203B41FA5}">
                      <a16:colId xmlns:a16="http://schemas.microsoft.com/office/drawing/2014/main" val="2778689671"/>
                    </a:ext>
                  </a:extLst>
                </a:gridCol>
                <a:gridCol w="413104">
                  <a:extLst>
                    <a:ext uri="{9D8B030D-6E8A-4147-A177-3AD203B41FA5}">
                      <a16:colId xmlns:a16="http://schemas.microsoft.com/office/drawing/2014/main" val="788472831"/>
                    </a:ext>
                  </a:extLst>
                </a:gridCol>
                <a:gridCol w="377504">
                  <a:extLst>
                    <a:ext uri="{9D8B030D-6E8A-4147-A177-3AD203B41FA5}">
                      <a16:colId xmlns:a16="http://schemas.microsoft.com/office/drawing/2014/main" val="3940674648"/>
                    </a:ext>
                  </a:extLst>
                </a:gridCol>
              </a:tblGrid>
              <a:tr h="3245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67954"/>
                  </a:ext>
                </a:extLst>
              </a:tr>
              <a:tr h="3245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3309"/>
                  </a:ext>
                </a:extLst>
              </a:tr>
              <a:tr h="3245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8852"/>
                  </a:ext>
                </a:extLst>
              </a:tr>
              <a:tr h="3245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738475"/>
                  </a:ext>
                </a:extLst>
              </a:tr>
              <a:tr h="3245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82176"/>
                  </a:ext>
                </a:extLst>
              </a:tr>
            </a:tbl>
          </a:graphicData>
        </a:graphic>
      </p:graphicFrame>
      <p:pic>
        <p:nvPicPr>
          <p:cNvPr id="3078" name="Picture 6" descr="Image result for curved arrows">
            <a:extLst>
              <a:ext uri="{FF2B5EF4-FFF2-40B4-BE49-F238E27FC236}">
                <a16:creationId xmlns:a16="http://schemas.microsoft.com/office/drawing/2014/main" id="{07D5F649-DDB9-4357-B6E6-FB9FAA12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394" flipV="1">
            <a:off x="9776259" y="1362879"/>
            <a:ext cx="1046652" cy="9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curved arrows">
            <a:extLst>
              <a:ext uri="{FF2B5EF4-FFF2-40B4-BE49-F238E27FC236}">
                <a16:creationId xmlns:a16="http://schemas.microsoft.com/office/drawing/2014/main" id="{F7CD23F4-D937-4502-A9CE-08D75C472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41831" flipV="1">
            <a:off x="9515554" y="4619527"/>
            <a:ext cx="1046652" cy="9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73E2-4472-455A-A10B-786851F4E675}"/>
              </a:ext>
            </a:extLst>
          </p:cNvPr>
          <p:cNvSpPr txBox="1"/>
          <p:nvPr/>
        </p:nvSpPr>
        <p:spPr>
          <a:xfrm>
            <a:off x="10299585" y="809792"/>
            <a:ext cx="189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Manifold to weighted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AAB11-09C2-4D75-BF70-41444BD77164}"/>
              </a:ext>
            </a:extLst>
          </p:cNvPr>
          <p:cNvSpPr txBox="1"/>
          <p:nvPr/>
        </p:nvSpPr>
        <p:spPr>
          <a:xfrm>
            <a:off x="10299584" y="5263893"/>
            <a:ext cx="189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Weighted graph to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8B3A9-814B-4A2A-B887-168489DF41CA}"/>
              </a:ext>
            </a:extLst>
          </p:cNvPr>
          <p:cNvSpPr/>
          <p:nvPr/>
        </p:nvSpPr>
        <p:spPr>
          <a:xfrm>
            <a:off x="0" y="419450"/>
            <a:ext cx="352338" cy="729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1593</Words>
  <Application>Microsoft Office PowerPoint</Application>
  <PresentationFormat>Widescreen</PresentationFormat>
  <Paragraphs>322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What is Dimensionality Reduction?</vt:lpstr>
      <vt:lpstr>PowerPoint Presentation</vt:lpstr>
      <vt:lpstr>Why Dimensionality Reduction?</vt:lpstr>
      <vt:lpstr>Mathematically</vt:lpstr>
      <vt:lpstr>Broad Approaches </vt:lpstr>
      <vt:lpstr>Pros and Cons of Factorization Methods</vt:lpstr>
      <vt:lpstr>Manifold Learning</vt:lpstr>
      <vt:lpstr>Manifold Learning : Unified Approach</vt:lpstr>
      <vt:lpstr>Manifold Learning : Minimizing Differences </vt:lpstr>
      <vt:lpstr>Multi-Dimensional Scaling</vt:lpstr>
      <vt:lpstr>Multi-Dimensional Scaling</vt:lpstr>
      <vt:lpstr>MDS : Parameters  </vt:lpstr>
      <vt:lpstr>Drawbacks of MDS</vt:lpstr>
      <vt:lpstr>Locally Linear Embedding</vt:lpstr>
      <vt:lpstr>LLE : Parameters  </vt:lpstr>
      <vt:lpstr>Drawbacks of LLE</vt:lpstr>
      <vt:lpstr>t- Distributed Stochastic Neighborhood Embedding</vt:lpstr>
      <vt:lpstr>t-SNE</vt:lpstr>
      <vt:lpstr>t-SNE</vt:lpstr>
      <vt:lpstr>t-SNE</vt:lpstr>
      <vt:lpstr>t-SNE</vt:lpstr>
      <vt:lpstr>t-SNE : Hyperparameters  </vt:lpstr>
      <vt:lpstr>Drawbacks of t-SNE</vt:lpstr>
      <vt:lpstr>Choosing the best method</vt:lpstr>
      <vt:lpstr>Further Reading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Tamojit Maiti</dc:creator>
  <cp:lastModifiedBy>Tamojit Maiti</cp:lastModifiedBy>
  <cp:revision>6</cp:revision>
  <dcterms:created xsi:type="dcterms:W3CDTF">2020-01-18T01:56:47Z</dcterms:created>
  <dcterms:modified xsi:type="dcterms:W3CDTF">2020-01-18T03:05:37Z</dcterms:modified>
</cp:coreProperties>
</file>