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90" r:id="rId2"/>
    <p:sldId id="291" r:id="rId3"/>
    <p:sldId id="256" r:id="rId4"/>
    <p:sldId id="266" r:id="rId5"/>
    <p:sldId id="292" r:id="rId6"/>
    <p:sldId id="257" r:id="rId7"/>
    <p:sldId id="293" r:id="rId8"/>
    <p:sldId id="268" r:id="rId9"/>
    <p:sldId id="294" r:id="rId10"/>
    <p:sldId id="259" r:id="rId11"/>
    <p:sldId id="270" r:id="rId12"/>
    <p:sldId id="295" r:id="rId13"/>
    <p:sldId id="271" r:id="rId14"/>
    <p:sldId id="296" r:id="rId15"/>
    <p:sldId id="297" r:id="rId16"/>
    <p:sldId id="260" r:id="rId17"/>
    <p:sldId id="273" r:id="rId18"/>
    <p:sldId id="274" r:id="rId19"/>
    <p:sldId id="298" r:id="rId20"/>
    <p:sldId id="299" r:id="rId21"/>
    <p:sldId id="300" r:id="rId22"/>
    <p:sldId id="301" r:id="rId23"/>
    <p:sldId id="264" r:id="rId24"/>
    <p:sldId id="302" r:id="rId25"/>
    <p:sldId id="265"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44" autoAdjust="0"/>
    <p:restoredTop sz="94660"/>
  </p:normalViewPr>
  <p:slideViewPr>
    <p:cSldViewPr snapToGrid="0">
      <p:cViewPr varScale="1">
        <p:scale>
          <a:sx n="203" d="100"/>
          <a:sy n="203" d="100"/>
        </p:scale>
        <p:origin x="84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B72094-B9D3-4273-B02F-C167DFD3FFD4}" type="datetimeFigureOut">
              <a:rPr lang="en-US" smtClean="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A1DA5E62-EA6B-4E53-ABCB-58A6EDC826E9}" type="slidenum">
              <a:rPr lang="en-US" smtClean="0"/>
              <a:t>‹#›</a:t>
            </a:fld>
            <a:endParaRPr lang="en-US"/>
          </a:p>
        </p:txBody>
      </p:sp>
    </p:spTree>
    <p:extLst>
      <p:ext uri="{BB962C8B-B14F-4D97-AF65-F5344CB8AC3E}">
        <p14:creationId xmlns:p14="http://schemas.microsoft.com/office/powerpoint/2010/main" val="375402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72094-B9D3-4273-B02F-C167DFD3FFD4}" type="datetimeFigureOut">
              <a:rPr lang="en-US" smtClean="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152520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72094-B9D3-4273-B02F-C167DFD3FFD4}" type="datetimeFigureOut">
              <a:rPr lang="en-US" smtClean="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210942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7089C-790A-F8C9-F4FB-BA55B4263C74}"/>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AA41BBDD-2EB0-5B3A-ACF4-8EB5FE5C4133}"/>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21E75-A363-5CAE-8968-3275674EE75E}"/>
              </a:ext>
            </a:extLst>
          </p:cNvPr>
          <p:cNvSpPr>
            <a:spLocks noGrp="1"/>
          </p:cNvSpPr>
          <p:nvPr>
            <p:ph type="dt" sz="half" idx="10"/>
          </p:nvPr>
        </p:nvSpPr>
        <p:spPr/>
        <p:txBody>
          <a:bodyPr/>
          <a:lstStyle/>
          <a:p>
            <a:fld id="{24B72094-B9D3-4273-B02F-C167DFD3FFD4}" type="datetimeFigureOut">
              <a:rPr lang="en-US" smtClean="0"/>
              <a:t>9/26/23</a:t>
            </a:fld>
            <a:endParaRPr lang="en-US"/>
          </a:p>
        </p:txBody>
      </p:sp>
      <p:sp>
        <p:nvSpPr>
          <p:cNvPr id="5" name="Footer Placeholder 4">
            <a:extLst>
              <a:ext uri="{FF2B5EF4-FFF2-40B4-BE49-F238E27FC236}">
                <a16:creationId xmlns:a16="http://schemas.microsoft.com/office/drawing/2014/main" id="{99E2CB53-2F30-50C6-86AF-4EAF37C2C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67E23-1B76-76AD-4197-37A72E0CDFA8}"/>
              </a:ext>
            </a:extLst>
          </p:cNvPr>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122899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B72094-B9D3-4273-B02F-C167DFD3FFD4}" type="datetimeFigureOut">
              <a:rPr lang="en-US" smtClean="0"/>
              <a:t>9/26/23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3400725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24B72094-B9D3-4273-B02F-C167DFD3FFD4}" type="datetimeFigureOut">
              <a:rPr lang="en-US" smtClean="0"/>
              <a:t>9/26/23</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1DA5E62-EA6B-4E53-ABCB-58A6EDC826E9}" type="slidenum">
              <a:rPr lang="en-US" smtClean="0"/>
              <a:t>‹#›</a:t>
            </a:fld>
            <a:endParaRPr lang="en-US"/>
          </a:p>
        </p:txBody>
      </p:sp>
    </p:spTree>
    <p:extLst>
      <p:ext uri="{BB962C8B-B14F-4D97-AF65-F5344CB8AC3E}">
        <p14:creationId xmlns:p14="http://schemas.microsoft.com/office/powerpoint/2010/main" val="220785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B72094-B9D3-4273-B02F-C167DFD3FFD4}" type="datetimeFigureOut">
              <a:rPr lang="en-US" smtClean="0"/>
              <a:t>9/26/23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367682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B72094-B9D3-4273-B02F-C167DFD3FFD4}" type="datetimeFigureOut">
              <a:rPr lang="en-US" smtClean="0"/>
              <a:t>9/26/23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144665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B72094-B9D3-4273-B02F-C167DFD3FFD4}" type="datetimeFigureOut">
              <a:rPr lang="en-US" smtClean="0"/>
              <a:t>9/26/23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2911044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B72094-B9D3-4273-B02F-C167DFD3FFD4}" type="datetimeFigureOut">
              <a:rPr lang="en-US" smtClean="0"/>
              <a:t>9/26/23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3575564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72094-B9D3-4273-B02F-C167DFD3FFD4}" type="datetimeFigureOut">
              <a:rPr lang="en-US" smtClean="0"/>
              <a:t>9/26/23</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1354095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72094-B9D3-4273-B02F-C167DFD3FFD4}" type="datetimeFigureOut">
              <a:rPr lang="en-US" smtClean="0"/>
              <a:t>9/26/23</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1DA5E62-EA6B-4E53-ABCB-58A6EDC826E9}" type="slidenum">
              <a:rPr lang="en-US" smtClean="0"/>
              <a:t>‹#›</a:t>
            </a:fld>
            <a:endParaRPr lang="en-US"/>
          </a:p>
        </p:txBody>
      </p:sp>
    </p:spTree>
    <p:extLst>
      <p:ext uri="{BB962C8B-B14F-4D97-AF65-F5344CB8AC3E}">
        <p14:creationId xmlns:p14="http://schemas.microsoft.com/office/powerpoint/2010/main" val="666656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24B72094-B9D3-4273-B02F-C167DFD3FFD4}" type="datetimeFigureOut">
              <a:rPr lang="en-US" smtClean="0"/>
              <a:t>9/26/23</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n-lt"/>
              </a:defRPr>
            </a:lvl1pPr>
          </a:lstStyle>
          <a:p>
            <a:fld id="{A1DA5E62-EA6B-4E53-ABCB-58A6EDC826E9}" type="slidenum">
              <a:rPr lang="en-US" smtClean="0"/>
              <a:t>‹#›</a:t>
            </a:fld>
            <a:endParaRPr lang="en-US"/>
          </a:p>
        </p:txBody>
      </p:sp>
    </p:spTree>
    <p:extLst>
      <p:ext uri="{BB962C8B-B14F-4D97-AF65-F5344CB8AC3E}">
        <p14:creationId xmlns:p14="http://schemas.microsoft.com/office/powerpoint/2010/main" val="355521554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80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tamood/recursive-multiplier"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schoeberl/chisel-book"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53E63-2EE6-2403-CBA3-9D326EDD4A56}"/>
              </a:ext>
            </a:extLst>
          </p:cNvPr>
          <p:cNvSpPr>
            <a:spLocks noGrp="1"/>
          </p:cNvSpPr>
          <p:nvPr>
            <p:ph type="ctrTitle"/>
          </p:nvPr>
        </p:nvSpPr>
        <p:spPr/>
        <p:txBody>
          <a:bodyPr/>
          <a:lstStyle/>
          <a:p>
            <a:r>
              <a:rPr lang="en-US" dirty="0" err="1"/>
              <a:t>src</a:t>
            </a:r>
            <a:r>
              <a:rPr lang="en-US" dirty="0"/>
              <a:t>/main/</a:t>
            </a:r>
            <a:r>
              <a:rPr lang="en-US" dirty="0" err="1"/>
              <a:t>scala</a:t>
            </a:r>
            <a:br>
              <a:rPr lang="en-US" dirty="0"/>
            </a:br>
            <a:r>
              <a:rPr lang="en-US" sz="4000" dirty="0"/>
              <a:t>Digital design with Chisel and friends</a:t>
            </a:r>
          </a:p>
        </p:txBody>
      </p:sp>
      <p:sp>
        <p:nvSpPr>
          <p:cNvPr id="3" name="Subtitle 2">
            <a:extLst>
              <a:ext uri="{FF2B5EF4-FFF2-40B4-BE49-F238E27FC236}">
                <a16:creationId xmlns:a16="http://schemas.microsoft.com/office/drawing/2014/main" id="{BDF3B23B-5A13-2C3E-5A50-86CAF4194535}"/>
              </a:ext>
            </a:extLst>
          </p:cNvPr>
          <p:cNvSpPr>
            <a:spLocks noGrp="1"/>
          </p:cNvSpPr>
          <p:nvPr>
            <p:ph type="subTitle" idx="1"/>
          </p:nvPr>
        </p:nvSpPr>
        <p:spPr/>
        <p:txBody>
          <a:bodyPr/>
          <a:lstStyle/>
          <a:p>
            <a:r>
              <a:rPr lang="en-US" dirty="0"/>
              <a:t>Tayyeb Mahmood (</a:t>
            </a:r>
            <a:r>
              <a:rPr lang="en-US" dirty="0" err="1"/>
              <a:t>Phd</a:t>
            </a:r>
            <a:r>
              <a:rPr lang="en-US" dirty="0"/>
              <a:t>, KAIST 2013)</a:t>
            </a:r>
          </a:p>
        </p:txBody>
      </p:sp>
    </p:spTree>
    <p:extLst>
      <p:ext uri="{BB962C8B-B14F-4D97-AF65-F5344CB8AC3E}">
        <p14:creationId xmlns:p14="http://schemas.microsoft.com/office/powerpoint/2010/main" val="874529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13CF-3038-2E5B-2CED-502E26D1EAD2}"/>
              </a:ext>
            </a:extLst>
          </p:cNvPr>
          <p:cNvSpPr>
            <a:spLocks noGrp="1"/>
          </p:cNvSpPr>
          <p:nvPr>
            <p:ph type="ctrTitle"/>
          </p:nvPr>
        </p:nvSpPr>
        <p:spPr/>
        <p:txBody>
          <a:bodyPr/>
          <a:lstStyle/>
          <a:p>
            <a:r>
              <a:rPr lang="en-US" dirty="0"/>
              <a:t>3. Chisel Fundamentals</a:t>
            </a:r>
          </a:p>
        </p:txBody>
      </p:sp>
      <p:sp>
        <p:nvSpPr>
          <p:cNvPr id="3" name="Subtitle 2">
            <a:extLst>
              <a:ext uri="{FF2B5EF4-FFF2-40B4-BE49-F238E27FC236}">
                <a16:creationId xmlns:a16="http://schemas.microsoft.com/office/drawing/2014/main" id="{2FFCC707-D7BC-00AB-5C77-F99E89DCBF9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649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B603B-4753-7246-AF01-27EEDDCA2CCC}"/>
              </a:ext>
            </a:extLst>
          </p:cNvPr>
          <p:cNvSpPr>
            <a:spLocks noGrp="1"/>
          </p:cNvSpPr>
          <p:nvPr>
            <p:ph type="title"/>
          </p:nvPr>
        </p:nvSpPr>
        <p:spPr/>
        <p:txBody>
          <a:bodyPr/>
          <a:lstStyle/>
          <a:p>
            <a:r>
              <a:rPr lang="en-US" dirty="0"/>
              <a:t>3.1 Vectors</a:t>
            </a:r>
          </a:p>
        </p:txBody>
      </p:sp>
      <p:sp>
        <p:nvSpPr>
          <p:cNvPr id="3" name="Text Placeholder 2">
            <a:extLst>
              <a:ext uri="{FF2B5EF4-FFF2-40B4-BE49-F238E27FC236}">
                <a16:creationId xmlns:a16="http://schemas.microsoft.com/office/drawing/2014/main" id="{9EBD24E3-64F9-21C5-AD22-A70B440B950F}"/>
              </a:ext>
            </a:extLst>
          </p:cNvPr>
          <p:cNvSpPr>
            <a:spLocks noGrp="1"/>
          </p:cNvSpPr>
          <p:nvPr>
            <p:ph type="body" idx="1"/>
          </p:nvPr>
        </p:nvSpPr>
        <p:spPr/>
        <p:txBody>
          <a:bodyPr>
            <a:normAutofit fontScale="77500" lnSpcReduction="20000"/>
          </a:bodyPr>
          <a:lstStyle/>
          <a:p>
            <a:pPr algn="l">
              <a:buFont typeface="Arial" panose="020B0604020202020204" pitchFamily="34" charset="0"/>
              <a:buChar char="•"/>
            </a:pPr>
            <a:r>
              <a:rPr lang="en-US" b="0" i="0" dirty="0">
                <a:solidFill>
                  <a:srgbClr val="2E2F30"/>
                </a:solidFill>
                <a:effectLst/>
                <a:latin typeface="Inter"/>
              </a:rPr>
              <a:t>Vectors allow for the creation of arrays of elements with a fixed size and common data type.</a:t>
            </a:r>
          </a:p>
          <a:p>
            <a:pPr algn="l">
              <a:buFont typeface="Arial" panose="020B0604020202020204" pitchFamily="34" charset="0"/>
              <a:buChar char="•"/>
            </a:pPr>
            <a:r>
              <a:rPr lang="en-US" b="0" i="0" dirty="0">
                <a:solidFill>
                  <a:srgbClr val="2E2F30"/>
                </a:solidFill>
                <a:effectLst/>
                <a:latin typeface="Inter"/>
              </a:rPr>
              <a:t>Vectors are useful for representing multi-bit signals or collections of data that have a regular structure.</a:t>
            </a:r>
          </a:p>
          <a:p>
            <a:pPr algn="l">
              <a:buFont typeface="Arial" panose="020B0604020202020204" pitchFamily="34" charset="0"/>
              <a:buChar char="•"/>
            </a:pPr>
            <a:r>
              <a:rPr lang="en-US" b="0" i="0" dirty="0">
                <a:solidFill>
                  <a:srgbClr val="2E2F30"/>
                </a:solidFill>
                <a:effectLst/>
                <a:latin typeface="Inter"/>
              </a:rPr>
              <a:t>They can be used to create registers, memories, or other data structures that require storing multiple elements.</a:t>
            </a:r>
          </a:p>
          <a:p>
            <a:pPr algn="l">
              <a:buFont typeface="Arial" panose="020B0604020202020204" pitchFamily="34" charset="0"/>
              <a:buChar char="•"/>
            </a:pPr>
            <a:r>
              <a:rPr lang="en-US" b="0" i="0" dirty="0">
                <a:solidFill>
                  <a:srgbClr val="2E2F30"/>
                </a:solidFill>
                <a:effectLst/>
                <a:latin typeface="Inter"/>
              </a:rPr>
              <a:t>Vectors can be indexed and sliced to access individual elements or subranges of elements.</a:t>
            </a:r>
          </a:p>
          <a:p>
            <a:pPr algn="l">
              <a:buFont typeface="Arial" panose="020B0604020202020204" pitchFamily="34" charset="0"/>
              <a:buChar char="•"/>
            </a:pPr>
            <a:r>
              <a:rPr lang="en-US" b="0" i="0" dirty="0">
                <a:solidFill>
                  <a:srgbClr val="2E2F30"/>
                </a:solidFill>
                <a:effectLst/>
                <a:latin typeface="Inter"/>
              </a:rPr>
              <a:t>They provide a convenient way to perform parallel operations on multiple elements simultaneously.</a:t>
            </a:r>
          </a:p>
          <a:p>
            <a:pPr algn="l">
              <a:buFont typeface="Arial" panose="020B0604020202020204" pitchFamily="34" charset="0"/>
              <a:buChar char="•"/>
            </a:pPr>
            <a:r>
              <a:rPr lang="en-US" b="0" i="0" dirty="0">
                <a:solidFill>
                  <a:srgbClr val="2E2F30"/>
                </a:solidFill>
                <a:effectLst/>
                <a:latin typeface="Inter"/>
              </a:rPr>
              <a:t>Vectors can be used to represent input and output ports of modules, allowing for easy connectivity between different components.</a:t>
            </a:r>
          </a:p>
          <a:p>
            <a:pPr algn="l">
              <a:buFont typeface="Arial" panose="020B0604020202020204" pitchFamily="34" charset="0"/>
              <a:buChar char="•"/>
            </a:pPr>
            <a:r>
              <a:rPr lang="en-US" b="0" i="0" dirty="0">
                <a:solidFill>
                  <a:srgbClr val="2E2F30"/>
                </a:solidFill>
                <a:effectLst/>
                <a:latin typeface="Inter"/>
              </a:rPr>
              <a:t>They are commonly used in digital design for implementing shift registers, counters, FIFOs, and other sequential circuits.</a:t>
            </a:r>
          </a:p>
          <a:p>
            <a:pPr algn="l">
              <a:buFont typeface="Arial" panose="020B0604020202020204" pitchFamily="34" charset="0"/>
              <a:buChar char="•"/>
            </a:pPr>
            <a:r>
              <a:rPr lang="en-US" b="0" i="0" dirty="0">
                <a:solidFill>
                  <a:srgbClr val="2E2F30"/>
                </a:solidFill>
                <a:effectLst/>
                <a:latin typeface="Inter"/>
              </a:rPr>
              <a:t>Vectors can be used to create parameterized designs, where the size of the vector is determined at runtime or based on external parameters.</a:t>
            </a:r>
          </a:p>
          <a:p>
            <a:pPr algn="l">
              <a:buFont typeface="Arial" panose="020B0604020202020204" pitchFamily="34" charset="0"/>
              <a:buChar char="•"/>
            </a:pPr>
            <a:r>
              <a:rPr lang="en-US" b="0" i="0" dirty="0">
                <a:solidFill>
                  <a:srgbClr val="2E2F30"/>
                </a:solidFill>
                <a:effectLst/>
                <a:latin typeface="Inter"/>
              </a:rPr>
              <a:t>They provide a concise and efficient way to describe repetitive or patterned structures in a design.</a:t>
            </a:r>
          </a:p>
          <a:p>
            <a:pPr algn="l">
              <a:buFont typeface="Arial" panose="020B0604020202020204" pitchFamily="34" charset="0"/>
              <a:buChar char="•"/>
            </a:pPr>
            <a:r>
              <a:rPr lang="en-US" b="0" i="0" dirty="0">
                <a:solidFill>
                  <a:srgbClr val="2E2F30"/>
                </a:solidFill>
                <a:effectLst/>
                <a:latin typeface="Inter"/>
              </a:rPr>
              <a:t>Vectors can be used in combination with other Chisel constructs, such as bundles and modules, to create complex hierarchical designs.</a:t>
            </a:r>
          </a:p>
        </p:txBody>
      </p:sp>
    </p:spTree>
    <p:extLst>
      <p:ext uri="{BB962C8B-B14F-4D97-AF65-F5344CB8AC3E}">
        <p14:creationId xmlns:p14="http://schemas.microsoft.com/office/powerpoint/2010/main" val="217858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A344-12FA-A868-E8FC-1BF93848B646}"/>
              </a:ext>
            </a:extLst>
          </p:cNvPr>
          <p:cNvSpPr>
            <a:spLocks noGrp="1"/>
          </p:cNvSpPr>
          <p:nvPr>
            <p:ph type="title"/>
          </p:nvPr>
        </p:nvSpPr>
        <p:spPr/>
        <p:txBody>
          <a:bodyPr/>
          <a:lstStyle/>
          <a:p>
            <a:r>
              <a:rPr lang="en-KR" dirty="0"/>
              <a:t>3.2 Bundles</a:t>
            </a:r>
          </a:p>
        </p:txBody>
      </p:sp>
      <p:sp>
        <p:nvSpPr>
          <p:cNvPr id="3" name="Text Placeholder 2">
            <a:extLst>
              <a:ext uri="{FF2B5EF4-FFF2-40B4-BE49-F238E27FC236}">
                <a16:creationId xmlns:a16="http://schemas.microsoft.com/office/drawing/2014/main" id="{E6658A3E-AEAA-D8BB-0794-9EC714CFB10F}"/>
              </a:ext>
            </a:extLst>
          </p:cNvPr>
          <p:cNvSpPr>
            <a:spLocks noGrp="1"/>
          </p:cNvSpPr>
          <p:nvPr>
            <p:ph type="body" idx="1"/>
          </p:nvPr>
        </p:nvSpPr>
        <p:spPr/>
        <p:txBody>
          <a:bodyPr>
            <a:normAutofit fontScale="70000" lnSpcReduction="20000"/>
          </a:bodyPr>
          <a:lstStyle/>
          <a:p>
            <a:pPr algn="l">
              <a:buFont typeface="Arial" panose="020B0604020202020204" pitchFamily="34" charset="0"/>
              <a:buChar char="•"/>
            </a:pPr>
            <a:r>
              <a:rPr lang="en-US" b="0" i="0" dirty="0">
                <a:solidFill>
                  <a:srgbClr val="2E2F30"/>
                </a:solidFill>
                <a:effectLst/>
                <a:latin typeface="Inter"/>
              </a:rPr>
              <a:t>Bundles allow for the creation of composite data types that can group together multiple signals or elements with different data types.</a:t>
            </a:r>
          </a:p>
          <a:p>
            <a:pPr algn="l">
              <a:buFont typeface="Arial" panose="020B0604020202020204" pitchFamily="34" charset="0"/>
              <a:buChar char="•"/>
            </a:pPr>
            <a:r>
              <a:rPr lang="en-US" b="0" i="0" dirty="0">
                <a:solidFill>
                  <a:srgbClr val="2E2F30"/>
                </a:solidFill>
                <a:effectLst/>
                <a:latin typeface="Inter"/>
              </a:rPr>
              <a:t>Bundles are useful for representing structured data or complex interfaces that require multiple signals to be grouped together.</a:t>
            </a:r>
          </a:p>
          <a:p>
            <a:pPr algn="l">
              <a:buFont typeface="Arial" panose="020B0604020202020204" pitchFamily="34" charset="0"/>
              <a:buChar char="•"/>
            </a:pPr>
            <a:r>
              <a:rPr lang="en-US" b="0" i="0" dirty="0">
                <a:solidFill>
                  <a:srgbClr val="2E2F30"/>
                </a:solidFill>
                <a:effectLst/>
                <a:latin typeface="Inter"/>
              </a:rPr>
              <a:t>They provide a way to organize and encapsulate related signals, improving code readability and maintainability.</a:t>
            </a:r>
          </a:p>
          <a:p>
            <a:pPr algn="l">
              <a:buFont typeface="Arial" panose="020B0604020202020204" pitchFamily="34" charset="0"/>
              <a:buChar char="•"/>
            </a:pPr>
            <a:r>
              <a:rPr lang="en-US" b="0" i="0" dirty="0">
                <a:solidFill>
                  <a:srgbClr val="2E2F30"/>
                </a:solidFill>
                <a:effectLst/>
                <a:latin typeface="Inter"/>
              </a:rPr>
              <a:t>Bundles can be nested, allowing for the creation of hierarchical data structures and complex designs.</a:t>
            </a:r>
          </a:p>
          <a:p>
            <a:pPr algn="l">
              <a:buFont typeface="Arial" panose="020B0604020202020204" pitchFamily="34" charset="0"/>
              <a:buChar char="•"/>
            </a:pPr>
            <a:r>
              <a:rPr lang="en-US" b="0" i="0" dirty="0">
                <a:solidFill>
                  <a:srgbClr val="2E2F30"/>
                </a:solidFill>
                <a:effectLst/>
                <a:latin typeface="Inter"/>
              </a:rPr>
              <a:t>They can be used to represent the input and output ports of modules, facilitating easy connectivity between different components.</a:t>
            </a:r>
          </a:p>
          <a:p>
            <a:pPr algn="l">
              <a:buFont typeface="Arial" panose="020B0604020202020204" pitchFamily="34" charset="0"/>
              <a:buChar char="•"/>
            </a:pPr>
            <a:r>
              <a:rPr lang="en-US" b="0" i="0" dirty="0">
                <a:solidFill>
                  <a:srgbClr val="2E2F30"/>
                </a:solidFill>
                <a:effectLst/>
                <a:latin typeface="Inter"/>
              </a:rPr>
              <a:t>Bundles allow for the creation of custom data types that can have fields with different data types (e.g., </a:t>
            </a:r>
            <a:r>
              <a:rPr lang="en-US" b="0" i="0" dirty="0" err="1">
                <a:solidFill>
                  <a:srgbClr val="2E2F30"/>
                </a:solidFill>
                <a:effectLst/>
                <a:latin typeface="Inter"/>
              </a:rPr>
              <a:t>UInt</a:t>
            </a:r>
            <a:r>
              <a:rPr lang="en-US" b="0" i="0" dirty="0">
                <a:solidFill>
                  <a:srgbClr val="2E2F30"/>
                </a:solidFill>
                <a:effectLst/>
                <a:latin typeface="Inter"/>
              </a:rPr>
              <a:t>, Bool, </a:t>
            </a:r>
            <a:r>
              <a:rPr lang="en-US" b="0" i="0" dirty="0" err="1">
                <a:solidFill>
                  <a:srgbClr val="2E2F30"/>
                </a:solidFill>
                <a:effectLst/>
                <a:latin typeface="Inter"/>
              </a:rPr>
              <a:t>Vec</a:t>
            </a:r>
            <a:r>
              <a:rPr lang="en-US" b="0" i="0" dirty="0">
                <a:solidFill>
                  <a:srgbClr val="2E2F30"/>
                </a:solidFill>
                <a:effectLst/>
                <a:latin typeface="Inter"/>
              </a:rPr>
              <a:t>, or even other Bundles).</a:t>
            </a:r>
          </a:p>
          <a:p>
            <a:pPr algn="l">
              <a:buFont typeface="Arial" panose="020B0604020202020204" pitchFamily="34" charset="0"/>
              <a:buChar char="•"/>
            </a:pPr>
            <a:r>
              <a:rPr lang="en-US" b="0" i="0" dirty="0">
                <a:solidFill>
                  <a:srgbClr val="2E2F30"/>
                </a:solidFill>
                <a:effectLst/>
                <a:latin typeface="Inter"/>
              </a:rPr>
              <a:t>They enable the creation of parameterized designs, where the field types and sizes can be determined at runtime or based on external parameters.</a:t>
            </a:r>
          </a:p>
          <a:p>
            <a:pPr algn="l">
              <a:buFont typeface="Arial" panose="020B0604020202020204" pitchFamily="34" charset="0"/>
              <a:buChar char="•"/>
            </a:pPr>
            <a:r>
              <a:rPr lang="en-US" b="0" i="0" dirty="0">
                <a:solidFill>
                  <a:srgbClr val="2E2F30"/>
                </a:solidFill>
                <a:effectLst/>
                <a:latin typeface="Inter"/>
              </a:rPr>
              <a:t>Bundles provide a convenient way to perform hierarchical connects, allowing for easy connection of signals between different modules or submodules.</a:t>
            </a:r>
          </a:p>
          <a:p>
            <a:pPr algn="l">
              <a:buFont typeface="Arial" panose="020B0604020202020204" pitchFamily="34" charset="0"/>
              <a:buChar char="•"/>
            </a:pPr>
            <a:r>
              <a:rPr lang="en-US" b="0" i="0" dirty="0">
                <a:solidFill>
                  <a:srgbClr val="2E2F30"/>
                </a:solidFill>
                <a:effectLst/>
                <a:latin typeface="Inter"/>
              </a:rPr>
              <a:t>They can be used to create reusable components that encapsulate a set of related signals, improving modularity and code reuse.</a:t>
            </a:r>
          </a:p>
          <a:p>
            <a:pPr algn="l">
              <a:buFont typeface="Arial" panose="020B0604020202020204" pitchFamily="34" charset="0"/>
              <a:buChar char="•"/>
            </a:pPr>
            <a:r>
              <a:rPr lang="en-US" b="0" i="0" dirty="0">
                <a:solidFill>
                  <a:srgbClr val="2E2F30"/>
                </a:solidFill>
                <a:effectLst/>
                <a:latin typeface="Inter"/>
              </a:rPr>
              <a:t>Bundles can be used in combination with other Chisel constructs, such as vectors and registers, to create complex and structured designs.</a:t>
            </a:r>
          </a:p>
          <a:p>
            <a:endParaRPr lang="en-KR" dirty="0"/>
          </a:p>
        </p:txBody>
      </p:sp>
    </p:spTree>
    <p:extLst>
      <p:ext uri="{BB962C8B-B14F-4D97-AF65-F5344CB8AC3E}">
        <p14:creationId xmlns:p14="http://schemas.microsoft.com/office/powerpoint/2010/main" val="2369676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952B-C90B-DEFA-1AFB-B101995F0CB1}"/>
              </a:ext>
            </a:extLst>
          </p:cNvPr>
          <p:cNvSpPr>
            <a:spLocks noGrp="1"/>
          </p:cNvSpPr>
          <p:nvPr>
            <p:ph type="title"/>
          </p:nvPr>
        </p:nvSpPr>
        <p:spPr/>
        <p:txBody>
          <a:bodyPr/>
          <a:lstStyle/>
          <a:p>
            <a:r>
              <a:rPr lang="en-US" dirty="0"/>
              <a:t>3.3 I/O ports</a:t>
            </a:r>
          </a:p>
        </p:txBody>
      </p:sp>
      <p:sp>
        <p:nvSpPr>
          <p:cNvPr id="3" name="Text Placeholder 2">
            <a:extLst>
              <a:ext uri="{FF2B5EF4-FFF2-40B4-BE49-F238E27FC236}">
                <a16:creationId xmlns:a16="http://schemas.microsoft.com/office/drawing/2014/main" id="{BB46991E-827B-6117-3550-1719357489EC}"/>
              </a:ext>
            </a:extLst>
          </p:cNvPr>
          <p:cNvSpPr>
            <a:spLocks noGrp="1"/>
          </p:cNvSpPr>
          <p:nvPr>
            <p:ph type="body" idx="1"/>
          </p:nvPr>
        </p:nvSpPr>
        <p:spPr/>
        <p:txBody>
          <a:bodyPr>
            <a:normAutofit fontScale="70000" lnSpcReduction="20000"/>
          </a:bodyPr>
          <a:lstStyle/>
          <a:p>
            <a:pPr algn="l">
              <a:buFont typeface="Arial" panose="020B0604020202020204" pitchFamily="34" charset="0"/>
              <a:buChar char="•"/>
            </a:pPr>
            <a:r>
              <a:rPr lang="en-US" b="0" i="0" dirty="0">
                <a:solidFill>
                  <a:srgbClr val="2E2F30"/>
                </a:solidFill>
                <a:effectLst/>
                <a:latin typeface="Inter"/>
              </a:rPr>
              <a:t>Chisel I/O ports are used to define the input and output interfaces of Chisel modules.</a:t>
            </a:r>
          </a:p>
          <a:p>
            <a:pPr algn="l">
              <a:buFont typeface="Arial" panose="020B0604020202020204" pitchFamily="34" charset="0"/>
              <a:buChar char="•"/>
            </a:pPr>
            <a:r>
              <a:rPr lang="en-US" b="0" i="0" dirty="0">
                <a:solidFill>
                  <a:srgbClr val="2E2F30"/>
                </a:solidFill>
                <a:effectLst/>
                <a:latin typeface="Inter"/>
              </a:rPr>
              <a:t>Ports can be declared as input (Input()) or output (Output()) to specify the direction of data flow.</a:t>
            </a:r>
          </a:p>
          <a:p>
            <a:pPr algn="l">
              <a:buFont typeface="Arial" panose="020B0604020202020204" pitchFamily="34" charset="0"/>
              <a:buChar char="•"/>
            </a:pPr>
            <a:r>
              <a:rPr lang="en-US" b="0" i="0" dirty="0">
                <a:solidFill>
                  <a:srgbClr val="2E2F30"/>
                </a:solidFill>
                <a:effectLst/>
                <a:latin typeface="Inter"/>
              </a:rPr>
              <a:t>They provide a standardized way to define the communication between different modules or components.</a:t>
            </a:r>
          </a:p>
          <a:p>
            <a:pPr algn="l">
              <a:buFont typeface="Arial" panose="020B0604020202020204" pitchFamily="34" charset="0"/>
              <a:buChar char="•"/>
            </a:pPr>
            <a:r>
              <a:rPr lang="en-US" b="0" i="0" dirty="0">
                <a:solidFill>
                  <a:srgbClr val="2E2F30"/>
                </a:solidFill>
                <a:effectLst/>
                <a:latin typeface="Inter"/>
              </a:rPr>
              <a:t>Ports can be of various data types, including </a:t>
            </a:r>
            <a:r>
              <a:rPr lang="en-US" b="0" i="0" dirty="0" err="1">
                <a:solidFill>
                  <a:srgbClr val="2E2F30"/>
                </a:solidFill>
                <a:effectLst/>
                <a:latin typeface="Inter"/>
              </a:rPr>
              <a:t>UInt</a:t>
            </a:r>
            <a:r>
              <a:rPr lang="en-US" b="0" i="0" dirty="0">
                <a:solidFill>
                  <a:srgbClr val="2E2F30"/>
                </a:solidFill>
                <a:effectLst/>
                <a:latin typeface="Inter"/>
              </a:rPr>
              <a:t>, Bool, </a:t>
            </a:r>
            <a:r>
              <a:rPr lang="en-US" b="0" i="0" dirty="0" err="1">
                <a:solidFill>
                  <a:srgbClr val="2E2F30"/>
                </a:solidFill>
                <a:effectLst/>
                <a:latin typeface="Inter"/>
              </a:rPr>
              <a:t>Vec</a:t>
            </a:r>
            <a:r>
              <a:rPr lang="en-US" b="0" i="0" dirty="0">
                <a:solidFill>
                  <a:srgbClr val="2E2F30"/>
                </a:solidFill>
                <a:effectLst/>
                <a:latin typeface="Inter"/>
              </a:rPr>
              <a:t>, and Bundles.</a:t>
            </a:r>
          </a:p>
          <a:p>
            <a:pPr algn="l">
              <a:buFont typeface="Arial" panose="020B0604020202020204" pitchFamily="34" charset="0"/>
              <a:buChar char="•"/>
            </a:pPr>
            <a:r>
              <a:rPr lang="en-US" b="0" i="0" dirty="0">
                <a:solidFill>
                  <a:srgbClr val="2E2F30"/>
                </a:solidFill>
                <a:effectLst/>
                <a:latin typeface="Inter"/>
              </a:rPr>
              <a:t>They allow for the easy connection of signals between different modules, ensuring proper connectivity and data exchange.</a:t>
            </a:r>
          </a:p>
          <a:p>
            <a:pPr algn="l">
              <a:buFont typeface="Arial" panose="020B0604020202020204" pitchFamily="34" charset="0"/>
              <a:buChar char="•"/>
            </a:pPr>
            <a:r>
              <a:rPr lang="en-US" b="0" i="0" dirty="0">
                <a:solidFill>
                  <a:srgbClr val="2E2F30"/>
                </a:solidFill>
                <a:effectLst/>
                <a:latin typeface="Inter"/>
              </a:rPr>
              <a:t>Ports can be used to define the external interface of a module, enabling communication with the outside world.</a:t>
            </a:r>
          </a:p>
          <a:p>
            <a:pPr algn="l">
              <a:buFont typeface="Arial" panose="020B0604020202020204" pitchFamily="34" charset="0"/>
              <a:buChar char="•"/>
            </a:pPr>
            <a:r>
              <a:rPr lang="en-US" b="0" i="0" dirty="0">
                <a:solidFill>
                  <a:srgbClr val="2E2F30"/>
                </a:solidFill>
                <a:effectLst/>
                <a:latin typeface="Inter"/>
              </a:rPr>
              <a:t>They can be connected to other ports within a module or connected to external pins when generating Verilog or other target hardware descriptions.</a:t>
            </a:r>
          </a:p>
          <a:p>
            <a:pPr algn="l">
              <a:buFont typeface="Arial" panose="020B0604020202020204" pitchFamily="34" charset="0"/>
              <a:buChar char="•"/>
            </a:pPr>
            <a:r>
              <a:rPr lang="en-US" b="0" i="0" dirty="0">
                <a:solidFill>
                  <a:srgbClr val="2E2F30"/>
                </a:solidFill>
                <a:effectLst/>
                <a:latin typeface="Inter"/>
              </a:rPr>
              <a:t>Ports can have names, making it easier to reference and connect them to other signals or modules.</a:t>
            </a:r>
          </a:p>
          <a:p>
            <a:pPr algn="l">
              <a:buFont typeface="Arial" panose="020B0604020202020204" pitchFamily="34" charset="0"/>
              <a:buChar char="•"/>
            </a:pPr>
            <a:r>
              <a:rPr lang="en-US" b="0" i="0" dirty="0">
                <a:solidFill>
                  <a:srgbClr val="2E2F30"/>
                </a:solidFill>
                <a:effectLst/>
                <a:latin typeface="Inter"/>
              </a:rPr>
              <a:t>They enable the creation of parameterized designs, where the size and type of the ports can be determined at runtime or based on external parameters.</a:t>
            </a:r>
          </a:p>
          <a:p>
            <a:pPr algn="l">
              <a:buFont typeface="Arial" panose="020B0604020202020204" pitchFamily="34" charset="0"/>
              <a:buChar char="•"/>
            </a:pPr>
            <a:r>
              <a:rPr lang="en-US" b="0" i="0" dirty="0">
                <a:solidFill>
                  <a:srgbClr val="2E2F30"/>
                </a:solidFill>
                <a:effectLst/>
                <a:latin typeface="Inter"/>
              </a:rPr>
              <a:t>Chisel I/O ports provide a way to encapsulate and organize the inputs and outputs of a module, improving code readability and maintainability.</a:t>
            </a:r>
          </a:p>
          <a:p>
            <a:pPr algn="l">
              <a:buFont typeface="Arial" panose="020B0604020202020204" pitchFamily="34" charset="0"/>
              <a:buChar char="•"/>
            </a:pPr>
            <a:r>
              <a:rPr lang="en-US" b="0" i="0" dirty="0">
                <a:solidFill>
                  <a:srgbClr val="2E2F30"/>
                </a:solidFill>
                <a:effectLst/>
                <a:latin typeface="Inter"/>
              </a:rPr>
              <a:t>They support bidirectional communication by allowing the declaration of Flipped ports, which reverse the direction of data flow.</a:t>
            </a:r>
          </a:p>
        </p:txBody>
      </p:sp>
    </p:spTree>
    <p:extLst>
      <p:ext uri="{BB962C8B-B14F-4D97-AF65-F5344CB8AC3E}">
        <p14:creationId xmlns:p14="http://schemas.microsoft.com/office/powerpoint/2010/main" val="1637255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AA8A3-FB90-B883-7200-C3D2AF7B7A54}"/>
              </a:ext>
            </a:extLst>
          </p:cNvPr>
          <p:cNvSpPr>
            <a:spLocks noGrp="1"/>
          </p:cNvSpPr>
          <p:nvPr>
            <p:ph type="title"/>
          </p:nvPr>
        </p:nvSpPr>
        <p:spPr/>
        <p:txBody>
          <a:bodyPr/>
          <a:lstStyle/>
          <a:p>
            <a:r>
              <a:rPr lang="en-KR" dirty="0"/>
              <a:t>3.4 Modules</a:t>
            </a:r>
          </a:p>
        </p:txBody>
      </p:sp>
      <p:sp>
        <p:nvSpPr>
          <p:cNvPr id="3" name="Text Placeholder 2">
            <a:extLst>
              <a:ext uri="{FF2B5EF4-FFF2-40B4-BE49-F238E27FC236}">
                <a16:creationId xmlns:a16="http://schemas.microsoft.com/office/drawing/2014/main" id="{FD5F6C2C-ECBF-B9DE-0D06-497CE4AC142D}"/>
              </a:ext>
            </a:extLst>
          </p:cNvPr>
          <p:cNvSpPr>
            <a:spLocks noGrp="1"/>
          </p:cNvSpPr>
          <p:nvPr>
            <p:ph type="body" idx="1"/>
          </p:nvPr>
        </p:nvSpPr>
        <p:spPr/>
        <p:txBody>
          <a:bodyPr>
            <a:normAutofit fontScale="70000" lnSpcReduction="20000"/>
          </a:bodyPr>
          <a:lstStyle/>
          <a:p>
            <a:pPr algn="l">
              <a:buFont typeface="Arial" panose="020B0604020202020204" pitchFamily="34" charset="0"/>
              <a:buChar char="•"/>
            </a:pPr>
            <a:r>
              <a:rPr lang="en-US" b="0" i="0" dirty="0">
                <a:solidFill>
                  <a:srgbClr val="2E2F30"/>
                </a:solidFill>
                <a:effectLst/>
                <a:latin typeface="Inter"/>
              </a:rPr>
              <a:t>Chisel modules are the building blocks of digital designs in Chisel and represent hardware components or modules.</a:t>
            </a:r>
          </a:p>
          <a:p>
            <a:pPr algn="l">
              <a:buFont typeface="Arial" panose="020B0604020202020204" pitchFamily="34" charset="0"/>
              <a:buChar char="•"/>
            </a:pPr>
            <a:r>
              <a:rPr lang="en-US" b="0" i="0" dirty="0">
                <a:solidFill>
                  <a:srgbClr val="2E2F30"/>
                </a:solidFill>
                <a:effectLst/>
                <a:latin typeface="Inter"/>
              </a:rPr>
              <a:t>Modules in Chisel are defined using classes that extend from the </a:t>
            </a:r>
            <a:r>
              <a:rPr lang="en-US" b="0" i="0" dirty="0" err="1">
                <a:solidFill>
                  <a:srgbClr val="2E2F30"/>
                </a:solidFill>
                <a:effectLst/>
                <a:latin typeface="Inter"/>
              </a:rPr>
              <a:t>RawModule</a:t>
            </a:r>
            <a:r>
              <a:rPr lang="en-US" b="0" i="0" dirty="0">
                <a:solidFill>
                  <a:srgbClr val="2E2F30"/>
                </a:solidFill>
                <a:effectLst/>
                <a:latin typeface="Inter"/>
              </a:rPr>
              <a:t>, </a:t>
            </a:r>
            <a:r>
              <a:rPr lang="en-US" b="0" i="0" dirty="0" err="1">
                <a:solidFill>
                  <a:srgbClr val="2E2F30"/>
                </a:solidFill>
                <a:effectLst/>
                <a:latin typeface="Inter"/>
              </a:rPr>
              <a:t>BaseModule</a:t>
            </a:r>
            <a:r>
              <a:rPr lang="en-US" b="0" i="0" dirty="0">
                <a:solidFill>
                  <a:srgbClr val="2E2F30"/>
                </a:solidFill>
                <a:effectLst/>
                <a:latin typeface="Inter"/>
              </a:rPr>
              <a:t>, or Module classes.</a:t>
            </a:r>
          </a:p>
          <a:p>
            <a:pPr algn="l">
              <a:buFont typeface="Arial" panose="020B0604020202020204" pitchFamily="34" charset="0"/>
              <a:buChar char="•"/>
            </a:pPr>
            <a:r>
              <a:rPr lang="en-US" b="0" i="0" dirty="0" err="1">
                <a:solidFill>
                  <a:srgbClr val="2E2F30"/>
                </a:solidFill>
                <a:effectLst/>
                <a:latin typeface="Inter"/>
              </a:rPr>
              <a:t>RawModule</a:t>
            </a:r>
            <a:r>
              <a:rPr lang="en-US" b="0" i="0" dirty="0">
                <a:solidFill>
                  <a:srgbClr val="2E2F30"/>
                </a:solidFill>
                <a:effectLst/>
                <a:latin typeface="Inter"/>
              </a:rPr>
              <a:t> is the base class for all modules in Chisel. It provides a basic structure for modules and includes methods for adding signals and submodules.</a:t>
            </a:r>
          </a:p>
          <a:p>
            <a:pPr algn="l">
              <a:buFont typeface="Arial" panose="020B0604020202020204" pitchFamily="34" charset="0"/>
              <a:buChar char="•"/>
            </a:pPr>
            <a:r>
              <a:rPr lang="en-US" b="0" i="0" dirty="0" err="1">
                <a:solidFill>
                  <a:srgbClr val="2E2F30"/>
                </a:solidFill>
                <a:effectLst/>
                <a:latin typeface="Inter"/>
              </a:rPr>
              <a:t>BaseModule</a:t>
            </a:r>
            <a:r>
              <a:rPr lang="en-US" b="0" i="0" dirty="0">
                <a:solidFill>
                  <a:srgbClr val="2E2F30"/>
                </a:solidFill>
                <a:effectLst/>
                <a:latin typeface="Inter"/>
              </a:rPr>
              <a:t> extends </a:t>
            </a:r>
            <a:r>
              <a:rPr lang="en-US" b="0" i="0" dirty="0" err="1">
                <a:solidFill>
                  <a:srgbClr val="2E2F30"/>
                </a:solidFill>
                <a:effectLst/>
                <a:latin typeface="Inter"/>
              </a:rPr>
              <a:t>RawModule</a:t>
            </a:r>
            <a:r>
              <a:rPr lang="en-US" b="0" i="0" dirty="0">
                <a:solidFill>
                  <a:srgbClr val="2E2F30"/>
                </a:solidFill>
                <a:effectLst/>
                <a:latin typeface="Inter"/>
              </a:rPr>
              <a:t> and adds features such as default clock and reset signals, as well as methods for defining module-level parameters and generating Verilog code.</a:t>
            </a:r>
          </a:p>
          <a:p>
            <a:pPr algn="l">
              <a:buFont typeface="Arial" panose="020B0604020202020204" pitchFamily="34" charset="0"/>
              <a:buChar char="•"/>
            </a:pPr>
            <a:r>
              <a:rPr lang="en-US" b="0" i="0" dirty="0">
                <a:solidFill>
                  <a:srgbClr val="2E2F30"/>
                </a:solidFill>
                <a:effectLst/>
                <a:latin typeface="Inter"/>
              </a:rPr>
              <a:t>Module is a subclass of </a:t>
            </a:r>
            <a:r>
              <a:rPr lang="en-US" b="0" i="0" dirty="0" err="1">
                <a:solidFill>
                  <a:srgbClr val="2E2F30"/>
                </a:solidFill>
                <a:effectLst/>
                <a:latin typeface="Inter"/>
              </a:rPr>
              <a:t>BaseModule</a:t>
            </a:r>
            <a:r>
              <a:rPr lang="en-US" b="0" i="0" dirty="0">
                <a:solidFill>
                  <a:srgbClr val="2E2F30"/>
                </a:solidFill>
                <a:effectLst/>
                <a:latin typeface="Inter"/>
              </a:rPr>
              <a:t> and provides additional features such as automatic generation of I/O ports and support for hierarchical module construction.</a:t>
            </a:r>
          </a:p>
          <a:p>
            <a:pPr algn="l">
              <a:buFont typeface="Arial" panose="020B0604020202020204" pitchFamily="34" charset="0"/>
              <a:buChar char="•"/>
            </a:pPr>
            <a:r>
              <a:rPr lang="en-US" b="0" i="0" dirty="0">
                <a:solidFill>
                  <a:srgbClr val="2E2F30"/>
                </a:solidFill>
                <a:effectLst/>
                <a:latin typeface="Inter"/>
              </a:rPr>
              <a:t>Module is the recommended class to use for defining Chisel modules, as it provides a higher-level interface and simplifies the module construction process.</a:t>
            </a:r>
          </a:p>
          <a:p>
            <a:pPr algn="l">
              <a:buFont typeface="Arial" panose="020B0604020202020204" pitchFamily="34" charset="0"/>
              <a:buChar char="•"/>
            </a:pPr>
            <a:r>
              <a:rPr lang="en-US" b="0" i="0" dirty="0">
                <a:solidFill>
                  <a:srgbClr val="2E2F30"/>
                </a:solidFill>
                <a:effectLst/>
                <a:latin typeface="Inter"/>
              </a:rPr>
              <a:t>Modules can have input and output ports, which are defined using Chisel I/O ports. These ports define the communication interfaces of the module with the outside world.</a:t>
            </a:r>
          </a:p>
          <a:p>
            <a:pPr algn="l">
              <a:buFont typeface="Arial" panose="020B0604020202020204" pitchFamily="34" charset="0"/>
              <a:buChar char="•"/>
            </a:pPr>
            <a:r>
              <a:rPr lang="en-US" b="0" i="0" dirty="0">
                <a:solidFill>
                  <a:srgbClr val="2E2F30"/>
                </a:solidFill>
                <a:effectLst/>
                <a:latin typeface="Inter"/>
              </a:rPr>
              <a:t>Modules can contain signals, registers, combinational logic, and submodules, allowing for the creation of complex and hierarchical designs.</a:t>
            </a:r>
          </a:p>
          <a:p>
            <a:pPr algn="l">
              <a:buFont typeface="Arial" panose="020B0604020202020204" pitchFamily="34" charset="0"/>
              <a:buChar char="•"/>
            </a:pPr>
            <a:r>
              <a:rPr lang="en-US" b="0" i="0" dirty="0">
                <a:solidFill>
                  <a:srgbClr val="2E2F30"/>
                </a:solidFill>
                <a:effectLst/>
                <a:latin typeface="Inter"/>
              </a:rPr>
              <a:t>Modules can be instantiated and connected together to build larger systems, forming a hierarchical structure.</a:t>
            </a:r>
          </a:p>
          <a:p>
            <a:pPr algn="l">
              <a:buFont typeface="Arial" panose="020B0604020202020204" pitchFamily="34" charset="0"/>
              <a:buChar char="•"/>
            </a:pPr>
            <a:r>
              <a:rPr lang="en-US" b="0" i="0" dirty="0">
                <a:solidFill>
                  <a:srgbClr val="2E2F30"/>
                </a:solidFill>
                <a:effectLst/>
                <a:latin typeface="Inter"/>
              </a:rPr>
              <a:t>Modules can be parameterized, allowing for the creation of reusable and configurable designs. Parameters can be used to control the size, behavior, or configuration of the module.</a:t>
            </a:r>
          </a:p>
        </p:txBody>
      </p:sp>
    </p:spTree>
    <p:extLst>
      <p:ext uri="{BB962C8B-B14F-4D97-AF65-F5344CB8AC3E}">
        <p14:creationId xmlns:p14="http://schemas.microsoft.com/office/powerpoint/2010/main" val="674481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6120C-08D6-707F-3B56-48AD8F852C9C}"/>
              </a:ext>
            </a:extLst>
          </p:cNvPr>
          <p:cNvSpPr>
            <a:spLocks noGrp="1"/>
          </p:cNvSpPr>
          <p:nvPr>
            <p:ph type="title"/>
          </p:nvPr>
        </p:nvSpPr>
        <p:spPr/>
        <p:txBody>
          <a:bodyPr/>
          <a:lstStyle/>
          <a:p>
            <a:r>
              <a:rPr lang="en-KR" dirty="0"/>
              <a:t>3.5 Clock and Reset domains</a:t>
            </a:r>
          </a:p>
        </p:txBody>
      </p:sp>
      <p:sp>
        <p:nvSpPr>
          <p:cNvPr id="3" name="Text Placeholder 2">
            <a:extLst>
              <a:ext uri="{FF2B5EF4-FFF2-40B4-BE49-F238E27FC236}">
                <a16:creationId xmlns:a16="http://schemas.microsoft.com/office/drawing/2014/main" id="{B4281DC9-9399-7A9D-018E-A1B87EC5127D}"/>
              </a:ext>
            </a:extLst>
          </p:cNvPr>
          <p:cNvSpPr>
            <a:spLocks noGrp="1"/>
          </p:cNvSpPr>
          <p:nvPr>
            <p:ph type="body" idx="1"/>
          </p:nvPr>
        </p:nvSpPr>
        <p:spPr/>
        <p:txBody>
          <a:bodyPr>
            <a:normAutofit fontScale="70000" lnSpcReduction="20000"/>
          </a:bodyPr>
          <a:lstStyle/>
          <a:p>
            <a:pPr algn="l">
              <a:buFont typeface="Arial" panose="020B0604020202020204" pitchFamily="34" charset="0"/>
              <a:buChar char="•"/>
            </a:pPr>
            <a:r>
              <a:rPr lang="en-US" b="1" i="0" dirty="0">
                <a:solidFill>
                  <a:srgbClr val="2E2F30"/>
                </a:solidFill>
                <a:effectLst/>
                <a:latin typeface="Inter"/>
              </a:rPr>
              <a:t>Clock Domain</a:t>
            </a:r>
            <a:r>
              <a:rPr lang="en-US" b="0" i="0" dirty="0">
                <a:solidFill>
                  <a:srgbClr val="2E2F30"/>
                </a:solidFill>
                <a:effectLst/>
                <a:latin typeface="Inter"/>
              </a:rPr>
              <a:t>: A clock domain represents a specific clock signal that controls the timing of operations within a module. In Chisel, the clock domain is typically associated with a Clock signal.</a:t>
            </a:r>
          </a:p>
          <a:p>
            <a:pPr algn="l">
              <a:buFont typeface="Arial" panose="020B0604020202020204" pitchFamily="34" charset="0"/>
              <a:buChar char="•"/>
            </a:pPr>
            <a:r>
              <a:rPr lang="en-US" b="1" i="0" dirty="0">
                <a:solidFill>
                  <a:srgbClr val="2E2F30"/>
                </a:solidFill>
                <a:effectLst/>
                <a:latin typeface="Inter"/>
              </a:rPr>
              <a:t>Reset Domain</a:t>
            </a:r>
            <a:r>
              <a:rPr lang="en-US" b="0" i="0" dirty="0">
                <a:solidFill>
                  <a:srgbClr val="2E2F30"/>
                </a:solidFill>
                <a:effectLst/>
                <a:latin typeface="Inter"/>
              </a:rPr>
              <a:t>: A reset domain represents a specific reset signal that initializes or resets the state of a module. In Chisel, the reset domain is typically associated with a Reset signal.</a:t>
            </a:r>
          </a:p>
          <a:p>
            <a:pPr algn="l">
              <a:buFont typeface="Arial" panose="020B0604020202020204" pitchFamily="34" charset="0"/>
              <a:buChar char="•"/>
            </a:pPr>
            <a:r>
              <a:rPr lang="en-US" b="1" i="0" dirty="0">
                <a:solidFill>
                  <a:srgbClr val="2E2F30"/>
                </a:solidFill>
                <a:effectLst/>
                <a:latin typeface="Inter"/>
              </a:rPr>
              <a:t>Synchronous Logic</a:t>
            </a:r>
            <a:r>
              <a:rPr lang="en-US" b="0" i="0" dirty="0">
                <a:solidFill>
                  <a:srgbClr val="2E2F30"/>
                </a:solidFill>
                <a:effectLst/>
                <a:latin typeface="Inter"/>
              </a:rPr>
              <a:t>: Synchronous logic refers to the design elements that are synchronized with a clock signal. This includes registers, counters, and other sequential elements.</a:t>
            </a:r>
          </a:p>
          <a:p>
            <a:pPr algn="l">
              <a:buFont typeface="Arial" panose="020B0604020202020204" pitchFamily="34" charset="0"/>
              <a:buChar char="•"/>
            </a:pPr>
            <a:r>
              <a:rPr lang="en-US" b="1" i="0" dirty="0">
                <a:solidFill>
                  <a:srgbClr val="2E2F30"/>
                </a:solidFill>
                <a:effectLst/>
                <a:latin typeface="Inter"/>
              </a:rPr>
              <a:t>Asynchronous Logic</a:t>
            </a:r>
            <a:r>
              <a:rPr lang="en-US" b="0" i="0" dirty="0">
                <a:solidFill>
                  <a:srgbClr val="2E2F30"/>
                </a:solidFill>
                <a:effectLst/>
                <a:latin typeface="Inter"/>
              </a:rPr>
              <a:t>: Asynchronous logic refers to the design elements that are not directly synchronized with a clock signal. These elements typically operate asynchronously and are often associated with the reset domain.</a:t>
            </a:r>
          </a:p>
          <a:p>
            <a:pPr algn="l">
              <a:buFont typeface="Arial" panose="020B0604020202020204" pitchFamily="34" charset="0"/>
              <a:buChar char="•"/>
            </a:pPr>
            <a:r>
              <a:rPr lang="en-US" b="1" i="0" dirty="0">
                <a:solidFill>
                  <a:srgbClr val="2E2F30"/>
                </a:solidFill>
                <a:effectLst/>
                <a:latin typeface="Inter"/>
              </a:rPr>
              <a:t>Clock and Reset Signals</a:t>
            </a:r>
            <a:r>
              <a:rPr lang="en-US" b="0" i="0" dirty="0">
                <a:solidFill>
                  <a:srgbClr val="2E2F30"/>
                </a:solidFill>
                <a:effectLst/>
                <a:latin typeface="Inter"/>
              </a:rPr>
              <a:t>: Chisel modules often include input ports for clock and reset signals, allowing the module to be synchronized and reset externally.</a:t>
            </a:r>
          </a:p>
          <a:p>
            <a:pPr algn="l">
              <a:buFont typeface="Arial" panose="020B0604020202020204" pitchFamily="34" charset="0"/>
              <a:buChar char="•"/>
            </a:pPr>
            <a:r>
              <a:rPr lang="en-US" b="1" i="0" dirty="0">
                <a:solidFill>
                  <a:srgbClr val="2E2F30"/>
                </a:solidFill>
                <a:effectLst/>
                <a:latin typeface="Inter"/>
              </a:rPr>
              <a:t>Clock and Reset Methods</a:t>
            </a:r>
            <a:r>
              <a:rPr lang="en-US" b="0" i="0" dirty="0">
                <a:solidFill>
                  <a:srgbClr val="2E2F30"/>
                </a:solidFill>
                <a:effectLst/>
                <a:latin typeface="Inter"/>
              </a:rPr>
              <a:t>: Chisel provides built-in methods for working with clock and reset signals, such as </a:t>
            </a:r>
            <a:r>
              <a:rPr lang="en-US" b="0" i="0" dirty="0" err="1">
                <a:solidFill>
                  <a:srgbClr val="2E2F30"/>
                </a:solidFill>
                <a:effectLst/>
                <a:latin typeface="Inter"/>
              </a:rPr>
              <a:t>risingEdge</a:t>
            </a:r>
            <a:r>
              <a:rPr lang="en-US" b="0" i="0" dirty="0">
                <a:solidFill>
                  <a:srgbClr val="2E2F30"/>
                </a:solidFill>
                <a:effectLst/>
                <a:latin typeface="Inter"/>
              </a:rPr>
              <a:t> and </a:t>
            </a:r>
            <a:r>
              <a:rPr lang="en-US" b="0" i="0" dirty="0" err="1">
                <a:solidFill>
                  <a:srgbClr val="2E2F30"/>
                </a:solidFill>
                <a:effectLst/>
                <a:latin typeface="Inter"/>
              </a:rPr>
              <a:t>fallingEdge</a:t>
            </a:r>
            <a:r>
              <a:rPr lang="en-US" b="0" i="0" dirty="0">
                <a:solidFill>
                  <a:srgbClr val="2E2F30"/>
                </a:solidFill>
                <a:effectLst/>
                <a:latin typeface="Inter"/>
              </a:rPr>
              <a:t> methods for detecting clock edges, and reset and </a:t>
            </a:r>
            <a:r>
              <a:rPr lang="en-US" b="0" i="0" dirty="0" err="1">
                <a:solidFill>
                  <a:srgbClr val="2E2F30"/>
                </a:solidFill>
                <a:effectLst/>
                <a:latin typeface="Inter"/>
              </a:rPr>
              <a:t>resetTo</a:t>
            </a:r>
            <a:r>
              <a:rPr lang="en-US" b="0" i="0" dirty="0">
                <a:solidFill>
                  <a:srgbClr val="2E2F30"/>
                </a:solidFill>
                <a:effectLst/>
                <a:latin typeface="Inter"/>
              </a:rPr>
              <a:t> methods for handling reset signals.</a:t>
            </a:r>
          </a:p>
          <a:p>
            <a:pPr algn="l">
              <a:buFont typeface="Arial" panose="020B0604020202020204" pitchFamily="34" charset="0"/>
              <a:buChar char="•"/>
            </a:pPr>
            <a:r>
              <a:rPr lang="en-US" b="1" i="0" dirty="0">
                <a:solidFill>
                  <a:srgbClr val="2E2F30"/>
                </a:solidFill>
                <a:effectLst/>
                <a:latin typeface="Inter"/>
              </a:rPr>
              <a:t>Crossing Clock Domains</a:t>
            </a:r>
            <a:r>
              <a:rPr lang="en-US" b="0" i="0" dirty="0">
                <a:solidFill>
                  <a:srgbClr val="2E2F30"/>
                </a:solidFill>
                <a:effectLst/>
                <a:latin typeface="Inter"/>
              </a:rPr>
              <a:t>: In complex designs, it may be necessary to interface with multiple clock domains. Chisel provides mechanisms for handling clock domain crossings, including synchronizers and FIFOs.</a:t>
            </a:r>
          </a:p>
          <a:p>
            <a:pPr algn="l">
              <a:buFont typeface="Arial" panose="020B0604020202020204" pitchFamily="34" charset="0"/>
              <a:buChar char="•"/>
            </a:pPr>
            <a:r>
              <a:rPr lang="en-US" b="1" i="0" dirty="0">
                <a:solidFill>
                  <a:srgbClr val="2E2F30"/>
                </a:solidFill>
                <a:effectLst/>
                <a:latin typeface="Inter"/>
              </a:rPr>
              <a:t>Reset Configurations</a:t>
            </a:r>
            <a:r>
              <a:rPr lang="en-US" b="0" i="0" dirty="0">
                <a:solidFill>
                  <a:srgbClr val="2E2F30"/>
                </a:solidFill>
                <a:effectLst/>
                <a:latin typeface="Inter"/>
              </a:rPr>
              <a:t>: Chisel allows for flexible configurations of reset signals, including active-high or active-low resets, synchronous or asynchronous resets, and different reset release mechanisms.</a:t>
            </a:r>
          </a:p>
          <a:p>
            <a:endParaRPr lang="en-KR" dirty="0"/>
          </a:p>
        </p:txBody>
      </p:sp>
    </p:spTree>
    <p:extLst>
      <p:ext uri="{BB962C8B-B14F-4D97-AF65-F5344CB8AC3E}">
        <p14:creationId xmlns:p14="http://schemas.microsoft.com/office/powerpoint/2010/main" val="2114093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46CA6-2B19-541A-B011-8B95200BD4FB}"/>
              </a:ext>
            </a:extLst>
          </p:cNvPr>
          <p:cNvSpPr>
            <a:spLocks noGrp="1"/>
          </p:cNvSpPr>
          <p:nvPr>
            <p:ph type="ctrTitle"/>
          </p:nvPr>
        </p:nvSpPr>
        <p:spPr/>
        <p:txBody>
          <a:bodyPr/>
          <a:lstStyle/>
          <a:p>
            <a:r>
              <a:rPr lang="en-US" dirty="0"/>
              <a:t>4. </a:t>
            </a:r>
            <a:r>
              <a:rPr lang="en-US" dirty="0" err="1"/>
              <a:t>src</a:t>
            </a:r>
            <a:r>
              <a:rPr lang="en-US" dirty="0"/>
              <a:t>/main/</a:t>
            </a:r>
            <a:r>
              <a:rPr lang="en-US" dirty="0" err="1"/>
              <a:t>scala</a:t>
            </a:r>
            <a:endParaRPr lang="en-US" dirty="0"/>
          </a:p>
        </p:txBody>
      </p:sp>
      <p:sp>
        <p:nvSpPr>
          <p:cNvPr id="3" name="Subtitle 2">
            <a:extLst>
              <a:ext uri="{FF2B5EF4-FFF2-40B4-BE49-F238E27FC236}">
                <a16:creationId xmlns:a16="http://schemas.microsoft.com/office/drawing/2014/main" id="{7E4EBD41-6BCD-C38C-F78C-22846857EB0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7007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69A42-3C0F-839C-551C-522A9053EAB8}"/>
              </a:ext>
            </a:extLst>
          </p:cNvPr>
          <p:cNvSpPr>
            <a:spLocks noGrp="1"/>
          </p:cNvSpPr>
          <p:nvPr>
            <p:ph type="title"/>
          </p:nvPr>
        </p:nvSpPr>
        <p:spPr/>
        <p:txBody>
          <a:bodyPr/>
          <a:lstStyle/>
          <a:p>
            <a:r>
              <a:rPr lang="en-US" dirty="0"/>
              <a:t>4.1 Features of Scala</a:t>
            </a:r>
          </a:p>
        </p:txBody>
      </p:sp>
      <p:sp>
        <p:nvSpPr>
          <p:cNvPr id="3" name="Text Placeholder 2">
            <a:extLst>
              <a:ext uri="{FF2B5EF4-FFF2-40B4-BE49-F238E27FC236}">
                <a16:creationId xmlns:a16="http://schemas.microsoft.com/office/drawing/2014/main" id="{DEA1442A-2568-68D0-B48E-D99B150FBD5A}"/>
              </a:ext>
            </a:extLst>
          </p:cNvPr>
          <p:cNvSpPr>
            <a:spLocks noGrp="1"/>
          </p:cNvSpPr>
          <p:nvPr>
            <p:ph type="body" idx="1"/>
          </p:nvPr>
        </p:nvSpPr>
        <p:spPr/>
        <p:txBody>
          <a:bodyPr>
            <a:normAutofit fontScale="77500" lnSpcReduction="20000"/>
          </a:bodyPr>
          <a:lstStyle/>
          <a:p>
            <a:pPr algn="l">
              <a:buFont typeface="Arial" panose="020B0604020202020204" pitchFamily="34" charset="0"/>
              <a:buChar char="•"/>
            </a:pPr>
            <a:r>
              <a:rPr lang="en-US" b="1" i="0" dirty="0">
                <a:solidFill>
                  <a:srgbClr val="2E2F30"/>
                </a:solidFill>
                <a:effectLst/>
                <a:latin typeface="Inter"/>
              </a:rPr>
              <a:t>Conciseness</a:t>
            </a:r>
            <a:r>
              <a:rPr lang="en-US" b="0" i="0" dirty="0">
                <a:solidFill>
                  <a:srgbClr val="2E2F30"/>
                </a:solidFill>
                <a:effectLst/>
                <a:latin typeface="Inter"/>
              </a:rPr>
              <a:t>: Scala is known for its conciseness and expressive syntax. It allows developers to write code with fewer lines and reduced boilerplate compared to Java.</a:t>
            </a:r>
          </a:p>
          <a:p>
            <a:pPr algn="l">
              <a:buFont typeface="Arial" panose="020B0604020202020204" pitchFamily="34" charset="0"/>
              <a:buChar char="•"/>
            </a:pPr>
            <a:r>
              <a:rPr lang="en-US" b="1" i="0" dirty="0">
                <a:solidFill>
                  <a:srgbClr val="2E2F30"/>
                </a:solidFill>
                <a:effectLst/>
                <a:latin typeface="Inter"/>
              </a:rPr>
              <a:t>Functional Programming</a:t>
            </a:r>
            <a:r>
              <a:rPr lang="en-US" b="0" i="0" dirty="0">
                <a:solidFill>
                  <a:srgbClr val="2E2F30"/>
                </a:solidFill>
                <a:effectLst/>
                <a:latin typeface="Inter"/>
              </a:rPr>
              <a:t>: Scala supports functional programming paradigms, offering features such as higher-order functions, immutability, pattern matching, and support for lambda expressions. Java started incorporating functional programming features in later versions, but Scala has a stronger focus on functional programming from the beginning.</a:t>
            </a:r>
          </a:p>
          <a:p>
            <a:pPr algn="l">
              <a:buFont typeface="Arial" panose="020B0604020202020204" pitchFamily="34" charset="0"/>
              <a:buChar char="•"/>
            </a:pPr>
            <a:r>
              <a:rPr lang="en-US" b="1" i="0" dirty="0">
                <a:solidFill>
                  <a:srgbClr val="2E2F30"/>
                </a:solidFill>
                <a:effectLst/>
                <a:latin typeface="Inter"/>
              </a:rPr>
              <a:t>Type Inference</a:t>
            </a:r>
            <a:r>
              <a:rPr lang="en-US" b="0" i="0" dirty="0">
                <a:solidFill>
                  <a:srgbClr val="2E2F30"/>
                </a:solidFill>
                <a:effectLst/>
                <a:latin typeface="Inter"/>
              </a:rPr>
              <a:t>: Scala has a powerful type inference system that can automatically deduce the types of variables and expressions. This reduces the need for explicit type declarations, making the code more concise and readable.</a:t>
            </a:r>
          </a:p>
          <a:p>
            <a:pPr algn="l">
              <a:buFont typeface="Arial" panose="020B0604020202020204" pitchFamily="34" charset="0"/>
              <a:buChar char="•"/>
            </a:pPr>
            <a:r>
              <a:rPr lang="en-US" b="1" i="0" dirty="0">
                <a:solidFill>
                  <a:srgbClr val="2E2F30"/>
                </a:solidFill>
                <a:effectLst/>
                <a:latin typeface="Inter"/>
              </a:rPr>
              <a:t>Immutable by Default</a:t>
            </a:r>
            <a:r>
              <a:rPr lang="en-US" b="0" i="0" dirty="0">
                <a:solidFill>
                  <a:srgbClr val="2E2F30"/>
                </a:solidFill>
                <a:effectLst/>
                <a:latin typeface="Inter"/>
              </a:rPr>
              <a:t>: In Scala, variables are immutable by default, meaning they cannot be reassigned after initialization. This helps in writing safer and more thread-safe code. In Java, variables are mutable by default, but Java has introduced the final keyword to achieve immutability.</a:t>
            </a:r>
          </a:p>
          <a:p>
            <a:pPr algn="l">
              <a:buFont typeface="Arial" panose="020B0604020202020204" pitchFamily="34" charset="0"/>
              <a:buChar char="•"/>
            </a:pPr>
            <a:r>
              <a:rPr lang="en-US" b="1" i="0" dirty="0">
                <a:solidFill>
                  <a:srgbClr val="2E2F30"/>
                </a:solidFill>
                <a:effectLst/>
                <a:latin typeface="Inter"/>
              </a:rPr>
              <a:t>Traits</a:t>
            </a:r>
            <a:r>
              <a:rPr lang="en-US" b="0" i="0" dirty="0">
                <a:solidFill>
                  <a:srgbClr val="2E2F30"/>
                </a:solidFill>
                <a:effectLst/>
                <a:latin typeface="Inter"/>
              </a:rPr>
              <a:t>: Scala provides traits, which are similar to interfaces but can also contain concrete method implementations. Traits allow for code reuse and composition, providing an alternative to single-inheritance interfaces in Java.</a:t>
            </a:r>
          </a:p>
          <a:p>
            <a:pPr algn="l">
              <a:buFont typeface="Arial" panose="020B0604020202020204" pitchFamily="34" charset="0"/>
              <a:buChar char="•"/>
            </a:pPr>
            <a:r>
              <a:rPr lang="en-US" b="1" i="0" dirty="0">
                <a:solidFill>
                  <a:srgbClr val="2E2F30"/>
                </a:solidFill>
                <a:effectLst/>
                <a:latin typeface="Inter"/>
              </a:rPr>
              <a:t>Pattern Matching</a:t>
            </a:r>
            <a:r>
              <a:rPr lang="en-US" b="0" i="0" dirty="0">
                <a:solidFill>
                  <a:srgbClr val="2E2F30"/>
                </a:solidFill>
                <a:effectLst/>
                <a:latin typeface="Inter"/>
              </a:rPr>
              <a:t>: Scala has a powerful pattern matching mechanism that allows developers to match and </a:t>
            </a:r>
            <a:r>
              <a:rPr lang="en-US" b="0" i="0" dirty="0" err="1">
                <a:solidFill>
                  <a:srgbClr val="2E2F30"/>
                </a:solidFill>
                <a:effectLst/>
                <a:latin typeface="Inter"/>
              </a:rPr>
              <a:t>destructure</a:t>
            </a:r>
            <a:r>
              <a:rPr lang="en-US" b="0" i="0" dirty="0">
                <a:solidFill>
                  <a:srgbClr val="2E2F30"/>
                </a:solidFill>
                <a:effectLst/>
                <a:latin typeface="Inter"/>
              </a:rPr>
              <a:t> complex data structures. While Java has limited support for pattern matching in later versions, Scala's pattern matching capabilities are more comprehensive.</a:t>
            </a:r>
          </a:p>
        </p:txBody>
      </p:sp>
    </p:spTree>
    <p:extLst>
      <p:ext uri="{BB962C8B-B14F-4D97-AF65-F5344CB8AC3E}">
        <p14:creationId xmlns:p14="http://schemas.microsoft.com/office/powerpoint/2010/main" val="3000768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97AD7-0D23-2F8B-9282-48D70D1A4502}"/>
              </a:ext>
            </a:extLst>
          </p:cNvPr>
          <p:cNvSpPr>
            <a:spLocks noGrp="1"/>
          </p:cNvSpPr>
          <p:nvPr>
            <p:ph type="title"/>
          </p:nvPr>
        </p:nvSpPr>
        <p:spPr/>
        <p:txBody>
          <a:bodyPr/>
          <a:lstStyle/>
          <a:p>
            <a:r>
              <a:rPr lang="en-US" dirty="0"/>
              <a:t>4.2 Classes</a:t>
            </a:r>
          </a:p>
        </p:txBody>
      </p:sp>
      <p:sp>
        <p:nvSpPr>
          <p:cNvPr id="3" name="Text Placeholder 2">
            <a:extLst>
              <a:ext uri="{FF2B5EF4-FFF2-40B4-BE49-F238E27FC236}">
                <a16:creationId xmlns:a16="http://schemas.microsoft.com/office/drawing/2014/main" id="{143D9C2F-9236-F74C-670B-B2E18D5F02BC}"/>
              </a:ext>
            </a:extLst>
          </p:cNvPr>
          <p:cNvSpPr>
            <a:spLocks noGrp="1"/>
          </p:cNvSpPr>
          <p:nvPr>
            <p:ph sz="half" idx="1"/>
          </p:nvPr>
        </p:nvSpPr>
        <p:spPr/>
        <p:txBody>
          <a:bodyPr>
            <a:normAutofit fontScale="85000" lnSpcReduction="20000"/>
          </a:bodyPr>
          <a:lstStyle/>
          <a:p>
            <a:r>
              <a:rPr lang="en-US" b="0" i="0" dirty="0">
                <a:solidFill>
                  <a:srgbClr val="2E2F30"/>
                </a:solidFill>
                <a:effectLst/>
                <a:latin typeface="Inter"/>
              </a:rPr>
              <a:t>In Scala, classes serve as blueprints for creating objects. They can contain methods, values, variables, types, objects, traits, and other classes.</a:t>
            </a:r>
          </a:p>
          <a:p>
            <a:pPr algn="l">
              <a:buFont typeface="Arial" panose="020B0604020202020204" pitchFamily="34" charset="0"/>
              <a:buChar char="•"/>
            </a:pPr>
            <a:r>
              <a:rPr lang="en-US" b="0" i="0" dirty="0">
                <a:solidFill>
                  <a:srgbClr val="2E2F30"/>
                </a:solidFill>
                <a:effectLst/>
                <a:latin typeface="Inter"/>
              </a:rPr>
              <a:t>If you define a class parameter with var, it becomes a mutable field that can be reassigned. The parameter is visible outside the class, and you can access and modify its value directly.</a:t>
            </a:r>
          </a:p>
          <a:p>
            <a:pPr algn="l">
              <a:buFont typeface="Arial" panose="020B0604020202020204" pitchFamily="34" charset="0"/>
              <a:buChar char="•"/>
            </a:pPr>
            <a:r>
              <a:rPr lang="en-US" b="0" i="0" dirty="0">
                <a:solidFill>
                  <a:srgbClr val="2E2F30"/>
                </a:solidFill>
                <a:effectLst/>
                <a:latin typeface="Inter"/>
              </a:rPr>
              <a:t>If you define a class parameter with </a:t>
            </a:r>
            <a:r>
              <a:rPr lang="en-US" b="0" i="0" dirty="0" err="1">
                <a:solidFill>
                  <a:srgbClr val="2E2F30"/>
                </a:solidFill>
                <a:effectLst/>
                <a:latin typeface="Inter"/>
              </a:rPr>
              <a:t>val</a:t>
            </a:r>
            <a:r>
              <a:rPr lang="en-US" b="0" i="0" dirty="0">
                <a:solidFill>
                  <a:srgbClr val="2E2F30"/>
                </a:solidFill>
                <a:effectLst/>
                <a:latin typeface="Inter"/>
              </a:rPr>
              <a:t>, it becomes an immutable field that cannot be reassigned. The parameter is visible outside the class, and you can access its value directly, but you cannot modify it.</a:t>
            </a:r>
          </a:p>
          <a:p>
            <a:pPr algn="l">
              <a:buFont typeface="Arial" panose="020B0604020202020204" pitchFamily="34" charset="0"/>
              <a:buChar char="•"/>
            </a:pPr>
            <a:r>
              <a:rPr lang="en-US" b="0" i="0" dirty="0">
                <a:solidFill>
                  <a:srgbClr val="2E2F30"/>
                </a:solidFill>
                <a:effectLst/>
                <a:latin typeface="Inter"/>
              </a:rPr>
              <a:t>If you don't specify var or </a:t>
            </a:r>
            <a:r>
              <a:rPr lang="en-US" b="0" i="0" dirty="0" err="1">
                <a:solidFill>
                  <a:srgbClr val="2E2F30"/>
                </a:solidFill>
                <a:effectLst/>
                <a:latin typeface="Inter"/>
              </a:rPr>
              <a:t>val</a:t>
            </a:r>
            <a:r>
              <a:rPr lang="en-US" b="0" i="0" dirty="0">
                <a:solidFill>
                  <a:srgbClr val="2E2F30"/>
                </a:solidFill>
                <a:effectLst/>
                <a:latin typeface="Inter"/>
              </a:rPr>
              <a:t> for a class parameter, it becomes a private field that is only visible within the class. The parameter is not accessible outside the class, and you need to define getter and/or setter methods to access or modify its value.</a:t>
            </a:r>
          </a:p>
          <a:p>
            <a:endParaRPr lang="en-US" dirty="0"/>
          </a:p>
        </p:txBody>
      </p:sp>
      <p:sp>
        <p:nvSpPr>
          <p:cNvPr id="4" name="Content Placeholder 3">
            <a:extLst>
              <a:ext uri="{FF2B5EF4-FFF2-40B4-BE49-F238E27FC236}">
                <a16:creationId xmlns:a16="http://schemas.microsoft.com/office/drawing/2014/main" id="{43A3E6BA-7174-490C-04EF-887F8F766CAD}"/>
              </a:ext>
            </a:extLst>
          </p:cNvPr>
          <p:cNvSpPr>
            <a:spLocks noGrp="1"/>
          </p:cNvSpPr>
          <p:nvPr>
            <p:ph sz="half" idx="2"/>
          </p:nvPr>
        </p:nvSpPr>
        <p:spPr/>
        <p:txBody>
          <a:bodyPr>
            <a:normAutofit fontScale="85000" lnSpcReduction="20000"/>
          </a:bodyPr>
          <a:lstStyle/>
          <a:p>
            <a:pPr marL="0" indent="0">
              <a:buNone/>
            </a:pPr>
            <a:r>
              <a:rPr lang="en-US" sz="1200" dirty="0">
                <a:solidFill>
                  <a:srgbClr val="DF6BDD"/>
                </a:solidFill>
                <a:effectLst/>
              </a:rPr>
              <a:t>class</a:t>
            </a:r>
            <a:r>
              <a:rPr lang="en-US" sz="1200" dirty="0">
                <a:effectLst/>
              </a:rPr>
              <a:t> </a:t>
            </a:r>
            <a:r>
              <a:rPr lang="en-US" sz="1200" dirty="0" err="1">
                <a:solidFill>
                  <a:srgbClr val="77A0F9"/>
                </a:solidFill>
                <a:effectLst/>
              </a:rPr>
              <a:t>MyClass</a:t>
            </a:r>
            <a:r>
              <a:rPr lang="en-US" sz="1200" dirty="0">
                <a:solidFill>
                  <a:srgbClr val="77A0F9"/>
                </a:solidFill>
                <a:effectLst/>
              </a:rPr>
              <a:t>[</a:t>
            </a:r>
            <a:r>
              <a:rPr lang="en-US" sz="1200" dirty="0">
                <a:solidFill>
                  <a:srgbClr val="EBAE2D"/>
                </a:solidFill>
              </a:rPr>
              <a:t>Type1</a:t>
            </a:r>
            <a:r>
              <a:rPr lang="en-US" sz="1200" dirty="0">
                <a:solidFill>
                  <a:srgbClr val="77A0F9"/>
                </a:solidFill>
                <a:effectLst/>
              </a:rPr>
              <a:t>, </a:t>
            </a:r>
            <a:r>
              <a:rPr lang="en-US" sz="1200" dirty="0">
                <a:solidFill>
                  <a:srgbClr val="EBAE2D"/>
                </a:solidFill>
              </a:rPr>
              <a:t>Type2</a:t>
            </a:r>
            <a:r>
              <a:rPr lang="en-US" sz="1200" dirty="0">
                <a:solidFill>
                  <a:srgbClr val="77A0F9"/>
                </a:solidFill>
                <a:effectLst/>
              </a:rPr>
              <a:t>]</a:t>
            </a:r>
            <a:r>
              <a:rPr lang="en-US" sz="1200" dirty="0">
                <a:effectLst/>
              </a:rPr>
              <a:t>(parameter1: </a:t>
            </a:r>
            <a:r>
              <a:rPr lang="en-US" sz="1200" dirty="0">
                <a:solidFill>
                  <a:srgbClr val="EBAE2D"/>
                </a:solidFill>
                <a:effectLst/>
              </a:rPr>
              <a:t>Type1</a:t>
            </a:r>
            <a:r>
              <a:rPr lang="en-US" sz="1200" dirty="0">
                <a:effectLst/>
              </a:rPr>
              <a:t>, parameter2: </a:t>
            </a:r>
            <a:r>
              <a:rPr lang="en-US" sz="1200" dirty="0">
                <a:solidFill>
                  <a:srgbClr val="EBAE2D"/>
                </a:solidFill>
                <a:effectLst/>
              </a:rPr>
              <a:t>Type2</a:t>
            </a:r>
            <a:r>
              <a:rPr lang="en-US" sz="1200" dirty="0">
                <a:effectLst/>
              </a:rPr>
              <a:t>) { </a:t>
            </a:r>
          </a:p>
          <a:p>
            <a:pPr marL="274320" lvl="1" indent="0">
              <a:buNone/>
            </a:pPr>
            <a:r>
              <a:rPr lang="en-US" sz="1200" i="1" dirty="0">
                <a:solidFill>
                  <a:srgbClr val="A0A1A7"/>
                </a:solidFill>
                <a:effectLst/>
              </a:rPr>
              <a:t>// Field 1: Description of field 1</a:t>
            </a:r>
            <a:r>
              <a:rPr lang="en-US" sz="1200" dirty="0">
                <a:effectLst/>
              </a:rPr>
              <a:t> </a:t>
            </a:r>
          </a:p>
          <a:p>
            <a:pPr marL="274320" lvl="1" indent="0">
              <a:buNone/>
            </a:pPr>
            <a:r>
              <a:rPr lang="en-US" sz="1200" dirty="0" err="1">
                <a:solidFill>
                  <a:srgbClr val="DF6BDD"/>
                </a:solidFill>
                <a:effectLst/>
              </a:rPr>
              <a:t>val</a:t>
            </a:r>
            <a:r>
              <a:rPr lang="en-US" sz="1200" dirty="0">
                <a:effectLst/>
              </a:rPr>
              <a:t> field1: </a:t>
            </a:r>
            <a:r>
              <a:rPr lang="en-US" sz="1200" dirty="0">
                <a:solidFill>
                  <a:srgbClr val="EBAE2D"/>
                </a:solidFill>
                <a:effectLst/>
              </a:rPr>
              <a:t>Type1</a:t>
            </a:r>
            <a:r>
              <a:rPr lang="en-US" sz="1200" dirty="0">
                <a:effectLst/>
              </a:rPr>
              <a:t> = ??? </a:t>
            </a:r>
          </a:p>
          <a:p>
            <a:pPr marL="274320" lvl="1" indent="0">
              <a:buNone/>
            </a:pPr>
            <a:r>
              <a:rPr lang="en-US" sz="1200" i="1" dirty="0">
                <a:solidFill>
                  <a:srgbClr val="A0A1A7"/>
                </a:solidFill>
                <a:effectLst/>
              </a:rPr>
              <a:t>// Field 2: Description of field 2</a:t>
            </a:r>
            <a:r>
              <a:rPr lang="en-US" sz="1200" dirty="0">
                <a:effectLst/>
              </a:rPr>
              <a:t> </a:t>
            </a:r>
          </a:p>
          <a:p>
            <a:pPr marL="274320" lvl="1" indent="0">
              <a:buNone/>
            </a:pPr>
            <a:r>
              <a:rPr lang="en-US" sz="1200" dirty="0">
                <a:solidFill>
                  <a:srgbClr val="DF6BDD"/>
                </a:solidFill>
                <a:effectLst/>
              </a:rPr>
              <a:t>var</a:t>
            </a:r>
            <a:r>
              <a:rPr lang="en-US" sz="1200" dirty="0">
                <a:effectLst/>
              </a:rPr>
              <a:t> field2: </a:t>
            </a:r>
            <a:r>
              <a:rPr lang="en-US" sz="1200" dirty="0">
                <a:solidFill>
                  <a:srgbClr val="EBAE2D"/>
                </a:solidFill>
                <a:effectLst/>
              </a:rPr>
              <a:t>Type2</a:t>
            </a:r>
            <a:r>
              <a:rPr lang="en-US" sz="1200" dirty="0">
                <a:effectLst/>
              </a:rPr>
              <a:t> = ??? </a:t>
            </a:r>
          </a:p>
          <a:p>
            <a:pPr marL="274320" lvl="1" indent="0">
              <a:buNone/>
            </a:pPr>
            <a:r>
              <a:rPr lang="en-US" sz="1200" i="1" dirty="0">
                <a:solidFill>
                  <a:srgbClr val="A0A1A7"/>
                </a:solidFill>
                <a:effectLst/>
              </a:rPr>
              <a:t>// Method 1: Description of method 1</a:t>
            </a:r>
            <a:r>
              <a:rPr lang="en-US" sz="1200" dirty="0">
                <a:effectLst/>
              </a:rPr>
              <a:t> </a:t>
            </a:r>
          </a:p>
          <a:p>
            <a:pPr marL="274320" lvl="1" indent="0">
              <a:buNone/>
            </a:pPr>
            <a:r>
              <a:rPr lang="en-US" sz="1200" dirty="0">
                <a:solidFill>
                  <a:srgbClr val="DF6BDD"/>
                </a:solidFill>
                <a:effectLst/>
              </a:rPr>
              <a:t>def</a:t>
            </a:r>
            <a:r>
              <a:rPr lang="en-US" sz="1200" dirty="0">
                <a:effectLst/>
              </a:rPr>
              <a:t> </a:t>
            </a:r>
            <a:r>
              <a:rPr lang="en-US" sz="1200" dirty="0">
                <a:solidFill>
                  <a:srgbClr val="77A0F9"/>
                </a:solidFill>
                <a:effectLst/>
              </a:rPr>
              <a:t>method1</a:t>
            </a:r>
            <a:r>
              <a:rPr lang="en-US" sz="1200" dirty="0">
                <a:effectLst/>
              </a:rPr>
              <a:t>(): </a:t>
            </a:r>
            <a:r>
              <a:rPr lang="en-US" sz="1200" dirty="0">
                <a:solidFill>
                  <a:srgbClr val="EBAE2D"/>
                </a:solidFill>
                <a:effectLst/>
              </a:rPr>
              <a:t>Int</a:t>
            </a:r>
            <a:r>
              <a:rPr lang="en-US" sz="1200" dirty="0">
                <a:effectLst/>
              </a:rPr>
              <a:t> = 3</a:t>
            </a:r>
          </a:p>
          <a:p>
            <a:pPr marL="274320" lvl="1" indent="0">
              <a:buNone/>
            </a:pPr>
            <a:r>
              <a:rPr lang="en-US" sz="1200" dirty="0">
                <a:solidFill>
                  <a:srgbClr val="DF6BDD"/>
                </a:solidFill>
                <a:effectLst/>
              </a:rPr>
              <a:t>def</a:t>
            </a:r>
            <a:r>
              <a:rPr lang="en-US" sz="1200" dirty="0">
                <a:effectLst/>
              </a:rPr>
              <a:t> </a:t>
            </a:r>
            <a:r>
              <a:rPr lang="en-US" sz="1200" dirty="0">
                <a:solidFill>
                  <a:srgbClr val="77A0F9"/>
                </a:solidFill>
                <a:effectLst/>
              </a:rPr>
              <a:t>method2</a:t>
            </a:r>
            <a:r>
              <a:rPr lang="en-US" sz="1200" dirty="0">
                <a:effectLst/>
              </a:rPr>
              <a:t>(a: Int, b: Int): </a:t>
            </a:r>
            <a:r>
              <a:rPr lang="en-US" sz="1200" dirty="0">
                <a:solidFill>
                  <a:srgbClr val="EBAE2D"/>
                </a:solidFill>
                <a:effectLst/>
              </a:rPr>
              <a:t>Int</a:t>
            </a:r>
            <a:r>
              <a:rPr lang="en-US" sz="1200" dirty="0">
                <a:effectLst/>
              </a:rPr>
              <a:t> = {</a:t>
            </a:r>
          </a:p>
          <a:p>
            <a:pPr marL="548640" lvl="2" indent="0">
              <a:buNone/>
            </a:pPr>
            <a:r>
              <a:rPr lang="en-US" sz="1000" dirty="0" err="1"/>
              <a:t>val</a:t>
            </a:r>
            <a:r>
              <a:rPr lang="en-US" sz="1000" dirty="0"/>
              <a:t> c = a + b</a:t>
            </a:r>
            <a:endParaRPr lang="en-US" sz="1000" dirty="0">
              <a:effectLst/>
            </a:endParaRPr>
          </a:p>
          <a:p>
            <a:pPr marL="548640" lvl="2" indent="0">
              <a:buNone/>
            </a:pPr>
            <a:r>
              <a:rPr lang="en-US" sz="1000" dirty="0"/>
              <a:t>c - 9</a:t>
            </a:r>
          </a:p>
          <a:p>
            <a:pPr marL="274320" lvl="1" indent="0">
              <a:buNone/>
            </a:pPr>
            <a:r>
              <a:rPr lang="en-US" sz="1200" dirty="0">
                <a:effectLst/>
              </a:rPr>
              <a:t>}</a:t>
            </a:r>
          </a:p>
          <a:p>
            <a:pPr marL="274320" lvl="1" indent="0">
              <a:buNone/>
            </a:pPr>
            <a:r>
              <a:rPr lang="en-US" sz="1200" i="1" dirty="0">
                <a:solidFill>
                  <a:srgbClr val="A0A1A7"/>
                </a:solidFill>
                <a:effectLst/>
              </a:rPr>
              <a:t>// ...</a:t>
            </a:r>
            <a:r>
              <a:rPr lang="en-US" sz="1200" dirty="0">
                <a:effectLst/>
              </a:rPr>
              <a:t> </a:t>
            </a:r>
          </a:p>
          <a:p>
            <a:pPr marL="0" indent="0">
              <a:buNone/>
            </a:pPr>
            <a:r>
              <a:rPr lang="en-US" sz="1200" dirty="0">
                <a:effectLst/>
              </a:rPr>
              <a:t>}</a:t>
            </a:r>
            <a:endParaRPr lang="en-KR" sz="1200" dirty="0"/>
          </a:p>
        </p:txBody>
      </p:sp>
    </p:spTree>
    <p:extLst>
      <p:ext uri="{BB962C8B-B14F-4D97-AF65-F5344CB8AC3E}">
        <p14:creationId xmlns:p14="http://schemas.microsoft.com/office/powerpoint/2010/main" val="2027469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203B2-C5E6-CC93-3B0F-0A21DC3DCE6D}"/>
              </a:ext>
            </a:extLst>
          </p:cNvPr>
          <p:cNvSpPr>
            <a:spLocks noGrp="1"/>
          </p:cNvSpPr>
          <p:nvPr>
            <p:ph type="title"/>
          </p:nvPr>
        </p:nvSpPr>
        <p:spPr/>
        <p:txBody>
          <a:bodyPr/>
          <a:lstStyle/>
          <a:p>
            <a:r>
              <a:rPr lang="en-KR" dirty="0"/>
              <a:t>4.3 Objects</a:t>
            </a:r>
          </a:p>
        </p:txBody>
      </p:sp>
      <p:sp>
        <p:nvSpPr>
          <p:cNvPr id="3" name="Content Placeholder 2">
            <a:extLst>
              <a:ext uri="{FF2B5EF4-FFF2-40B4-BE49-F238E27FC236}">
                <a16:creationId xmlns:a16="http://schemas.microsoft.com/office/drawing/2014/main" id="{13C51FAB-6DAC-90C5-E493-0900423A0500}"/>
              </a:ext>
            </a:extLst>
          </p:cNvPr>
          <p:cNvSpPr>
            <a:spLocks noGrp="1"/>
          </p:cNvSpPr>
          <p:nvPr>
            <p:ph sz="half" idx="1"/>
          </p:nvPr>
        </p:nvSpPr>
        <p:spPr/>
        <p:txBody>
          <a:bodyPr/>
          <a:lstStyle/>
          <a:p>
            <a:pPr algn="l">
              <a:buFont typeface="Arial" panose="020B0604020202020204" pitchFamily="34" charset="0"/>
              <a:buChar char="•"/>
            </a:pPr>
            <a:r>
              <a:rPr lang="en-US" b="0" i="0" dirty="0">
                <a:solidFill>
                  <a:srgbClr val="2E2F30"/>
                </a:solidFill>
                <a:effectLst/>
                <a:latin typeface="Inter"/>
              </a:rPr>
              <a:t>In Scala, an object is a singleton instance of a class. It is a way to define a class and create an instance of that class at the same time.</a:t>
            </a:r>
          </a:p>
          <a:p>
            <a:pPr algn="l">
              <a:buFont typeface="Arial" panose="020B0604020202020204" pitchFamily="34" charset="0"/>
              <a:buChar char="•"/>
            </a:pPr>
            <a:r>
              <a:rPr lang="en-US" b="0" i="0" dirty="0">
                <a:solidFill>
                  <a:srgbClr val="2E2F30"/>
                </a:solidFill>
                <a:effectLst/>
                <a:latin typeface="Inter"/>
              </a:rPr>
              <a:t>Objects in Scala are similar to static classes in other languages, as they can contain methods, fields, and other members that can be accessed without creating an instance of the class.</a:t>
            </a:r>
          </a:p>
          <a:p>
            <a:pPr algn="l">
              <a:buFont typeface="Arial" panose="020B0604020202020204" pitchFamily="34" charset="0"/>
              <a:buChar char="•"/>
            </a:pPr>
            <a:r>
              <a:rPr lang="en-US" b="0" i="0" dirty="0">
                <a:solidFill>
                  <a:srgbClr val="2E2F30"/>
                </a:solidFill>
                <a:effectLst/>
                <a:latin typeface="Inter"/>
              </a:rPr>
              <a:t>Objects are defined using the object keyword followed by the name of the object.</a:t>
            </a:r>
          </a:p>
        </p:txBody>
      </p:sp>
      <p:sp>
        <p:nvSpPr>
          <p:cNvPr id="4" name="Content Placeholder 3">
            <a:extLst>
              <a:ext uri="{FF2B5EF4-FFF2-40B4-BE49-F238E27FC236}">
                <a16:creationId xmlns:a16="http://schemas.microsoft.com/office/drawing/2014/main" id="{FB0D843C-E9F5-1D74-0BDD-32C8273CFCCF}"/>
              </a:ext>
            </a:extLst>
          </p:cNvPr>
          <p:cNvSpPr>
            <a:spLocks noGrp="1"/>
          </p:cNvSpPr>
          <p:nvPr>
            <p:ph sz="half" idx="2"/>
          </p:nvPr>
        </p:nvSpPr>
        <p:spPr/>
        <p:txBody>
          <a:bodyPr>
            <a:normAutofit/>
          </a:bodyPr>
          <a:lstStyle/>
          <a:p>
            <a:pPr marL="0" indent="0">
              <a:buNone/>
            </a:pPr>
            <a:r>
              <a:rPr lang="en-US" sz="1200" dirty="0">
                <a:solidFill>
                  <a:srgbClr val="DF6BDD"/>
                </a:solidFill>
                <a:effectLst/>
              </a:rPr>
              <a:t>class</a:t>
            </a:r>
            <a:r>
              <a:rPr lang="en-US" sz="1200" dirty="0">
                <a:effectLst/>
              </a:rPr>
              <a:t> </a:t>
            </a:r>
            <a:r>
              <a:rPr lang="en-US" sz="1200" dirty="0">
                <a:solidFill>
                  <a:srgbClr val="77A0F9"/>
                </a:solidFill>
                <a:effectLst/>
              </a:rPr>
              <a:t>Person</a:t>
            </a:r>
            <a:r>
              <a:rPr lang="en-US" sz="1200" dirty="0">
                <a:effectLst/>
              </a:rPr>
              <a:t>(</a:t>
            </a:r>
            <a:r>
              <a:rPr lang="en-US" sz="1200" dirty="0" err="1">
                <a:effectLst/>
              </a:rPr>
              <a:t>val</a:t>
            </a:r>
            <a:r>
              <a:rPr lang="en-US" sz="1200" dirty="0">
                <a:effectLst/>
              </a:rPr>
              <a:t> name: </a:t>
            </a:r>
            <a:r>
              <a:rPr lang="en-US" sz="1200" dirty="0">
                <a:solidFill>
                  <a:srgbClr val="EBAE2D"/>
                </a:solidFill>
                <a:effectLst/>
              </a:rPr>
              <a:t>String</a:t>
            </a:r>
            <a:r>
              <a:rPr lang="en-US" sz="1200" dirty="0">
                <a:effectLst/>
              </a:rPr>
              <a:t>) </a:t>
            </a:r>
          </a:p>
          <a:p>
            <a:pPr marL="0" indent="0">
              <a:buNone/>
            </a:pPr>
            <a:r>
              <a:rPr lang="en-US" sz="1200" dirty="0">
                <a:solidFill>
                  <a:srgbClr val="DF6BDD"/>
                </a:solidFill>
                <a:effectLst/>
              </a:rPr>
              <a:t>object</a:t>
            </a:r>
            <a:r>
              <a:rPr lang="en-US" sz="1200" dirty="0">
                <a:effectLst/>
              </a:rPr>
              <a:t> </a:t>
            </a:r>
            <a:r>
              <a:rPr lang="en-US" sz="1200" dirty="0">
                <a:solidFill>
                  <a:srgbClr val="77A0F9"/>
                </a:solidFill>
                <a:effectLst/>
              </a:rPr>
              <a:t>Employee</a:t>
            </a:r>
            <a:r>
              <a:rPr lang="en-US" sz="1200" dirty="0">
                <a:effectLst/>
              </a:rPr>
              <a:t> </a:t>
            </a:r>
            <a:r>
              <a:rPr lang="en-US" sz="1200" dirty="0">
                <a:solidFill>
                  <a:srgbClr val="DF6BDD"/>
                </a:solidFill>
                <a:effectLst/>
              </a:rPr>
              <a:t>extends</a:t>
            </a:r>
            <a:r>
              <a:rPr lang="en-US" sz="1200" dirty="0">
                <a:effectLst/>
              </a:rPr>
              <a:t> </a:t>
            </a:r>
            <a:r>
              <a:rPr lang="en-US" sz="1200" dirty="0">
                <a:solidFill>
                  <a:srgbClr val="77A0F9"/>
                </a:solidFill>
                <a:effectLst/>
              </a:rPr>
              <a:t>Person</a:t>
            </a:r>
            <a:r>
              <a:rPr lang="en-US" sz="1200" dirty="0">
                <a:effectLst/>
              </a:rPr>
              <a:t>("</a:t>
            </a:r>
            <a:r>
              <a:rPr lang="en-US" sz="1200" dirty="0">
                <a:solidFill>
                  <a:srgbClr val="EBAE2D"/>
                </a:solidFill>
                <a:effectLst/>
              </a:rPr>
              <a:t>John</a:t>
            </a:r>
            <a:r>
              <a:rPr lang="en-US" sz="1200" dirty="0">
                <a:effectLst/>
              </a:rPr>
              <a:t>") { </a:t>
            </a:r>
          </a:p>
          <a:p>
            <a:pPr marL="274320" lvl="1" indent="0">
              <a:buNone/>
            </a:pPr>
            <a:r>
              <a:rPr lang="en-US" sz="1200" dirty="0">
                <a:solidFill>
                  <a:srgbClr val="DF6BDD"/>
                </a:solidFill>
                <a:effectLst/>
              </a:rPr>
              <a:t>def</a:t>
            </a:r>
            <a:r>
              <a:rPr lang="en-US" sz="1200" dirty="0">
                <a:effectLst/>
              </a:rPr>
              <a:t> </a:t>
            </a:r>
            <a:r>
              <a:rPr lang="en-US" sz="1200" dirty="0">
                <a:solidFill>
                  <a:srgbClr val="77A0F9"/>
                </a:solidFill>
                <a:effectLst/>
              </a:rPr>
              <a:t>work</a:t>
            </a:r>
            <a:r>
              <a:rPr lang="en-US" sz="1200" dirty="0">
                <a:effectLst/>
              </a:rPr>
              <a:t>(): </a:t>
            </a:r>
            <a:r>
              <a:rPr lang="en-US" sz="1200" dirty="0">
                <a:solidFill>
                  <a:srgbClr val="EBAE2D"/>
                </a:solidFill>
                <a:effectLst/>
              </a:rPr>
              <a:t>Unit</a:t>
            </a:r>
            <a:r>
              <a:rPr lang="en-US" sz="1200" dirty="0">
                <a:effectLst/>
              </a:rPr>
              <a:t> = { </a:t>
            </a:r>
          </a:p>
          <a:p>
            <a:pPr marL="548640" lvl="2" indent="0">
              <a:buNone/>
            </a:pPr>
            <a:r>
              <a:rPr lang="en-US" sz="1200" dirty="0" err="1">
                <a:effectLst/>
              </a:rPr>
              <a:t>println</a:t>
            </a:r>
            <a:r>
              <a:rPr lang="en-US" sz="1200" dirty="0">
                <a:effectLst/>
              </a:rPr>
              <a:t>(</a:t>
            </a:r>
            <a:r>
              <a:rPr lang="en-US" sz="1200" dirty="0" err="1">
                <a:solidFill>
                  <a:srgbClr val="90F78F"/>
                </a:solidFill>
                <a:effectLst/>
              </a:rPr>
              <a:t>s"$name</a:t>
            </a:r>
            <a:r>
              <a:rPr lang="en-US" sz="1200" dirty="0">
                <a:solidFill>
                  <a:srgbClr val="90F78F"/>
                </a:solidFill>
                <a:effectLst/>
              </a:rPr>
              <a:t> is working."</a:t>
            </a:r>
            <a:r>
              <a:rPr lang="en-US" sz="1200" dirty="0">
                <a:effectLst/>
              </a:rPr>
              <a:t>) </a:t>
            </a:r>
          </a:p>
          <a:p>
            <a:pPr marL="274320" lvl="1" indent="0">
              <a:buNone/>
            </a:pPr>
            <a:r>
              <a:rPr lang="en-US" sz="1200" dirty="0">
                <a:effectLst/>
              </a:rPr>
              <a:t>} </a:t>
            </a:r>
          </a:p>
          <a:p>
            <a:pPr marL="0" indent="0">
              <a:buNone/>
            </a:pPr>
            <a:r>
              <a:rPr lang="en-US" sz="1200" dirty="0">
                <a:effectLst/>
              </a:rPr>
              <a:t>} </a:t>
            </a:r>
          </a:p>
          <a:p>
            <a:pPr marL="0" indent="0">
              <a:buNone/>
            </a:pPr>
            <a:r>
              <a:rPr lang="en-US" sz="1200" dirty="0" err="1">
                <a:solidFill>
                  <a:srgbClr val="EBAE2D"/>
                </a:solidFill>
                <a:effectLst/>
              </a:rPr>
              <a:t>Employee</a:t>
            </a:r>
            <a:r>
              <a:rPr lang="en-US" sz="1200" dirty="0" err="1">
                <a:effectLst/>
              </a:rPr>
              <a:t>.work</a:t>
            </a:r>
            <a:r>
              <a:rPr lang="en-US" sz="1200" dirty="0">
                <a:effectLst/>
              </a:rPr>
              <a:t>()</a:t>
            </a:r>
            <a:endParaRPr lang="en-KR" sz="1200" dirty="0"/>
          </a:p>
        </p:txBody>
      </p:sp>
    </p:spTree>
    <p:extLst>
      <p:ext uri="{BB962C8B-B14F-4D97-AF65-F5344CB8AC3E}">
        <p14:creationId xmlns:p14="http://schemas.microsoft.com/office/powerpoint/2010/main" val="3638169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EF8B1-4411-4FE8-7163-7436BF4583F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4FC4BE3-1AE4-8472-05D4-F2E633D92A43}"/>
              </a:ext>
            </a:extLst>
          </p:cNvPr>
          <p:cNvSpPr>
            <a:spLocks noGrp="1"/>
          </p:cNvSpPr>
          <p:nvPr>
            <p:ph idx="1"/>
          </p:nvPr>
        </p:nvSpPr>
        <p:spPr/>
        <p:txBody>
          <a:bodyPr/>
          <a:lstStyle/>
          <a:p>
            <a:r>
              <a:rPr lang="en-US" dirty="0"/>
              <a:t>Postdoc researcher in Incheon National university, working in MLCAD, ML Architectures						2021-present</a:t>
            </a:r>
          </a:p>
          <a:p>
            <a:r>
              <a:rPr lang="en-US" dirty="0"/>
              <a:t>Assistant Professor (RCET-UET)			2013-2021</a:t>
            </a:r>
          </a:p>
          <a:p>
            <a:r>
              <a:rPr lang="en-US" dirty="0"/>
              <a:t>Research Interests:</a:t>
            </a:r>
          </a:p>
          <a:p>
            <a:pPr lvl="1"/>
            <a:r>
              <a:rPr lang="en-US" dirty="0"/>
              <a:t>Embedded systems/IoT</a:t>
            </a:r>
          </a:p>
          <a:p>
            <a:pPr lvl="1"/>
            <a:r>
              <a:rPr lang="en-US" dirty="0"/>
              <a:t>ML/Edge architectures</a:t>
            </a:r>
          </a:p>
          <a:p>
            <a:pPr lvl="1"/>
            <a:r>
              <a:rPr lang="en-US" dirty="0"/>
              <a:t>EDA/MLCAD</a:t>
            </a:r>
          </a:p>
          <a:p>
            <a:endParaRPr lang="en-US" dirty="0"/>
          </a:p>
        </p:txBody>
      </p:sp>
    </p:spTree>
    <p:extLst>
      <p:ext uri="{BB962C8B-B14F-4D97-AF65-F5344CB8AC3E}">
        <p14:creationId xmlns:p14="http://schemas.microsoft.com/office/powerpoint/2010/main" val="4223505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B65A8-D453-72BB-4252-BD2ADFC01671}"/>
              </a:ext>
            </a:extLst>
          </p:cNvPr>
          <p:cNvSpPr>
            <a:spLocks noGrp="1"/>
          </p:cNvSpPr>
          <p:nvPr>
            <p:ph type="title"/>
          </p:nvPr>
        </p:nvSpPr>
        <p:spPr/>
        <p:txBody>
          <a:bodyPr/>
          <a:lstStyle/>
          <a:p>
            <a:r>
              <a:rPr lang="en-KR" dirty="0"/>
              <a:t>4.4 Pattern matching</a:t>
            </a:r>
          </a:p>
        </p:txBody>
      </p:sp>
      <p:sp>
        <p:nvSpPr>
          <p:cNvPr id="3" name="Content Placeholder 2">
            <a:extLst>
              <a:ext uri="{FF2B5EF4-FFF2-40B4-BE49-F238E27FC236}">
                <a16:creationId xmlns:a16="http://schemas.microsoft.com/office/drawing/2014/main" id="{13596A4E-EA50-9DF2-3D25-27275BAD8ED7}"/>
              </a:ext>
            </a:extLst>
          </p:cNvPr>
          <p:cNvSpPr>
            <a:spLocks noGrp="1"/>
          </p:cNvSpPr>
          <p:nvPr>
            <p:ph sz="half" idx="1"/>
          </p:nvPr>
        </p:nvSpPr>
        <p:spPr/>
        <p:txBody>
          <a:bodyPr>
            <a:normAutofit fontScale="92500" lnSpcReduction="20000"/>
          </a:bodyPr>
          <a:lstStyle/>
          <a:p>
            <a:pPr algn="l">
              <a:buFont typeface="Arial" panose="020B0604020202020204" pitchFamily="34" charset="0"/>
              <a:buChar char="•"/>
            </a:pPr>
            <a:r>
              <a:rPr lang="en-US" b="0" i="0" dirty="0">
                <a:solidFill>
                  <a:srgbClr val="2E2F30"/>
                </a:solidFill>
                <a:effectLst/>
                <a:latin typeface="Inter"/>
              </a:rPr>
              <a:t>Pattern matching is a powerful feature in Scala that allows you to match and destruct the data structures based on their shape.</a:t>
            </a:r>
          </a:p>
          <a:p>
            <a:pPr algn="l">
              <a:buFont typeface="Arial" panose="020B0604020202020204" pitchFamily="34" charset="0"/>
              <a:buChar char="•"/>
            </a:pPr>
            <a:r>
              <a:rPr lang="en-US" b="0" i="0" dirty="0">
                <a:solidFill>
                  <a:srgbClr val="2E2F30"/>
                </a:solidFill>
                <a:effectLst/>
                <a:latin typeface="Inter"/>
              </a:rPr>
              <a:t>It provides a concise and expressive way to handle different cases and execute specific code based on the matched pattern.</a:t>
            </a:r>
          </a:p>
          <a:p>
            <a:pPr algn="l">
              <a:buFont typeface="Arial" panose="020B0604020202020204" pitchFamily="34" charset="0"/>
              <a:buChar char="•"/>
            </a:pPr>
            <a:r>
              <a:rPr lang="en-US" b="0" i="0" dirty="0">
                <a:solidFill>
                  <a:srgbClr val="2E2F30"/>
                </a:solidFill>
                <a:effectLst/>
                <a:latin typeface="Inter"/>
              </a:rPr>
              <a:t>A regular class needs an </a:t>
            </a:r>
            <a:r>
              <a:rPr lang="en-US" dirty="0" err="1"/>
              <a:t>unapply</a:t>
            </a:r>
            <a:r>
              <a:rPr lang="en-US" b="0" i="0" dirty="0">
                <a:solidFill>
                  <a:srgbClr val="2E2F30"/>
                </a:solidFill>
                <a:effectLst/>
                <a:latin typeface="Inter"/>
              </a:rPr>
              <a:t> method in a companion object of the class, which can decompose the object into its components and return them as a tuple. This allows the class to be used in pattern matching expressions, but case classes and objects make it easy.</a:t>
            </a:r>
          </a:p>
          <a:p>
            <a:pPr algn="l">
              <a:buFont typeface="Arial" panose="020B0604020202020204" pitchFamily="34" charset="0"/>
              <a:buChar char="•"/>
            </a:pPr>
            <a:r>
              <a:rPr lang="en-US" b="0" i="0" dirty="0">
                <a:solidFill>
                  <a:srgbClr val="2E2F30"/>
                </a:solidFill>
                <a:effectLst/>
                <a:latin typeface="Inter"/>
              </a:rPr>
              <a:t>If you want to avoid default case, seal the trait with keyword “sealed”.</a:t>
            </a:r>
          </a:p>
        </p:txBody>
      </p:sp>
      <p:sp>
        <p:nvSpPr>
          <p:cNvPr id="4" name="Content Placeholder 3">
            <a:extLst>
              <a:ext uri="{FF2B5EF4-FFF2-40B4-BE49-F238E27FC236}">
                <a16:creationId xmlns:a16="http://schemas.microsoft.com/office/drawing/2014/main" id="{69D73F66-FD4C-1C33-7D7B-0F319453E4BF}"/>
              </a:ext>
            </a:extLst>
          </p:cNvPr>
          <p:cNvSpPr>
            <a:spLocks noGrp="1"/>
          </p:cNvSpPr>
          <p:nvPr>
            <p:ph sz="half" idx="2"/>
          </p:nvPr>
        </p:nvSpPr>
        <p:spPr/>
        <p:txBody>
          <a:bodyPr>
            <a:noAutofit/>
          </a:bodyPr>
          <a:lstStyle/>
          <a:p>
            <a:pPr marL="0" indent="0">
              <a:lnSpc>
                <a:spcPct val="120000"/>
              </a:lnSpc>
              <a:spcBef>
                <a:spcPts val="0"/>
              </a:spcBef>
              <a:buNone/>
            </a:pPr>
            <a:r>
              <a:rPr lang="en-US" sz="800" dirty="0">
                <a:solidFill>
                  <a:srgbClr val="DF6BDD"/>
                </a:solidFill>
                <a:effectLst/>
              </a:rPr>
              <a:t>def</a:t>
            </a:r>
            <a:r>
              <a:rPr lang="en-US" sz="800" dirty="0">
                <a:effectLst/>
              </a:rPr>
              <a:t> </a:t>
            </a:r>
            <a:r>
              <a:rPr lang="en-US" sz="800" dirty="0" err="1">
                <a:solidFill>
                  <a:srgbClr val="77A0F9"/>
                </a:solidFill>
                <a:effectLst/>
              </a:rPr>
              <a:t>matchNumber</a:t>
            </a:r>
            <a:r>
              <a:rPr lang="en-US" sz="800" dirty="0">
                <a:effectLst/>
              </a:rPr>
              <a:t>(number: </a:t>
            </a:r>
            <a:r>
              <a:rPr lang="en-US" sz="800" dirty="0">
                <a:solidFill>
                  <a:srgbClr val="EBAE2D"/>
                </a:solidFill>
                <a:effectLst/>
              </a:rPr>
              <a:t>Int</a:t>
            </a:r>
            <a:r>
              <a:rPr lang="en-US" sz="800" dirty="0">
                <a:effectLst/>
              </a:rPr>
              <a:t>): </a:t>
            </a:r>
            <a:r>
              <a:rPr lang="en-US" sz="800" dirty="0">
                <a:solidFill>
                  <a:srgbClr val="EBAE2D"/>
                </a:solidFill>
                <a:effectLst/>
              </a:rPr>
              <a:t>String</a:t>
            </a:r>
            <a:r>
              <a:rPr lang="en-US" sz="800" dirty="0">
                <a:effectLst/>
              </a:rPr>
              <a:t> = number </a:t>
            </a:r>
            <a:r>
              <a:rPr lang="en-US" sz="800" dirty="0">
                <a:solidFill>
                  <a:srgbClr val="DF6BDD"/>
                </a:solidFill>
                <a:effectLst/>
              </a:rPr>
              <a:t>match</a:t>
            </a:r>
            <a:r>
              <a:rPr lang="en-US" sz="800" dirty="0">
                <a:effectLst/>
              </a:rPr>
              <a:t> {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a:solidFill>
                  <a:srgbClr val="EBAE2D"/>
                </a:solidFill>
                <a:effectLst/>
              </a:rPr>
              <a:t>0</a:t>
            </a:r>
            <a:r>
              <a:rPr lang="en-US" sz="800" dirty="0">
                <a:effectLst/>
              </a:rPr>
              <a:t> =&gt; </a:t>
            </a:r>
            <a:r>
              <a:rPr lang="en-US" sz="800" dirty="0">
                <a:solidFill>
                  <a:srgbClr val="90F78F"/>
                </a:solidFill>
                <a:effectLst/>
              </a:rPr>
              <a:t>"Zero"</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a:solidFill>
                  <a:srgbClr val="EBAE2D"/>
                </a:solidFill>
                <a:effectLst/>
              </a:rPr>
              <a:t>1</a:t>
            </a:r>
            <a:r>
              <a:rPr lang="en-US" sz="800" dirty="0">
                <a:effectLst/>
              </a:rPr>
              <a:t> =&gt; </a:t>
            </a:r>
            <a:r>
              <a:rPr lang="en-US" sz="800" dirty="0">
                <a:solidFill>
                  <a:srgbClr val="90F78F"/>
                </a:solidFill>
                <a:effectLst/>
              </a:rPr>
              <a:t>"One"</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a:solidFill>
                  <a:srgbClr val="EBAE2D"/>
                </a:solidFill>
                <a:effectLst/>
              </a:rPr>
              <a:t>2</a:t>
            </a:r>
            <a:r>
              <a:rPr lang="en-US" sz="800" dirty="0">
                <a:effectLst/>
              </a:rPr>
              <a:t> =&gt; </a:t>
            </a:r>
            <a:r>
              <a:rPr lang="en-US" sz="800" dirty="0">
                <a:solidFill>
                  <a:srgbClr val="90F78F"/>
                </a:solidFill>
                <a:effectLst/>
              </a:rPr>
              <a:t>"Two"</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_ =&gt; </a:t>
            </a:r>
            <a:r>
              <a:rPr lang="en-US" sz="800" dirty="0">
                <a:solidFill>
                  <a:srgbClr val="90F78F"/>
                </a:solidFill>
                <a:effectLst/>
              </a:rPr>
              <a:t>"Other"</a:t>
            </a:r>
            <a:r>
              <a:rPr lang="en-US" sz="800" dirty="0">
                <a:effectLst/>
              </a:rPr>
              <a:t> </a:t>
            </a:r>
          </a:p>
          <a:p>
            <a:pPr marL="0" indent="0">
              <a:lnSpc>
                <a:spcPct val="120000"/>
              </a:lnSpc>
              <a:spcBef>
                <a:spcPts val="0"/>
              </a:spcBef>
              <a:buNone/>
            </a:pPr>
            <a:r>
              <a:rPr lang="en-US" sz="800" dirty="0">
                <a:effectLst/>
              </a:rPr>
              <a:t>}</a:t>
            </a:r>
          </a:p>
          <a:p>
            <a:pPr marL="0" indent="0">
              <a:buNone/>
            </a:pPr>
            <a:endParaRPr lang="en-US" sz="800" dirty="0">
              <a:solidFill>
                <a:srgbClr val="DF6BDD"/>
              </a:solidFill>
              <a:effectLst/>
            </a:endParaRPr>
          </a:p>
          <a:p>
            <a:pPr marL="0" indent="0">
              <a:lnSpc>
                <a:spcPct val="120000"/>
              </a:lnSpc>
              <a:spcBef>
                <a:spcPts val="0"/>
              </a:spcBef>
              <a:buNone/>
            </a:pPr>
            <a:r>
              <a:rPr lang="en-US" sz="800" dirty="0">
                <a:solidFill>
                  <a:srgbClr val="DF6BDD"/>
                </a:solidFill>
                <a:effectLst/>
              </a:rPr>
              <a:t>trait</a:t>
            </a:r>
            <a:r>
              <a:rPr lang="en-US" sz="800" dirty="0">
                <a:effectLst/>
              </a:rPr>
              <a:t> </a:t>
            </a:r>
            <a:r>
              <a:rPr lang="en-US" sz="800" dirty="0">
                <a:solidFill>
                  <a:srgbClr val="77A0F9"/>
                </a:solidFill>
                <a:effectLst/>
              </a:rPr>
              <a:t>Vehicle</a:t>
            </a:r>
          </a:p>
          <a:p>
            <a:pPr marL="0" indent="0">
              <a:lnSpc>
                <a:spcPct val="120000"/>
              </a:lnSpc>
              <a:spcBef>
                <a:spcPts val="0"/>
              </a:spcBef>
              <a:buNone/>
            </a:pPr>
            <a:r>
              <a:rPr lang="en-US" sz="800" dirty="0">
                <a:solidFill>
                  <a:srgbClr val="DF6BDD"/>
                </a:solidFill>
                <a:effectLst/>
              </a:rPr>
              <a:t>class</a:t>
            </a:r>
            <a:r>
              <a:rPr lang="en-US" sz="800" dirty="0">
                <a:effectLst/>
              </a:rPr>
              <a:t> </a:t>
            </a:r>
            <a:r>
              <a:rPr lang="en-US" sz="800" dirty="0" err="1">
                <a:solidFill>
                  <a:srgbClr val="77A0F9"/>
                </a:solidFill>
                <a:effectLst/>
              </a:rPr>
              <a:t>Qingqi</a:t>
            </a:r>
            <a:r>
              <a:rPr lang="en-US" sz="800" dirty="0">
                <a:effectLst/>
              </a:rPr>
              <a:t>(</a:t>
            </a:r>
            <a:r>
              <a:rPr lang="en-US" sz="800" dirty="0" err="1">
                <a:effectLst/>
              </a:rPr>
              <a:t>val</a:t>
            </a:r>
            <a:r>
              <a:rPr lang="en-US" sz="800" dirty="0">
                <a:effectLst/>
              </a:rPr>
              <a:t> </a:t>
            </a:r>
            <a:r>
              <a:rPr lang="en-US" sz="800" dirty="0" err="1">
                <a:effectLst/>
              </a:rPr>
              <a:t>khokha</a:t>
            </a:r>
            <a:r>
              <a:rPr lang="en-US" sz="800" dirty="0">
                <a:effectLst/>
              </a:rPr>
              <a:t>: </a:t>
            </a:r>
            <a:r>
              <a:rPr lang="en-US" sz="800" dirty="0">
                <a:solidFill>
                  <a:srgbClr val="EBAE2D"/>
                </a:solidFill>
                <a:effectLst/>
              </a:rPr>
              <a:t>String</a:t>
            </a:r>
            <a:r>
              <a:rPr lang="en-US" sz="800" dirty="0">
                <a:effectLst/>
              </a:rPr>
              <a:t>, </a:t>
            </a:r>
            <a:r>
              <a:rPr lang="en-US" sz="800" dirty="0" err="1">
                <a:effectLst/>
              </a:rPr>
              <a:t>val</a:t>
            </a:r>
            <a:r>
              <a:rPr lang="en-US" sz="800" dirty="0">
                <a:effectLst/>
              </a:rPr>
              <a:t> engine: </a:t>
            </a:r>
            <a:r>
              <a:rPr lang="en-US" sz="800" dirty="0">
                <a:solidFill>
                  <a:srgbClr val="EBAE2D"/>
                </a:solidFill>
                <a:effectLst/>
              </a:rPr>
              <a:t>String</a:t>
            </a:r>
            <a:r>
              <a:rPr lang="en-US" sz="800" dirty="0">
                <a:effectLst/>
              </a:rPr>
              <a:t>) </a:t>
            </a:r>
          </a:p>
          <a:p>
            <a:pPr marL="0" indent="0">
              <a:lnSpc>
                <a:spcPct val="120000"/>
              </a:lnSpc>
              <a:spcBef>
                <a:spcPts val="0"/>
              </a:spcBef>
              <a:buNone/>
            </a:pPr>
            <a:r>
              <a:rPr lang="en-US" sz="800" dirty="0">
                <a:solidFill>
                  <a:srgbClr val="DF6BDD"/>
                </a:solidFill>
                <a:effectLst/>
              </a:rPr>
              <a:t>object</a:t>
            </a:r>
            <a:r>
              <a:rPr lang="en-US" sz="800" dirty="0">
                <a:effectLst/>
              </a:rPr>
              <a:t> </a:t>
            </a:r>
            <a:r>
              <a:rPr lang="en-US" sz="800" dirty="0" err="1">
                <a:solidFill>
                  <a:srgbClr val="77A0F9"/>
                </a:solidFill>
                <a:effectLst/>
              </a:rPr>
              <a:t>Qingqi</a:t>
            </a:r>
            <a:r>
              <a:rPr lang="en-US" sz="800" dirty="0">
                <a:effectLst/>
              </a:rPr>
              <a:t> { </a:t>
            </a:r>
          </a:p>
          <a:p>
            <a:pPr marL="274320" lvl="1" indent="0">
              <a:lnSpc>
                <a:spcPct val="120000"/>
              </a:lnSpc>
              <a:spcBef>
                <a:spcPts val="0"/>
              </a:spcBef>
              <a:spcAft>
                <a:spcPts val="0"/>
              </a:spcAft>
              <a:buNone/>
            </a:pPr>
            <a:r>
              <a:rPr lang="en-US" sz="800" dirty="0">
                <a:solidFill>
                  <a:srgbClr val="DF6BDD"/>
                </a:solidFill>
                <a:effectLst/>
              </a:rPr>
              <a:t>def</a:t>
            </a:r>
            <a:r>
              <a:rPr lang="en-US" sz="800" dirty="0">
                <a:effectLst/>
              </a:rPr>
              <a:t> </a:t>
            </a:r>
            <a:r>
              <a:rPr lang="en-US" sz="800" dirty="0" err="1">
                <a:solidFill>
                  <a:srgbClr val="77A0F9"/>
                </a:solidFill>
                <a:effectLst/>
              </a:rPr>
              <a:t>unapply</a:t>
            </a:r>
            <a:r>
              <a:rPr lang="en-US" sz="800" dirty="0">
                <a:effectLst/>
              </a:rPr>
              <a:t>(vehicle: </a:t>
            </a:r>
            <a:r>
              <a:rPr lang="en-US" sz="800" dirty="0" err="1">
                <a:solidFill>
                  <a:srgbClr val="EBAE2D"/>
                </a:solidFill>
                <a:effectLst/>
              </a:rPr>
              <a:t>Qingqi</a:t>
            </a:r>
            <a:r>
              <a:rPr lang="en-US" sz="800" dirty="0">
                <a:effectLst/>
              </a:rPr>
              <a:t>): </a:t>
            </a:r>
            <a:r>
              <a:rPr lang="en-US" sz="800" dirty="0">
                <a:solidFill>
                  <a:srgbClr val="EBAE2D"/>
                </a:solidFill>
                <a:effectLst/>
              </a:rPr>
              <a:t>Option</a:t>
            </a:r>
            <a:r>
              <a:rPr lang="en-US" sz="800" dirty="0">
                <a:effectLst/>
              </a:rPr>
              <a:t>[(</a:t>
            </a:r>
            <a:r>
              <a:rPr lang="en-US" sz="800" dirty="0">
                <a:solidFill>
                  <a:srgbClr val="EBAE2D"/>
                </a:solidFill>
                <a:effectLst/>
              </a:rPr>
              <a:t>String</a:t>
            </a:r>
            <a:r>
              <a:rPr lang="en-US" sz="800" dirty="0">
                <a:effectLst/>
              </a:rPr>
              <a:t>, </a:t>
            </a:r>
            <a:r>
              <a:rPr lang="en-US" sz="800" dirty="0">
                <a:solidFill>
                  <a:srgbClr val="EBAE2D"/>
                </a:solidFill>
                <a:effectLst/>
              </a:rPr>
              <a:t>String</a:t>
            </a:r>
            <a:r>
              <a:rPr lang="en-US" sz="800" dirty="0">
                <a:effectLst/>
              </a:rPr>
              <a:t>)] = { </a:t>
            </a:r>
          </a:p>
          <a:p>
            <a:pPr marL="548640" lvl="2" indent="0">
              <a:lnSpc>
                <a:spcPct val="120000"/>
              </a:lnSpc>
              <a:spcBef>
                <a:spcPts val="0"/>
              </a:spcBef>
              <a:spcAft>
                <a:spcPts val="0"/>
              </a:spcAft>
              <a:buNone/>
            </a:pPr>
            <a:r>
              <a:rPr lang="en-US" sz="800" dirty="0">
                <a:solidFill>
                  <a:srgbClr val="EBAE2D"/>
                </a:solidFill>
                <a:effectLst/>
              </a:rPr>
              <a:t>Some</a:t>
            </a:r>
            <a:r>
              <a:rPr lang="en-US" sz="800" dirty="0">
                <a:effectLst/>
              </a:rPr>
              <a:t>((</a:t>
            </a:r>
            <a:r>
              <a:rPr lang="en-US" sz="800" dirty="0" err="1">
                <a:effectLst/>
              </a:rPr>
              <a:t>vehicle.khokha</a:t>
            </a:r>
            <a:r>
              <a:rPr lang="en-US" sz="800" dirty="0">
                <a:effectLst/>
              </a:rPr>
              <a:t>, </a:t>
            </a:r>
            <a:r>
              <a:rPr lang="en-US" sz="800" dirty="0" err="1">
                <a:effectLst/>
              </a:rPr>
              <a:t>vehicle.engine</a:t>
            </a:r>
            <a:r>
              <a:rPr lang="en-US" sz="800" dirty="0">
                <a:effectLst/>
              </a:rPr>
              <a:t>)) </a:t>
            </a:r>
          </a:p>
          <a:p>
            <a:pPr marL="274320" lvl="1" indent="0">
              <a:lnSpc>
                <a:spcPct val="120000"/>
              </a:lnSpc>
              <a:spcBef>
                <a:spcPts val="0"/>
              </a:spcBef>
              <a:spcAft>
                <a:spcPts val="0"/>
              </a:spcAft>
              <a:buNone/>
            </a:pPr>
            <a:r>
              <a:rPr lang="en-US" sz="800" dirty="0">
                <a:effectLst/>
              </a:rPr>
              <a:t>} </a:t>
            </a:r>
          </a:p>
          <a:p>
            <a:pPr marL="0" indent="0">
              <a:lnSpc>
                <a:spcPct val="120000"/>
              </a:lnSpc>
              <a:spcBef>
                <a:spcPts val="0"/>
              </a:spcBef>
              <a:buNone/>
            </a:pPr>
            <a:r>
              <a:rPr lang="en-US" sz="800" dirty="0">
                <a:effectLst/>
              </a:rPr>
              <a:t>}</a:t>
            </a:r>
            <a:endParaRPr lang="en-US" sz="800" dirty="0">
              <a:solidFill>
                <a:srgbClr val="77A0F9"/>
              </a:solidFill>
              <a:effectLst/>
            </a:endParaRPr>
          </a:p>
          <a:p>
            <a:pPr marL="0" indent="0">
              <a:lnSpc>
                <a:spcPct val="120000"/>
              </a:lnSpc>
              <a:spcBef>
                <a:spcPts val="0"/>
              </a:spcBef>
              <a:buNone/>
            </a:pPr>
            <a:r>
              <a:rPr lang="en-US" sz="800" dirty="0">
                <a:solidFill>
                  <a:srgbClr val="DF6BDD"/>
                </a:solidFill>
                <a:effectLst/>
              </a:rPr>
              <a:t>case</a:t>
            </a:r>
            <a:r>
              <a:rPr lang="en-US" sz="800" dirty="0">
                <a:effectLst/>
              </a:rPr>
              <a:t> </a:t>
            </a:r>
            <a:r>
              <a:rPr lang="en-US" sz="800" dirty="0">
                <a:solidFill>
                  <a:srgbClr val="DF6BDD"/>
                </a:solidFill>
                <a:effectLst/>
              </a:rPr>
              <a:t>class</a:t>
            </a:r>
            <a:r>
              <a:rPr lang="en-US" sz="800" dirty="0">
                <a:effectLst/>
              </a:rPr>
              <a:t> </a:t>
            </a:r>
            <a:r>
              <a:rPr lang="en-US" sz="800" dirty="0">
                <a:solidFill>
                  <a:srgbClr val="77A0F9"/>
                </a:solidFill>
                <a:effectLst/>
              </a:rPr>
              <a:t>Car</a:t>
            </a:r>
            <a:r>
              <a:rPr lang="en-US" sz="800" dirty="0">
                <a:effectLst/>
              </a:rPr>
              <a:t>(brand: </a:t>
            </a:r>
            <a:r>
              <a:rPr lang="en-US" sz="800" dirty="0">
                <a:solidFill>
                  <a:srgbClr val="EBAE2D"/>
                </a:solidFill>
                <a:effectLst/>
              </a:rPr>
              <a:t>String</a:t>
            </a:r>
            <a:r>
              <a:rPr lang="en-US" sz="800" dirty="0">
                <a:effectLst/>
              </a:rPr>
              <a:t>, model: </a:t>
            </a:r>
            <a:r>
              <a:rPr lang="en-US" sz="800" dirty="0">
                <a:solidFill>
                  <a:srgbClr val="EBAE2D"/>
                </a:solidFill>
                <a:effectLst/>
              </a:rPr>
              <a:t>String</a:t>
            </a:r>
            <a:r>
              <a:rPr lang="en-US" sz="800" dirty="0">
                <a:effectLst/>
              </a:rPr>
              <a:t>) </a:t>
            </a:r>
            <a:r>
              <a:rPr lang="en-US" sz="800" dirty="0">
                <a:solidFill>
                  <a:srgbClr val="DF6BDD"/>
                </a:solidFill>
                <a:effectLst/>
              </a:rPr>
              <a:t>extends</a:t>
            </a:r>
            <a:r>
              <a:rPr lang="en-US" sz="800" dirty="0">
                <a:effectLst/>
              </a:rPr>
              <a:t> </a:t>
            </a:r>
            <a:r>
              <a:rPr lang="en-US" sz="800" dirty="0">
                <a:solidFill>
                  <a:srgbClr val="77A0F9"/>
                </a:solidFill>
                <a:effectLst/>
              </a:rPr>
              <a:t>Vehicle</a:t>
            </a:r>
            <a:r>
              <a:rPr lang="en-US" sz="800" dirty="0">
                <a:effectLst/>
              </a:rPr>
              <a:t> </a:t>
            </a:r>
          </a:p>
          <a:p>
            <a:pPr marL="0" indent="0">
              <a:lnSpc>
                <a:spcPct val="120000"/>
              </a:lnSpc>
              <a:spcBef>
                <a:spcPts val="0"/>
              </a:spcBef>
              <a:buNone/>
            </a:pPr>
            <a:r>
              <a:rPr lang="en-US" sz="800" dirty="0">
                <a:solidFill>
                  <a:srgbClr val="DF6BDD"/>
                </a:solidFill>
                <a:effectLst/>
              </a:rPr>
              <a:t>case</a:t>
            </a:r>
            <a:r>
              <a:rPr lang="en-US" sz="800" dirty="0">
                <a:effectLst/>
              </a:rPr>
              <a:t> </a:t>
            </a:r>
            <a:r>
              <a:rPr lang="en-US" sz="800" dirty="0">
                <a:solidFill>
                  <a:srgbClr val="DF6BDD"/>
                </a:solidFill>
                <a:effectLst/>
              </a:rPr>
              <a:t>class</a:t>
            </a:r>
            <a:r>
              <a:rPr lang="en-US" sz="800" dirty="0">
                <a:effectLst/>
              </a:rPr>
              <a:t> </a:t>
            </a:r>
            <a:r>
              <a:rPr lang="en-US" sz="800" dirty="0">
                <a:solidFill>
                  <a:srgbClr val="77A0F9"/>
                </a:solidFill>
                <a:effectLst/>
              </a:rPr>
              <a:t>Bike</a:t>
            </a:r>
            <a:r>
              <a:rPr lang="en-US" sz="800" dirty="0">
                <a:effectLst/>
              </a:rPr>
              <a:t>(brand: </a:t>
            </a:r>
            <a:r>
              <a:rPr lang="en-US" sz="800" dirty="0">
                <a:solidFill>
                  <a:srgbClr val="EBAE2D"/>
                </a:solidFill>
                <a:effectLst/>
              </a:rPr>
              <a:t>String</a:t>
            </a:r>
            <a:r>
              <a:rPr lang="en-US" sz="800" dirty="0">
                <a:effectLst/>
              </a:rPr>
              <a:t>, gears: </a:t>
            </a:r>
            <a:r>
              <a:rPr lang="en-US" sz="800" dirty="0">
                <a:solidFill>
                  <a:srgbClr val="EBAE2D"/>
                </a:solidFill>
                <a:effectLst/>
              </a:rPr>
              <a:t>Int</a:t>
            </a:r>
            <a:r>
              <a:rPr lang="en-US" sz="800" dirty="0">
                <a:effectLst/>
              </a:rPr>
              <a:t>) </a:t>
            </a:r>
            <a:r>
              <a:rPr lang="en-US" sz="800" dirty="0">
                <a:solidFill>
                  <a:srgbClr val="DF6BDD"/>
                </a:solidFill>
                <a:effectLst/>
              </a:rPr>
              <a:t>extends</a:t>
            </a:r>
            <a:r>
              <a:rPr lang="en-US" sz="800" dirty="0">
                <a:effectLst/>
              </a:rPr>
              <a:t> </a:t>
            </a:r>
            <a:r>
              <a:rPr lang="en-US" sz="800" dirty="0">
                <a:solidFill>
                  <a:srgbClr val="77A0F9"/>
                </a:solidFill>
                <a:effectLst/>
              </a:rPr>
              <a:t>Vehicle</a:t>
            </a:r>
            <a:r>
              <a:rPr lang="en-US" sz="800" dirty="0">
                <a:effectLst/>
              </a:rPr>
              <a:t> </a:t>
            </a:r>
          </a:p>
          <a:p>
            <a:pPr marL="0" indent="0">
              <a:lnSpc>
                <a:spcPct val="120000"/>
              </a:lnSpc>
              <a:spcBef>
                <a:spcPts val="0"/>
              </a:spcBef>
              <a:buNone/>
            </a:pPr>
            <a:r>
              <a:rPr lang="en-US" sz="800" dirty="0">
                <a:solidFill>
                  <a:srgbClr val="DF6BDD"/>
                </a:solidFill>
                <a:effectLst/>
              </a:rPr>
              <a:t>case</a:t>
            </a:r>
            <a:r>
              <a:rPr lang="en-US" sz="800" dirty="0">
                <a:effectLst/>
              </a:rPr>
              <a:t> </a:t>
            </a:r>
            <a:r>
              <a:rPr lang="en-US" sz="800" dirty="0">
                <a:solidFill>
                  <a:srgbClr val="DF6BDD"/>
                </a:solidFill>
                <a:effectLst/>
              </a:rPr>
              <a:t>object</a:t>
            </a:r>
            <a:r>
              <a:rPr lang="en-US" sz="800" dirty="0">
                <a:effectLst/>
              </a:rPr>
              <a:t> </a:t>
            </a:r>
            <a:r>
              <a:rPr lang="en-US" sz="800" dirty="0">
                <a:solidFill>
                  <a:srgbClr val="77A0F9"/>
                </a:solidFill>
                <a:effectLst/>
              </a:rPr>
              <a:t>Train</a:t>
            </a:r>
            <a:r>
              <a:rPr lang="en-US" sz="800" dirty="0">
                <a:effectLst/>
              </a:rPr>
              <a:t> </a:t>
            </a:r>
            <a:r>
              <a:rPr lang="en-US" sz="800" dirty="0">
                <a:solidFill>
                  <a:srgbClr val="DF6BDD"/>
                </a:solidFill>
                <a:effectLst/>
              </a:rPr>
              <a:t>extends</a:t>
            </a:r>
            <a:r>
              <a:rPr lang="en-US" sz="800" dirty="0">
                <a:effectLst/>
              </a:rPr>
              <a:t> </a:t>
            </a:r>
            <a:r>
              <a:rPr lang="en-US" sz="800" dirty="0">
                <a:solidFill>
                  <a:srgbClr val="77A0F9"/>
                </a:solidFill>
                <a:effectLst/>
              </a:rPr>
              <a:t>Vehicle</a:t>
            </a:r>
            <a:r>
              <a:rPr lang="en-US" sz="800" dirty="0">
                <a:effectLst/>
              </a:rPr>
              <a:t> </a:t>
            </a:r>
          </a:p>
          <a:p>
            <a:pPr marL="0" indent="0">
              <a:lnSpc>
                <a:spcPct val="120000"/>
              </a:lnSpc>
              <a:spcBef>
                <a:spcPts val="0"/>
              </a:spcBef>
              <a:buNone/>
            </a:pPr>
            <a:r>
              <a:rPr lang="en-US" sz="800" dirty="0">
                <a:solidFill>
                  <a:srgbClr val="DF6BDD"/>
                </a:solidFill>
                <a:effectLst/>
              </a:rPr>
              <a:t>def</a:t>
            </a:r>
            <a:r>
              <a:rPr lang="en-US" sz="800" dirty="0">
                <a:effectLst/>
              </a:rPr>
              <a:t> </a:t>
            </a:r>
            <a:r>
              <a:rPr lang="en-US" sz="800" dirty="0" err="1">
                <a:solidFill>
                  <a:srgbClr val="77A0F9"/>
                </a:solidFill>
                <a:effectLst/>
              </a:rPr>
              <a:t>displayVehicleInfo</a:t>
            </a:r>
            <a:r>
              <a:rPr lang="en-US" sz="800" dirty="0">
                <a:effectLst/>
              </a:rPr>
              <a:t>(vehicle: </a:t>
            </a:r>
            <a:r>
              <a:rPr lang="en-US" sz="800" dirty="0">
                <a:solidFill>
                  <a:srgbClr val="EBAE2D"/>
                </a:solidFill>
                <a:effectLst/>
              </a:rPr>
              <a:t>Vehicle</a:t>
            </a:r>
            <a:r>
              <a:rPr lang="en-US" sz="800" dirty="0">
                <a:effectLst/>
              </a:rPr>
              <a:t>): </a:t>
            </a:r>
            <a:r>
              <a:rPr lang="en-US" sz="800" dirty="0">
                <a:solidFill>
                  <a:srgbClr val="EBAE2D"/>
                </a:solidFill>
                <a:effectLst/>
              </a:rPr>
              <a:t>Unit</a:t>
            </a:r>
            <a:r>
              <a:rPr lang="en-US" sz="800" dirty="0">
                <a:effectLst/>
              </a:rPr>
              <a:t> = vehicle </a:t>
            </a:r>
            <a:r>
              <a:rPr lang="en-US" sz="800" dirty="0">
                <a:solidFill>
                  <a:srgbClr val="DF6BDD"/>
                </a:solidFill>
                <a:effectLst/>
              </a:rPr>
              <a:t>match</a:t>
            </a:r>
            <a:r>
              <a:rPr lang="en-US" sz="800" dirty="0">
                <a:effectLst/>
              </a:rPr>
              <a:t> {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a:solidFill>
                  <a:srgbClr val="EBAE2D"/>
                </a:solidFill>
                <a:effectLst/>
              </a:rPr>
              <a:t>Car</a:t>
            </a:r>
            <a:r>
              <a:rPr lang="en-US" sz="800" dirty="0">
                <a:effectLst/>
              </a:rPr>
              <a:t>(brand, model) =&gt; </a:t>
            </a:r>
            <a:r>
              <a:rPr lang="en-US" sz="800" dirty="0" err="1">
                <a:effectLst/>
              </a:rPr>
              <a:t>println</a:t>
            </a:r>
            <a:r>
              <a:rPr lang="en-US" sz="800" dirty="0">
                <a:effectLst/>
              </a:rPr>
              <a:t>(</a:t>
            </a:r>
            <a:r>
              <a:rPr lang="en-US" sz="800" dirty="0" err="1">
                <a:solidFill>
                  <a:srgbClr val="90F78F"/>
                </a:solidFill>
                <a:effectLst/>
              </a:rPr>
              <a:t>s"Car</a:t>
            </a:r>
            <a:r>
              <a:rPr lang="en-US" sz="800" dirty="0">
                <a:solidFill>
                  <a:srgbClr val="90F78F"/>
                </a:solidFill>
                <a:effectLst/>
              </a:rPr>
              <a:t>: $brand $model"</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a:solidFill>
                  <a:srgbClr val="EBAE2D"/>
                </a:solidFill>
                <a:effectLst/>
              </a:rPr>
              <a:t>Bike</a:t>
            </a:r>
            <a:r>
              <a:rPr lang="en-US" sz="800" dirty="0">
                <a:effectLst/>
              </a:rPr>
              <a:t>(brand, gears) =&gt; </a:t>
            </a:r>
            <a:r>
              <a:rPr lang="en-US" sz="800" dirty="0" err="1">
                <a:effectLst/>
              </a:rPr>
              <a:t>println</a:t>
            </a:r>
            <a:r>
              <a:rPr lang="en-US" sz="800" dirty="0">
                <a:effectLst/>
              </a:rPr>
              <a:t>(</a:t>
            </a:r>
            <a:r>
              <a:rPr lang="en-US" sz="800" dirty="0" err="1">
                <a:solidFill>
                  <a:srgbClr val="90F78F"/>
                </a:solidFill>
                <a:effectLst/>
              </a:rPr>
              <a:t>s"Bike</a:t>
            </a:r>
            <a:r>
              <a:rPr lang="en-US" sz="800" dirty="0">
                <a:solidFill>
                  <a:srgbClr val="90F78F"/>
                </a:solidFill>
                <a:effectLst/>
              </a:rPr>
              <a:t>: $brand, Gears: $gears"</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a:solidFill>
                  <a:srgbClr val="EBAE2D"/>
                </a:solidFill>
                <a:effectLst/>
              </a:rPr>
              <a:t>Train</a:t>
            </a:r>
            <a:r>
              <a:rPr lang="en-US" sz="800" dirty="0">
                <a:effectLst/>
              </a:rPr>
              <a:t> =&gt; </a:t>
            </a:r>
            <a:r>
              <a:rPr lang="en-US" sz="800" dirty="0" err="1">
                <a:effectLst/>
              </a:rPr>
              <a:t>println</a:t>
            </a:r>
            <a:r>
              <a:rPr lang="en-US" sz="800" dirty="0">
                <a:effectLst/>
              </a:rPr>
              <a:t>(</a:t>
            </a:r>
            <a:r>
              <a:rPr lang="en-US" sz="800" dirty="0">
                <a:solidFill>
                  <a:srgbClr val="90F78F"/>
                </a:solidFill>
                <a:effectLst/>
              </a:rPr>
              <a:t>"Train"</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a:t>
            </a:r>
            <a:r>
              <a:rPr lang="en-US" sz="800" dirty="0" err="1">
                <a:solidFill>
                  <a:srgbClr val="EBAE2D"/>
                </a:solidFill>
                <a:effectLst/>
              </a:rPr>
              <a:t>Qingqi</a:t>
            </a:r>
            <a:r>
              <a:rPr lang="en-US" sz="800" dirty="0">
                <a:effectLst/>
              </a:rPr>
              <a:t>(</a:t>
            </a:r>
            <a:r>
              <a:rPr lang="en-US" sz="800" dirty="0" err="1">
                <a:effectLst/>
              </a:rPr>
              <a:t>khokha</a:t>
            </a:r>
            <a:r>
              <a:rPr lang="en-US" sz="800" dirty="0">
                <a:effectLst/>
              </a:rPr>
              <a:t>, engine) =&gt; </a:t>
            </a:r>
            <a:r>
              <a:rPr lang="en-US" sz="800" dirty="0" err="1">
                <a:effectLst/>
              </a:rPr>
              <a:t>println</a:t>
            </a:r>
            <a:r>
              <a:rPr lang="en-US" sz="800" dirty="0">
                <a:effectLst/>
              </a:rPr>
              <a:t>(</a:t>
            </a:r>
            <a:r>
              <a:rPr lang="en-US" sz="800" dirty="0" err="1">
                <a:solidFill>
                  <a:srgbClr val="90F78F"/>
                </a:solidFill>
                <a:effectLst/>
              </a:rPr>
              <a:t>s”khokha</a:t>
            </a:r>
            <a:r>
              <a:rPr lang="en-US" sz="800" dirty="0">
                <a:solidFill>
                  <a:srgbClr val="90F78F"/>
                </a:solidFill>
                <a:effectLst/>
              </a:rPr>
              <a:t>: $</a:t>
            </a:r>
            <a:r>
              <a:rPr lang="en-US" sz="800" dirty="0" err="1">
                <a:solidFill>
                  <a:srgbClr val="90F78F"/>
                </a:solidFill>
                <a:effectLst/>
              </a:rPr>
              <a:t>khokha</a:t>
            </a:r>
            <a:r>
              <a:rPr lang="en-US" sz="800" dirty="0">
                <a:solidFill>
                  <a:srgbClr val="90F78F"/>
                </a:solidFill>
                <a:effectLst/>
              </a:rPr>
              <a:t>, engine: $engine"</a:t>
            </a:r>
            <a:r>
              <a:rPr lang="en-US" sz="800" dirty="0">
                <a:effectLst/>
              </a:rPr>
              <a:t>) </a:t>
            </a:r>
          </a:p>
          <a:p>
            <a:pPr marL="274320" lvl="1" indent="0">
              <a:lnSpc>
                <a:spcPct val="120000"/>
              </a:lnSpc>
              <a:spcBef>
                <a:spcPts val="0"/>
              </a:spcBef>
              <a:spcAft>
                <a:spcPts val="0"/>
              </a:spcAft>
              <a:buNone/>
            </a:pPr>
            <a:r>
              <a:rPr lang="en-US" sz="800" dirty="0">
                <a:solidFill>
                  <a:srgbClr val="DF6BDD"/>
                </a:solidFill>
                <a:effectLst/>
              </a:rPr>
              <a:t>case</a:t>
            </a:r>
            <a:r>
              <a:rPr lang="en-US" sz="800" dirty="0">
                <a:effectLst/>
              </a:rPr>
              <a:t> _ =&gt; </a:t>
            </a:r>
            <a:r>
              <a:rPr lang="en-US" sz="800" dirty="0" err="1">
                <a:effectLst/>
              </a:rPr>
              <a:t>println</a:t>
            </a:r>
            <a:r>
              <a:rPr lang="en-US" sz="800" dirty="0">
                <a:effectLst/>
              </a:rPr>
              <a:t>(</a:t>
            </a:r>
            <a:r>
              <a:rPr lang="en-US" sz="800" dirty="0">
                <a:solidFill>
                  <a:srgbClr val="90F78F"/>
                </a:solidFill>
                <a:effectLst/>
              </a:rPr>
              <a:t>”Vehicle"</a:t>
            </a:r>
            <a:r>
              <a:rPr lang="en-US" sz="800" dirty="0">
                <a:effectLst/>
              </a:rPr>
              <a:t>) </a:t>
            </a:r>
          </a:p>
          <a:p>
            <a:pPr marL="0" indent="0">
              <a:lnSpc>
                <a:spcPct val="120000"/>
              </a:lnSpc>
              <a:spcBef>
                <a:spcPts val="0"/>
              </a:spcBef>
              <a:buNone/>
            </a:pPr>
            <a:r>
              <a:rPr lang="en-US" sz="800" dirty="0">
                <a:effectLst/>
              </a:rPr>
              <a:t>}</a:t>
            </a:r>
            <a:endParaRPr lang="en-KR" sz="800" dirty="0"/>
          </a:p>
        </p:txBody>
      </p:sp>
    </p:spTree>
    <p:extLst>
      <p:ext uri="{BB962C8B-B14F-4D97-AF65-F5344CB8AC3E}">
        <p14:creationId xmlns:p14="http://schemas.microsoft.com/office/powerpoint/2010/main" val="1681219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1FE33-E50E-66AC-D21F-FE4CF83BDC4B}"/>
              </a:ext>
            </a:extLst>
          </p:cNvPr>
          <p:cNvSpPr>
            <a:spLocks noGrp="1"/>
          </p:cNvSpPr>
          <p:nvPr>
            <p:ph type="title"/>
          </p:nvPr>
        </p:nvSpPr>
        <p:spPr/>
        <p:txBody>
          <a:bodyPr/>
          <a:lstStyle/>
          <a:p>
            <a:r>
              <a:rPr lang="en-KR" dirty="0"/>
              <a:t>4.5 Cake Pattern</a:t>
            </a:r>
          </a:p>
        </p:txBody>
      </p:sp>
      <p:sp>
        <p:nvSpPr>
          <p:cNvPr id="3" name="Content Placeholder 2">
            <a:extLst>
              <a:ext uri="{FF2B5EF4-FFF2-40B4-BE49-F238E27FC236}">
                <a16:creationId xmlns:a16="http://schemas.microsoft.com/office/drawing/2014/main" id="{F9DEB8F9-6141-2CF5-5185-110E98089B05}"/>
              </a:ext>
            </a:extLst>
          </p:cNvPr>
          <p:cNvSpPr>
            <a:spLocks noGrp="1"/>
          </p:cNvSpPr>
          <p:nvPr>
            <p:ph sz="half" idx="1"/>
          </p:nvPr>
        </p:nvSpPr>
        <p:spPr/>
        <p:txBody>
          <a:bodyPr>
            <a:normAutofit fontScale="62500" lnSpcReduction="20000"/>
          </a:bodyPr>
          <a:lstStyle/>
          <a:p>
            <a:pPr algn="l">
              <a:buFont typeface="Arial" panose="020B0604020202020204" pitchFamily="34" charset="0"/>
              <a:buChar char="•"/>
            </a:pPr>
            <a:r>
              <a:rPr lang="en-US" b="0" i="0" dirty="0">
                <a:solidFill>
                  <a:srgbClr val="2E2F30"/>
                </a:solidFill>
                <a:effectLst/>
                <a:latin typeface="Inter"/>
              </a:rPr>
              <a:t>The Cake Pattern is a design pattern used in Scala for achieving modularity and dependency injection.</a:t>
            </a:r>
          </a:p>
          <a:p>
            <a:pPr algn="l">
              <a:buFont typeface="Arial" panose="020B0604020202020204" pitchFamily="34" charset="0"/>
              <a:buChar char="•"/>
            </a:pPr>
            <a:r>
              <a:rPr lang="en-US" b="0" i="0" dirty="0">
                <a:solidFill>
                  <a:srgbClr val="2E2F30"/>
                </a:solidFill>
                <a:effectLst/>
                <a:latin typeface="Inter"/>
              </a:rPr>
              <a:t>It allows the composition of objects with different dependencies at compile time.</a:t>
            </a:r>
          </a:p>
          <a:p>
            <a:pPr algn="l">
              <a:buFont typeface="Arial" panose="020B0604020202020204" pitchFamily="34" charset="0"/>
              <a:buChar char="•"/>
            </a:pPr>
            <a:r>
              <a:rPr lang="en-US" b="0" i="0" dirty="0">
                <a:solidFill>
                  <a:srgbClr val="2E2F30"/>
                </a:solidFill>
                <a:effectLst/>
                <a:latin typeface="Inter"/>
              </a:rPr>
              <a:t>The pattern involves creating a set of traits, each representing a module or component of the application.</a:t>
            </a:r>
          </a:p>
          <a:p>
            <a:pPr algn="l">
              <a:buFont typeface="Arial" panose="020B0604020202020204" pitchFamily="34" charset="0"/>
              <a:buChar char="•"/>
            </a:pPr>
            <a:r>
              <a:rPr lang="en-US" b="0" i="0" dirty="0">
                <a:solidFill>
                  <a:srgbClr val="2E2F30"/>
                </a:solidFill>
                <a:effectLst/>
                <a:latin typeface="Inter"/>
              </a:rPr>
              <a:t>Each trait defines its dependencies as abstract members.</a:t>
            </a:r>
          </a:p>
          <a:p>
            <a:pPr algn="l">
              <a:buFont typeface="Arial" panose="020B0604020202020204" pitchFamily="34" charset="0"/>
              <a:buChar char="•"/>
            </a:pPr>
            <a:r>
              <a:rPr lang="en-US" b="0" i="0" dirty="0">
                <a:solidFill>
                  <a:srgbClr val="2E2F30"/>
                </a:solidFill>
                <a:effectLst/>
                <a:latin typeface="Inter"/>
              </a:rPr>
              <a:t>Concrete implementations of the traits provide the actual implementations of the dependencies.</a:t>
            </a:r>
          </a:p>
          <a:p>
            <a:pPr algn="l">
              <a:buFont typeface="Arial" panose="020B0604020202020204" pitchFamily="34" charset="0"/>
              <a:buChar char="•"/>
            </a:pPr>
            <a:r>
              <a:rPr lang="en-US" b="0" i="0" dirty="0">
                <a:solidFill>
                  <a:srgbClr val="2E2F30"/>
                </a:solidFill>
                <a:effectLst/>
                <a:latin typeface="Inter"/>
              </a:rPr>
              <a:t>Dependencies are wired together by mixing in the required traits into an object or class.</a:t>
            </a:r>
          </a:p>
          <a:p>
            <a:pPr algn="l">
              <a:buFont typeface="Arial" panose="020B0604020202020204" pitchFamily="34" charset="0"/>
              <a:buChar char="•"/>
            </a:pPr>
            <a:r>
              <a:rPr lang="en-US" b="0" i="0" dirty="0">
                <a:solidFill>
                  <a:srgbClr val="2E2F30"/>
                </a:solidFill>
                <a:effectLst/>
                <a:latin typeface="Inter"/>
              </a:rPr>
              <a:t>The pattern promotes loose coupling, as the dependencies are defined through abstract members rather than concrete types.</a:t>
            </a:r>
          </a:p>
          <a:p>
            <a:pPr algn="l">
              <a:buFont typeface="Arial" panose="020B0604020202020204" pitchFamily="34" charset="0"/>
              <a:buChar char="•"/>
            </a:pPr>
            <a:r>
              <a:rPr lang="en-US" b="0" i="0" dirty="0">
                <a:solidFill>
                  <a:srgbClr val="2E2F30"/>
                </a:solidFill>
                <a:effectLst/>
                <a:latin typeface="Inter"/>
              </a:rPr>
              <a:t>It enables easy swapping of dependencies by simply mixing in different implementations of the traits.</a:t>
            </a:r>
          </a:p>
          <a:p>
            <a:pPr algn="l">
              <a:buFont typeface="Arial" panose="020B0604020202020204" pitchFamily="34" charset="0"/>
              <a:buChar char="•"/>
            </a:pPr>
            <a:r>
              <a:rPr lang="en-US" b="0" i="0" dirty="0">
                <a:solidFill>
                  <a:srgbClr val="2E2F30"/>
                </a:solidFill>
                <a:effectLst/>
                <a:latin typeface="Inter"/>
              </a:rPr>
              <a:t>The pattern provides a flexible and modular way to structure applications and manage dependencies.</a:t>
            </a:r>
          </a:p>
        </p:txBody>
      </p:sp>
      <p:sp>
        <p:nvSpPr>
          <p:cNvPr id="4" name="Content Placeholder 3">
            <a:extLst>
              <a:ext uri="{FF2B5EF4-FFF2-40B4-BE49-F238E27FC236}">
                <a16:creationId xmlns:a16="http://schemas.microsoft.com/office/drawing/2014/main" id="{8F7E3377-39EC-B5FC-C772-052A6B052ED5}"/>
              </a:ext>
            </a:extLst>
          </p:cNvPr>
          <p:cNvSpPr>
            <a:spLocks noGrp="1"/>
          </p:cNvSpPr>
          <p:nvPr>
            <p:ph sz="half" idx="2"/>
          </p:nvPr>
        </p:nvSpPr>
        <p:spPr/>
        <p:txBody>
          <a:bodyPr>
            <a:normAutofit fontScale="62500" lnSpcReduction="20000"/>
          </a:bodyPr>
          <a:lstStyle/>
          <a:p>
            <a:pPr marL="0" indent="0">
              <a:lnSpc>
                <a:spcPct val="100000"/>
              </a:lnSpc>
              <a:spcBef>
                <a:spcPts val="0"/>
              </a:spcBef>
              <a:buNone/>
            </a:pPr>
            <a:r>
              <a:rPr lang="en-US" sz="1200" dirty="0">
                <a:solidFill>
                  <a:srgbClr val="DF6BDD"/>
                </a:solidFill>
                <a:effectLst/>
              </a:rPr>
              <a:t>class</a:t>
            </a:r>
            <a:r>
              <a:rPr lang="en-US" sz="1200" dirty="0">
                <a:effectLst/>
              </a:rPr>
              <a:t> </a:t>
            </a:r>
            <a:r>
              <a:rPr lang="en-US" sz="1200" dirty="0" err="1">
                <a:solidFill>
                  <a:srgbClr val="77A0F9"/>
                </a:solidFill>
                <a:effectLst/>
              </a:rPr>
              <a:t>BaseClass</a:t>
            </a:r>
            <a:r>
              <a:rPr lang="en-US" sz="1200" dirty="0">
                <a:effectLst/>
              </a:rPr>
              <a:t> { </a:t>
            </a:r>
          </a:p>
          <a:p>
            <a:pPr marL="274320" lvl="1" indent="0">
              <a:lnSpc>
                <a:spcPct val="100000"/>
              </a:lnSpc>
              <a:spcBef>
                <a:spcPts val="0"/>
              </a:spcBef>
              <a:buNone/>
            </a:pPr>
            <a:r>
              <a:rPr lang="en-US" sz="1000" dirty="0">
                <a:solidFill>
                  <a:srgbClr val="DF6BDD"/>
                </a:solidFill>
                <a:effectLst/>
              </a:rPr>
              <a:t>def</a:t>
            </a:r>
            <a:r>
              <a:rPr lang="en-US" sz="1000" dirty="0">
                <a:effectLst/>
              </a:rPr>
              <a:t> </a:t>
            </a:r>
            <a:r>
              <a:rPr lang="en-US" sz="1000" dirty="0" err="1">
                <a:solidFill>
                  <a:srgbClr val="77A0F9"/>
                </a:solidFill>
                <a:effectLst/>
              </a:rPr>
              <a:t>baseMethod</a:t>
            </a:r>
            <a:r>
              <a:rPr lang="en-US" sz="1000" dirty="0">
                <a:effectLst/>
              </a:rPr>
              <a:t>(): </a:t>
            </a:r>
            <a:r>
              <a:rPr lang="en-US" sz="1000" dirty="0">
                <a:solidFill>
                  <a:srgbClr val="EBAE2D"/>
                </a:solidFill>
                <a:effectLst/>
              </a:rPr>
              <a:t>Unit</a:t>
            </a:r>
            <a:r>
              <a:rPr lang="en-US" sz="1000" dirty="0">
                <a:effectLst/>
              </a:rPr>
              <a:t> = { </a:t>
            </a:r>
          </a:p>
          <a:p>
            <a:pPr marL="548640" lvl="2" indent="0">
              <a:lnSpc>
                <a:spcPct val="100000"/>
              </a:lnSpc>
              <a:spcBef>
                <a:spcPts val="0"/>
              </a:spcBef>
              <a:buNone/>
            </a:pPr>
            <a:r>
              <a:rPr lang="en-US" sz="800" dirty="0" err="1">
                <a:effectLst/>
              </a:rPr>
              <a:t>println</a:t>
            </a:r>
            <a:r>
              <a:rPr lang="en-US" sz="800" dirty="0">
                <a:effectLst/>
              </a:rPr>
              <a:t>(</a:t>
            </a:r>
            <a:r>
              <a:rPr lang="en-US" sz="800" dirty="0">
                <a:solidFill>
                  <a:srgbClr val="90F78F"/>
                </a:solidFill>
                <a:effectLst/>
              </a:rPr>
              <a:t>"Base method"</a:t>
            </a:r>
            <a:r>
              <a:rPr lang="en-US" sz="800" dirty="0">
                <a:effectLst/>
              </a:rPr>
              <a:t>) </a:t>
            </a:r>
          </a:p>
          <a:p>
            <a:pPr marL="274320" lvl="1" indent="0">
              <a:lnSpc>
                <a:spcPct val="100000"/>
              </a:lnSpc>
              <a:spcBef>
                <a:spcPts val="0"/>
              </a:spcBef>
              <a:buNone/>
            </a:pPr>
            <a:r>
              <a:rPr lang="en-US" sz="1000" dirty="0">
                <a:effectLst/>
              </a:rPr>
              <a:t>} </a:t>
            </a:r>
          </a:p>
          <a:p>
            <a:pPr marL="0" indent="0">
              <a:lnSpc>
                <a:spcPct val="100000"/>
              </a:lnSpc>
              <a:spcBef>
                <a:spcPts val="0"/>
              </a:spcBef>
              <a:buNone/>
            </a:pPr>
            <a:r>
              <a:rPr lang="en-US" sz="1200" dirty="0">
                <a:effectLst/>
              </a:rPr>
              <a:t>} </a:t>
            </a:r>
          </a:p>
          <a:p>
            <a:pPr marL="0" indent="0">
              <a:lnSpc>
                <a:spcPct val="100000"/>
              </a:lnSpc>
              <a:spcBef>
                <a:spcPts val="0"/>
              </a:spcBef>
              <a:buNone/>
            </a:pPr>
            <a:r>
              <a:rPr lang="en-US" sz="1200" dirty="0">
                <a:solidFill>
                  <a:srgbClr val="DF6BDD"/>
                </a:solidFill>
                <a:effectLst/>
              </a:rPr>
              <a:t>trait</a:t>
            </a:r>
            <a:r>
              <a:rPr lang="en-US" sz="1200" dirty="0">
                <a:effectLst/>
              </a:rPr>
              <a:t> </a:t>
            </a:r>
            <a:r>
              <a:rPr lang="en-US" sz="1200" dirty="0">
                <a:solidFill>
                  <a:srgbClr val="77A0F9"/>
                </a:solidFill>
                <a:effectLst/>
              </a:rPr>
              <a:t>ExtendedTrait1</a:t>
            </a:r>
            <a:r>
              <a:rPr lang="en-US" sz="1200" dirty="0">
                <a:effectLst/>
              </a:rPr>
              <a:t> extends </a:t>
            </a:r>
            <a:r>
              <a:rPr lang="en-US" sz="1200" dirty="0" err="1">
                <a:solidFill>
                  <a:srgbClr val="77A0F9"/>
                </a:solidFill>
                <a:effectLst/>
              </a:rPr>
              <a:t>ExtendedClass</a:t>
            </a:r>
            <a:r>
              <a:rPr lang="en-US" sz="1200" dirty="0">
                <a:effectLst/>
              </a:rPr>
              <a:t>{</a:t>
            </a:r>
          </a:p>
          <a:p>
            <a:pPr marL="274320" lvl="1" indent="0">
              <a:lnSpc>
                <a:spcPct val="100000"/>
              </a:lnSpc>
              <a:spcBef>
                <a:spcPts val="0"/>
              </a:spcBef>
              <a:buNone/>
            </a:pPr>
            <a:r>
              <a:rPr lang="en-US" sz="1000" dirty="0">
                <a:solidFill>
                  <a:srgbClr val="DF6BDD"/>
                </a:solidFill>
                <a:effectLst/>
              </a:rPr>
              <a:t>def</a:t>
            </a:r>
            <a:r>
              <a:rPr lang="en-US" sz="1000" dirty="0">
                <a:effectLst/>
              </a:rPr>
              <a:t> </a:t>
            </a:r>
            <a:r>
              <a:rPr lang="en-US" sz="1000" dirty="0" err="1">
                <a:solidFill>
                  <a:srgbClr val="77A0F9"/>
                </a:solidFill>
                <a:effectLst/>
              </a:rPr>
              <a:t>extendedMethod</a:t>
            </a:r>
            <a:r>
              <a:rPr lang="en-US" sz="1000" dirty="0">
                <a:effectLst/>
              </a:rPr>
              <a:t>(): </a:t>
            </a:r>
            <a:r>
              <a:rPr lang="en-US" sz="1000" dirty="0">
                <a:solidFill>
                  <a:srgbClr val="EBAE2D"/>
                </a:solidFill>
                <a:effectLst/>
              </a:rPr>
              <a:t>Unit</a:t>
            </a:r>
            <a:r>
              <a:rPr lang="en-US" sz="1000" dirty="0">
                <a:effectLst/>
              </a:rPr>
              <a:t> = {</a:t>
            </a:r>
          </a:p>
          <a:p>
            <a:pPr marL="548640" lvl="2" indent="0">
              <a:lnSpc>
                <a:spcPct val="100000"/>
              </a:lnSpc>
              <a:spcBef>
                <a:spcPts val="0"/>
              </a:spcBef>
              <a:buNone/>
            </a:pPr>
            <a:r>
              <a:rPr lang="en-US" sz="800" dirty="0" err="1">
                <a:effectLst/>
              </a:rPr>
              <a:t>baseMethod</a:t>
            </a:r>
            <a:r>
              <a:rPr lang="en-US" sz="800" dirty="0">
                <a:effectLst/>
              </a:rPr>
              <a:t>() </a:t>
            </a:r>
          </a:p>
          <a:p>
            <a:pPr marL="548640" lvl="2" indent="0">
              <a:lnSpc>
                <a:spcPct val="100000"/>
              </a:lnSpc>
              <a:spcBef>
                <a:spcPts val="0"/>
              </a:spcBef>
              <a:buNone/>
            </a:pPr>
            <a:r>
              <a:rPr lang="en-US" sz="800" dirty="0" err="1">
                <a:effectLst/>
              </a:rPr>
              <a:t>println</a:t>
            </a:r>
            <a:r>
              <a:rPr lang="en-US" sz="800" dirty="0">
                <a:effectLst/>
              </a:rPr>
              <a:t>(</a:t>
            </a:r>
            <a:r>
              <a:rPr lang="en-US" sz="800" dirty="0">
                <a:solidFill>
                  <a:srgbClr val="90F78F"/>
                </a:solidFill>
                <a:effectLst/>
              </a:rPr>
              <a:t>"Extended method"</a:t>
            </a:r>
            <a:r>
              <a:rPr lang="en-US" sz="800" dirty="0">
                <a:effectLst/>
              </a:rPr>
              <a:t>) </a:t>
            </a:r>
          </a:p>
          <a:p>
            <a:pPr marL="274320" lvl="1" indent="0">
              <a:lnSpc>
                <a:spcPct val="100000"/>
              </a:lnSpc>
              <a:spcBef>
                <a:spcPts val="0"/>
              </a:spcBef>
              <a:buNone/>
            </a:pPr>
            <a:r>
              <a:rPr lang="en-US" sz="1000" dirty="0">
                <a:effectLst/>
              </a:rPr>
              <a:t>} </a:t>
            </a:r>
          </a:p>
          <a:p>
            <a:pPr marL="0" indent="0">
              <a:lnSpc>
                <a:spcPct val="100000"/>
              </a:lnSpc>
              <a:spcBef>
                <a:spcPts val="0"/>
              </a:spcBef>
              <a:buNone/>
            </a:pPr>
            <a:r>
              <a:rPr lang="en-US" sz="1200" dirty="0">
                <a:effectLst/>
              </a:rPr>
              <a:t>} </a:t>
            </a:r>
          </a:p>
          <a:p>
            <a:pPr marL="0" indent="0">
              <a:lnSpc>
                <a:spcPct val="100000"/>
              </a:lnSpc>
              <a:spcBef>
                <a:spcPts val="0"/>
              </a:spcBef>
              <a:buNone/>
            </a:pPr>
            <a:r>
              <a:rPr lang="en-US" sz="1200" dirty="0">
                <a:solidFill>
                  <a:srgbClr val="DF6BDD"/>
                </a:solidFill>
                <a:effectLst/>
              </a:rPr>
              <a:t>trait</a:t>
            </a:r>
            <a:r>
              <a:rPr lang="en-US" sz="1200" dirty="0">
                <a:effectLst/>
              </a:rPr>
              <a:t> </a:t>
            </a:r>
            <a:r>
              <a:rPr lang="en-US" sz="1200" dirty="0">
                <a:solidFill>
                  <a:srgbClr val="77A0F9"/>
                </a:solidFill>
                <a:effectLst/>
              </a:rPr>
              <a:t>ExtendedTrait2</a:t>
            </a:r>
            <a:r>
              <a:rPr lang="en-US" sz="1200" dirty="0">
                <a:effectLst/>
              </a:rPr>
              <a:t> { self: </a:t>
            </a:r>
            <a:r>
              <a:rPr lang="en-US" sz="1200" dirty="0" err="1">
                <a:solidFill>
                  <a:srgbClr val="EBAE2D"/>
                </a:solidFill>
                <a:effectLst/>
              </a:rPr>
              <a:t>BaseClass</a:t>
            </a:r>
            <a:r>
              <a:rPr lang="en-US" sz="1200" dirty="0">
                <a:effectLst/>
              </a:rPr>
              <a:t> =&gt;</a:t>
            </a:r>
          </a:p>
          <a:p>
            <a:pPr marL="274320" lvl="1" indent="0">
              <a:lnSpc>
                <a:spcPct val="100000"/>
              </a:lnSpc>
              <a:spcBef>
                <a:spcPts val="0"/>
              </a:spcBef>
              <a:buNone/>
            </a:pPr>
            <a:r>
              <a:rPr lang="en-US" sz="1000" dirty="0">
                <a:solidFill>
                  <a:srgbClr val="DF6BDD"/>
                </a:solidFill>
                <a:effectLst/>
              </a:rPr>
              <a:t>def</a:t>
            </a:r>
            <a:r>
              <a:rPr lang="en-US" sz="1000" dirty="0">
                <a:effectLst/>
              </a:rPr>
              <a:t> </a:t>
            </a:r>
            <a:r>
              <a:rPr lang="en-US" sz="1000" dirty="0" err="1">
                <a:solidFill>
                  <a:srgbClr val="77A0F9"/>
                </a:solidFill>
                <a:effectLst/>
              </a:rPr>
              <a:t>extendedMethod</a:t>
            </a:r>
            <a:r>
              <a:rPr lang="en-US" sz="1000" dirty="0">
                <a:effectLst/>
              </a:rPr>
              <a:t>(): </a:t>
            </a:r>
            <a:r>
              <a:rPr lang="en-US" sz="1000" dirty="0">
                <a:solidFill>
                  <a:srgbClr val="EBAE2D"/>
                </a:solidFill>
                <a:effectLst/>
              </a:rPr>
              <a:t>Unit</a:t>
            </a:r>
            <a:r>
              <a:rPr lang="en-US" sz="1000" dirty="0">
                <a:effectLst/>
              </a:rPr>
              <a:t> = {</a:t>
            </a:r>
          </a:p>
          <a:p>
            <a:pPr marL="548640" lvl="2" indent="0">
              <a:lnSpc>
                <a:spcPct val="100000"/>
              </a:lnSpc>
              <a:spcBef>
                <a:spcPts val="0"/>
              </a:spcBef>
              <a:buNone/>
            </a:pPr>
            <a:r>
              <a:rPr lang="en-US" sz="800" dirty="0" err="1">
                <a:effectLst/>
              </a:rPr>
              <a:t>baseMethod</a:t>
            </a:r>
            <a:r>
              <a:rPr lang="en-US" sz="800" dirty="0">
                <a:effectLst/>
              </a:rPr>
              <a:t>() </a:t>
            </a:r>
          </a:p>
          <a:p>
            <a:pPr marL="548640" lvl="2" indent="0">
              <a:lnSpc>
                <a:spcPct val="100000"/>
              </a:lnSpc>
              <a:spcBef>
                <a:spcPts val="0"/>
              </a:spcBef>
              <a:buNone/>
            </a:pPr>
            <a:r>
              <a:rPr lang="en-US" sz="800" dirty="0" err="1">
                <a:effectLst/>
              </a:rPr>
              <a:t>println</a:t>
            </a:r>
            <a:r>
              <a:rPr lang="en-US" sz="800" dirty="0">
                <a:effectLst/>
              </a:rPr>
              <a:t>(</a:t>
            </a:r>
            <a:r>
              <a:rPr lang="en-US" sz="800" dirty="0">
                <a:solidFill>
                  <a:srgbClr val="90F78F"/>
                </a:solidFill>
                <a:effectLst/>
              </a:rPr>
              <a:t>"Extended method"</a:t>
            </a:r>
            <a:r>
              <a:rPr lang="en-US" sz="800" dirty="0">
                <a:effectLst/>
              </a:rPr>
              <a:t>) </a:t>
            </a:r>
          </a:p>
          <a:p>
            <a:pPr marL="274320" lvl="1" indent="0">
              <a:lnSpc>
                <a:spcPct val="100000"/>
              </a:lnSpc>
              <a:spcBef>
                <a:spcPts val="0"/>
              </a:spcBef>
              <a:buNone/>
            </a:pPr>
            <a:r>
              <a:rPr lang="en-US" sz="1000" dirty="0">
                <a:effectLst/>
              </a:rPr>
              <a:t>} </a:t>
            </a:r>
          </a:p>
          <a:p>
            <a:pPr marL="0" indent="0">
              <a:lnSpc>
                <a:spcPct val="100000"/>
              </a:lnSpc>
              <a:spcBef>
                <a:spcPts val="0"/>
              </a:spcBef>
              <a:buNone/>
            </a:pPr>
            <a:r>
              <a:rPr lang="en-US" sz="1200" dirty="0">
                <a:effectLst/>
              </a:rPr>
              <a:t>} </a:t>
            </a:r>
          </a:p>
          <a:p>
            <a:pPr marL="0" indent="0">
              <a:lnSpc>
                <a:spcPct val="100000"/>
              </a:lnSpc>
              <a:spcBef>
                <a:spcPts val="0"/>
              </a:spcBef>
              <a:buNone/>
            </a:pPr>
            <a:endParaRPr lang="en-US" sz="1200" dirty="0">
              <a:effectLst/>
            </a:endParaRPr>
          </a:p>
          <a:p>
            <a:pPr marL="0" indent="0">
              <a:lnSpc>
                <a:spcPct val="100000"/>
              </a:lnSpc>
              <a:spcBef>
                <a:spcPts val="0"/>
              </a:spcBef>
              <a:buNone/>
            </a:pPr>
            <a:r>
              <a:rPr lang="en-US" sz="1200" dirty="0">
                <a:solidFill>
                  <a:srgbClr val="DF6BDD"/>
                </a:solidFill>
                <a:effectLst/>
              </a:rPr>
              <a:t>class</a:t>
            </a:r>
            <a:r>
              <a:rPr lang="en-US" sz="1200" dirty="0">
                <a:effectLst/>
              </a:rPr>
              <a:t> </a:t>
            </a:r>
            <a:r>
              <a:rPr lang="en-US" sz="1200" dirty="0" err="1">
                <a:solidFill>
                  <a:srgbClr val="77A0F9"/>
                </a:solidFill>
                <a:effectLst/>
              </a:rPr>
              <a:t>ExtendedClass</a:t>
            </a:r>
            <a:r>
              <a:rPr lang="en-US" sz="1200" dirty="0">
                <a:effectLst/>
              </a:rPr>
              <a:t> </a:t>
            </a:r>
            <a:r>
              <a:rPr lang="en-US" sz="1200" dirty="0">
                <a:solidFill>
                  <a:srgbClr val="DF6BDD"/>
                </a:solidFill>
                <a:effectLst/>
              </a:rPr>
              <a:t>extends</a:t>
            </a:r>
            <a:r>
              <a:rPr lang="en-US" sz="1200" dirty="0">
                <a:effectLst/>
              </a:rPr>
              <a:t> </a:t>
            </a:r>
            <a:r>
              <a:rPr lang="en-US" sz="1200" dirty="0" err="1">
                <a:solidFill>
                  <a:srgbClr val="77A0F9"/>
                </a:solidFill>
                <a:effectLst/>
              </a:rPr>
              <a:t>BaseClass</a:t>
            </a:r>
            <a:r>
              <a:rPr lang="en-US" sz="1200" dirty="0">
                <a:effectLst/>
              </a:rPr>
              <a:t> </a:t>
            </a:r>
            <a:r>
              <a:rPr lang="en-US" sz="1200" dirty="0">
                <a:solidFill>
                  <a:srgbClr val="DF6BDD"/>
                </a:solidFill>
                <a:effectLst/>
              </a:rPr>
              <a:t>with</a:t>
            </a:r>
            <a:r>
              <a:rPr lang="en-US" sz="1200" dirty="0">
                <a:effectLst/>
              </a:rPr>
              <a:t> </a:t>
            </a:r>
            <a:r>
              <a:rPr lang="en-US" sz="1200" dirty="0">
                <a:solidFill>
                  <a:srgbClr val="77A0F9"/>
                </a:solidFill>
                <a:effectLst/>
              </a:rPr>
              <a:t>ExtendedTrait1</a:t>
            </a:r>
            <a:r>
              <a:rPr lang="en-US" sz="1200" dirty="0">
                <a:effectLst/>
              </a:rPr>
              <a:t> </a:t>
            </a:r>
          </a:p>
          <a:p>
            <a:pPr marL="0" indent="0">
              <a:lnSpc>
                <a:spcPct val="100000"/>
              </a:lnSpc>
              <a:spcBef>
                <a:spcPts val="0"/>
              </a:spcBef>
              <a:buNone/>
            </a:pPr>
            <a:r>
              <a:rPr lang="en-US" sz="1200" dirty="0" err="1">
                <a:solidFill>
                  <a:srgbClr val="DF6BDD"/>
                </a:solidFill>
                <a:effectLst/>
              </a:rPr>
              <a:t>val</a:t>
            </a:r>
            <a:r>
              <a:rPr lang="en-US" sz="1200" dirty="0">
                <a:effectLst/>
              </a:rPr>
              <a:t> obj = </a:t>
            </a:r>
            <a:r>
              <a:rPr lang="en-US" sz="1200" dirty="0">
                <a:solidFill>
                  <a:srgbClr val="DF6BDD"/>
                </a:solidFill>
                <a:effectLst/>
              </a:rPr>
              <a:t>new</a:t>
            </a:r>
            <a:r>
              <a:rPr lang="en-US" sz="1200" dirty="0">
                <a:effectLst/>
              </a:rPr>
              <a:t> </a:t>
            </a:r>
            <a:r>
              <a:rPr lang="en-US" sz="1200" dirty="0" err="1">
                <a:solidFill>
                  <a:srgbClr val="EBAE2D"/>
                </a:solidFill>
                <a:effectLst/>
              </a:rPr>
              <a:t>ExtendedClass</a:t>
            </a:r>
            <a:r>
              <a:rPr lang="en-US" sz="1200" dirty="0">
                <a:effectLst/>
              </a:rPr>
              <a:t>() </a:t>
            </a:r>
          </a:p>
          <a:p>
            <a:pPr marL="0" indent="0">
              <a:lnSpc>
                <a:spcPct val="100000"/>
              </a:lnSpc>
              <a:spcBef>
                <a:spcPts val="0"/>
              </a:spcBef>
              <a:buNone/>
            </a:pPr>
            <a:r>
              <a:rPr lang="en-US" sz="1200" dirty="0" err="1">
                <a:effectLst/>
              </a:rPr>
              <a:t>obj.extendedMethod</a:t>
            </a:r>
            <a:r>
              <a:rPr lang="en-US" sz="1200" dirty="0">
                <a:effectLst/>
              </a:rPr>
              <a:t>()</a:t>
            </a:r>
            <a:endParaRPr lang="en-KR" sz="1200" dirty="0"/>
          </a:p>
        </p:txBody>
      </p:sp>
    </p:spTree>
    <p:extLst>
      <p:ext uri="{BB962C8B-B14F-4D97-AF65-F5344CB8AC3E}">
        <p14:creationId xmlns:p14="http://schemas.microsoft.com/office/powerpoint/2010/main" val="4084030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D11C-8A04-A357-6221-503E27D36E26}"/>
              </a:ext>
            </a:extLst>
          </p:cNvPr>
          <p:cNvSpPr>
            <a:spLocks noGrp="1"/>
          </p:cNvSpPr>
          <p:nvPr>
            <p:ph type="title"/>
          </p:nvPr>
        </p:nvSpPr>
        <p:spPr/>
        <p:txBody>
          <a:bodyPr/>
          <a:lstStyle/>
          <a:p>
            <a:r>
              <a:rPr lang="en-KR" dirty="0"/>
              <a:t>4-6 Funtional programming</a:t>
            </a:r>
          </a:p>
        </p:txBody>
      </p:sp>
      <p:sp>
        <p:nvSpPr>
          <p:cNvPr id="3" name="Content Placeholder 2">
            <a:extLst>
              <a:ext uri="{FF2B5EF4-FFF2-40B4-BE49-F238E27FC236}">
                <a16:creationId xmlns:a16="http://schemas.microsoft.com/office/drawing/2014/main" id="{6B0A4206-D02F-37E3-A6E0-5C16EC71FD63}"/>
              </a:ext>
            </a:extLst>
          </p:cNvPr>
          <p:cNvSpPr>
            <a:spLocks noGrp="1"/>
          </p:cNvSpPr>
          <p:nvPr>
            <p:ph sz="half" idx="1"/>
          </p:nvPr>
        </p:nvSpPr>
        <p:spPr/>
        <p:txBody>
          <a:bodyPr>
            <a:noAutofit/>
          </a:bodyPr>
          <a:lstStyle/>
          <a:p>
            <a:pPr algn="l">
              <a:buFont typeface="Arial" panose="020B0604020202020204" pitchFamily="34" charset="0"/>
              <a:buChar char="•"/>
            </a:pPr>
            <a:r>
              <a:rPr lang="en-US" sz="1200" dirty="0">
                <a:solidFill>
                  <a:srgbClr val="2E2F30"/>
                </a:solidFill>
                <a:latin typeface="Inter"/>
              </a:rPr>
              <a:t>Immutable Data: Scala encourages the use of immutable data structures, which helps in writing pure functions and prevents unintended side effects.</a:t>
            </a:r>
          </a:p>
          <a:p>
            <a:pPr algn="l">
              <a:buFont typeface="Arial" panose="020B0604020202020204" pitchFamily="34" charset="0"/>
              <a:buChar char="•"/>
            </a:pPr>
            <a:r>
              <a:rPr lang="en-US" sz="1200" dirty="0">
                <a:solidFill>
                  <a:srgbClr val="2E2F30"/>
                </a:solidFill>
                <a:latin typeface="Inter"/>
              </a:rPr>
              <a:t>First-Class Functions: Functions in Scala are treated as first-class citizens, meaning they can be assigned to variables, passed as arguments, and returned as results.</a:t>
            </a:r>
          </a:p>
          <a:p>
            <a:pPr algn="l">
              <a:buFont typeface="Arial" panose="020B0604020202020204" pitchFamily="34" charset="0"/>
              <a:buChar char="•"/>
            </a:pPr>
            <a:r>
              <a:rPr lang="en-US" sz="1200" dirty="0">
                <a:solidFill>
                  <a:srgbClr val="2E2F30"/>
                </a:solidFill>
                <a:latin typeface="Inter"/>
              </a:rPr>
              <a:t>Higher-Order Functions: Scala supports higher-order functions, which means functions can take other functions as parameters or return functions as results.</a:t>
            </a:r>
          </a:p>
          <a:p>
            <a:pPr algn="l">
              <a:buFont typeface="Arial" panose="020B0604020202020204" pitchFamily="34" charset="0"/>
              <a:buChar char="•"/>
            </a:pPr>
            <a:r>
              <a:rPr lang="en-US" sz="1200" dirty="0">
                <a:solidFill>
                  <a:srgbClr val="2E2F30"/>
                </a:solidFill>
                <a:latin typeface="Inter"/>
              </a:rPr>
              <a:t>Pure Functions: Pure functions in Scala have no side effects and always produce the same output given the same input, making them easier to reason about and test.</a:t>
            </a:r>
          </a:p>
          <a:p>
            <a:pPr algn="l">
              <a:buFont typeface="Arial" panose="020B0604020202020204" pitchFamily="34" charset="0"/>
              <a:buChar char="•"/>
            </a:pPr>
            <a:r>
              <a:rPr lang="en-US" sz="1200" dirty="0">
                <a:solidFill>
                  <a:srgbClr val="2E2F30"/>
                </a:solidFill>
                <a:latin typeface="Inter"/>
              </a:rPr>
              <a:t>Function Composition: Scala provides convenient syntax for composing functions, allowing you to build complex computations by chaining together simpler functions.</a:t>
            </a:r>
          </a:p>
          <a:p>
            <a:pPr algn="l">
              <a:buFont typeface="Arial" panose="020B0604020202020204" pitchFamily="34" charset="0"/>
              <a:buChar char="•"/>
            </a:pPr>
            <a:r>
              <a:rPr lang="en-US" sz="1200" dirty="0">
                <a:solidFill>
                  <a:srgbClr val="2E2F30"/>
                </a:solidFill>
                <a:latin typeface="Inter"/>
              </a:rPr>
              <a:t>Collections and Higher-Order Methods: Scala's collections library provides a rich set of higher-order methods like map, filter, and reduce, allowing for expressive and efficient data transformations.</a:t>
            </a:r>
          </a:p>
        </p:txBody>
      </p:sp>
      <p:sp>
        <p:nvSpPr>
          <p:cNvPr id="4" name="Content Placeholder 3">
            <a:extLst>
              <a:ext uri="{FF2B5EF4-FFF2-40B4-BE49-F238E27FC236}">
                <a16:creationId xmlns:a16="http://schemas.microsoft.com/office/drawing/2014/main" id="{4D1F77F5-9243-1E60-DFDC-983E82C37241}"/>
              </a:ext>
            </a:extLst>
          </p:cNvPr>
          <p:cNvSpPr>
            <a:spLocks noGrp="1"/>
          </p:cNvSpPr>
          <p:nvPr>
            <p:ph sz="half" idx="2"/>
          </p:nvPr>
        </p:nvSpPr>
        <p:spPr/>
        <p:txBody>
          <a:bodyPr>
            <a:normAutofit fontScale="40000" lnSpcReduction="20000"/>
          </a:bodyPr>
          <a:lstStyle/>
          <a:p>
            <a:pPr marL="0" indent="0">
              <a:lnSpc>
                <a:spcPct val="120000"/>
              </a:lnSpc>
              <a:spcBef>
                <a:spcPts val="0"/>
              </a:spcBef>
              <a:buNone/>
            </a:pPr>
            <a:r>
              <a:rPr lang="en-US" i="1" dirty="0">
                <a:solidFill>
                  <a:srgbClr val="A0A1A7"/>
                </a:solidFill>
                <a:effectLst/>
              </a:rPr>
              <a:t>// Higher-order function</a:t>
            </a:r>
            <a:r>
              <a:rPr lang="en-US" dirty="0">
                <a:effectLst/>
              </a:rPr>
              <a:t> </a:t>
            </a:r>
          </a:p>
          <a:p>
            <a:pPr marL="0" indent="0">
              <a:lnSpc>
                <a:spcPct val="120000"/>
              </a:lnSpc>
              <a:spcBef>
                <a:spcPts val="0"/>
              </a:spcBef>
              <a:buNone/>
            </a:pPr>
            <a:r>
              <a:rPr lang="en-US" dirty="0">
                <a:solidFill>
                  <a:srgbClr val="DF6BDD"/>
                </a:solidFill>
                <a:effectLst/>
              </a:rPr>
              <a:t>def</a:t>
            </a:r>
            <a:r>
              <a:rPr lang="en-US" dirty="0">
                <a:effectLst/>
              </a:rPr>
              <a:t> </a:t>
            </a:r>
            <a:r>
              <a:rPr lang="en-US" dirty="0" err="1">
                <a:solidFill>
                  <a:srgbClr val="77A0F9"/>
                </a:solidFill>
                <a:effectLst/>
              </a:rPr>
              <a:t>multiplyByTwo</a:t>
            </a:r>
            <a:r>
              <a:rPr lang="en-US" dirty="0">
                <a:effectLst/>
              </a:rPr>
              <a:t>(x: </a:t>
            </a:r>
            <a:r>
              <a:rPr lang="en-US" dirty="0">
                <a:solidFill>
                  <a:srgbClr val="EBAE2D"/>
                </a:solidFill>
                <a:effectLst/>
              </a:rPr>
              <a:t>Int</a:t>
            </a:r>
            <a:r>
              <a:rPr lang="en-US" dirty="0">
                <a:effectLst/>
              </a:rPr>
              <a:t>): </a:t>
            </a:r>
            <a:r>
              <a:rPr lang="en-US" dirty="0">
                <a:solidFill>
                  <a:srgbClr val="EBAE2D"/>
                </a:solidFill>
                <a:effectLst/>
              </a:rPr>
              <a:t>Int</a:t>
            </a:r>
            <a:r>
              <a:rPr lang="en-US" dirty="0">
                <a:effectLst/>
              </a:rPr>
              <a:t> = x * </a:t>
            </a:r>
            <a:r>
              <a:rPr lang="en-US" dirty="0">
                <a:solidFill>
                  <a:srgbClr val="EBAE2D"/>
                </a:solidFill>
                <a:effectLst/>
              </a:rPr>
              <a:t>2</a:t>
            </a:r>
            <a:r>
              <a:rPr lang="en-US" dirty="0">
                <a:effectLst/>
              </a:rPr>
              <a:t> </a:t>
            </a:r>
          </a:p>
          <a:p>
            <a:pPr marL="0" indent="0">
              <a:lnSpc>
                <a:spcPct val="120000"/>
              </a:lnSpc>
              <a:spcBef>
                <a:spcPts val="0"/>
              </a:spcBef>
              <a:buNone/>
            </a:pPr>
            <a:r>
              <a:rPr lang="en-US" i="1" dirty="0">
                <a:solidFill>
                  <a:srgbClr val="A0A1A7"/>
                </a:solidFill>
                <a:effectLst/>
              </a:rPr>
              <a:t>// Function composition using `</a:t>
            </a:r>
            <a:r>
              <a:rPr lang="en-US" i="1" dirty="0" err="1">
                <a:solidFill>
                  <a:srgbClr val="A0A1A7"/>
                </a:solidFill>
                <a:effectLst/>
              </a:rPr>
              <a:t>andThen</a:t>
            </a:r>
            <a:r>
              <a:rPr lang="en-US" i="1" dirty="0">
                <a:solidFill>
                  <a:srgbClr val="A0A1A7"/>
                </a:solidFill>
                <a:effectLst/>
              </a:rPr>
              <a:t>`</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a:t>
            </a:r>
            <a:r>
              <a:rPr lang="en-US" dirty="0" err="1">
                <a:effectLst/>
              </a:rPr>
              <a:t>addOneAndMultiplyByTwo</a:t>
            </a:r>
            <a:r>
              <a:rPr lang="en-US" dirty="0">
                <a:effectLst/>
              </a:rPr>
              <a:t>: </a:t>
            </a:r>
            <a:r>
              <a:rPr lang="en-US" dirty="0">
                <a:solidFill>
                  <a:srgbClr val="EBAE2D"/>
                </a:solidFill>
                <a:effectLst/>
              </a:rPr>
              <a:t>Int</a:t>
            </a:r>
            <a:r>
              <a:rPr lang="en-US" dirty="0">
                <a:effectLst/>
              </a:rPr>
              <a:t> =&gt; </a:t>
            </a:r>
            <a:r>
              <a:rPr lang="en-US" dirty="0">
                <a:solidFill>
                  <a:srgbClr val="EBAE2D"/>
                </a:solidFill>
                <a:effectLst/>
              </a:rPr>
              <a:t>Int</a:t>
            </a:r>
            <a:r>
              <a:rPr lang="en-US" dirty="0">
                <a:effectLst/>
              </a:rPr>
              <a:t> = (x =&gt; x + </a:t>
            </a:r>
            <a:r>
              <a:rPr lang="en-US" dirty="0">
                <a:solidFill>
                  <a:srgbClr val="EBAE2D"/>
                </a:solidFill>
                <a:effectLst/>
              </a:rPr>
              <a:t>1</a:t>
            </a:r>
            <a:r>
              <a:rPr lang="en-US" dirty="0">
                <a:effectLst/>
              </a:rPr>
              <a:t>) </a:t>
            </a:r>
            <a:r>
              <a:rPr lang="en-US" dirty="0" err="1">
                <a:effectLst/>
              </a:rPr>
              <a:t>andThen</a:t>
            </a:r>
            <a:r>
              <a:rPr lang="en-US" dirty="0">
                <a:effectLst/>
              </a:rPr>
              <a:t> </a:t>
            </a:r>
            <a:r>
              <a:rPr lang="en-US" dirty="0" err="1">
                <a:effectLst/>
              </a:rPr>
              <a:t>multiplyByTwo</a:t>
            </a:r>
            <a:endParaRPr lang="en-US" dirty="0">
              <a:effectLst/>
            </a:endParaRPr>
          </a:p>
          <a:p>
            <a:pPr marL="0" indent="0">
              <a:lnSpc>
                <a:spcPct val="120000"/>
              </a:lnSpc>
              <a:spcBef>
                <a:spcPts val="0"/>
              </a:spcBef>
              <a:buNone/>
            </a:pPr>
            <a:r>
              <a:rPr lang="en-US" dirty="0" err="1">
                <a:solidFill>
                  <a:srgbClr val="DF6BDD"/>
                </a:solidFill>
                <a:effectLst/>
              </a:rPr>
              <a:t>val</a:t>
            </a:r>
            <a:r>
              <a:rPr lang="en-US" dirty="0">
                <a:effectLst/>
              </a:rPr>
              <a:t> result = </a:t>
            </a:r>
            <a:r>
              <a:rPr lang="en-US" dirty="0" err="1">
                <a:effectLst/>
              </a:rPr>
              <a:t>addOneAndMultiplyByTwo</a:t>
            </a:r>
            <a:r>
              <a:rPr lang="en-US" dirty="0">
                <a:effectLst/>
              </a:rPr>
              <a:t>(</a:t>
            </a:r>
            <a:r>
              <a:rPr lang="en-US" dirty="0">
                <a:solidFill>
                  <a:srgbClr val="EBAE2D"/>
                </a:solidFill>
                <a:effectLst/>
              </a:rPr>
              <a:t>3</a:t>
            </a:r>
            <a:r>
              <a:rPr lang="en-US" dirty="0">
                <a:effectLst/>
              </a:rPr>
              <a:t>) </a:t>
            </a:r>
          </a:p>
          <a:p>
            <a:pPr marL="0" indent="0">
              <a:lnSpc>
                <a:spcPct val="120000"/>
              </a:lnSpc>
              <a:spcBef>
                <a:spcPts val="0"/>
              </a:spcBef>
              <a:buNone/>
            </a:pPr>
            <a:r>
              <a:rPr lang="en-US" i="1" dirty="0">
                <a:solidFill>
                  <a:srgbClr val="A0A1A7"/>
                </a:solidFill>
                <a:effectLst/>
              </a:rPr>
              <a:t>// Output: 8</a:t>
            </a:r>
          </a:p>
          <a:p>
            <a:pPr marL="0" indent="0">
              <a:lnSpc>
                <a:spcPct val="120000"/>
              </a:lnSpc>
              <a:spcBef>
                <a:spcPts val="0"/>
              </a:spcBef>
              <a:buNone/>
            </a:pPr>
            <a:r>
              <a:rPr lang="en-US" i="1" dirty="0">
                <a:solidFill>
                  <a:srgbClr val="A0A1A7"/>
                </a:solidFill>
                <a:effectLst/>
              </a:rPr>
              <a:t>// Immutable data structure</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numbers: </a:t>
            </a:r>
            <a:r>
              <a:rPr lang="en-US" dirty="0">
                <a:solidFill>
                  <a:srgbClr val="EBAE2D"/>
                </a:solidFill>
                <a:effectLst/>
              </a:rPr>
              <a:t>List</a:t>
            </a:r>
            <a:r>
              <a:rPr lang="en-US" dirty="0">
                <a:effectLst/>
              </a:rPr>
              <a:t>[</a:t>
            </a:r>
            <a:r>
              <a:rPr lang="en-US" dirty="0">
                <a:solidFill>
                  <a:srgbClr val="EBAE2D"/>
                </a:solidFill>
                <a:effectLst/>
              </a:rPr>
              <a:t>Int</a:t>
            </a:r>
            <a:r>
              <a:rPr lang="en-US" dirty="0">
                <a:effectLst/>
              </a:rPr>
              <a:t>] = </a:t>
            </a:r>
            <a:r>
              <a:rPr lang="en-US" dirty="0">
                <a:solidFill>
                  <a:srgbClr val="EBAE2D"/>
                </a:solidFill>
                <a:effectLst/>
              </a:rPr>
              <a:t>List</a:t>
            </a:r>
            <a:r>
              <a:rPr lang="en-US" dirty="0">
                <a:effectLst/>
              </a:rPr>
              <a:t>(</a:t>
            </a:r>
            <a:r>
              <a:rPr lang="en-US" dirty="0">
                <a:solidFill>
                  <a:srgbClr val="EBAE2D"/>
                </a:solidFill>
                <a:effectLst/>
              </a:rPr>
              <a:t>1</a:t>
            </a:r>
            <a:r>
              <a:rPr lang="en-US" dirty="0">
                <a:effectLst/>
              </a:rPr>
              <a:t>, </a:t>
            </a:r>
            <a:r>
              <a:rPr lang="en-US" dirty="0">
                <a:solidFill>
                  <a:srgbClr val="EBAE2D"/>
                </a:solidFill>
                <a:effectLst/>
              </a:rPr>
              <a:t>2</a:t>
            </a:r>
            <a:r>
              <a:rPr lang="en-US" dirty="0">
                <a:effectLst/>
              </a:rPr>
              <a:t>, </a:t>
            </a:r>
            <a:r>
              <a:rPr lang="en-US" dirty="0">
                <a:solidFill>
                  <a:srgbClr val="EBAE2D"/>
                </a:solidFill>
                <a:effectLst/>
              </a:rPr>
              <a:t>3</a:t>
            </a:r>
            <a:r>
              <a:rPr lang="en-US" dirty="0">
                <a:effectLst/>
              </a:rPr>
              <a:t>, </a:t>
            </a:r>
            <a:r>
              <a:rPr lang="en-US" dirty="0">
                <a:solidFill>
                  <a:srgbClr val="EBAE2D"/>
                </a:solidFill>
                <a:effectLst/>
              </a:rPr>
              <a:t>4</a:t>
            </a:r>
            <a:r>
              <a:rPr lang="en-US" dirty="0">
                <a:effectLst/>
              </a:rPr>
              <a:t>, </a:t>
            </a:r>
            <a:r>
              <a:rPr lang="en-US" dirty="0">
                <a:solidFill>
                  <a:srgbClr val="EBAE2D"/>
                </a:solidFill>
                <a:effectLst/>
              </a:rPr>
              <a:t>5</a:t>
            </a:r>
            <a:r>
              <a:rPr lang="en-US" dirty="0">
                <a:effectLst/>
              </a:rPr>
              <a:t>) </a:t>
            </a:r>
          </a:p>
          <a:p>
            <a:pPr marL="0" indent="0">
              <a:lnSpc>
                <a:spcPct val="120000"/>
              </a:lnSpc>
              <a:spcBef>
                <a:spcPts val="0"/>
              </a:spcBef>
              <a:buNone/>
            </a:pPr>
            <a:r>
              <a:rPr lang="en-US" i="1" dirty="0">
                <a:solidFill>
                  <a:srgbClr val="A0A1A7"/>
                </a:solidFill>
                <a:effectLst/>
              </a:rPr>
              <a:t>// Pattern matching on a List</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a:t>
            </a:r>
            <a:r>
              <a:rPr lang="en-US" dirty="0" err="1">
                <a:effectLst/>
              </a:rPr>
              <a:t>filteredNumbers</a:t>
            </a:r>
            <a:r>
              <a:rPr lang="en-US" dirty="0">
                <a:effectLst/>
              </a:rPr>
              <a:t>: </a:t>
            </a:r>
            <a:r>
              <a:rPr lang="en-US" dirty="0">
                <a:solidFill>
                  <a:srgbClr val="EBAE2D"/>
                </a:solidFill>
                <a:effectLst/>
              </a:rPr>
              <a:t>List</a:t>
            </a:r>
            <a:r>
              <a:rPr lang="en-US" dirty="0">
                <a:effectLst/>
              </a:rPr>
              <a:t>[</a:t>
            </a:r>
            <a:r>
              <a:rPr lang="en-US" dirty="0">
                <a:solidFill>
                  <a:srgbClr val="EBAE2D"/>
                </a:solidFill>
                <a:effectLst/>
              </a:rPr>
              <a:t>Int</a:t>
            </a:r>
            <a:r>
              <a:rPr lang="en-US" dirty="0">
                <a:effectLst/>
              </a:rPr>
              <a:t>] = numbers </a:t>
            </a:r>
            <a:r>
              <a:rPr lang="en-US" dirty="0">
                <a:solidFill>
                  <a:srgbClr val="DF6BDD"/>
                </a:solidFill>
                <a:effectLst/>
              </a:rPr>
              <a:t>match</a:t>
            </a:r>
            <a:r>
              <a:rPr lang="en-US" dirty="0">
                <a:effectLst/>
              </a:rPr>
              <a:t> { </a:t>
            </a:r>
          </a:p>
          <a:p>
            <a:pPr marL="274320" lvl="1" indent="0">
              <a:lnSpc>
                <a:spcPct val="120000"/>
              </a:lnSpc>
              <a:spcBef>
                <a:spcPts val="0"/>
              </a:spcBef>
              <a:buNone/>
            </a:pPr>
            <a:r>
              <a:rPr lang="en-US" dirty="0">
                <a:solidFill>
                  <a:srgbClr val="DF6BDD"/>
                </a:solidFill>
                <a:effectLst/>
              </a:rPr>
              <a:t>case</a:t>
            </a:r>
            <a:r>
              <a:rPr lang="en-US" dirty="0">
                <a:effectLst/>
              </a:rPr>
              <a:t> head :: tail =&gt; tail </a:t>
            </a:r>
            <a:r>
              <a:rPr lang="en-US" i="1" dirty="0">
                <a:solidFill>
                  <a:srgbClr val="A0A1A7"/>
                </a:solidFill>
                <a:effectLst/>
              </a:rPr>
              <a:t>// Remove the first element</a:t>
            </a:r>
            <a:r>
              <a:rPr lang="en-US" dirty="0">
                <a:effectLst/>
              </a:rPr>
              <a:t> </a:t>
            </a:r>
          </a:p>
          <a:p>
            <a:pPr marL="274320" lvl="1" indent="0">
              <a:lnSpc>
                <a:spcPct val="120000"/>
              </a:lnSpc>
              <a:spcBef>
                <a:spcPts val="0"/>
              </a:spcBef>
              <a:buNone/>
            </a:pPr>
            <a:r>
              <a:rPr lang="en-US" dirty="0">
                <a:solidFill>
                  <a:srgbClr val="DF6BDD"/>
                </a:solidFill>
                <a:effectLst/>
              </a:rPr>
              <a:t>case</a:t>
            </a:r>
            <a:r>
              <a:rPr lang="en-US" dirty="0">
                <a:effectLst/>
              </a:rPr>
              <a:t> _ =&gt; </a:t>
            </a:r>
            <a:r>
              <a:rPr lang="en-US" dirty="0">
                <a:solidFill>
                  <a:srgbClr val="EBAE2D"/>
                </a:solidFill>
                <a:effectLst/>
              </a:rPr>
              <a:t>Nil</a:t>
            </a:r>
            <a:r>
              <a:rPr lang="en-US" dirty="0">
                <a:effectLst/>
              </a:rPr>
              <a:t> </a:t>
            </a:r>
            <a:r>
              <a:rPr lang="en-US" i="1" dirty="0">
                <a:solidFill>
                  <a:srgbClr val="A0A1A7"/>
                </a:solidFill>
                <a:effectLst/>
              </a:rPr>
              <a:t>// Return an empty list</a:t>
            </a:r>
            <a:r>
              <a:rPr lang="en-US" dirty="0">
                <a:effectLst/>
              </a:rPr>
              <a:t> </a:t>
            </a:r>
          </a:p>
          <a:p>
            <a:pPr marL="0" indent="0">
              <a:lnSpc>
                <a:spcPct val="120000"/>
              </a:lnSpc>
              <a:spcBef>
                <a:spcPts val="0"/>
              </a:spcBef>
              <a:buNone/>
            </a:pPr>
            <a:r>
              <a:rPr lang="en-US" dirty="0">
                <a:effectLst/>
              </a:rPr>
              <a:t>}</a:t>
            </a:r>
          </a:p>
          <a:p>
            <a:pPr marL="0" indent="0">
              <a:lnSpc>
                <a:spcPct val="120000"/>
              </a:lnSpc>
              <a:spcBef>
                <a:spcPts val="0"/>
              </a:spcBef>
              <a:buNone/>
            </a:pPr>
            <a:r>
              <a:rPr lang="en-US" i="1" dirty="0">
                <a:solidFill>
                  <a:srgbClr val="A0A1A7"/>
                </a:solidFill>
                <a:effectLst/>
              </a:rPr>
              <a:t>// Recursive function to calculate the factorial of a number</a:t>
            </a:r>
            <a:r>
              <a:rPr lang="en-US" dirty="0">
                <a:effectLst/>
              </a:rPr>
              <a:t> </a:t>
            </a:r>
          </a:p>
          <a:p>
            <a:pPr marL="0" indent="0">
              <a:lnSpc>
                <a:spcPct val="120000"/>
              </a:lnSpc>
              <a:spcBef>
                <a:spcPts val="0"/>
              </a:spcBef>
              <a:buNone/>
            </a:pPr>
            <a:r>
              <a:rPr lang="en-US" dirty="0">
                <a:solidFill>
                  <a:srgbClr val="DF6BDD"/>
                </a:solidFill>
                <a:effectLst/>
              </a:rPr>
              <a:t>def</a:t>
            </a:r>
            <a:r>
              <a:rPr lang="en-US" dirty="0">
                <a:effectLst/>
              </a:rPr>
              <a:t> </a:t>
            </a:r>
            <a:r>
              <a:rPr lang="en-US" dirty="0">
                <a:solidFill>
                  <a:srgbClr val="77A0F9"/>
                </a:solidFill>
                <a:effectLst/>
              </a:rPr>
              <a:t>factorial</a:t>
            </a:r>
            <a:r>
              <a:rPr lang="en-US" dirty="0">
                <a:effectLst/>
              </a:rPr>
              <a:t>(n: </a:t>
            </a:r>
            <a:r>
              <a:rPr lang="en-US" dirty="0">
                <a:solidFill>
                  <a:srgbClr val="EBAE2D"/>
                </a:solidFill>
                <a:effectLst/>
              </a:rPr>
              <a:t>Int</a:t>
            </a:r>
            <a:r>
              <a:rPr lang="en-US" dirty="0">
                <a:effectLst/>
              </a:rPr>
              <a:t>): </a:t>
            </a:r>
            <a:r>
              <a:rPr lang="en-US" dirty="0">
                <a:solidFill>
                  <a:srgbClr val="EBAE2D"/>
                </a:solidFill>
                <a:effectLst/>
              </a:rPr>
              <a:t>Int</a:t>
            </a:r>
            <a:r>
              <a:rPr lang="en-US" dirty="0">
                <a:effectLst/>
              </a:rPr>
              <a:t> = { </a:t>
            </a:r>
          </a:p>
          <a:p>
            <a:pPr marL="274320" lvl="1" indent="0">
              <a:lnSpc>
                <a:spcPct val="120000"/>
              </a:lnSpc>
              <a:spcBef>
                <a:spcPts val="0"/>
              </a:spcBef>
              <a:buNone/>
            </a:pPr>
            <a:r>
              <a:rPr lang="en-US" dirty="0">
                <a:solidFill>
                  <a:srgbClr val="DF6BDD"/>
                </a:solidFill>
                <a:effectLst/>
              </a:rPr>
              <a:t>if</a:t>
            </a:r>
            <a:r>
              <a:rPr lang="en-US" dirty="0">
                <a:effectLst/>
              </a:rPr>
              <a:t> (n &lt;= </a:t>
            </a:r>
            <a:r>
              <a:rPr lang="en-US" dirty="0">
                <a:solidFill>
                  <a:srgbClr val="EBAE2D"/>
                </a:solidFill>
                <a:effectLst/>
              </a:rPr>
              <a:t>1</a:t>
            </a:r>
            <a:r>
              <a:rPr lang="en-US" dirty="0">
                <a:effectLst/>
              </a:rPr>
              <a:t>) </a:t>
            </a:r>
            <a:r>
              <a:rPr lang="en-US" dirty="0">
                <a:solidFill>
                  <a:srgbClr val="EBAE2D"/>
                </a:solidFill>
                <a:effectLst/>
              </a:rPr>
              <a:t>1</a:t>
            </a:r>
            <a:r>
              <a:rPr lang="en-US" dirty="0">
                <a:effectLst/>
              </a:rPr>
              <a:t> </a:t>
            </a:r>
          </a:p>
          <a:p>
            <a:pPr marL="274320" lvl="1" indent="0">
              <a:lnSpc>
                <a:spcPct val="120000"/>
              </a:lnSpc>
              <a:spcBef>
                <a:spcPts val="0"/>
              </a:spcBef>
              <a:buNone/>
            </a:pPr>
            <a:r>
              <a:rPr lang="en-US" dirty="0">
                <a:solidFill>
                  <a:srgbClr val="DF6BDD"/>
                </a:solidFill>
                <a:effectLst/>
              </a:rPr>
              <a:t>else</a:t>
            </a:r>
            <a:r>
              <a:rPr lang="en-US" dirty="0">
                <a:effectLst/>
              </a:rPr>
              <a:t> n * factorial(n - </a:t>
            </a:r>
            <a:r>
              <a:rPr lang="en-US" dirty="0">
                <a:solidFill>
                  <a:srgbClr val="EBAE2D"/>
                </a:solidFill>
                <a:effectLst/>
              </a:rPr>
              <a:t>1</a:t>
            </a:r>
            <a:r>
              <a:rPr lang="en-US" dirty="0">
                <a:effectLst/>
              </a:rPr>
              <a:t>) </a:t>
            </a:r>
          </a:p>
          <a:p>
            <a:pPr marL="0" indent="0">
              <a:lnSpc>
                <a:spcPct val="120000"/>
              </a:lnSpc>
              <a:spcBef>
                <a:spcPts val="0"/>
              </a:spcBef>
              <a:buNone/>
            </a:pPr>
            <a:r>
              <a:rPr lang="en-US" dirty="0">
                <a:effectLst/>
              </a:rPr>
              <a:t>}</a:t>
            </a:r>
          </a:p>
          <a:p>
            <a:pPr marL="0" indent="0">
              <a:lnSpc>
                <a:spcPct val="120000"/>
              </a:lnSpc>
              <a:spcBef>
                <a:spcPts val="0"/>
              </a:spcBef>
              <a:buNone/>
            </a:pPr>
            <a:r>
              <a:rPr lang="en-US" i="1" dirty="0">
                <a:solidFill>
                  <a:srgbClr val="A0A1A7"/>
                </a:solidFill>
                <a:effectLst/>
              </a:rPr>
              <a:t>// Using map to transform a list of numbers</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numbers: </a:t>
            </a:r>
            <a:r>
              <a:rPr lang="en-US" dirty="0">
                <a:solidFill>
                  <a:srgbClr val="EBAE2D"/>
                </a:solidFill>
                <a:effectLst/>
              </a:rPr>
              <a:t>List</a:t>
            </a:r>
            <a:r>
              <a:rPr lang="en-US" dirty="0">
                <a:effectLst/>
              </a:rPr>
              <a:t>[</a:t>
            </a:r>
            <a:r>
              <a:rPr lang="en-US" dirty="0">
                <a:solidFill>
                  <a:srgbClr val="EBAE2D"/>
                </a:solidFill>
                <a:effectLst/>
              </a:rPr>
              <a:t>Int</a:t>
            </a:r>
            <a:r>
              <a:rPr lang="en-US" dirty="0">
                <a:effectLst/>
              </a:rPr>
              <a:t>] = </a:t>
            </a:r>
            <a:r>
              <a:rPr lang="en-US" dirty="0">
                <a:solidFill>
                  <a:srgbClr val="EBAE2D"/>
                </a:solidFill>
                <a:effectLst/>
              </a:rPr>
              <a:t>List</a:t>
            </a:r>
            <a:r>
              <a:rPr lang="en-US" dirty="0">
                <a:effectLst/>
              </a:rPr>
              <a:t>(</a:t>
            </a:r>
            <a:r>
              <a:rPr lang="en-US" dirty="0">
                <a:solidFill>
                  <a:srgbClr val="EBAE2D"/>
                </a:solidFill>
                <a:effectLst/>
              </a:rPr>
              <a:t>1</a:t>
            </a:r>
            <a:r>
              <a:rPr lang="en-US" dirty="0">
                <a:effectLst/>
              </a:rPr>
              <a:t>, </a:t>
            </a:r>
            <a:r>
              <a:rPr lang="en-US" dirty="0">
                <a:solidFill>
                  <a:srgbClr val="EBAE2D"/>
                </a:solidFill>
                <a:effectLst/>
              </a:rPr>
              <a:t>2</a:t>
            </a:r>
            <a:r>
              <a:rPr lang="en-US" dirty="0">
                <a:effectLst/>
              </a:rPr>
              <a:t>, </a:t>
            </a:r>
            <a:r>
              <a:rPr lang="en-US" dirty="0">
                <a:solidFill>
                  <a:srgbClr val="EBAE2D"/>
                </a:solidFill>
                <a:effectLst/>
              </a:rPr>
              <a:t>3</a:t>
            </a:r>
            <a:r>
              <a:rPr lang="en-US" dirty="0">
                <a:effectLst/>
              </a:rPr>
              <a:t>, </a:t>
            </a:r>
            <a:r>
              <a:rPr lang="en-US" dirty="0">
                <a:solidFill>
                  <a:srgbClr val="EBAE2D"/>
                </a:solidFill>
                <a:effectLst/>
              </a:rPr>
              <a:t>4</a:t>
            </a:r>
            <a:r>
              <a:rPr lang="en-US" dirty="0">
                <a:effectLst/>
              </a:rPr>
              <a:t>, </a:t>
            </a:r>
            <a:r>
              <a:rPr lang="en-US" dirty="0">
                <a:solidFill>
                  <a:srgbClr val="EBAE2D"/>
                </a:solidFill>
                <a:effectLst/>
              </a:rPr>
              <a:t>5</a:t>
            </a:r>
            <a:r>
              <a:rPr lang="en-US" dirty="0">
                <a:effectLst/>
              </a:rPr>
              <a:t>) </a:t>
            </a:r>
          </a:p>
          <a:p>
            <a:pPr marL="0" indent="0">
              <a:lnSpc>
                <a:spcPct val="120000"/>
              </a:lnSpc>
              <a:spcBef>
                <a:spcPts val="0"/>
              </a:spcBef>
              <a:buNone/>
            </a:pPr>
            <a:r>
              <a:rPr lang="en-US" i="1" dirty="0">
                <a:solidFill>
                  <a:srgbClr val="A0A1A7"/>
                </a:solidFill>
                <a:effectLst/>
              </a:rPr>
              <a:t>// Using `map` to transform each number in the list</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a:t>
            </a:r>
            <a:r>
              <a:rPr lang="en-US" dirty="0" err="1">
                <a:effectLst/>
              </a:rPr>
              <a:t>squaredNumbers</a:t>
            </a:r>
            <a:r>
              <a:rPr lang="en-US" dirty="0">
                <a:effectLst/>
              </a:rPr>
              <a:t>: </a:t>
            </a:r>
            <a:r>
              <a:rPr lang="en-US" dirty="0">
                <a:solidFill>
                  <a:srgbClr val="EBAE2D"/>
                </a:solidFill>
                <a:effectLst/>
              </a:rPr>
              <a:t>List</a:t>
            </a:r>
            <a:r>
              <a:rPr lang="en-US" dirty="0">
                <a:effectLst/>
              </a:rPr>
              <a:t>[</a:t>
            </a:r>
            <a:r>
              <a:rPr lang="en-US" dirty="0">
                <a:solidFill>
                  <a:srgbClr val="EBAE2D"/>
                </a:solidFill>
                <a:effectLst/>
              </a:rPr>
              <a:t>Int</a:t>
            </a:r>
            <a:r>
              <a:rPr lang="en-US" dirty="0">
                <a:effectLst/>
              </a:rPr>
              <a:t>] = </a:t>
            </a:r>
            <a:r>
              <a:rPr lang="en-US" dirty="0" err="1">
                <a:effectLst/>
              </a:rPr>
              <a:t>numbers.map</a:t>
            </a:r>
            <a:r>
              <a:rPr lang="en-US" dirty="0">
                <a:effectLst/>
              </a:rPr>
              <a:t>(x =&gt; x * x) </a:t>
            </a:r>
          </a:p>
          <a:p>
            <a:pPr marL="0" indent="0">
              <a:lnSpc>
                <a:spcPct val="120000"/>
              </a:lnSpc>
              <a:spcBef>
                <a:spcPts val="0"/>
              </a:spcBef>
              <a:buNone/>
            </a:pPr>
            <a:r>
              <a:rPr lang="en-US" dirty="0" err="1">
                <a:effectLst/>
              </a:rPr>
              <a:t>println</a:t>
            </a:r>
            <a:r>
              <a:rPr lang="en-US" dirty="0">
                <a:effectLst/>
              </a:rPr>
              <a:t>(</a:t>
            </a:r>
            <a:r>
              <a:rPr lang="en-US" dirty="0" err="1">
                <a:effectLst/>
              </a:rPr>
              <a:t>squaredNumbers</a:t>
            </a:r>
            <a:r>
              <a:rPr lang="en-US" dirty="0">
                <a:effectLst/>
              </a:rPr>
              <a:t>) </a:t>
            </a:r>
          </a:p>
          <a:p>
            <a:pPr marL="0" indent="0">
              <a:lnSpc>
                <a:spcPct val="120000"/>
              </a:lnSpc>
              <a:spcBef>
                <a:spcPts val="0"/>
              </a:spcBef>
              <a:buNone/>
            </a:pPr>
            <a:r>
              <a:rPr lang="en-US" i="1" dirty="0">
                <a:solidFill>
                  <a:srgbClr val="A0A1A7"/>
                </a:solidFill>
                <a:effectLst/>
              </a:rPr>
              <a:t>// Output: List(1, 4, 9, 16, 25)</a:t>
            </a:r>
            <a:r>
              <a:rPr lang="en-US" dirty="0">
                <a:effectLst/>
              </a:rPr>
              <a:t> </a:t>
            </a:r>
          </a:p>
          <a:p>
            <a:pPr marL="0" indent="0">
              <a:lnSpc>
                <a:spcPct val="120000"/>
              </a:lnSpc>
              <a:spcBef>
                <a:spcPts val="0"/>
              </a:spcBef>
              <a:buNone/>
            </a:pPr>
            <a:r>
              <a:rPr lang="en-US" i="1" dirty="0">
                <a:solidFill>
                  <a:srgbClr val="A0A1A7"/>
                </a:solidFill>
                <a:effectLst/>
              </a:rPr>
              <a:t>// Using reduce to calculate the sum of a list of numbers</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numbers: </a:t>
            </a:r>
            <a:r>
              <a:rPr lang="en-US" dirty="0">
                <a:solidFill>
                  <a:srgbClr val="EBAE2D"/>
                </a:solidFill>
                <a:effectLst/>
              </a:rPr>
              <a:t>List</a:t>
            </a:r>
            <a:r>
              <a:rPr lang="en-US" dirty="0">
                <a:effectLst/>
              </a:rPr>
              <a:t>[</a:t>
            </a:r>
            <a:r>
              <a:rPr lang="en-US" dirty="0">
                <a:solidFill>
                  <a:srgbClr val="EBAE2D"/>
                </a:solidFill>
                <a:effectLst/>
              </a:rPr>
              <a:t>Int</a:t>
            </a:r>
            <a:r>
              <a:rPr lang="en-US" dirty="0">
                <a:effectLst/>
              </a:rPr>
              <a:t>] = </a:t>
            </a:r>
            <a:r>
              <a:rPr lang="en-US" dirty="0">
                <a:solidFill>
                  <a:srgbClr val="EBAE2D"/>
                </a:solidFill>
                <a:effectLst/>
              </a:rPr>
              <a:t>List</a:t>
            </a:r>
            <a:r>
              <a:rPr lang="en-US" dirty="0">
                <a:effectLst/>
              </a:rPr>
              <a:t>(</a:t>
            </a:r>
            <a:r>
              <a:rPr lang="en-US" dirty="0">
                <a:solidFill>
                  <a:srgbClr val="EBAE2D"/>
                </a:solidFill>
                <a:effectLst/>
              </a:rPr>
              <a:t>1</a:t>
            </a:r>
            <a:r>
              <a:rPr lang="en-US" dirty="0">
                <a:effectLst/>
              </a:rPr>
              <a:t>, </a:t>
            </a:r>
            <a:r>
              <a:rPr lang="en-US" dirty="0">
                <a:solidFill>
                  <a:srgbClr val="EBAE2D"/>
                </a:solidFill>
                <a:effectLst/>
              </a:rPr>
              <a:t>2</a:t>
            </a:r>
            <a:r>
              <a:rPr lang="en-US" dirty="0">
                <a:effectLst/>
              </a:rPr>
              <a:t>, </a:t>
            </a:r>
            <a:r>
              <a:rPr lang="en-US" dirty="0">
                <a:solidFill>
                  <a:srgbClr val="EBAE2D"/>
                </a:solidFill>
                <a:effectLst/>
              </a:rPr>
              <a:t>3</a:t>
            </a:r>
            <a:r>
              <a:rPr lang="en-US" dirty="0">
                <a:effectLst/>
              </a:rPr>
              <a:t>, </a:t>
            </a:r>
            <a:r>
              <a:rPr lang="en-US" dirty="0">
                <a:solidFill>
                  <a:srgbClr val="EBAE2D"/>
                </a:solidFill>
                <a:effectLst/>
              </a:rPr>
              <a:t>4</a:t>
            </a:r>
            <a:r>
              <a:rPr lang="en-US" dirty="0">
                <a:effectLst/>
              </a:rPr>
              <a:t>, </a:t>
            </a:r>
            <a:r>
              <a:rPr lang="en-US" dirty="0">
                <a:solidFill>
                  <a:srgbClr val="EBAE2D"/>
                </a:solidFill>
                <a:effectLst/>
              </a:rPr>
              <a:t>5</a:t>
            </a:r>
            <a:r>
              <a:rPr lang="en-US" dirty="0">
                <a:effectLst/>
              </a:rPr>
              <a:t>) </a:t>
            </a:r>
          </a:p>
          <a:p>
            <a:pPr marL="0" indent="0">
              <a:lnSpc>
                <a:spcPct val="120000"/>
              </a:lnSpc>
              <a:spcBef>
                <a:spcPts val="0"/>
              </a:spcBef>
              <a:buNone/>
            </a:pPr>
            <a:r>
              <a:rPr lang="en-US" i="1" dirty="0">
                <a:solidFill>
                  <a:srgbClr val="A0A1A7"/>
                </a:solidFill>
                <a:effectLst/>
              </a:rPr>
              <a:t>// Using `reduce` to calculate the sum of the numbers</a:t>
            </a:r>
            <a:r>
              <a:rPr lang="en-US" dirty="0">
                <a:effectLst/>
              </a:rPr>
              <a:t> </a:t>
            </a:r>
          </a:p>
          <a:p>
            <a:pPr marL="0" indent="0">
              <a:lnSpc>
                <a:spcPct val="120000"/>
              </a:lnSpc>
              <a:spcBef>
                <a:spcPts val="0"/>
              </a:spcBef>
              <a:buNone/>
            </a:pPr>
            <a:r>
              <a:rPr lang="en-US" dirty="0" err="1">
                <a:solidFill>
                  <a:srgbClr val="DF6BDD"/>
                </a:solidFill>
                <a:effectLst/>
              </a:rPr>
              <a:t>val</a:t>
            </a:r>
            <a:r>
              <a:rPr lang="en-US" dirty="0">
                <a:effectLst/>
              </a:rPr>
              <a:t> sum: </a:t>
            </a:r>
            <a:r>
              <a:rPr lang="en-US" dirty="0">
                <a:solidFill>
                  <a:srgbClr val="EBAE2D"/>
                </a:solidFill>
                <a:effectLst/>
              </a:rPr>
              <a:t>Int</a:t>
            </a:r>
            <a:r>
              <a:rPr lang="en-US" dirty="0">
                <a:effectLst/>
              </a:rPr>
              <a:t> = </a:t>
            </a:r>
            <a:r>
              <a:rPr lang="en-US" dirty="0" err="1">
                <a:effectLst/>
              </a:rPr>
              <a:t>numbers.reduce</a:t>
            </a:r>
            <a:r>
              <a:rPr lang="en-US" dirty="0">
                <a:effectLst/>
              </a:rPr>
              <a:t>((x, y) =&gt; x + y) </a:t>
            </a:r>
          </a:p>
          <a:p>
            <a:pPr marL="0" indent="0">
              <a:lnSpc>
                <a:spcPct val="120000"/>
              </a:lnSpc>
              <a:spcBef>
                <a:spcPts val="0"/>
              </a:spcBef>
              <a:buNone/>
            </a:pPr>
            <a:r>
              <a:rPr lang="en-US" dirty="0" err="1">
                <a:effectLst/>
              </a:rPr>
              <a:t>println</a:t>
            </a:r>
            <a:r>
              <a:rPr lang="en-US" dirty="0">
                <a:effectLst/>
              </a:rPr>
              <a:t>(sum) </a:t>
            </a:r>
          </a:p>
          <a:p>
            <a:pPr marL="0" indent="0">
              <a:lnSpc>
                <a:spcPct val="120000"/>
              </a:lnSpc>
              <a:spcBef>
                <a:spcPts val="0"/>
              </a:spcBef>
              <a:buNone/>
            </a:pPr>
            <a:r>
              <a:rPr lang="en-US" i="1" dirty="0">
                <a:solidFill>
                  <a:srgbClr val="A0A1A7"/>
                </a:solidFill>
                <a:effectLst/>
              </a:rPr>
              <a:t>// Output: 15</a:t>
            </a:r>
            <a:endParaRPr lang="en-KR" dirty="0"/>
          </a:p>
        </p:txBody>
      </p:sp>
    </p:spTree>
    <p:extLst>
      <p:ext uri="{BB962C8B-B14F-4D97-AF65-F5344CB8AC3E}">
        <p14:creationId xmlns:p14="http://schemas.microsoft.com/office/powerpoint/2010/main" val="2923846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6AB72-7B43-90FD-A3B0-6A58F88DDB8F}"/>
              </a:ext>
            </a:extLst>
          </p:cNvPr>
          <p:cNvSpPr>
            <a:spLocks noGrp="1"/>
          </p:cNvSpPr>
          <p:nvPr>
            <p:ph type="ctrTitle"/>
          </p:nvPr>
        </p:nvSpPr>
        <p:spPr/>
        <p:txBody>
          <a:bodyPr/>
          <a:lstStyle/>
          <a:p>
            <a:r>
              <a:rPr lang="en-US" dirty="0"/>
              <a:t>5. Case Studies and Examples</a:t>
            </a:r>
          </a:p>
        </p:txBody>
      </p:sp>
      <p:sp>
        <p:nvSpPr>
          <p:cNvPr id="3" name="Subtitle 2">
            <a:extLst>
              <a:ext uri="{FF2B5EF4-FFF2-40B4-BE49-F238E27FC236}">
                <a16:creationId xmlns:a16="http://schemas.microsoft.com/office/drawing/2014/main" id="{7E3F548B-AEEF-69DF-3DD4-74F475DA05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2338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8AAF-EE08-465D-E2F8-42390C911950}"/>
              </a:ext>
            </a:extLst>
          </p:cNvPr>
          <p:cNvSpPr>
            <a:spLocks noGrp="1"/>
          </p:cNvSpPr>
          <p:nvPr>
            <p:ph type="title"/>
          </p:nvPr>
        </p:nvSpPr>
        <p:spPr/>
        <p:txBody>
          <a:bodyPr/>
          <a:lstStyle/>
          <a:p>
            <a:r>
              <a:rPr lang="en-KR" dirty="0"/>
              <a:t>Recursive multiplier</a:t>
            </a:r>
          </a:p>
        </p:txBody>
      </p:sp>
      <p:sp>
        <p:nvSpPr>
          <p:cNvPr id="3" name="Content Placeholder 2">
            <a:extLst>
              <a:ext uri="{FF2B5EF4-FFF2-40B4-BE49-F238E27FC236}">
                <a16:creationId xmlns:a16="http://schemas.microsoft.com/office/drawing/2014/main" id="{6F125EAA-23A6-9A75-AFBE-73D7B357378F}"/>
              </a:ext>
            </a:extLst>
          </p:cNvPr>
          <p:cNvSpPr>
            <a:spLocks noGrp="1"/>
          </p:cNvSpPr>
          <p:nvPr>
            <p:ph idx="1"/>
          </p:nvPr>
        </p:nvSpPr>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tamood</a:t>
            </a:r>
            <a:r>
              <a:rPr lang="en-US" dirty="0">
                <a:hlinkClick r:id="rId2"/>
              </a:rPr>
              <a:t>/recursive-multiplier</a:t>
            </a:r>
            <a:endParaRPr lang="en-KR" dirty="0"/>
          </a:p>
        </p:txBody>
      </p:sp>
    </p:spTree>
    <p:extLst>
      <p:ext uri="{BB962C8B-B14F-4D97-AF65-F5344CB8AC3E}">
        <p14:creationId xmlns:p14="http://schemas.microsoft.com/office/powerpoint/2010/main" val="19921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6CEE-3C4A-E23C-A2D0-43594E8DA04B}"/>
              </a:ext>
            </a:extLst>
          </p:cNvPr>
          <p:cNvSpPr>
            <a:spLocks noGrp="1"/>
          </p:cNvSpPr>
          <p:nvPr>
            <p:ph type="ctrTitle"/>
          </p:nvPr>
        </p:nvSpPr>
        <p:spPr/>
        <p:txBody>
          <a:bodyPr/>
          <a:lstStyle/>
          <a:p>
            <a:r>
              <a:rPr lang="en-US" dirty="0"/>
              <a:t>6. Resources and Further Reading</a:t>
            </a:r>
          </a:p>
        </p:txBody>
      </p:sp>
      <p:sp>
        <p:nvSpPr>
          <p:cNvPr id="3" name="Subtitle 2">
            <a:extLst>
              <a:ext uri="{FF2B5EF4-FFF2-40B4-BE49-F238E27FC236}">
                <a16:creationId xmlns:a16="http://schemas.microsoft.com/office/drawing/2014/main" id="{FE25705E-B416-6F3D-C804-621EA8FC19F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6361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E396-A705-B750-1E32-85A460601F40}"/>
              </a:ext>
            </a:extLst>
          </p:cNvPr>
          <p:cNvSpPr>
            <a:spLocks noGrp="1"/>
          </p:cNvSpPr>
          <p:nvPr>
            <p:ph type="title"/>
          </p:nvPr>
        </p:nvSpPr>
        <p:spPr/>
        <p:txBody>
          <a:bodyPr/>
          <a:lstStyle/>
          <a:p>
            <a:r>
              <a:rPr lang="en-US" dirty="0"/>
              <a:t>6.1 Recommended Books</a:t>
            </a:r>
          </a:p>
        </p:txBody>
      </p:sp>
      <p:sp>
        <p:nvSpPr>
          <p:cNvPr id="3" name="Text Placeholder 2">
            <a:extLst>
              <a:ext uri="{FF2B5EF4-FFF2-40B4-BE49-F238E27FC236}">
                <a16:creationId xmlns:a16="http://schemas.microsoft.com/office/drawing/2014/main" id="{38B627B8-670D-74DE-A073-66312A1D3D38}"/>
              </a:ext>
            </a:extLst>
          </p:cNvPr>
          <p:cNvSpPr>
            <a:spLocks noGrp="1"/>
          </p:cNvSpPr>
          <p:nvPr>
            <p:ph type="body" idx="1"/>
          </p:nvPr>
        </p:nvSpPr>
        <p:spPr/>
        <p:txBody>
          <a:bodyPr/>
          <a:lstStyle/>
          <a:p>
            <a:r>
              <a:rPr lang="en-US" dirty="0">
                <a:hlinkClick r:id="rId2"/>
              </a:rPr>
              <a:t>https://</a:t>
            </a:r>
            <a:r>
              <a:rPr lang="en-US" dirty="0" err="1">
                <a:hlinkClick r:id="rId2"/>
              </a:rPr>
              <a:t>github.com</a:t>
            </a:r>
            <a:r>
              <a:rPr lang="en-US" dirty="0">
                <a:hlinkClick r:id="rId2"/>
              </a:rPr>
              <a:t>/</a:t>
            </a:r>
            <a:r>
              <a:rPr lang="en-US" dirty="0" err="1">
                <a:hlinkClick r:id="rId2"/>
              </a:rPr>
              <a:t>schoeberl</a:t>
            </a:r>
            <a:r>
              <a:rPr lang="en-US" dirty="0">
                <a:hlinkClick r:id="rId2"/>
              </a:rPr>
              <a:t>/chisel-book</a:t>
            </a:r>
            <a:endParaRPr lang="en-US" dirty="0"/>
          </a:p>
        </p:txBody>
      </p:sp>
    </p:spTree>
    <p:extLst>
      <p:ext uri="{BB962C8B-B14F-4D97-AF65-F5344CB8AC3E}">
        <p14:creationId xmlns:p14="http://schemas.microsoft.com/office/powerpoint/2010/main" val="248371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72896-78E7-C974-FA66-EB58F5AA2738}"/>
              </a:ext>
            </a:extLst>
          </p:cNvPr>
          <p:cNvSpPr>
            <a:spLocks noGrp="1"/>
          </p:cNvSpPr>
          <p:nvPr>
            <p:ph type="ctrTitle"/>
          </p:nvPr>
        </p:nvSpPr>
        <p:spPr/>
        <p:txBody>
          <a:bodyPr/>
          <a:lstStyle/>
          <a:p>
            <a:r>
              <a:rPr lang="en-US" dirty="0"/>
              <a:t>1. Introduction to Chisel</a:t>
            </a:r>
          </a:p>
        </p:txBody>
      </p:sp>
      <p:sp>
        <p:nvSpPr>
          <p:cNvPr id="3" name="Subtitle 2">
            <a:extLst>
              <a:ext uri="{FF2B5EF4-FFF2-40B4-BE49-F238E27FC236}">
                <a16:creationId xmlns:a16="http://schemas.microsoft.com/office/drawing/2014/main" id="{0461C542-4B46-8D43-727B-D60366D4F84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0502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5B63-FDDB-C078-85C6-A6C793F0559F}"/>
              </a:ext>
            </a:extLst>
          </p:cNvPr>
          <p:cNvSpPr>
            <a:spLocks noGrp="1"/>
          </p:cNvSpPr>
          <p:nvPr>
            <p:ph type="title"/>
          </p:nvPr>
        </p:nvSpPr>
        <p:spPr/>
        <p:txBody>
          <a:bodyPr/>
          <a:lstStyle/>
          <a:p>
            <a:r>
              <a:rPr lang="en-US" dirty="0"/>
              <a:t>1.1 What is Chisel?</a:t>
            </a:r>
          </a:p>
        </p:txBody>
      </p:sp>
      <p:sp>
        <p:nvSpPr>
          <p:cNvPr id="3" name="Text Placeholder 2">
            <a:extLst>
              <a:ext uri="{FF2B5EF4-FFF2-40B4-BE49-F238E27FC236}">
                <a16:creationId xmlns:a16="http://schemas.microsoft.com/office/drawing/2014/main" id="{5D7EA6F4-3A33-DF95-9764-C8CECEBE3F0C}"/>
              </a:ext>
            </a:extLst>
          </p:cNvPr>
          <p:cNvSpPr>
            <a:spLocks noGrp="1"/>
          </p:cNvSpPr>
          <p:nvPr>
            <p:ph type="body" idx="1"/>
          </p:nvPr>
        </p:nvSpPr>
        <p:spPr/>
        <p:txBody>
          <a:bodyPr>
            <a:normAutofit/>
          </a:bodyPr>
          <a:lstStyle/>
          <a:p>
            <a:pPr algn="l">
              <a:buFont typeface="+mj-lt"/>
              <a:buAutoNum type="arabicPeriod"/>
            </a:pPr>
            <a:r>
              <a:rPr lang="en-US" dirty="0"/>
              <a:t>Chisel is a hardware description language (HDL) that allows for high-level hardware design, enabling engineers to write code that describes the desired functionality of a digital circuit.</a:t>
            </a:r>
          </a:p>
          <a:p>
            <a:pPr algn="l">
              <a:buFont typeface="+mj-lt"/>
              <a:buAutoNum type="arabicPeriod"/>
            </a:pPr>
            <a:r>
              <a:rPr lang="en-US" dirty="0"/>
              <a:t>Unlike conventional HDLs like VHDL or Verilog, Chisel is embedded within a host programming language, typically Scala. This gives designers the power of a general-purpose programming language to express complex hardware designs efficiently, with increased productivity and readability.</a:t>
            </a:r>
          </a:p>
          <a:p>
            <a:pPr algn="l">
              <a:buFont typeface="+mj-lt"/>
              <a:buAutoNum type="arabicPeriod"/>
            </a:pPr>
            <a:r>
              <a:rPr lang="en-US" dirty="0"/>
              <a:t>One key characteristic of Chisel and friends is their support for hardware generators. These generators enable the automatic generation of hardware circuits based on input parameters, reducing the need for manual coding and improving the design's scalability.</a:t>
            </a:r>
          </a:p>
        </p:txBody>
      </p:sp>
    </p:spTree>
    <p:extLst>
      <p:ext uri="{BB962C8B-B14F-4D97-AF65-F5344CB8AC3E}">
        <p14:creationId xmlns:p14="http://schemas.microsoft.com/office/powerpoint/2010/main" val="378027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5B63-FDDB-C078-85C6-A6C793F0559F}"/>
              </a:ext>
            </a:extLst>
          </p:cNvPr>
          <p:cNvSpPr>
            <a:spLocks noGrp="1"/>
          </p:cNvSpPr>
          <p:nvPr>
            <p:ph type="title"/>
          </p:nvPr>
        </p:nvSpPr>
        <p:spPr/>
        <p:txBody>
          <a:bodyPr/>
          <a:lstStyle/>
          <a:p>
            <a:r>
              <a:rPr lang="en-US" dirty="0"/>
              <a:t>1.2 Chisel vs Verilog</a:t>
            </a:r>
          </a:p>
        </p:txBody>
      </p:sp>
      <p:sp>
        <p:nvSpPr>
          <p:cNvPr id="4" name="Text Placeholder 3">
            <a:extLst>
              <a:ext uri="{FF2B5EF4-FFF2-40B4-BE49-F238E27FC236}">
                <a16:creationId xmlns:a16="http://schemas.microsoft.com/office/drawing/2014/main" id="{8F7E6189-FF6B-7A8C-8A9C-3CB96F439FA5}"/>
              </a:ext>
            </a:extLst>
          </p:cNvPr>
          <p:cNvSpPr>
            <a:spLocks noGrp="1"/>
          </p:cNvSpPr>
          <p:nvPr>
            <p:ph type="body" idx="1"/>
          </p:nvPr>
        </p:nvSpPr>
        <p:spPr/>
        <p:txBody>
          <a:bodyPr/>
          <a:lstStyle/>
          <a:p>
            <a:r>
              <a:rPr lang="en-KR" dirty="0"/>
              <a:t>Verilog</a:t>
            </a:r>
          </a:p>
        </p:txBody>
      </p:sp>
      <p:sp>
        <p:nvSpPr>
          <p:cNvPr id="5" name="Content Placeholder 4">
            <a:extLst>
              <a:ext uri="{FF2B5EF4-FFF2-40B4-BE49-F238E27FC236}">
                <a16:creationId xmlns:a16="http://schemas.microsoft.com/office/drawing/2014/main" id="{DFF4701F-04C0-9ABE-386E-87ED84C1CAEB}"/>
              </a:ext>
            </a:extLst>
          </p:cNvPr>
          <p:cNvSpPr>
            <a:spLocks noGrp="1"/>
          </p:cNvSpPr>
          <p:nvPr>
            <p:ph sz="half" idx="2"/>
          </p:nvPr>
        </p:nvSpPr>
        <p:spPr/>
        <p:txBody>
          <a:bodyPr>
            <a:normAutofit/>
          </a:bodyPr>
          <a:lstStyle/>
          <a:p>
            <a:pPr marL="0" indent="0">
              <a:buNone/>
            </a:pPr>
            <a:r>
              <a:rPr lang="en-US" dirty="0">
                <a:solidFill>
                  <a:srgbClr val="DF6BDD"/>
                </a:solidFill>
                <a:effectLst/>
                <a:latin typeface="Courier New" panose="02070309020205020404" pitchFamily="49" charset="0"/>
                <a:cs typeface="Courier New" panose="02070309020205020404" pitchFamily="49" charset="0"/>
              </a:rPr>
              <a:t>module</a:t>
            </a:r>
            <a:r>
              <a:rPr lang="en-US" dirty="0">
                <a:effectLst/>
                <a:latin typeface="Courier New" panose="02070309020205020404" pitchFamily="49" charset="0"/>
                <a:cs typeface="Courier New" panose="02070309020205020404" pitchFamily="49" charset="0"/>
              </a:rPr>
              <a:t> Adder ( </a:t>
            </a:r>
          </a:p>
          <a:p>
            <a:pPr marL="274320" lvl="1" indent="0">
              <a:buNone/>
            </a:pPr>
            <a:r>
              <a:rPr lang="en-US" dirty="0">
                <a:solidFill>
                  <a:srgbClr val="DF6BDD"/>
                </a:solidFill>
                <a:effectLst/>
                <a:latin typeface="Courier New" panose="02070309020205020404" pitchFamily="49" charset="0"/>
                <a:cs typeface="Courier New" panose="02070309020205020404" pitchFamily="49" charset="0"/>
              </a:rPr>
              <a:t>input</a:t>
            </a:r>
            <a:r>
              <a:rPr lang="en-US" dirty="0">
                <a:effectLst/>
                <a:latin typeface="Courier New" panose="02070309020205020404" pitchFamily="49" charset="0"/>
                <a:cs typeface="Courier New" panose="02070309020205020404" pitchFamily="49" charset="0"/>
              </a:rPr>
              <a:t> </a:t>
            </a:r>
            <a:r>
              <a:rPr lang="en-US" dirty="0">
                <a:solidFill>
                  <a:srgbClr val="DF6BDD"/>
                </a:solidFill>
                <a:effectLst/>
                <a:latin typeface="Courier New" panose="02070309020205020404" pitchFamily="49" charset="0"/>
                <a:cs typeface="Courier New" panose="02070309020205020404" pitchFamily="49" charset="0"/>
              </a:rPr>
              <a:t>wire</a:t>
            </a:r>
            <a:r>
              <a:rPr lang="en-US" dirty="0">
                <a:effectLst/>
                <a:latin typeface="Courier New" panose="02070309020205020404" pitchFamily="49" charset="0"/>
                <a:cs typeface="Courier New" panose="02070309020205020404" pitchFamily="49" charset="0"/>
              </a:rPr>
              <a:t> [</a:t>
            </a:r>
            <a:r>
              <a:rPr lang="en-US" dirty="0">
                <a:solidFill>
                  <a:srgbClr val="EBAE2D"/>
                </a:solidFill>
                <a:effectLst/>
                <a:latin typeface="Courier New" panose="02070309020205020404" pitchFamily="49" charset="0"/>
                <a:cs typeface="Courier New" panose="02070309020205020404" pitchFamily="49" charset="0"/>
              </a:rPr>
              <a:t>3</a:t>
            </a:r>
            <a:r>
              <a:rPr lang="en-US" dirty="0">
                <a:effectLst/>
                <a:latin typeface="Courier New" panose="02070309020205020404" pitchFamily="49" charset="0"/>
                <a:cs typeface="Courier New" panose="02070309020205020404" pitchFamily="49" charset="0"/>
              </a:rPr>
              <a:t>:</a:t>
            </a:r>
            <a:r>
              <a:rPr lang="en-US" dirty="0">
                <a:solidFill>
                  <a:srgbClr val="EBAE2D"/>
                </a:solidFill>
                <a:effectLst/>
                <a:latin typeface="Courier New" panose="02070309020205020404" pitchFamily="49" charset="0"/>
                <a:cs typeface="Courier New" panose="02070309020205020404" pitchFamily="49" charset="0"/>
              </a:rPr>
              <a:t>0</a:t>
            </a:r>
            <a:r>
              <a:rPr lang="en-US" dirty="0">
                <a:effectLst/>
                <a:latin typeface="Courier New" panose="02070309020205020404" pitchFamily="49" charset="0"/>
                <a:cs typeface="Courier New" panose="02070309020205020404" pitchFamily="49" charset="0"/>
              </a:rPr>
              <a:t>] a, </a:t>
            </a:r>
          </a:p>
          <a:p>
            <a:pPr marL="274320" lvl="1" indent="0">
              <a:buNone/>
            </a:pPr>
            <a:r>
              <a:rPr lang="en-US" dirty="0">
                <a:solidFill>
                  <a:srgbClr val="DF6BDD"/>
                </a:solidFill>
                <a:effectLst/>
                <a:latin typeface="Courier New" panose="02070309020205020404" pitchFamily="49" charset="0"/>
                <a:cs typeface="Courier New" panose="02070309020205020404" pitchFamily="49" charset="0"/>
              </a:rPr>
              <a:t>input</a:t>
            </a:r>
            <a:r>
              <a:rPr lang="en-US" dirty="0">
                <a:effectLst/>
                <a:latin typeface="Courier New" panose="02070309020205020404" pitchFamily="49" charset="0"/>
                <a:cs typeface="Courier New" panose="02070309020205020404" pitchFamily="49" charset="0"/>
              </a:rPr>
              <a:t> </a:t>
            </a:r>
            <a:r>
              <a:rPr lang="en-US" dirty="0">
                <a:solidFill>
                  <a:srgbClr val="DF6BDD"/>
                </a:solidFill>
                <a:effectLst/>
                <a:latin typeface="Courier New" panose="02070309020205020404" pitchFamily="49" charset="0"/>
                <a:cs typeface="Courier New" panose="02070309020205020404" pitchFamily="49" charset="0"/>
              </a:rPr>
              <a:t>wire</a:t>
            </a:r>
            <a:r>
              <a:rPr lang="en-US" dirty="0">
                <a:effectLst/>
                <a:latin typeface="Courier New" panose="02070309020205020404" pitchFamily="49" charset="0"/>
                <a:cs typeface="Courier New" panose="02070309020205020404" pitchFamily="49" charset="0"/>
              </a:rPr>
              <a:t> [</a:t>
            </a:r>
            <a:r>
              <a:rPr lang="en-US" dirty="0">
                <a:solidFill>
                  <a:srgbClr val="EBAE2D"/>
                </a:solidFill>
                <a:effectLst/>
                <a:latin typeface="Courier New" panose="02070309020205020404" pitchFamily="49" charset="0"/>
                <a:cs typeface="Courier New" panose="02070309020205020404" pitchFamily="49" charset="0"/>
              </a:rPr>
              <a:t>3</a:t>
            </a:r>
            <a:r>
              <a:rPr lang="en-US" dirty="0">
                <a:effectLst/>
                <a:latin typeface="Courier New" panose="02070309020205020404" pitchFamily="49" charset="0"/>
                <a:cs typeface="Courier New" panose="02070309020205020404" pitchFamily="49" charset="0"/>
              </a:rPr>
              <a:t>:</a:t>
            </a:r>
            <a:r>
              <a:rPr lang="en-US" dirty="0">
                <a:solidFill>
                  <a:srgbClr val="EBAE2D"/>
                </a:solidFill>
                <a:effectLst/>
                <a:latin typeface="Courier New" panose="02070309020205020404" pitchFamily="49" charset="0"/>
                <a:cs typeface="Courier New" panose="02070309020205020404" pitchFamily="49" charset="0"/>
              </a:rPr>
              <a:t>0</a:t>
            </a:r>
            <a:r>
              <a:rPr lang="en-US" dirty="0">
                <a:effectLst/>
                <a:latin typeface="Courier New" panose="02070309020205020404" pitchFamily="49" charset="0"/>
                <a:cs typeface="Courier New" panose="02070309020205020404" pitchFamily="49" charset="0"/>
              </a:rPr>
              <a:t>] b, </a:t>
            </a:r>
          </a:p>
          <a:p>
            <a:pPr marL="274320" lvl="1" indent="0">
              <a:buNone/>
            </a:pPr>
            <a:r>
              <a:rPr lang="en-US" dirty="0">
                <a:solidFill>
                  <a:srgbClr val="DF6BDD"/>
                </a:solidFill>
                <a:effectLst/>
                <a:latin typeface="Courier New" panose="02070309020205020404" pitchFamily="49" charset="0"/>
                <a:cs typeface="Courier New" panose="02070309020205020404" pitchFamily="49" charset="0"/>
              </a:rPr>
              <a:t>output</a:t>
            </a:r>
            <a:r>
              <a:rPr lang="en-US" dirty="0">
                <a:effectLst/>
                <a:latin typeface="Courier New" panose="02070309020205020404" pitchFamily="49" charset="0"/>
                <a:cs typeface="Courier New" panose="02070309020205020404" pitchFamily="49" charset="0"/>
              </a:rPr>
              <a:t> </a:t>
            </a:r>
            <a:r>
              <a:rPr lang="en-US" dirty="0">
                <a:solidFill>
                  <a:srgbClr val="DF6BDD"/>
                </a:solidFill>
                <a:effectLst/>
                <a:latin typeface="Courier New" panose="02070309020205020404" pitchFamily="49" charset="0"/>
                <a:cs typeface="Courier New" panose="02070309020205020404" pitchFamily="49" charset="0"/>
              </a:rPr>
              <a:t>wire</a:t>
            </a:r>
            <a:r>
              <a:rPr lang="en-US" dirty="0">
                <a:effectLst/>
                <a:latin typeface="Courier New" panose="02070309020205020404" pitchFamily="49" charset="0"/>
                <a:cs typeface="Courier New" panose="02070309020205020404" pitchFamily="49" charset="0"/>
              </a:rPr>
              <a:t> [</a:t>
            </a:r>
            <a:r>
              <a:rPr lang="en-US" dirty="0">
                <a:solidFill>
                  <a:srgbClr val="EBAE2D"/>
                </a:solidFill>
                <a:effectLst/>
                <a:latin typeface="Courier New" panose="02070309020205020404" pitchFamily="49" charset="0"/>
                <a:cs typeface="Courier New" panose="02070309020205020404" pitchFamily="49" charset="0"/>
              </a:rPr>
              <a:t>3</a:t>
            </a:r>
            <a:r>
              <a:rPr lang="en-US" dirty="0">
                <a:effectLst/>
                <a:latin typeface="Courier New" panose="02070309020205020404" pitchFamily="49" charset="0"/>
                <a:cs typeface="Courier New" panose="02070309020205020404" pitchFamily="49" charset="0"/>
              </a:rPr>
              <a:t>:</a:t>
            </a:r>
            <a:r>
              <a:rPr lang="en-US" dirty="0">
                <a:solidFill>
                  <a:srgbClr val="EBAE2D"/>
                </a:solidFill>
                <a:effectLst/>
                <a:latin typeface="Courier New" panose="02070309020205020404" pitchFamily="49" charset="0"/>
                <a:cs typeface="Courier New" panose="02070309020205020404" pitchFamily="49" charset="0"/>
              </a:rPr>
              <a:t>0</a:t>
            </a:r>
            <a:r>
              <a:rPr lang="en-US" dirty="0">
                <a:effectLst/>
                <a:latin typeface="Courier New" panose="02070309020205020404" pitchFamily="49" charset="0"/>
                <a:cs typeface="Courier New" panose="02070309020205020404" pitchFamily="49" charset="0"/>
              </a:rPr>
              <a:t>] sum </a:t>
            </a:r>
          </a:p>
          <a:p>
            <a:pPr marL="0" indent="0">
              <a:buNone/>
            </a:pPr>
            <a:r>
              <a:rPr lang="en-US" dirty="0">
                <a:effectLst/>
                <a:latin typeface="Courier New" panose="02070309020205020404" pitchFamily="49" charset="0"/>
                <a:cs typeface="Courier New" panose="02070309020205020404" pitchFamily="49" charset="0"/>
              </a:rPr>
              <a:t>); </a:t>
            </a:r>
          </a:p>
          <a:p>
            <a:pPr marL="274320" lvl="1" indent="0">
              <a:buNone/>
            </a:pPr>
            <a:r>
              <a:rPr lang="en-US" dirty="0">
                <a:solidFill>
                  <a:srgbClr val="DF6BDD"/>
                </a:solidFill>
                <a:effectLst/>
                <a:latin typeface="Courier New" panose="02070309020205020404" pitchFamily="49" charset="0"/>
                <a:cs typeface="Courier New" panose="02070309020205020404" pitchFamily="49" charset="0"/>
              </a:rPr>
              <a:t>assign</a:t>
            </a:r>
            <a:r>
              <a:rPr lang="en-US" dirty="0">
                <a:effectLst/>
                <a:latin typeface="Courier New" panose="02070309020205020404" pitchFamily="49" charset="0"/>
                <a:cs typeface="Courier New" panose="02070309020205020404" pitchFamily="49" charset="0"/>
              </a:rPr>
              <a:t> sum = a + b; </a:t>
            </a:r>
          </a:p>
          <a:p>
            <a:pPr marL="0" indent="0">
              <a:buNone/>
            </a:pPr>
            <a:r>
              <a:rPr lang="en-US" dirty="0" err="1">
                <a:solidFill>
                  <a:srgbClr val="DF6BDD"/>
                </a:solidFill>
                <a:effectLst/>
                <a:latin typeface="Courier New" panose="02070309020205020404" pitchFamily="49" charset="0"/>
                <a:cs typeface="Courier New" panose="02070309020205020404" pitchFamily="49" charset="0"/>
              </a:rPr>
              <a:t>endmodule</a:t>
            </a:r>
            <a:endParaRPr lang="en-KR" dirty="0">
              <a:latin typeface="Courier New" panose="02070309020205020404" pitchFamily="49" charset="0"/>
              <a:cs typeface="Courier New" panose="02070309020205020404" pitchFamily="49" charset="0"/>
            </a:endParaRPr>
          </a:p>
        </p:txBody>
      </p:sp>
      <p:sp>
        <p:nvSpPr>
          <p:cNvPr id="6" name="Text Placeholder 5">
            <a:extLst>
              <a:ext uri="{FF2B5EF4-FFF2-40B4-BE49-F238E27FC236}">
                <a16:creationId xmlns:a16="http://schemas.microsoft.com/office/drawing/2014/main" id="{36EFB058-0912-8925-083C-54F80DA34FFE}"/>
              </a:ext>
            </a:extLst>
          </p:cNvPr>
          <p:cNvSpPr>
            <a:spLocks noGrp="1"/>
          </p:cNvSpPr>
          <p:nvPr>
            <p:ph type="body" sz="quarter" idx="3"/>
          </p:nvPr>
        </p:nvSpPr>
        <p:spPr/>
        <p:txBody>
          <a:bodyPr/>
          <a:lstStyle/>
          <a:p>
            <a:r>
              <a:rPr lang="en-KR" dirty="0"/>
              <a:t>Chisel3</a:t>
            </a:r>
          </a:p>
        </p:txBody>
      </p:sp>
      <p:sp>
        <p:nvSpPr>
          <p:cNvPr id="7" name="Content Placeholder 6">
            <a:extLst>
              <a:ext uri="{FF2B5EF4-FFF2-40B4-BE49-F238E27FC236}">
                <a16:creationId xmlns:a16="http://schemas.microsoft.com/office/drawing/2014/main" id="{780AE5F4-D6EB-65AD-3544-5E97349B14F0}"/>
              </a:ext>
            </a:extLst>
          </p:cNvPr>
          <p:cNvSpPr>
            <a:spLocks noGrp="1"/>
          </p:cNvSpPr>
          <p:nvPr>
            <p:ph sz="quarter" idx="4"/>
          </p:nvPr>
        </p:nvSpPr>
        <p:spPr/>
        <p:txBody>
          <a:bodyPr>
            <a:normAutofit/>
          </a:bodyPr>
          <a:lstStyle/>
          <a:p>
            <a:pPr marL="0" indent="0">
              <a:buNone/>
            </a:pPr>
            <a:r>
              <a:rPr lang="en-US" dirty="0">
                <a:solidFill>
                  <a:srgbClr val="DF6BDD"/>
                </a:solidFill>
                <a:effectLst/>
              </a:rPr>
              <a:t>import</a:t>
            </a:r>
            <a:r>
              <a:rPr lang="en-US" dirty="0">
                <a:effectLst/>
              </a:rPr>
              <a:t> chisel3._ </a:t>
            </a:r>
          </a:p>
          <a:p>
            <a:pPr marL="0" indent="0">
              <a:buNone/>
            </a:pPr>
            <a:r>
              <a:rPr lang="en-US" dirty="0">
                <a:solidFill>
                  <a:srgbClr val="DF6BDD"/>
                </a:solidFill>
                <a:effectLst/>
              </a:rPr>
              <a:t>class</a:t>
            </a:r>
            <a:r>
              <a:rPr lang="en-US" dirty="0">
                <a:effectLst/>
              </a:rPr>
              <a:t> </a:t>
            </a:r>
            <a:r>
              <a:rPr lang="en-US" dirty="0">
                <a:solidFill>
                  <a:srgbClr val="77A0F9"/>
                </a:solidFill>
                <a:effectLst/>
              </a:rPr>
              <a:t>Adder</a:t>
            </a:r>
            <a:r>
              <a:rPr lang="en-US" dirty="0">
                <a:effectLst/>
              </a:rPr>
              <a:t> </a:t>
            </a:r>
            <a:r>
              <a:rPr lang="en-US" dirty="0">
                <a:solidFill>
                  <a:srgbClr val="DF6BDD"/>
                </a:solidFill>
                <a:effectLst/>
              </a:rPr>
              <a:t>extends</a:t>
            </a:r>
            <a:r>
              <a:rPr lang="en-US" dirty="0">
                <a:effectLst/>
              </a:rPr>
              <a:t> </a:t>
            </a:r>
            <a:r>
              <a:rPr lang="en-US" dirty="0">
                <a:solidFill>
                  <a:srgbClr val="77A0F9"/>
                </a:solidFill>
                <a:effectLst/>
              </a:rPr>
              <a:t>Module</a:t>
            </a:r>
            <a:r>
              <a:rPr lang="en-US" dirty="0">
                <a:effectLst/>
              </a:rPr>
              <a:t> { </a:t>
            </a:r>
          </a:p>
          <a:p>
            <a:pPr marL="274320" lvl="1" indent="0">
              <a:buNone/>
            </a:pPr>
            <a:r>
              <a:rPr lang="en-US" dirty="0" err="1">
                <a:solidFill>
                  <a:srgbClr val="DF6BDD"/>
                </a:solidFill>
                <a:effectLst/>
              </a:rPr>
              <a:t>val</a:t>
            </a:r>
            <a:r>
              <a:rPr lang="en-US" dirty="0">
                <a:effectLst/>
              </a:rPr>
              <a:t> io = </a:t>
            </a:r>
            <a:r>
              <a:rPr lang="en-US" dirty="0">
                <a:solidFill>
                  <a:srgbClr val="EBAE2D"/>
                </a:solidFill>
                <a:effectLst/>
              </a:rPr>
              <a:t>IO</a:t>
            </a:r>
            <a:r>
              <a:rPr lang="en-US" dirty="0">
                <a:effectLst/>
              </a:rPr>
              <a:t>(</a:t>
            </a:r>
            <a:r>
              <a:rPr lang="en-US" dirty="0">
                <a:solidFill>
                  <a:srgbClr val="DF6BDD"/>
                </a:solidFill>
                <a:effectLst/>
              </a:rPr>
              <a:t>new</a:t>
            </a:r>
            <a:r>
              <a:rPr lang="en-US" dirty="0">
                <a:effectLst/>
              </a:rPr>
              <a:t> </a:t>
            </a:r>
            <a:r>
              <a:rPr lang="en-US" dirty="0">
                <a:solidFill>
                  <a:srgbClr val="EBAE2D"/>
                </a:solidFill>
                <a:effectLst/>
              </a:rPr>
              <a:t>Bundle</a:t>
            </a:r>
            <a:r>
              <a:rPr lang="en-US" dirty="0">
                <a:effectLst/>
              </a:rPr>
              <a:t> { </a:t>
            </a:r>
          </a:p>
          <a:p>
            <a:pPr marL="548640" lvl="2" indent="0">
              <a:buNone/>
            </a:pPr>
            <a:r>
              <a:rPr lang="en-US" dirty="0" err="1">
                <a:solidFill>
                  <a:srgbClr val="DF6BDD"/>
                </a:solidFill>
                <a:effectLst/>
              </a:rPr>
              <a:t>val</a:t>
            </a:r>
            <a:r>
              <a:rPr lang="en-US" dirty="0">
                <a:effectLst/>
              </a:rPr>
              <a:t> a = </a:t>
            </a:r>
            <a:r>
              <a:rPr lang="en-US" dirty="0">
                <a:solidFill>
                  <a:srgbClr val="EBAE2D"/>
                </a:solidFill>
                <a:effectLst/>
              </a:rPr>
              <a:t>Input</a:t>
            </a:r>
            <a:r>
              <a:rPr lang="en-US" dirty="0">
                <a:effectLst/>
              </a:rPr>
              <a:t>(</a:t>
            </a:r>
            <a:r>
              <a:rPr lang="en-US" dirty="0" err="1">
                <a:solidFill>
                  <a:srgbClr val="EBAE2D"/>
                </a:solidFill>
                <a:effectLst/>
              </a:rPr>
              <a:t>UInt</a:t>
            </a:r>
            <a:r>
              <a:rPr lang="en-US" dirty="0">
                <a:effectLst/>
              </a:rPr>
              <a:t>(</a:t>
            </a:r>
            <a:r>
              <a:rPr lang="en-US" dirty="0">
                <a:solidFill>
                  <a:srgbClr val="EBAE2D"/>
                </a:solidFill>
                <a:effectLst/>
              </a:rPr>
              <a:t>4.W</a:t>
            </a:r>
            <a:r>
              <a:rPr lang="en-US" dirty="0">
                <a:effectLst/>
              </a:rPr>
              <a:t>)) </a:t>
            </a:r>
          </a:p>
          <a:p>
            <a:pPr marL="548640" lvl="2" indent="0">
              <a:buNone/>
            </a:pPr>
            <a:r>
              <a:rPr lang="en-US" dirty="0" err="1">
                <a:solidFill>
                  <a:srgbClr val="DF6BDD"/>
                </a:solidFill>
                <a:effectLst/>
              </a:rPr>
              <a:t>val</a:t>
            </a:r>
            <a:r>
              <a:rPr lang="en-US" dirty="0">
                <a:effectLst/>
              </a:rPr>
              <a:t> b = </a:t>
            </a:r>
            <a:r>
              <a:rPr lang="en-US" dirty="0">
                <a:solidFill>
                  <a:srgbClr val="EBAE2D"/>
                </a:solidFill>
                <a:effectLst/>
              </a:rPr>
              <a:t>Input</a:t>
            </a:r>
            <a:r>
              <a:rPr lang="en-US" dirty="0">
                <a:effectLst/>
              </a:rPr>
              <a:t>(</a:t>
            </a:r>
            <a:r>
              <a:rPr lang="en-US" dirty="0" err="1">
                <a:solidFill>
                  <a:srgbClr val="EBAE2D"/>
                </a:solidFill>
                <a:effectLst/>
              </a:rPr>
              <a:t>UInt</a:t>
            </a:r>
            <a:r>
              <a:rPr lang="en-US" dirty="0">
                <a:effectLst/>
              </a:rPr>
              <a:t>(</a:t>
            </a:r>
            <a:r>
              <a:rPr lang="en-US" dirty="0">
                <a:solidFill>
                  <a:srgbClr val="EBAE2D"/>
                </a:solidFill>
                <a:effectLst/>
              </a:rPr>
              <a:t>4.W</a:t>
            </a:r>
            <a:r>
              <a:rPr lang="en-US" dirty="0">
                <a:effectLst/>
              </a:rPr>
              <a:t>)) </a:t>
            </a:r>
          </a:p>
          <a:p>
            <a:pPr marL="548640" lvl="2" indent="0">
              <a:buNone/>
            </a:pPr>
            <a:r>
              <a:rPr lang="en-US" dirty="0" err="1">
                <a:solidFill>
                  <a:srgbClr val="DF6BDD"/>
                </a:solidFill>
                <a:effectLst/>
              </a:rPr>
              <a:t>val</a:t>
            </a:r>
            <a:r>
              <a:rPr lang="en-US" dirty="0">
                <a:effectLst/>
              </a:rPr>
              <a:t> sum = </a:t>
            </a:r>
            <a:r>
              <a:rPr lang="en-US" dirty="0">
                <a:solidFill>
                  <a:srgbClr val="EBAE2D"/>
                </a:solidFill>
                <a:effectLst/>
              </a:rPr>
              <a:t>Output</a:t>
            </a:r>
            <a:r>
              <a:rPr lang="en-US" dirty="0">
                <a:effectLst/>
              </a:rPr>
              <a:t>(</a:t>
            </a:r>
            <a:r>
              <a:rPr lang="en-US" dirty="0" err="1">
                <a:solidFill>
                  <a:srgbClr val="EBAE2D"/>
                </a:solidFill>
                <a:effectLst/>
              </a:rPr>
              <a:t>UInt</a:t>
            </a:r>
            <a:r>
              <a:rPr lang="en-US" dirty="0">
                <a:effectLst/>
              </a:rPr>
              <a:t>(</a:t>
            </a:r>
            <a:r>
              <a:rPr lang="en-US" dirty="0">
                <a:solidFill>
                  <a:srgbClr val="EBAE2D"/>
                </a:solidFill>
                <a:effectLst/>
              </a:rPr>
              <a:t>4.W</a:t>
            </a:r>
            <a:r>
              <a:rPr lang="en-US" dirty="0">
                <a:effectLst/>
              </a:rPr>
              <a:t>)) </a:t>
            </a:r>
          </a:p>
          <a:p>
            <a:pPr marL="274320" lvl="1" indent="0">
              <a:buNone/>
            </a:pPr>
            <a:r>
              <a:rPr lang="en-US" dirty="0">
                <a:effectLst/>
              </a:rPr>
              <a:t>}) </a:t>
            </a:r>
          </a:p>
          <a:p>
            <a:pPr marL="274320" lvl="1" indent="0">
              <a:buNone/>
            </a:pPr>
            <a:r>
              <a:rPr lang="en-US" dirty="0" err="1">
                <a:effectLst/>
              </a:rPr>
              <a:t>io.sum</a:t>
            </a:r>
            <a:r>
              <a:rPr lang="en-US" dirty="0">
                <a:effectLst/>
              </a:rPr>
              <a:t> := </a:t>
            </a:r>
            <a:r>
              <a:rPr lang="en-US" dirty="0" err="1">
                <a:effectLst/>
              </a:rPr>
              <a:t>io.a</a:t>
            </a:r>
            <a:r>
              <a:rPr lang="en-US" dirty="0">
                <a:effectLst/>
              </a:rPr>
              <a:t> + </a:t>
            </a:r>
            <a:r>
              <a:rPr lang="en-US" dirty="0" err="1">
                <a:effectLst/>
              </a:rPr>
              <a:t>io.b</a:t>
            </a:r>
            <a:r>
              <a:rPr lang="en-US" dirty="0">
                <a:effectLst/>
              </a:rPr>
              <a:t> </a:t>
            </a:r>
          </a:p>
          <a:p>
            <a:pPr marL="0" indent="0">
              <a:buNone/>
            </a:pPr>
            <a:r>
              <a:rPr lang="en-US" dirty="0">
                <a:effectLst/>
              </a:rPr>
              <a:t>}</a:t>
            </a:r>
            <a:endParaRPr lang="en-KR" dirty="0"/>
          </a:p>
        </p:txBody>
      </p:sp>
    </p:spTree>
    <p:extLst>
      <p:ext uri="{BB962C8B-B14F-4D97-AF65-F5344CB8AC3E}">
        <p14:creationId xmlns:p14="http://schemas.microsoft.com/office/powerpoint/2010/main" val="2229856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F49CC-3BD1-FCB1-2CBD-E91BDF6C1AA2}"/>
              </a:ext>
            </a:extLst>
          </p:cNvPr>
          <p:cNvSpPr>
            <a:spLocks noGrp="1"/>
          </p:cNvSpPr>
          <p:nvPr>
            <p:ph type="ctrTitle"/>
          </p:nvPr>
        </p:nvSpPr>
        <p:spPr/>
        <p:txBody>
          <a:bodyPr/>
          <a:lstStyle/>
          <a:p>
            <a:r>
              <a:rPr lang="en-US" dirty="0"/>
              <a:t>2. Basics of Digital Design with Chisel</a:t>
            </a:r>
          </a:p>
        </p:txBody>
      </p:sp>
      <p:sp>
        <p:nvSpPr>
          <p:cNvPr id="3" name="Subtitle 2">
            <a:extLst>
              <a:ext uri="{FF2B5EF4-FFF2-40B4-BE49-F238E27FC236}">
                <a16:creationId xmlns:a16="http://schemas.microsoft.com/office/drawing/2014/main" id="{B10AAB02-607D-29DB-3AB3-2D3EA9BE3E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6332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1FE7A58-9670-E875-ADE4-795327DA72BA}"/>
              </a:ext>
            </a:extLst>
          </p:cNvPr>
          <p:cNvSpPr>
            <a:spLocks noGrp="1"/>
          </p:cNvSpPr>
          <p:nvPr>
            <p:ph type="title"/>
          </p:nvPr>
        </p:nvSpPr>
        <p:spPr/>
        <p:txBody>
          <a:bodyPr/>
          <a:lstStyle/>
          <a:p>
            <a:r>
              <a:rPr lang="en-US" dirty="0"/>
              <a:t>2.1 Constructs</a:t>
            </a:r>
            <a:endParaRPr lang="en-KR" dirty="0"/>
          </a:p>
        </p:txBody>
      </p:sp>
      <p:sp>
        <p:nvSpPr>
          <p:cNvPr id="8" name="Content Placeholder 7">
            <a:extLst>
              <a:ext uri="{FF2B5EF4-FFF2-40B4-BE49-F238E27FC236}">
                <a16:creationId xmlns:a16="http://schemas.microsoft.com/office/drawing/2014/main" id="{EA8AF4A7-679A-6C2F-966A-8ABBB7E6C3E1}"/>
              </a:ext>
            </a:extLst>
          </p:cNvPr>
          <p:cNvSpPr>
            <a:spLocks noGrp="1"/>
          </p:cNvSpPr>
          <p:nvPr>
            <p:ph idx="1"/>
          </p:nvPr>
        </p:nvSpPr>
        <p:spPr/>
        <p:txBody>
          <a:bodyPr/>
          <a:lstStyle/>
          <a:p>
            <a:pPr algn="l">
              <a:buFont typeface="+mj-lt"/>
              <a:buAutoNum type="arabicPeriod"/>
            </a:pPr>
            <a:r>
              <a:rPr lang="en-US" dirty="0"/>
              <a:t>Chisel uses a hierarchical module-based design approach, similar to Verilog. </a:t>
            </a:r>
          </a:p>
          <a:p>
            <a:pPr algn="l">
              <a:buFont typeface="+mj-lt"/>
              <a:buAutoNum type="arabicPeriod"/>
            </a:pPr>
            <a:r>
              <a:rPr lang="en-US" dirty="0"/>
              <a:t>You can define modules and their connections using Chisel constructs like </a:t>
            </a:r>
            <a:r>
              <a:rPr lang="en-US" b="1" dirty="0">
                <a:solidFill>
                  <a:srgbClr val="2E2F30"/>
                </a:solidFill>
                <a:highlight>
                  <a:srgbClr val="FFFF00"/>
                </a:highlight>
                <a:latin typeface="Courier New" panose="02070309020205020404" pitchFamily="49" charset="0"/>
                <a:cs typeface="Courier New" panose="02070309020205020404" pitchFamily="49" charset="0"/>
              </a:rPr>
              <a:t>Input</a:t>
            </a:r>
            <a:r>
              <a:rPr lang="en-US" dirty="0"/>
              <a:t>, </a:t>
            </a:r>
            <a:r>
              <a:rPr lang="en-US" b="1" dirty="0">
                <a:solidFill>
                  <a:srgbClr val="2E2F30"/>
                </a:solidFill>
                <a:highlight>
                  <a:srgbClr val="FFFF00"/>
                </a:highlight>
                <a:latin typeface="Courier New" panose="02070309020205020404" pitchFamily="49" charset="0"/>
                <a:cs typeface="Courier New" panose="02070309020205020404" pitchFamily="49" charset="0"/>
              </a:rPr>
              <a:t>Output</a:t>
            </a:r>
            <a:r>
              <a:rPr lang="en-US" dirty="0"/>
              <a:t>, </a:t>
            </a:r>
            <a:r>
              <a:rPr lang="en-US" b="1" dirty="0">
                <a:solidFill>
                  <a:srgbClr val="2E2F30"/>
                </a:solidFill>
                <a:highlight>
                  <a:srgbClr val="FFFF00"/>
                </a:highlight>
                <a:latin typeface="Courier New" panose="02070309020205020404" pitchFamily="49" charset="0"/>
                <a:cs typeface="Courier New" panose="02070309020205020404" pitchFamily="49" charset="0"/>
              </a:rPr>
              <a:t>Module</a:t>
            </a:r>
            <a:r>
              <a:rPr lang="en-US" dirty="0"/>
              <a:t>, </a:t>
            </a:r>
            <a:r>
              <a:rPr lang="en-US" b="1" dirty="0">
                <a:solidFill>
                  <a:srgbClr val="2E2F30"/>
                </a:solidFill>
                <a:highlight>
                  <a:srgbClr val="FFFF00"/>
                </a:highlight>
                <a:latin typeface="Courier New" panose="02070309020205020404" pitchFamily="49" charset="0"/>
                <a:cs typeface="Courier New" panose="02070309020205020404" pitchFamily="49" charset="0"/>
              </a:rPr>
              <a:t>Wire</a:t>
            </a:r>
            <a:r>
              <a:rPr lang="en-US" dirty="0"/>
              <a:t>, and </a:t>
            </a:r>
            <a:r>
              <a:rPr lang="en-US" b="1" dirty="0">
                <a:solidFill>
                  <a:srgbClr val="2E2F30"/>
                </a:solidFill>
                <a:highlight>
                  <a:srgbClr val="FFFF00"/>
                </a:highlight>
                <a:latin typeface="Courier New" panose="02070309020205020404" pitchFamily="49" charset="0"/>
                <a:cs typeface="Courier New" panose="02070309020205020404" pitchFamily="49" charset="0"/>
              </a:rPr>
              <a:t>Reg</a:t>
            </a:r>
            <a:r>
              <a:rPr lang="en-US" dirty="0"/>
              <a:t>.</a:t>
            </a:r>
          </a:p>
          <a:p>
            <a:pPr algn="l">
              <a:buFont typeface="+mj-lt"/>
              <a:buAutoNum type="arabicPeriod"/>
            </a:pPr>
            <a:r>
              <a:rPr lang="en-US" dirty="0"/>
              <a:t>Chisel supports both combinational and sequential circuit designs. Combinational circuits are created using combinational logic operators, while sequential circuits are created using registers and sequential constructs.</a:t>
            </a:r>
            <a:endParaRPr lang="en-KR" dirty="0"/>
          </a:p>
        </p:txBody>
      </p:sp>
    </p:spTree>
    <p:extLst>
      <p:ext uri="{BB962C8B-B14F-4D97-AF65-F5344CB8AC3E}">
        <p14:creationId xmlns:p14="http://schemas.microsoft.com/office/powerpoint/2010/main" val="323737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3BF3-AD13-689A-769A-58E9C0050D51}"/>
              </a:ext>
            </a:extLst>
          </p:cNvPr>
          <p:cNvSpPr>
            <a:spLocks noGrp="1"/>
          </p:cNvSpPr>
          <p:nvPr>
            <p:ph type="title"/>
          </p:nvPr>
        </p:nvSpPr>
        <p:spPr/>
        <p:txBody>
          <a:bodyPr/>
          <a:lstStyle/>
          <a:p>
            <a:r>
              <a:rPr lang="en-US" dirty="0"/>
              <a:t>2.2 Combinational Design</a:t>
            </a:r>
          </a:p>
        </p:txBody>
      </p:sp>
      <p:sp>
        <p:nvSpPr>
          <p:cNvPr id="3" name="Text Placeholder 2">
            <a:extLst>
              <a:ext uri="{FF2B5EF4-FFF2-40B4-BE49-F238E27FC236}">
                <a16:creationId xmlns:a16="http://schemas.microsoft.com/office/drawing/2014/main" id="{3D0EEC44-82B7-4E3B-B4E2-3BC6A8442652}"/>
              </a:ext>
            </a:extLst>
          </p:cNvPr>
          <p:cNvSpPr>
            <a:spLocks noGrp="1"/>
          </p:cNvSpPr>
          <p:nvPr>
            <p:ph type="body" idx="1"/>
          </p:nvPr>
        </p:nvSpPr>
        <p:spPr/>
        <p:txBody>
          <a:bodyPr/>
          <a:lstStyle/>
          <a:p>
            <a:pPr algn="l">
              <a:buFont typeface="+mj-lt"/>
              <a:buAutoNum type="arabicPeriod"/>
            </a:pPr>
            <a:r>
              <a:rPr lang="en-US" b="0" i="0" dirty="0">
                <a:solidFill>
                  <a:srgbClr val="2E2F30"/>
                </a:solidFill>
                <a:effectLst/>
                <a:latin typeface="Inter"/>
              </a:rPr>
              <a:t>Combinational circuits in Chisel are constructed using combinational logic operators such as </a:t>
            </a:r>
            <a:r>
              <a:rPr lang="en-US" b="1" dirty="0">
                <a:solidFill>
                  <a:srgbClr val="2E2F30"/>
                </a:solidFill>
                <a:highlight>
                  <a:srgbClr val="FFFF00"/>
                </a:highlight>
                <a:latin typeface="Courier New" panose="02070309020205020404" pitchFamily="49" charset="0"/>
                <a:cs typeface="Courier New" panose="02070309020205020404" pitchFamily="49" charset="0"/>
              </a:rPr>
              <a:t>&amp;&amp;</a:t>
            </a:r>
            <a:r>
              <a:rPr lang="en-US" b="0" i="0" dirty="0">
                <a:solidFill>
                  <a:srgbClr val="2E2F30"/>
                </a:solidFill>
                <a:effectLst/>
                <a:latin typeface="Inter"/>
              </a:rPr>
              <a:t> (AND), </a:t>
            </a:r>
            <a:r>
              <a:rPr lang="en-US" b="1" dirty="0">
                <a:solidFill>
                  <a:srgbClr val="2E2F30"/>
                </a:solidFill>
                <a:highlight>
                  <a:srgbClr val="FFFF00"/>
                </a:highlight>
                <a:latin typeface="Courier New" panose="02070309020205020404" pitchFamily="49" charset="0"/>
                <a:cs typeface="Courier New" panose="02070309020205020404" pitchFamily="49" charset="0"/>
              </a:rPr>
              <a:t>||</a:t>
            </a:r>
            <a:r>
              <a:rPr lang="en-US" b="0" i="0" dirty="0">
                <a:solidFill>
                  <a:srgbClr val="2E2F30"/>
                </a:solidFill>
                <a:effectLst/>
                <a:latin typeface="Inter"/>
              </a:rPr>
              <a:t> (OR), </a:t>
            </a:r>
            <a:r>
              <a:rPr lang="en-US" b="1" dirty="0">
                <a:solidFill>
                  <a:srgbClr val="2E2F30"/>
                </a:solidFill>
                <a:highlight>
                  <a:srgbClr val="FFFF00"/>
                </a:highlight>
                <a:latin typeface="Courier New" panose="02070309020205020404" pitchFamily="49" charset="0"/>
                <a:cs typeface="Courier New" panose="02070309020205020404" pitchFamily="49" charset="0"/>
              </a:rPr>
              <a:t>!</a:t>
            </a:r>
            <a:r>
              <a:rPr lang="en-US" b="0" i="0" dirty="0">
                <a:solidFill>
                  <a:srgbClr val="2E2F30"/>
                </a:solidFill>
                <a:effectLst/>
                <a:latin typeface="Inter"/>
              </a:rPr>
              <a:t> (NOT), and </a:t>
            </a:r>
            <a:r>
              <a:rPr lang="en-US" b="1" dirty="0">
                <a:solidFill>
                  <a:srgbClr val="2E2F30"/>
                </a:solidFill>
                <a:highlight>
                  <a:srgbClr val="FFFF00"/>
                </a:highlight>
                <a:latin typeface="Courier New" panose="02070309020205020404" pitchFamily="49" charset="0"/>
                <a:cs typeface="Courier New" panose="02070309020205020404" pitchFamily="49" charset="0"/>
              </a:rPr>
              <a:t>^</a:t>
            </a:r>
            <a:r>
              <a:rPr lang="en-US" b="0" i="0" dirty="0">
                <a:solidFill>
                  <a:srgbClr val="2E2F30"/>
                </a:solidFill>
                <a:effectLst/>
                <a:latin typeface="Inter"/>
              </a:rPr>
              <a:t> (XOR). These operators allow you to define logical relationships between input and output signals.</a:t>
            </a:r>
          </a:p>
          <a:p>
            <a:pPr algn="l">
              <a:buFont typeface="+mj-lt"/>
              <a:buAutoNum type="arabicPeriod"/>
            </a:pPr>
            <a:r>
              <a:rPr lang="en-US" b="0" i="0" dirty="0">
                <a:solidFill>
                  <a:srgbClr val="2E2F30"/>
                </a:solidFill>
                <a:effectLst/>
                <a:latin typeface="Inter"/>
              </a:rPr>
              <a:t>Chisel provides built-in types like </a:t>
            </a:r>
            <a:r>
              <a:rPr lang="en-US" b="1" dirty="0">
                <a:solidFill>
                  <a:srgbClr val="2E2F30"/>
                </a:solidFill>
                <a:highlight>
                  <a:srgbClr val="FFFF00"/>
                </a:highlight>
                <a:latin typeface="Courier New" panose="02070309020205020404" pitchFamily="49" charset="0"/>
                <a:cs typeface="Courier New" panose="02070309020205020404" pitchFamily="49" charset="0"/>
              </a:rPr>
              <a:t>Bool</a:t>
            </a:r>
            <a:r>
              <a:rPr lang="en-US" b="0" i="0" dirty="0">
                <a:solidFill>
                  <a:srgbClr val="2E2F30"/>
                </a:solidFill>
                <a:effectLst/>
                <a:latin typeface="Inter"/>
              </a:rPr>
              <a:t>, </a:t>
            </a:r>
            <a:r>
              <a:rPr lang="en-US" b="1" dirty="0" err="1">
                <a:solidFill>
                  <a:srgbClr val="2E2F30"/>
                </a:solidFill>
                <a:highlight>
                  <a:srgbClr val="FFFF00"/>
                </a:highlight>
                <a:latin typeface="Courier New" panose="02070309020205020404" pitchFamily="49" charset="0"/>
                <a:cs typeface="Courier New" panose="02070309020205020404" pitchFamily="49" charset="0"/>
              </a:rPr>
              <a:t>UInt</a:t>
            </a:r>
            <a:r>
              <a:rPr lang="en-US" b="0" i="0" dirty="0">
                <a:solidFill>
                  <a:srgbClr val="2E2F30"/>
                </a:solidFill>
                <a:effectLst/>
                <a:latin typeface="Inter"/>
              </a:rPr>
              <a:t> and </a:t>
            </a:r>
            <a:r>
              <a:rPr lang="en-US" b="1" dirty="0" err="1">
                <a:solidFill>
                  <a:srgbClr val="2E2F30"/>
                </a:solidFill>
                <a:highlight>
                  <a:srgbClr val="FFFF00"/>
                </a:highlight>
                <a:latin typeface="Courier New" panose="02070309020205020404" pitchFamily="49" charset="0"/>
                <a:cs typeface="Courier New" panose="02070309020205020404" pitchFamily="49" charset="0"/>
              </a:rPr>
              <a:t>SInt</a:t>
            </a:r>
            <a:r>
              <a:rPr lang="en-US" b="0" i="0" dirty="0">
                <a:solidFill>
                  <a:srgbClr val="2E2F30"/>
                </a:solidFill>
                <a:effectLst/>
                <a:latin typeface="Inter"/>
              </a:rPr>
              <a:t>. These types can be used to define input and output ports of combinational modules.</a:t>
            </a:r>
          </a:p>
          <a:p>
            <a:pPr algn="l">
              <a:buFont typeface="+mj-lt"/>
              <a:buAutoNum type="arabicPeriod"/>
            </a:pPr>
            <a:r>
              <a:rPr lang="en-US" b="0" i="0" dirty="0">
                <a:solidFill>
                  <a:srgbClr val="2E2F30"/>
                </a:solidFill>
                <a:effectLst/>
                <a:latin typeface="Inter"/>
              </a:rPr>
              <a:t>Chisel use the </a:t>
            </a:r>
            <a:r>
              <a:rPr lang="en-US" b="1" dirty="0">
                <a:solidFill>
                  <a:srgbClr val="2E2F30"/>
                </a:solidFill>
                <a:highlight>
                  <a:srgbClr val="FFFF00"/>
                </a:highlight>
                <a:latin typeface="Courier New" panose="02070309020205020404" pitchFamily="49" charset="0"/>
                <a:cs typeface="Courier New" panose="02070309020205020404" pitchFamily="49" charset="0"/>
              </a:rPr>
              <a:t>:=</a:t>
            </a:r>
            <a:r>
              <a:rPr lang="en-US" b="0" i="0" dirty="0">
                <a:solidFill>
                  <a:srgbClr val="2E2F30"/>
                </a:solidFill>
                <a:effectLst/>
                <a:latin typeface="Inter"/>
              </a:rPr>
              <a:t> operator to assign the output to a signal.</a:t>
            </a:r>
          </a:p>
          <a:p>
            <a:pPr algn="l">
              <a:buFont typeface="+mj-lt"/>
              <a:buAutoNum type="arabicPeriod"/>
            </a:pPr>
            <a:r>
              <a:rPr lang="en-US" b="0" i="0" dirty="0">
                <a:solidFill>
                  <a:srgbClr val="2E2F30"/>
                </a:solidFill>
                <a:effectLst/>
                <a:latin typeface="Inter"/>
              </a:rPr>
              <a:t>Chisel allows the use of conditional expressions, such as </a:t>
            </a:r>
            <a:r>
              <a:rPr lang="en-US" b="1" dirty="0">
                <a:solidFill>
                  <a:srgbClr val="2E2F30"/>
                </a:solidFill>
                <a:highlight>
                  <a:srgbClr val="FFFF00"/>
                </a:highlight>
                <a:latin typeface="Courier New" panose="02070309020205020404" pitchFamily="49" charset="0"/>
                <a:cs typeface="Courier New" panose="02070309020205020404" pitchFamily="49" charset="0"/>
              </a:rPr>
              <a:t>Mux</a:t>
            </a:r>
            <a:r>
              <a:rPr lang="en-US" b="0" i="0" dirty="0">
                <a:solidFill>
                  <a:srgbClr val="2E2F30"/>
                </a:solidFill>
                <a:effectLst/>
                <a:latin typeface="Inter"/>
              </a:rPr>
              <a:t>, to implement multiplexers (MUX) in combinational circuits. </a:t>
            </a:r>
            <a:endParaRPr lang="en-US" dirty="0"/>
          </a:p>
        </p:txBody>
      </p:sp>
    </p:spTree>
    <p:extLst>
      <p:ext uri="{BB962C8B-B14F-4D97-AF65-F5344CB8AC3E}">
        <p14:creationId xmlns:p14="http://schemas.microsoft.com/office/powerpoint/2010/main" val="235806186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71BE-F468-5A2D-8008-6014BC0CE921}"/>
              </a:ext>
            </a:extLst>
          </p:cNvPr>
          <p:cNvSpPr>
            <a:spLocks noGrp="1"/>
          </p:cNvSpPr>
          <p:nvPr>
            <p:ph type="title"/>
          </p:nvPr>
        </p:nvSpPr>
        <p:spPr/>
        <p:txBody>
          <a:bodyPr/>
          <a:lstStyle/>
          <a:p>
            <a:r>
              <a:rPr lang="en-US" dirty="0"/>
              <a:t>2.3 Sequential Design</a:t>
            </a:r>
            <a:endParaRPr lang="en-KR" dirty="0"/>
          </a:p>
        </p:txBody>
      </p:sp>
      <p:sp>
        <p:nvSpPr>
          <p:cNvPr id="3" name="Text Placeholder 2">
            <a:extLst>
              <a:ext uri="{FF2B5EF4-FFF2-40B4-BE49-F238E27FC236}">
                <a16:creationId xmlns:a16="http://schemas.microsoft.com/office/drawing/2014/main" id="{88F98FE7-76F3-E778-A76E-B722EEF66361}"/>
              </a:ext>
            </a:extLst>
          </p:cNvPr>
          <p:cNvSpPr>
            <a:spLocks noGrp="1"/>
          </p:cNvSpPr>
          <p:nvPr>
            <p:ph type="body" idx="1"/>
          </p:nvPr>
        </p:nvSpPr>
        <p:spPr/>
        <p:txBody>
          <a:bodyPr>
            <a:normAutofit/>
          </a:bodyPr>
          <a:lstStyle/>
          <a:p>
            <a:pPr algn="l">
              <a:buFont typeface="Arial" panose="020B0604020202020204" pitchFamily="34" charset="0"/>
              <a:buChar char="•"/>
            </a:pPr>
            <a:r>
              <a:rPr lang="en-US" dirty="0">
                <a:solidFill>
                  <a:srgbClr val="2E2F30"/>
                </a:solidFill>
                <a:latin typeface="Inter"/>
              </a:rPr>
              <a:t>The Reg construct in Chisel3 is used to declare registers. It takes the data type as a parameter and returns a register of that type. For example: </a:t>
            </a:r>
            <a:r>
              <a:rPr lang="en-US" b="1" dirty="0" err="1">
                <a:solidFill>
                  <a:srgbClr val="2E2F30"/>
                </a:solidFill>
                <a:highlight>
                  <a:srgbClr val="FFFF00"/>
                </a:highlight>
                <a:latin typeface="Courier New" panose="02070309020205020404" pitchFamily="49" charset="0"/>
                <a:cs typeface="Courier New" panose="02070309020205020404" pitchFamily="49" charset="0"/>
              </a:rPr>
              <a:t>val</a:t>
            </a:r>
            <a:r>
              <a:rPr lang="en-US" b="1" dirty="0">
                <a:solidFill>
                  <a:srgbClr val="2E2F30"/>
                </a:solidFill>
                <a:highlight>
                  <a:srgbClr val="FFFF00"/>
                </a:highlight>
                <a:latin typeface="Courier New" panose="02070309020205020404" pitchFamily="49" charset="0"/>
                <a:cs typeface="Courier New" panose="02070309020205020404" pitchFamily="49" charset="0"/>
              </a:rPr>
              <a:t> </a:t>
            </a:r>
            <a:r>
              <a:rPr lang="en-US" b="1" dirty="0" err="1">
                <a:solidFill>
                  <a:srgbClr val="2E2F30"/>
                </a:solidFill>
                <a:highlight>
                  <a:srgbClr val="FFFF00"/>
                </a:highlight>
                <a:latin typeface="Courier New" panose="02070309020205020404" pitchFamily="49" charset="0"/>
                <a:cs typeface="Courier New" panose="02070309020205020404" pitchFamily="49" charset="0"/>
              </a:rPr>
              <a:t>myReg</a:t>
            </a:r>
            <a:r>
              <a:rPr lang="en-US" b="1" dirty="0">
                <a:solidFill>
                  <a:srgbClr val="2E2F30"/>
                </a:solidFill>
                <a:highlight>
                  <a:srgbClr val="FFFF00"/>
                </a:highlight>
                <a:latin typeface="Courier New" panose="02070309020205020404" pitchFamily="49" charset="0"/>
                <a:cs typeface="Courier New" panose="02070309020205020404" pitchFamily="49" charset="0"/>
              </a:rPr>
              <a:t> = Reg(</a:t>
            </a:r>
            <a:r>
              <a:rPr lang="en-US" b="1" dirty="0" err="1">
                <a:solidFill>
                  <a:srgbClr val="2E2F30"/>
                </a:solidFill>
                <a:highlight>
                  <a:srgbClr val="FFFF00"/>
                </a:highlight>
                <a:latin typeface="Courier New" panose="02070309020205020404" pitchFamily="49" charset="0"/>
                <a:cs typeface="Courier New" panose="02070309020205020404" pitchFamily="49" charset="0"/>
              </a:rPr>
              <a:t>UInt</a:t>
            </a:r>
            <a:r>
              <a:rPr lang="en-US" b="1" dirty="0">
                <a:solidFill>
                  <a:srgbClr val="2E2F30"/>
                </a:solidFill>
                <a:highlight>
                  <a:srgbClr val="FFFF00"/>
                </a:highlight>
                <a:latin typeface="Courier New" panose="02070309020205020404" pitchFamily="49" charset="0"/>
                <a:cs typeface="Courier New" panose="02070309020205020404" pitchFamily="49" charset="0"/>
              </a:rPr>
              <a:t>(8.W))</a:t>
            </a:r>
          </a:p>
          <a:p>
            <a:pPr algn="l">
              <a:buFont typeface="Arial" panose="020B0604020202020204" pitchFamily="34" charset="0"/>
              <a:buChar char="•"/>
            </a:pPr>
            <a:r>
              <a:rPr lang="en-US" dirty="0">
                <a:solidFill>
                  <a:srgbClr val="2E2F30"/>
                </a:solidFill>
                <a:latin typeface="Inter"/>
              </a:rPr>
              <a:t>The </a:t>
            </a:r>
            <a:r>
              <a:rPr lang="en-US" b="1" dirty="0" err="1">
                <a:solidFill>
                  <a:srgbClr val="2E2F30"/>
                </a:solidFill>
                <a:highlight>
                  <a:srgbClr val="FFFF00"/>
                </a:highlight>
                <a:latin typeface="Courier New" panose="02070309020205020404" pitchFamily="49" charset="0"/>
                <a:cs typeface="Courier New" panose="02070309020205020404" pitchFamily="49" charset="0"/>
              </a:rPr>
              <a:t>RegInit</a:t>
            </a:r>
            <a:r>
              <a:rPr lang="en-US" dirty="0">
                <a:solidFill>
                  <a:srgbClr val="2E2F30"/>
                </a:solidFill>
                <a:latin typeface="Inter"/>
              </a:rPr>
              <a:t> construct initializes a register with a specific value. It takes the initial value as a parameter and returns a register initialized with that value. For example: </a:t>
            </a:r>
            <a:r>
              <a:rPr lang="en-US" b="1" dirty="0" err="1">
                <a:solidFill>
                  <a:srgbClr val="2E2F30"/>
                </a:solidFill>
                <a:highlight>
                  <a:srgbClr val="FFFF00"/>
                </a:highlight>
                <a:latin typeface="Courier New" panose="02070309020205020404" pitchFamily="49" charset="0"/>
                <a:cs typeface="Courier New" panose="02070309020205020404" pitchFamily="49" charset="0"/>
              </a:rPr>
              <a:t>val</a:t>
            </a:r>
            <a:r>
              <a:rPr lang="en-US" b="1" dirty="0">
                <a:solidFill>
                  <a:srgbClr val="2E2F30"/>
                </a:solidFill>
                <a:highlight>
                  <a:srgbClr val="FFFF00"/>
                </a:highlight>
                <a:latin typeface="Courier New" panose="02070309020205020404" pitchFamily="49" charset="0"/>
                <a:cs typeface="Courier New" panose="02070309020205020404" pitchFamily="49" charset="0"/>
              </a:rPr>
              <a:t> </a:t>
            </a:r>
            <a:r>
              <a:rPr lang="en-US" b="1" dirty="0" err="1">
                <a:solidFill>
                  <a:srgbClr val="2E2F30"/>
                </a:solidFill>
                <a:highlight>
                  <a:srgbClr val="FFFF00"/>
                </a:highlight>
                <a:latin typeface="Courier New" panose="02070309020205020404" pitchFamily="49" charset="0"/>
                <a:cs typeface="Courier New" panose="02070309020205020404" pitchFamily="49" charset="0"/>
              </a:rPr>
              <a:t>myReg</a:t>
            </a:r>
            <a:r>
              <a:rPr lang="en-US" b="1" dirty="0">
                <a:solidFill>
                  <a:srgbClr val="2E2F30"/>
                </a:solidFill>
                <a:highlight>
                  <a:srgbClr val="FFFF00"/>
                </a:highlight>
                <a:latin typeface="Courier New" panose="02070309020205020404" pitchFamily="49" charset="0"/>
                <a:cs typeface="Courier New" panose="02070309020205020404" pitchFamily="49" charset="0"/>
              </a:rPr>
              <a:t> = </a:t>
            </a:r>
            <a:r>
              <a:rPr lang="en-US" b="1" dirty="0" err="1">
                <a:solidFill>
                  <a:srgbClr val="2E2F30"/>
                </a:solidFill>
                <a:highlight>
                  <a:srgbClr val="FFFF00"/>
                </a:highlight>
                <a:latin typeface="Courier New" panose="02070309020205020404" pitchFamily="49" charset="0"/>
                <a:cs typeface="Courier New" panose="02070309020205020404" pitchFamily="49" charset="0"/>
              </a:rPr>
              <a:t>RegInit</a:t>
            </a:r>
            <a:r>
              <a:rPr lang="en-US" b="1" dirty="0">
                <a:solidFill>
                  <a:srgbClr val="2E2F30"/>
                </a:solidFill>
                <a:highlight>
                  <a:srgbClr val="FFFF00"/>
                </a:highlight>
                <a:latin typeface="Courier New" panose="02070309020205020404" pitchFamily="49" charset="0"/>
                <a:cs typeface="Courier New" panose="02070309020205020404" pitchFamily="49" charset="0"/>
              </a:rPr>
              <a:t>(0.U(8.W))</a:t>
            </a:r>
          </a:p>
          <a:p>
            <a:pPr algn="l">
              <a:buFont typeface="Arial" panose="020B0604020202020204" pitchFamily="34" charset="0"/>
              <a:buChar char="•"/>
            </a:pPr>
            <a:r>
              <a:rPr lang="en-US" dirty="0">
                <a:solidFill>
                  <a:srgbClr val="2E2F30"/>
                </a:solidFill>
                <a:latin typeface="Inter"/>
              </a:rPr>
              <a:t>The </a:t>
            </a:r>
            <a:r>
              <a:rPr lang="en-US" b="1" dirty="0" err="1">
                <a:solidFill>
                  <a:srgbClr val="2E2F30"/>
                </a:solidFill>
                <a:highlight>
                  <a:srgbClr val="FFFF00"/>
                </a:highlight>
                <a:latin typeface="Courier New" panose="02070309020205020404" pitchFamily="49" charset="0"/>
                <a:cs typeface="Courier New" panose="02070309020205020404" pitchFamily="49" charset="0"/>
              </a:rPr>
              <a:t>RegEnable</a:t>
            </a:r>
            <a:r>
              <a:rPr lang="en-US" dirty="0">
                <a:solidFill>
                  <a:srgbClr val="2E2F30"/>
                </a:solidFill>
                <a:latin typeface="Inter"/>
              </a:rPr>
              <a:t> construct in Chisel3 is used to create a register with an enable signal. It takes the data type, initial value, and enable signal as parameters and returns a register with the specified properties. For example: </a:t>
            </a:r>
            <a:r>
              <a:rPr lang="en-US" b="1" dirty="0" err="1">
                <a:solidFill>
                  <a:srgbClr val="2E2F30"/>
                </a:solidFill>
                <a:highlight>
                  <a:srgbClr val="FFFF00"/>
                </a:highlight>
                <a:latin typeface="Courier New" panose="02070309020205020404" pitchFamily="49" charset="0"/>
                <a:cs typeface="Courier New" panose="02070309020205020404" pitchFamily="49" charset="0"/>
              </a:rPr>
              <a:t>val</a:t>
            </a:r>
            <a:r>
              <a:rPr lang="en-US" b="1" dirty="0">
                <a:solidFill>
                  <a:srgbClr val="2E2F30"/>
                </a:solidFill>
                <a:highlight>
                  <a:srgbClr val="FFFF00"/>
                </a:highlight>
                <a:latin typeface="Courier New" panose="02070309020205020404" pitchFamily="49" charset="0"/>
                <a:cs typeface="Courier New" panose="02070309020205020404" pitchFamily="49" charset="0"/>
              </a:rPr>
              <a:t> </a:t>
            </a:r>
            <a:r>
              <a:rPr lang="en-US" b="1" dirty="0" err="1">
                <a:solidFill>
                  <a:srgbClr val="2E2F30"/>
                </a:solidFill>
                <a:highlight>
                  <a:srgbClr val="FFFF00"/>
                </a:highlight>
                <a:latin typeface="Courier New" panose="02070309020205020404" pitchFamily="49" charset="0"/>
                <a:cs typeface="Courier New" panose="02070309020205020404" pitchFamily="49" charset="0"/>
              </a:rPr>
              <a:t>myReg</a:t>
            </a:r>
            <a:r>
              <a:rPr lang="en-US" b="1" dirty="0">
                <a:solidFill>
                  <a:srgbClr val="2E2F30"/>
                </a:solidFill>
                <a:highlight>
                  <a:srgbClr val="FFFF00"/>
                </a:highlight>
                <a:latin typeface="Courier New" panose="02070309020205020404" pitchFamily="49" charset="0"/>
                <a:cs typeface="Courier New" panose="02070309020205020404" pitchFamily="49" charset="0"/>
              </a:rPr>
              <a:t> = </a:t>
            </a:r>
            <a:r>
              <a:rPr lang="en-US" b="1" dirty="0" err="1">
                <a:solidFill>
                  <a:srgbClr val="2E2F30"/>
                </a:solidFill>
                <a:highlight>
                  <a:srgbClr val="FFFF00"/>
                </a:highlight>
                <a:latin typeface="Courier New" panose="02070309020205020404" pitchFamily="49" charset="0"/>
                <a:cs typeface="Courier New" panose="02070309020205020404" pitchFamily="49" charset="0"/>
              </a:rPr>
              <a:t>RegEnable</a:t>
            </a:r>
            <a:r>
              <a:rPr lang="en-US" b="1" dirty="0">
                <a:solidFill>
                  <a:srgbClr val="2E2F30"/>
                </a:solidFill>
                <a:highlight>
                  <a:srgbClr val="FFFF00"/>
                </a:highlight>
                <a:latin typeface="Courier New" panose="02070309020205020404" pitchFamily="49" charset="0"/>
                <a:cs typeface="Courier New" panose="02070309020205020404" pitchFamily="49" charset="0"/>
              </a:rPr>
              <a:t>(0.U(8.W), </a:t>
            </a:r>
            <a:r>
              <a:rPr lang="en-US" b="1" dirty="0" err="1">
                <a:solidFill>
                  <a:srgbClr val="2E2F30"/>
                </a:solidFill>
                <a:highlight>
                  <a:srgbClr val="FFFF00"/>
                </a:highlight>
                <a:latin typeface="Courier New" panose="02070309020205020404" pitchFamily="49" charset="0"/>
                <a:cs typeface="Courier New" panose="02070309020205020404" pitchFamily="49" charset="0"/>
              </a:rPr>
              <a:t>enableSignal</a:t>
            </a:r>
            <a:r>
              <a:rPr lang="en-US" b="1" dirty="0">
                <a:solidFill>
                  <a:srgbClr val="2E2F30"/>
                </a:solidFill>
                <a:highlight>
                  <a:srgbClr val="FFFF00"/>
                </a:highlight>
                <a:latin typeface="Courier New" panose="02070309020205020404" pitchFamily="49" charset="0"/>
                <a:cs typeface="Courier New" panose="02070309020205020404" pitchFamily="49" charset="0"/>
              </a:rPr>
              <a:t>)</a:t>
            </a:r>
          </a:p>
          <a:p>
            <a:pPr algn="l">
              <a:buFont typeface="Arial" panose="020B0604020202020204" pitchFamily="34" charset="0"/>
              <a:buChar char="•"/>
            </a:pPr>
            <a:r>
              <a:rPr lang="en-US" dirty="0">
                <a:solidFill>
                  <a:srgbClr val="2E2F30"/>
                </a:solidFill>
                <a:latin typeface="Inter"/>
              </a:rPr>
              <a:t>Combinational logic is used to compute the next state based on the current state and input, while registers store the current state.</a:t>
            </a:r>
          </a:p>
          <a:p>
            <a:endParaRPr lang="en-KR" dirty="0"/>
          </a:p>
        </p:txBody>
      </p:sp>
    </p:spTree>
    <p:extLst>
      <p:ext uri="{BB962C8B-B14F-4D97-AF65-F5344CB8AC3E}">
        <p14:creationId xmlns:p14="http://schemas.microsoft.com/office/powerpoint/2010/main" val="689904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ppt/theme/themeOverride1.xml><?xml version="1.0" encoding="utf-8"?>
<a:themeOverride xmlns:a="http://schemas.openxmlformats.org/drawingml/2006/main">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1716</TotalTime>
  <Words>3456</Words>
  <Application>Microsoft Macintosh PowerPoint</Application>
  <PresentationFormat>Widescreen</PresentationFormat>
  <Paragraphs>243</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Inter</vt:lpstr>
      <vt:lpstr>Arial</vt:lpstr>
      <vt:lpstr>Courier New</vt:lpstr>
      <vt:lpstr>Georgia</vt:lpstr>
      <vt:lpstr>Trebuchet MS</vt:lpstr>
      <vt:lpstr>Wingdings</vt:lpstr>
      <vt:lpstr>Wood Type</vt:lpstr>
      <vt:lpstr>src/main/scala Digital design with Chisel and friends</vt:lpstr>
      <vt:lpstr>About Me</vt:lpstr>
      <vt:lpstr>1. Introduction to Chisel</vt:lpstr>
      <vt:lpstr>1.1 What is Chisel?</vt:lpstr>
      <vt:lpstr>1.2 Chisel vs Verilog</vt:lpstr>
      <vt:lpstr>2. Basics of Digital Design with Chisel</vt:lpstr>
      <vt:lpstr>2.1 Constructs</vt:lpstr>
      <vt:lpstr>2.2 Combinational Design</vt:lpstr>
      <vt:lpstr>2.3 Sequential Design</vt:lpstr>
      <vt:lpstr>3. Chisel Fundamentals</vt:lpstr>
      <vt:lpstr>3.1 Vectors</vt:lpstr>
      <vt:lpstr>3.2 Bundles</vt:lpstr>
      <vt:lpstr>3.3 I/O ports</vt:lpstr>
      <vt:lpstr>3.4 Modules</vt:lpstr>
      <vt:lpstr>3.5 Clock and Reset domains</vt:lpstr>
      <vt:lpstr>4. src/main/scala</vt:lpstr>
      <vt:lpstr>4.1 Features of Scala</vt:lpstr>
      <vt:lpstr>4.2 Classes</vt:lpstr>
      <vt:lpstr>4.3 Objects</vt:lpstr>
      <vt:lpstr>4.4 Pattern matching</vt:lpstr>
      <vt:lpstr>4.5 Cake Pattern</vt:lpstr>
      <vt:lpstr>4-6 Funtional programming</vt:lpstr>
      <vt:lpstr>5. Case Studies and Examples</vt:lpstr>
      <vt:lpstr>Recursive multiplier</vt:lpstr>
      <vt:lpstr>6. Resources and Further Reading</vt:lpstr>
      <vt:lpstr>6.1 Recommended Books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Introduction to Chisel and SpinalHDL</dc:title>
  <dc:creator>Dr. Khawaja Tayyab Mahmood</dc:creator>
  <cp:lastModifiedBy>Dr. Khawaja Tayyab Mahmood</cp:lastModifiedBy>
  <cp:revision>12</cp:revision>
  <dcterms:created xsi:type="dcterms:W3CDTF">2023-09-12T05:46:57Z</dcterms:created>
  <dcterms:modified xsi:type="dcterms:W3CDTF">2023-09-26T17:31:18Z</dcterms:modified>
</cp:coreProperties>
</file>