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97" r:id="rId6"/>
    <p:sldId id="294" r:id="rId7"/>
    <p:sldId id="295" r:id="rId8"/>
    <p:sldId id="292" r:id="rId9"/>
    <p:sldId id="293" r:id="rId10"/>
    <p:sldId id="305" r:id="rId11"/>
    <p:sldId id="306" r:id="rId12"/>
    <p:sldId id="311" r:id="rId13"/>
    <p:sldId id="298" r:id="rId14"/>
    <p:sldId id="258" r:id="rId15"/>
    <p:sldId id="312" r:id="rId16"/>
    <p:sldId id="313" r:id="rId17"/>
    <p:sldId id="310" r:id="rId18"/>
    <p:sldId id="260" r:id="rId19"/>
    <p:sldId id="261" r:id="rId20"/>
    <p:sldId id="264" r:id="rId21"/>
    <p:sldId id="265" r:id="rId22"/>
    <p:sldId id="302" r:id="rId23"/>
    <p:sldId id="270" r:id="rId24"/>
    <p:sldId id="314" r:id="rId25"/>
    <p:sldId id="315" r:id="rId26"/>
    <p:sldId id="316" r:id="rId27"/>
    <p:sldId id="303" r:id="rId28"/>
    <p:sldId id="280" r:id="rId29"/>
    <p:sldId id="317" r:id="rId30"/>
    <p:sldId id="271" r:id="rId31"/>
    <p:sldId id="272" r:id="rId32"/>
    <p:sldId id="275" r:id="rId33"/>
    <p:sldId id="304" r:id="rId34"/>
    <p:sldId id="318" r:id="rId35"/>
    <p:sldId id="276" r:id="rId36"/>
    <p:sldId id="281" r:id="rId37"/>
    <p:sldId id="319" r:id="rId38"/>
    <p:sldId id="282" r:id="rId39"/>
    <p:sldId id="284" r:id="rId40"/>
    <p:sldId id="285" r:id="rId41"/>
    <p:sldId id="288" r:id="rId42"/>
    <p:sldId id="289" r:id="rId43"/>
    <p:sldId id="290" r:id="rId44"/>
    <p:sldId id="291" r:id="rId45"/>
    <p:sldId id="309" r:id="rId46"/>
    <p:sldId id="296"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12-Jun-24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12-Jun-24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46012474-397F-473B-BED8-7BAB6B688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4BFFE9-BCB2-D3B2-FCFE-E2885D8C288D}"/>
              </a:ext>
            </a:extLst>
          </p:cNvPr>
          <p:cNvSpPr>
            <a:spLocks noGrp="1"/>
          </p:cNvSpPr>
          <p:nvPr>
            <p:ph type="ctrTitle"/>
          </p:nvPr>
        </p:nvSpPr>
        <p:spPr>
          <a:xfrm>
            <a:off x="1036947" y="3372978"/>
            <a:ext cx="7070105" cy="1424410"/>
          </a:xfrm>
        </p:spPr>
        <p:txBody>
          <a:bodyPr anchor="b">
            <a:normAutofit/>
          </a:bodyPr>
          <a:lstStyle/>
          <a:p>
            <a:r>
              <a:rPr lang="en-US" sz="3500" b="1">
                <a:solidFill>
                  <a:schemeClr val="tx2"/>
                </a:solidFill>
                <a:latin typeface="Georgia" panose="02040502050405020303" pitchFamily="18" charset="0"/>
              </a:rPr>
              <a:t>Higher Educational Management System</a:t>
            </a:r>
          </a:p>
        </p:txBody>
      </p:sp>
      <p:sp>
        <p:nvSpPr>
          <p:cNvPr id="3" name="Subtitle 2">
            <a:extLst>
              <a:ext uri="{FF2B5EF4-FFF2-40B4-BE49-F238E27FC236}">
                <a16:creationId xmlns:a16="http://schemas.microsoft.com/office/drawing/2014/main" id="{5973A2C8-CDB3-E8F8-F64D-7DCC96495E85}"/>
              </a:ext>
            </a:extLst>
          </p:cNvPr>
          <p:cNvSpPr>
            <a:spLocks noGrp="1"/>
          </p:cNvSpPr>
          <p:nvPr>
            <p:ph type="subTitle" idx="1"/>
          </p:nvPr>
        </p:nvSpPr>
        <p:spPr>
          <a:xfrm>
            <a:off x="1036947" y="4985302"/>
            <a:ext cx="7070105" cy="707547"/>
          </a:xfrm>
        </p:spPr>
        <p:txBody>
          <a:bodyPr>
            <a:normAutofit/>
          </a:bodyPr>
          <a:lstStyle/>
          <a:p>
            <a:pPr>
              <a:lnSpc>
                <a:spcPct val="90000"/>
              </a:lnSpc>
            </a:pPr>
            <a:r>
              <a:rPr lang="en-US" sz="1300" b="1">
                <a:solidFill>
                  <a:schemeClr val="tx2"/>
                </a:solidFill>
                <a:latin typeface="Georgia" panose="02040502050405020303" pitchFamily="18" charset="0"/>
              </a:rPr>
              <a:t>Graduation Project</a:t>
            </a:r>
          </a:p>
          <a:p>
            <a:pPr>
              <a:lnSpc>
                <a:spcPct val="90000"/>
              </a:lnSpc>
            </a:pPr>
            <a:r>
              <a:rPr lang="en-US" sz="1300" b="1">
                <a:solidFill>
                  <a:schemeClr val="tx2"/>
                </a:solidFill>
                <a:latin typeface="Georgia" panose="02040502050405020303" pitchFamily="18" charset="0"/>
              </a:rPr>
              <a:t>2023-2024</a:t>
            </a:r>
          </a:p>
          <a:p>
            <a:pPr>
              <a:lnSpc>
                <a:spcPct val="90000"/>
              </a:lnSpc>
            </a:pPr>
            <a:r>
              <a:rPr lang="en-US" sz="1300" b="1">
                <a:solidFill>
                  <a:schemeClr val="tx2"/>
                </a:solidFill>
                <a:latin typeface="Georgia" panose="02040502050405020303" pitchFamily="18" charset="0"/>
              </a:rPr>
              <a:t>Egyptian E-Learning University</a:t>
            </a:r>
          </a:p>
        </p:txBody>
      </p:sp>
      <p:pic>
        <p:nvPicPr>
          <p:cNvPr id="5" name="Picture 4" descr="A logo with white text&#10;&#10;Description automatically generated">
            <a:extLst>
              <a:ext uri="{FF2B5EF4-FFF2-40B4-BE49-F238E27FC236}">
                <a16:creationId xmlns:a16="http://schemas.microsoft.com/office/drawing/2014/main" id="{E61A6562-DCF9-D7CD-166F-09FEEB677905}"/>
              </a:ext>
              <a:ext uri="{C183D7F6-B498-43B3-948B-1728B52AA6E4}">
                <adec:decorative xmlns:adec="http://schemas.microsoft.com/office/drawing/2017/decorative" val="0"/>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15065" r="9937" b="3"/>
          <a:stretch/>
        </p:blipFill>
        <p:spPr>
          <a:xfrm>
            <a:off x="3783514" y="778253"/>
            <a:ext cx="1785778" cy="2381037"/>
          </a:xfrm>
          <a:custGeom>
            <a:avLst/>
            <a:gdLst/>
            <a:ahLst/>
            <a:cxn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effectLst>
            <a:softEdge rad="0"/>
          </a:effectLst>
        </p:spPr>
      </p:pic>
      <p:sp>
        <p:nvSpPr>
          <p:cNvPr id="69" name="Freeform: Shape 68">
            <a:extLst>
              <a:ext uri="{FF2B5EF4-FFF2-40B4-BE49-F238E27FC236}">
                <a16:creationId xmlns:a16="http://schemas.microsoft.com/office/drawing/2014/main" id="{6D7FB18D-7577-4ADC-8C1C-EA27EFD2B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95959" y="853059"/>
            <a:ext cx="1760887" cy="2231287"/>
          </a:xfrm>
          <a:custGeom>
            <a:avLst/>
            <a:gdLst>
              <a:gd name="connsiteX0" fmla="*/ 1313677 w 2347850"/>
              <a:gd name="connsiteY0" fmla="*/ 248889 h 2231287"/>
              <a:gd name="connsiteX1" fmla="*/ 1643910 w 2347850"/>
              <a:gd name="connsiteY1" fmla="*/ 317582 h 2231287"/>
              <a:gd name="connsiteX2" fmla="*/ 1883217 w 2347850"/>
              <a:gd name="connsiteY2" fmla="*/ 502382 h 2231287"/>
              <a:gd name="connsiteX3" fmla="*/ 2098962 w 2347850"/>
              <a:gd name="connsiteY3" fmla="*/ 1169031 h 2231287"/>
              <a:gd name="connsiteX4" fmla="*/ 2007537 w 2347850"/>
              <a:gd name="connsiteY4" fmla="*/ 1427585 h 2231287"/>
              <a:gd name="connsiteX5" fmla="*/ 1717333 w 2347850"/>
              <a:gd name="connsiteY5" fmla="*/ 1685350 h 2231287"/>
              <a:gd name="connsiteX6" fmla="*/ 1651750 w 2347850"/>
              <a:gd name="connsiteY6" fmla="*/ 1736165 h 2231287"/>
              <a:gd name="connsiteX7" fmla="*/ 1386103 w 2347850"/>
              <a:gd name="connsiteY7" fmla="*/ 1919057 h 2231287"/>
              <a:gd name="connsiteX8" fmla="*/ 1140118 w 2347850"/>
              <a:gd name="connsiteY8" fmla="*/ 1982399 h 2231287"/>
              <a:gd name="connsiteX9" fmla="*/ 757700 w 2347850"/>
              <a:gd name="connsiteY9" fmla="*/ 1882927 h 2231287"/>
              <a:gd name="connsiteX10" fmla="*/ 466832 w 2347850"/>
              <a:gd name="connsiteY10" fmla="*/ 1586002 h 2231287"/>
              <a:gd name="connsiteX11" fmla="*/ 390589 w 2347850"/>
              <a:gd name="connsiteY11" fmla="*/ 1478773 h 2231287"/>
              <a:gd name="connsiteX12" fmla="*/ 248889 w 2347850"/>
              <a:gd name="connsiteY12" fmla="*/ 1169031 h 2231287"/>
              <a:gd name="connsiteX13" fmla="*/ 334714 w 2347850"/>
              <a:gd name="connsiteY13" fmla="*/ 828136 h 2231287"/>
              <a:gd name="connsiteX14" fmla="*/ 574228 w 2347850"/>
              <a:gd name="connsiteY14" fmla="*/ 531378 h 2231287"/>
              <a:gd name="connsiteX15" fmla="*/ 922672 w 2347850"/>
              <a:gd name="connsiteY15" fmla="*/ 324136 h 2231287"/>
              <a:gd name="connsiteX16" fmla="*/ 1313677 w 2347850"/>
              <a:gd name="connsiteY16" fmla="*/ 248889 h 2231287"/>
              <a:gd name="connsiteX17" fmla="*/ 1313677 w 2347850"/>
              <a:gd name="connsiteY17" fmla="*/ 0 h 2231287"/>
              <a:gd name="connsiteX18" fmla="*/ 0 w 2347850"/>
              <a:gd name="connsiteY18" fmla="*/ 1169031 h 2231287"/>
              <a:gd name="connsiteX19" fmla="*/ 260877 w 2347850"/>
              <a:gd name="connsiteY19" fmla="*/ 1725712 h 2231287"/>
              <a:gd name="connsiteX20" fmla="*/ 1140118 w 2347850"/>
              <a:gd name="connsiteY20" fmla="*/ 2231288 h 2231287"/>
              <a:gd name="connsiteX21" fmla="*/ 1805025 w 2347850"/>
              <a:gd name="connsiteY21" fmla="*/ 1932248 h 2231287"/>
              <a:gd name="connsiteX22" fmla="*/ 2347851 w 2347850"/>
              <a:gd name="connsiteY22" fmla="*/ 1169031 h 2231287"/>
              <a:gd name="connsiteX23" fmla="*/ 1313677 w 2347850"/>
              <a:gd name="connsiteY23" fmla="*/ 0 h 2231287"/>
              <a:gd name="connsiteX24" fmla="*/ 1313677 w 2347850"/>
              <a:gd name="connsiteY24" fmla="*/ 0 h 2231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47850" h="2231287">
                <a:moveTo>
                  <a:pt x="1313677" y="248889"/>
                </a:moveTo>
                <a:cubicBezTo>
                  <a:pt x="1434678" y="248889"/>
                  <a:pt x="1545807" y="271994"/>
                  <a:pt x="1643910" y="317582"/>
                </a:cubicBezTo>
                <a:cubicBezTo>
                  <a:pt x="1735543" y="360142"/>
                  <a:pt x="1816017" y="422323"/>
                  <a:pt x="1883217" y="502382"/>
                </a:cubicBezTo>
                <a:cubicBezTo>
                  <a:pt x="2022346" y="668183"/>
                  <a:pt x="2098962" y="904960"/>
                  <a:pt x="2098962" y="1169031"/>
                </a:cubicBezTo>
                <a:cubicBezTo>
                  <a:pt x="2098962" y="1269623"/>
                  <a:pt x="2071626" y="1346945"/>
                  <a:pt x="2007537" y="1427585"/>
                </a:cubicBezTo>
                <a:cubicBezTo>
                  <a:pt x="1938014" y="1515069"/>
                  <a:pt x="1830826" y="1597783"/>
                  <a:pt x="1717333" y="1685350"/>
                </a:cubicBezTo>
                <a:cubicBezTo>
                  <a:pt x="1695970" y="1701819"/>
                  <a:pt x="1673902" y="1718868"/>
                  <a:pt x="1651750" y="1736165"/>
                </a:cubicBezTo>
                <a:cubicBezTo>
                  <a:pt x="1557297" y="1809961"/>
                  <a:pt x="1472136" y="1874672"/>
                  <a:pt x="1386103" y="1919057"/>
                </a:cubicBezTo>
                <a:cubicBezTo>
                  <a:pt x="1302311" y="1962281"/>
                  <a:pt x="1224159" y="1982399"/>
                  <a:pt x="1140118" y="1982399"/>
                </a:cubicBezTo>
                <a:cubicBezTo>
                  <a:pt x="992029" y="1982399"/>
                  <a:pt x="866921" y="1949878"/>
                  <a:pt x="757700" y="1882927"/>
                </a:cubicBezTo>
                <a:cubicBezTo>
                  <a:pt x="654661" y="1819792"/>
                  <a:pt x="559543" y="1722642"/>
                  <a:pt x="466832" y="1586002"/>
                </a:cubicBezTo>
                <a:cubicBezTo>
                  <a:pt x="440616" y="1547383"/>
                  <a:pt x="415188" y="1512497"/>
                  <a:pt x="390589" y="1478773"/>
                </a:cubicBezTo>
                <a:cubicBezTo>
                  <a:pt x="292320" y="1344041"/>
                  <a:pt x="248889" y="1279786"/>
                  <a:pt x="248889" y="1169031"/>
                </a:cubicBezTo>
                <a:cubicBezTo>
                  <a:pt x="248889" y="1053131"/>
                  <a:pt x="277760" y="938435"/>
                  <a:pt x="334714" y="828136"/>
                </a:cubicBezTo>
                <a:cubicBezTo>
                  <a:pt x="390175" y="720740"/>
                  <a:pt x="472972" y="618115"/>
                  <a:pt x="574228" y="531378"/>
                </a:cubicBezTo>
                <a:cubicBezTo>
                  <a:pt x="675609" y="444515"/>
                  <a:pt x="796112" y="372835"/>
                  <a:pt x="922672" y="324136"/>
                </a:cubicBezTo>
                <a:cubicBezTo>
                  <a:pt x="1050601" y="274898"/>
                  <a:pt x="1185831" y="248889"/>
                  <a:pt x="1313677" y="248889"/>
                </a:cubicBezTo>
                <a:moveTo>
                  <a:pt x="1313677" y="0"/>
                </a:moveTo>
                <a:cubicBezTo>
                  <a:pt x="661505" y="0"/>
                  <a:pt x="0" y="523372"/>
                  <a:pt x="0" y="1169031"/>
                </a:cubicBezTo>
                <a:cubicBezTo>
                  <a:pt x="0" y="1411158"/>
                  <a:pt x="134276" y="1539128"/>
                  <a:pt x="260877" y="1725712"/>
                </a:cubicBezTo>
                <a:cubicBezTo>
                  <a:pt x="471852" y="2036698"/>
                  <a:pt x="734927" y="2231288"/>
                  <a:pt x="1140118" y="2231288"/>
                </a:cubicBezTo>
                <a:cubicBezTo>
                  <a:pt x="1413356" y="2231288"/>
                  <a:pt x="1605540" y="2088135"/>
                  <a:pt x="1805025" y="1932248"/>
                </a:cubicBezTo>
                <a:cubicBezTo>
                  <a:pt x="2078885" y="1718245"/>
                  <a:pt x="2347851" y="1542613"/>
                  <a:pt x="2347851" y="1169031"/>
                </a:cubicBezTo>
                <a:cubicBezTo>
                  <a:pt x="2347851" y="523372"/>
                  <a:pt x="1962032" y="0"/>
                  <a:pt x="1313677" y="0"/>
                </a:cubicBezTo>
                <a:lnTo>
                  <a:pt x="1313677" y="0"/>
                </a:lnTo>
                <a:close/>
              </a:path>
            </a:pathLst>
          </a:custGeom>
          <a:solidFill>
            <a:schemeClr val="bg1">
              <a:alpha val="30000"/>
            </a:schemeClr>
          </a:solidFill>
          <a:ln w="4132"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08127CB-E3FE-4DDE-86C6-8448A8C38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95959" y="853059"/>
            <a:ext cx="1760887" cy="2231287"/>
          </a:xfrm>
          <a:custGeom>
            <a:avLst/>
            <a:gdLst>
              <a:gd name="connsiteX0" fmla="*/ 1313677 w 2347850"/>
              <a:gd name="connsiteY0" fmla="*/ 207407 h 2231287"/>
              <a:gd name="connsiteX1" fmla="*/ 1661416 w 2347850"/>
              <a:gd name="connsiteY1" fmla="*/ 279958 h 2231287"/>
              <a:gd name="connsiteX2" fmla="*/ 1915033 w 2347850"/>
              <a:gd name="connsiteY2" fmla="*/ 475709 h 2231287"/>
              <a:gd name="connsiteX3" fmla="*/ 2140444 w 2347850"/>
              <a:gd name="connsiteY3" fmla="*/ 1169031 h 2231287"/>
              <a:gd name="connsiteX4" fmla="*/ 2040017 w 2347850"/>
              <a:gd name="connsiteY4" fmla="*/ 1453386 h 2231287"/>
              <a:gd name="connsiteX5" fmla="*/ 1742678 w 2347850"/>
              <a:gd name="connsiteY5" fmla="*/ 1718162 h 2231287"/>
              <a:gd name="connsiteX6" fmla="*/ 1677303 w 2347850"/>
              <a:gd name="connsiteY6" fmla="*/ 1768811 h 2231287"/>
              <a:gd name="connsiteX7" fmla="*/ 1140118 w 2347850"/>
              <a:gd name="connsiteY7" fmla="*/ 2023881 h 2231287"/>
              <a:gd name="connsiteX8" fmla="*/ 432486 w 2347850"/>
              <a:gd name="connsiteY8" fmla="*/ 1609273 h 2231287"/>
              <a:gd name="connsiteX9" fmla="*/ 357072 w 2347850"/>
              <a:gd name="connsiteY9" fmla="*/ 1503205 h 2231287"/>
              <a:gd name="connsiteX10" fmla="*/ 207407 w 2347850"/>
              <a:gd name="connsiteY10" fmla="*/ 1169031 h 2231287"/>
              <a:gd name="connsiteX11" fmla="*/ 297837 w 2347850"/>
              <a:gd name="connsiteY11" fmla="*/ 809137 h 2231287"/>
              <a:gd name="connsiteX12" fmla="*/ 547223 w 2347850"/>
              <a:gd name="connsiteY12" fmla="*/ 499893 h 2231287"/>
              <a:gd name="connsiteX13" fmla="*/ 907780 w 2347850"/>
              <a:gd name="connsiteY13" fmla="*/ 285434 h 2231287"/>
              <a:gd name="connsiteX14" fmla="*/ 1313677 w 2347850"/>
              <a:gd name="connsiteY14" fmla="*/ 207407 h 2231287"/>
              <a:gd name="connsiteX15" fmla="*/ 1313677 w 2347850"/>
              <a:gd name="connsiteY15" fmla="*/ 0 h 2231287"/>
              <a:gd name="connsiteX16" fmla="*/ 0 w 2347850"/>
              <a:gd name="connsiteY16" fmla="*/ 1169031 h 2231287"/>
              <a:gd name="connsiteX17" fmla="*/ 260877 w 2347850"/>
              <a:gd name="connsiteY17" fmla="*/ 1725712 h 2231287"/>
              <a:gd name="connsiteX18" fmla="*/ 1140118 w 2347850"/>
              <a:gd name="connsiteY18" fmla="*/ 2231288 h 2231287"/>
              <a:gd name="connsiteX19" fmla="*/ 1805025 w 2347850"/>
              <a:gd name="connsiteY19" fmla="*/ 1932248 h 2231287"/>
              <a:gd name="connsiteX20" fmla="*/ 2347851 w 2347850"/>
              <a:gd name="connsiteY20" fmla="*/ 1169031 h 2231287"/>
              <a:gd name="connsiteX21" fmla="*/ 1313677 w 2347850"/>
              <a:gd name="connsiteY21" fmla="*/ 0 h 2231287"/>
              <a:gd name="connsiteX22" fmla="*/ 1313677 w 2347850"/>
              <a:gd name="connsiteY22" fmla="*/ 0 h 2231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347850" h="2231287">
                <a:moveTo>
                  <a:pt x="1313677" y="207407"/>
                </a:moveTo>
                <a:cubicBezTo>
                  <a:pt x="1440776" y="207407"/>
                  <a:pt x="1557753" y="231840"/>
                  <a:pt x="1661416" y="279958"/>
                </a:cubicBezTo>
                <a:cubicBezTo>
                  <a:pt x="1758565" y="325090"/>
                  <a:pt x="1843893" y="390963"/>
                  <a:pt x="1915033" y="475709"/>
                </a:cubicBezTo>
                <a:cubicBezTo>
                  <a:pt x="2060384" y="648978"/>
                  <a:pt x="2140444" y="895211"/>
                  <a:pt x="2140444" y="1169031"/>
                </a:cubicBezTo>
                <a:cubicBezTo>
                  <a:pt x="2140444" y="1278293"/>
                  <a:pt x="2109457" y="1365985"/>
                  <a:pt x="2040017" y="1453386"/>
                </a:cubicBezTo>
                <a:cubicBezTo>
                  <a:pt x="1967383" y="1544811"/>
                  <a:pt x="1858245" y="1629019"/>
                  <a:pt x="1742678" y="1718162"/>
                </a:cubicBezTo>
                <a:cubicBezTo>
                  <a:pt x="1721356" y="1734589"/>
                  <a:pt x="1699330" y="1751596"/>
                  <a:pt x="1677303" y="1768811"/>
                </a:cubicBezTo>
                <a:cubicBezTo>
                  <a:pt x="1480142" y="1922873"/>
                  <a:pt x="1336242" y="2023881"/>
                  <a:pt x="1140118" y="2023881"/>
                </a:cubicBezTo>
                <a:cubicBezTo>
                  <a:pt x="841286" y="2023881"/>
                  <a:pt x="629647" y="1899893"/>
                  <a:pt x="432486" y="1609273"/>
                </a:cubicBezTo>
                <a:cubicBezTo>
                  <a:pt x="406684" y="1571235"/>
                  <a:pt x="381464" y="1536639"/>
                  <a:pt x="357072" y="1503205"/>
                </a:cubicBezTo>
                <a:cubicBezTo>
                  <a:pt x="255982" y="1364616"/>
                  <a:pt x="207407" y="1292521"/>
                  <a:pt x="207407" y="1169031"/>
                </a:cubicBezTo>
                <a:cubicBezTo>
                  <a:pt x="207407" y="1046453"/>
                  <a:pt x="237855" y="925369"/>
                  <a:pt x="297837" y="809137"/>
                </a:cubicBezTo>
                <a:cubicBezTo>
                  <a:pt x="356533" y="695437"/>
                  <a:pt x="440450" y="591360"/>
                  <a:pt x="547223" y="499893"/>
                </a:cubicBezTo>
                <a:cubicBezTo>
                  <a:pt x="652172" y="409961"/>
                  <a:pt x="776823" y="335792"/>
                  <a:pt x="907780" y="285434"/>
                </a:cubicBezTo>
                <a:cubicBezTo>
                  <a:pt x="1042305" y="233624"/>
                  <a:pt x="1178903" y="207407"/>
                  <a:pt x="1313677" y="207407"/>
                </a:cubicBezTo>
                <a:moveTo>
                  <a:pt x="1313677" y="0"/>
                </a:moveTo>
                <a:cubicBezTo>
                  <a:pt x="661505" y="0"/>
                  <a:pt x="0" y="523372"/>
                  <a:pt x="0" y="1169031"/>
                </a:cubicBezTo>
                <a:cubicBezTo>
                  <a:pt x="0" y="1411158"/>
                  <a:pt x="134276" y="1539128"/>
                  <a:pt x="260877" y="1725712"/>
                </a:cubicBezTo>
                <a:cubicBezTo>
                  <a:pt x="471852" y="2036698"/>
                  <a:pt x="734927" y="2231288"/>
                  <a:pt x="1140118" y="2231288"/>
                </a:cubicBezTo>
                <a:cubicBezTo>
                  <a:pt x="1413356" y="2231288"/>
                  <a:pt x="1605540" y="2088135"/>
                  <a:pt x="1805025" y="1932248"/>
                </a:cubicBezTo>
                <a:cubicBezTo>
                  <a:pt x="2078885" y="1718245"/>
                  <a:pt x="2347851" y="1542613"/>
                  <a:pt x="2347851" y="1169031"/>
                </a:cubicBezTo>
                <a:cubicBezTo>
                  <a:pt x="2347851" y="523372"/>
                  <a:pt x="1962032" y="0"/>
                  <a:pt x="1313677" y="0"/>
                </a:cubicBezTo>
                <a:lnTo>
                  <a:pt x="1313677" y="0"/>
                </a:lnTo>
                <a:close/>
              </a:path>
            </a:pathLst>
          </a:custGeom>
          <a:solidFill>
            <a:schemeClr val="bg1">
              <a:alpha val="30000"/>
            </a:schemeClr>
          </a:solidFill>
          <a:ln w="4132"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36C4F2D5-541D-4032-8CC7-49992771D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91293" y="853059"/>
            <a:ext cx="1765554" cy="2246726"/>
          </a:xfrm>
          <a:custGeom>
            <a:avLst/>
            <a:gdLst>
              <a:gd name="connsiteX0" fmla="*/ 0 w 2360305"/>
              <a:gd name="connsiteY0" fmla="*/ 1176076 h 2262110"/>
              <a:gd name="connsiteX1" fmla="*/ 23022 w 2360305"/>
              <a:gd name="connsiteY1" fmla="*/ 955271 h 2262110"/>
              <a:gd name="connsiteX2" fmla="*/ 92213 w 2360305"/>
              <a:gd name="connsiteY2" fmla="*/ 743715 h 2262110"/>
              <a:gd name="connsiteX3" fmla="*/ 351638 w 2360305"/>
              <a:gd name="connsiteY3" fmla="*/ 384444 h 2262110"/>
              <a:gd name="connsiteX4" fmla="*/ 523662 w 2360305"/>
              <a:gd name="connsiteY4" fmla="*/ 243698 h 2262110"/>
              <a:gd name="connsiteX5" fmla="*/ 715929 w 2360305"/>
              <a:gd name="connsiteY5" fmla="*/ 131946 h 2262110"/>
              <a:gd name="connsiteX6" fmla="*/ 1142731 w 2360305"/>
              <a:gd name="connsiteY6" fmla="*/ 8705 h 2262110"/>
              <a:gd name="connsiteX7" fmla="*/ 1366109 w 2360305"/>
              <a:gd name="connsiteY7" fmla="*/ 2192 h 2262110"/>
              <a:gd name="connsiteX8" fmla="*/ 1587579 w 2360305"/>
              <a:gd name="connsiteY8" fmla="*/ 36581 h 2262110"/>
              <a:gd name="connsiteX9" fmla="*/ 1798304 w 2360305"/>
              <a:gd name="connsiteY9" fmla="*/ 116391 h 2262110"/>
              <a:gd name="connsiteX10" fmla="*/ 1985013 w 2360305"/>
              <a:gd name="connsiteY10" fmla="*/ 243283 h 2262110"/>
              <a:gd name="connsiteX11" fmla="*/ 2134304 w 2360305"/>
              <a:gd name="connsiteY11" fmla="*/ 411407 h 2262110"/>
              <a:gd name="connsiteX12" fmla="*/ 2150399 w 2360305"/>
              <a:gd name="connsiteY12" fmla="*/ 434388 h 2262110"/>
              <a:gd name="connsiteX13" fmla="*/ 2165830 w 2360305"/>
              <a:gd name="connsiteY13" fmla="*/ 457783 h 2262110"/>
              <a:gd name="connsiteX14" fmla="*/ 2180805 w 2360305"/>
              <a:gd name="connsiteY14" fmla="*/ 481428 h 2262110"/>
              <a:gd name="connsiteX15" fmla="*/ 2195241 w 2360305"/>
              <a:gd name="connsiteY15" fmla="*/ 505404 h 2262110"/>
              <a:gd name="connsiteX16" fmla="*/ 2247964 w 2360305"/>
              <a:gd name="connsiteY16" fmla="*/ 604047 h 2262110"/>
              <a:gd name="connsiteX17" fmla="*/ 2320141 w 2360305"/>
              <a:gd name="connsiteY17" fmla="*/ 814773 h 2262110"/>
              <a:gd name="connsiteX18" fmla="*/ 2337066 w 2360305"/>
              <a:gd name="connsiteY18" fmla="*/ 924408 h 2262110"/>
              <a:gd name="connsiteX19" fmla="*/ 2348058 w 2360305"/>
              <a:gd name="connsiteY19" fmla="*/ 1034127 h 2262110"/>
              <a:gd name="connsiteX20" fmla="*/ 2356811 w 2360305"/>
              <a:gd name="connsiteY20" fmla="*/ 1143845 h 2262110"/>
              <a:gd name="connsiteX21" fmla="*/ 2358595 w 2360305"/>
              <a:gd name="connsiteY21" fmla="*/ 1171348 h 2262110"/>
              <a:gd name="connsiteX22" fmla="*/ 2359383 w 2360305"/>
              <a:gd name="connsiteY22" fmla="*/ 1185493 h 2262110"/>
              <a:gd name="connsiteX23" fmla="*/ 2359963 w 2360305"/>
              <a:gd name="connsiteY23" fmla="*/ 1199887 h 2262110"/>
              <a:gd name="connsiteX24" fmla="*/ 2359175 w 2360305"/>
              <a:gd name="connsiteY24" fmla="*/ 1257878 h 2262110"/>
              <a:gd name="connsiteX25" fmla="*/ 2300106 w 2360305"/>
              <a:gd name="connsiteY25" fmla="*/ 1485653 h 2262110"/>
              <a:gd name="connsiteX26" fmla="*/ 2168817 w 2360305"/>
              <a:gd name="connsiteY26" fmla="*/ 1679081 h 2262110"/>
              <a:gd name="connsiteX27" fmla="*/ 2088799 w 2360305"/>
              <a:gd name="connsiteY27" fmla="*/ 1759721 h 2262110"/>
              <a:gd name="connsiteX28" fmla="*/ 2005380 w 2360305"/>
              <a:gd name="connsiteY28" fmla="*/ 1833018 h 2262110"/>
              <a:gd name="connsiteX29" fmla="*/ 1835928 w 2360305"/>
              <a:gd name="connsiteY29" fmla="*/ 1965095 h 2262110"/>
              <a:gd name="connsiteX30" fmla="*/ 1793285 w 2360305"/>
              <a:gd name="connsiteY30" fmla="*/ 1997326 h 2262110"/>
              <a:gd name="connsiteX31" fmla="*/ 1749481 w 2360305"/>
              <a:gd name="connsiteY31" fmla="*/ 2029765 h 2262110"/>
              <a:gd name="connsiteX32" fmla="*/ 1704598 w 2360305"/>
              <a:gd name="connsiteY32" fmla="*/ 2061789 h 2262110"/>
              <a:gd name="connsiteX33" fmla="*/ 1658304 w 2360305"/>
              <a:gd name="connsiteY33" fmla="*/ 2092900 h 2262110"/>
              <a:gd name="connsiteX34" fmla="*/ 1561113 w 2360305"/>
              <a:gd name="connsiteY34" fmla="*/ 2151306 h 2262110"/>
              <a:gd name="connsiteX35" fmla="*/ 1456580 w 2360305"/>
              <a:gd name="connsiteY35" fmla="*/ 2200959 h 2262110"/>
              <a:gd name="connsiteX36" fmla="*/ 1229096 w 2360305"/>
              <a:gd name="connsiteY36" fmla="*/ 2258079 h 2262110"/>
              <a:gd name="connsiteX37" fmla="*/ 1170524 w 2360305"/>
              <a:gd name="connsiteY37" fmla="*/ 2261771 h 2262110"/>
              <a:gd name="connsiteX38" fmla="*/ 1155881 w 2360305"/>
              <a:gd name="connsiteY38" fmla="*/ 2262103 h 2262110"/>
              <a:gd name="connsiteX39" fmla="*/ 1141280 w 2360305"/>
              <a:gd name="connsiteY39" fmla="*/ 2262020 h 2262110"/>
              <a:gd name="connsiteX40" fmla="*/ 1126720 w 2360305"/>
              <a:gd name="connsiteY40" fmla="*/ 2261854 h 2262110"/>
              <a:gd name="connsiteX41" fmla="*/ 1112574 w 2360305"/>
              <a:gd name="connsiteY41" fmla="*/ 2261314 h 2262110"/>
              <a:gd name="connsiteX42" fmla="*/ 999579 w 2360305"/>
              <a:gd name="connsiteY42" fmla="*/ 2252313 h 2262110"/>
              <a:gd name="connsiteX43" fmla="*/ 887289 w 2360305"/>
              <a:gd name="connsiteY43" fmla="*/ 2232485 h 2262110"/>
              <a:gd name="connsiteX44" fmla="*/ 776989 w 2360305"/>
              <a:gd name="connsiteY44" fmla="*/ 2201415 h 2262110"/>
              <a:gd name="connsiteX45" fmla="*/ 565849 w 2360305"/>
              <a:gd name="connsiteY45" fmla="*/ 2107999 h 2262110"/>
              <a:gd name="connsiteX46" fmla="*/ 387893 w 2360305"/>
              <a:gd name="connsiteY46" fmla="*/ 1962565 h 2262110"/>
              <a:gd name="connsiteX47" fmla="*/ 315757 w 2360305"/>
              <a:gd name="connsiteY47" fmla="*/ 1875039 h 2262110"/>
              <a:gd name="connsiteX48" fmla="*/ 252747 w 2360305"/>
              <a:gd name="connsiteY48" fmla="*/ 1782369 h 2262110"/>
              <a:gd name="connsiteX49" fmla="*/ 238021 w 2360305"/>
              <a:gd name="connsiteY49" fmla="*/ 1758766 h 2262110"/>
              <a:gd name="connsiteX50" fmla="*/ 223958 w 2360305"/>
              <a:gd name="connsiteY50" fmla="*/ 1735869 h 2262110"/>
              <a:gd name="connsiteX51" fmla="*/ 196207 w 2360305"/>
              <a:gd name="connsiteY51" fmla="*/ 1691484 h 2262110"/>
              <a:gd name="connsiteX52" fmla="*/ 138714 w 2360305"/>
              <a:gd name="connsiteY52" fmla="*/ 1600805 h 2262110"/>
              <a:gd name="connsiteX53" fmla="*/ 82590 w 2360305"/>
              <a:gd name="connsiteY53" fmla="*/ 1504942 h 2262110"/>
              <a:gd name="connsiteX54" fmla="*/ 57286 w 2360305"/>
              <a:gd name="connsiteY54" fmla="*/ 1454127 h 2262110"/>
              <a:gd name="connsiteX55" fmla="*/ 35799 w 2360305"/>
              <a:gd name="connsiteY55" fmla="*/ 1400947 h 2262110"/>
              <a:gd name="connsiteX56" fmla="*/ 19330 w 2360305"/>
              <a:gd name="connsiteY56" fmla="*/ 1345777 h 2262110"/>
              <a:gd name="connsiteX57" fmla="*/ 13191 w 2360305"/>
              <a:gd name="connsiteY57" fmla="*/ 1317653 h 2262110"/>
              <a:gd name="connsiteX58" fmla="*/ 10495 w 2360305"/>
              <a:gd name="connsiteY58" fmla="*/ 1303549 h 2262110"/>
              <a:gd name="connsiteX59" fmla="*/ 8255 w 2360305"/>
              <a:gd name="connsiteY59" fmla="*/ 1289404 h 2262110"/>
              <a:gd name="connsiteX60" fmla="*/ 0 w 2360305"/>
              <a:gd name="connsiteY60" fmla="*/ 1176076 h 2262110"/>
              <a:gd name="connsiteX61" fmla="*/ 67573 w 2360305"/>
              <a:gd name="connsiteY61" fmla="*/ 1176076 h 2262110"/>
              <a:gd name="connsiteX62" fmla="*/ 79105 w 2360305"/>
              <a:gd name="connsiteY62" fmla="*/ 1275715 h 2262110"/>
              <a:gd name="connsiteX63" fmla="*/ 113161 w 2360305"/>
              <a:gd name="connsiteY63" fmla="*/ 1368924 h 2262110"/>
              <a:gd name="connsiteX64" fmla="*/ 136930 w 2360305"/>
              <a:gd name="connsiteY64" fmla="*/ 1412811 h 2262110"/>
              <a:gd name="connsiteX65" fmla="*/ 164225 w 2360305"/>
              <a:gd name="connsiteY65" fmla="*/ 1455288 h 2262110"/>
              <a:gd name="connsiteX66" fmla="*/ 227277 w 2360305"/>
              <a:gd name="connsiteY66" fmla="*/ 1537380 h 2262110"/>
              <a:gd name="connsiteX67" fmla="*/ 295514 w 2360305"/>
              <a:gd name="connsiteY67" fmla="*/ 1620094 h 2262110"/>
              <a:gd name="connsiteX68" fmla="*/ 329446 w 2360305"/>
              <a:gd name="connsiteY68" fmla="*/ 1663276 h 2262110"/>
              <a:gd name="connsiteX69" fmla="*/ 345748 w 2360305"/>
              <a:gd name="connsiteY69" fmla="*/ 1684473 h 2262110"/>
              <a:gd name="connsiteX70" fmla="*/ 361718 w 2360305"/>
              <a:gd name="connsiteY70" fmla="*/ 1704758 h 2262110"/>
              <a:gd name="connsiteX71" fmla="*/ 498939 w 2360305"/>
              <a:gd name="connsiteY71" fmla="*/ 1854672 h 2262110"/>
              <a:gd name="connsiteX72" fmla="*/ 571905 w 2360305"/>
              <a:gd name="connsiteY72" fmla="*/ 1922121 h 2262110"/>
              <a:gd name="connsiteX73" fmla="*/ 648314 w 2360305"/>
              <a:gd name="connsiteY73" fmla="*/ 1984301 h 2262110"/>
              <a:gd name="connsiteX74" fmla="*/ 819010 w 2360305"/>
              <a:gd name="connsiteY74" fmla="*/ 2082654 h 2262110"/>
              <a:gd name="connsiteX75" fmla="*/ 914500 w 2360305"/>
              <a:gd name="connsiteY75" fmla="*/ 2110446 h 2262110"/>
              <a:gd name="connsiteX76" fmla="*/ 938974 w 2360305"/>
              <a:gd name="connsiteY76" fmla="*/ 2115341 h 2262110"/>
              <a:gd name="connsiteX77" fmla="*/ 963656 w 2360305"/>
              <a:gd name="connsiteY77" fmla="*/ 2119448 h 2262110"/>
              <a:gd name="connsiteX78" fmla="*/ 1013475 w 2360305"/>
              <a:gd name="connsiteY78" fmla="*/ 2125338 h 2262110"/>
              <a:gd name="connsiteX79" fmla="*/ 1038530 w 2360305"/>
              <a:gd name="connsiteY79" fmla="*/ 2127246 h 2262110"/>
              <a:gd name="connsiteX80" fmla="*/ 1063668 w 2360305"/>
              <a:gd name="connsiteY80" fmla="*/ 2128574 h 2262110"/>
              <a:gd name="connsiteX81" fmla="*/ 1088888 w 2360305"/>
              <a:gd name="connsiteY81" fmla="*/ 2129155 h 2262110"/>
              <a:gd name="connsiteX82" fmla="*/ 1114151 w 2360305"/>
              <a:gd name="connsiteY82" fmla="*/ 2129030 h 2262110"/>
              <a:gd name="connsiteX83" fmla="*/ 1126803 w 2360305"/>
              <a:gd name="connsiteY83" fmla="*/ 2128906 h 2262110"/>
              <a:gd name="connsiteX84" fmla="*/ 1138998 w 2360305"/>
              <a:gd name="connsiteY84" fmla="*/ 2128366 h 2262110"/>
              <a:gd name="connsiteX85" fmla="*/ 1151152 w 2360305"/>
              <a:gd name="connsiteY85" fmla="*/ 2127744 h 2262110"/>
              <a:gd name="connsiteX86" fmla="*/ 1163265 w 2360305"/>
              <a:gd name="connsiteY86" fmla="*/ 2126749 h 2262110"/>
              <a:gd name="connsiteX87" fmla="*/ 1211300 w 2360305"/>
              <a:gd name="connsiteY87" fmla="*/ 2120817 h 2262110"/>
              <a:gd name="connsiteX88" fmla="*/ 1394275 w 2360305"/>
              <a:gd name="connsiteY88" fmla="*/ 2060752 h 2262110"/>
              <a:gd name="connsiteX89" fmla="*/ 1563312 w 2360305"/>
              <a:gd name="connsiteY89" fmla="*/ 1955430 h 2262110"/>
              <a:gd name="connsiteX90" fmla="*/ 1604296 w 2360305"/>
              <a:gd name="connsiteY90" fmla="*/ 1924485 h 2262110"/>
              <a:gd name="connsiteX91" fmla="*/ 1645279 w 2360305"/>
              <a:gd name="connsiteY91" fmla="*/ 1892503 h 2262110"/>
              <a:gd name="connsiteX92" fmla="*/ 1728284 w 2360305"/>
              <a:gd name="connsiteY92" fmla="*/ 1826132 h 2262110"/>
              <a:gd name="connsiteX93" fmla="*/ 1898897 w 2360305"/>
              <a:gd name="connsiteY93" fmla="*/ 1697664 h 2262110"/>
              <a:gd name="connsiteX94" fmla="*/ 2057854 w 2360305"/>
              <a:gd name="connsiteY94" fmla="*/ 1569901 h 2262110"/>
              <a:gd name="connsiteX95" fmla="*/ 2184953 w 2360305"/>
              <a:gd name="connsiteY95" fmla="*/ 1423472 h 2262110"/>
              <a:gd name="connsiteX96" fmla="*/ 2228260 w 2360305"/>
              <a:gd name="connsiteY96" fmla="*/ 1338352 h 2262110"/>
              <a:gd name="connsiteX97" fmla="*/ 2254642 w 2360305"/>
              <a:gd name="connsiteY97" fmla="*/ 1245350 h 2262110"/>
              <a:gd name="connsiteX98" fmla="*/ 2261943 w 2360305"/>
              <a:gd name="connsiteY98" fmla="*/ 1196568 h 2262110"/>
              <a:gd name="connsiteX99" fmla="*/ 2263146 w 2360305"/>
              <a:gd name="connsiteY99" fmla="*/ 1184207 h 2262110"/>
              <a:gd name="connsiteX100" fmla="*/ 2264058 w 2360305"/>
              <a:gd name="connsiteY100" fmla="*/ 1171596 h 2262110"/>
              <a:gd name="connsiteX101" fmla="*/ 2265386 w 2360305"/>
              <a:gd name="connsiteY101" fmla="*/ 1145546 h 2262110"/>
              <a:gd name="connsiteX102" fmla="*/ 2263104 w 2360305"/>
              <a:gd name="connsiteY102" fmla="*/ 1041386 h 2262110"/>
              <a:gd name="connsiteX103" fmla="*/ 2248461 w 2360305"/>
              <a:gd name="connsiteY103" fmla="*/ 938512 h 2262110"/>
              <a:gd name="connsiteX104" fmla="*/ 2223614 w 2360305"/>
              <a:gd name="connsiteY104" fmla="*/ 838127 h 2262110"/>
              <a:gd name="connsiteX105" fmla="*/ 2159442 w 2360305"/>
              <a:gd name="connsiteY105" fmla="*/ 643371 h 2262110"/>
              <a:gd name="connsiteX106" fmla="*/ 2115721 w 2360305"/>
              <a:gd name="connsiteY106" fmla="*/ 550909 h 2262110"/>
              <a:gd name="connsiteX107" fmla="*/ 2102986 w 2360305"/>
              <a:gd name="connsiteY107" fmla="*/ 528758 h 2262110"/>
              <a:gd name="connsiteX108" fmla="*/ 2089587 w 2360305"/>
              <a:gd name="connsiteY108" fmla="*/ 507022 h 2262110"/>
              <a:gd name="connsiteX109" fmla="*/ 2075401 w 2360305"/>
              <a:gd name="connsiteY109" fmla="*/ 485783 h 2262110"/>
              <a:gd name="connsiteX110" fmla="*/ 2060592 w 2360305"/>
              <a:gd name="connsiteY110" fmla="*/ 465001 h 2262110"/>
              <a:gd name="connsiteX111" fmla="*/ 1920384 w 2360305"/>
              <a:gd name="connsiteY111" fmla="*/ 318696 h 2262110"/>
              <a:gd name="connsiteX112" fmla="*/ 1751596 w 2360305"/>
              <a:gd name="connsiteY112" fmla="*/ 208438 h 2262110"/>
              <a:gd name="connsiteX113" fmla="*/ 1561653 w 2360305"/>
              <a:gd name="connsiteY113" fmla="*/ 139206 h 2262110"/>
              <a:gd name="connsiteX114" fmla="*/ 1360094 w 2360305"/>
              <a:gd name="connsiteY114" fmla="*/ 110501 h 2262110"/>
              <a:gd name="connsiteX115" fmla="*/ 1155840 w 2360305"/>
              <a:gd name="connsiteY115" fmla="*/ 117801 h 2262110"/>
              <a:gd name="connsiteX116" fmla="*/ 955360 w 2360305"/>
              <a:gd name="connsiteY116" fmla="*/ 159946 h 2262110"/>
              <a:gd name="connsiteX117" fmla="*/ 763591 w 2360305"/>
              <a:gd name="connsiteY117" fmla="*/ 233286 h 2262110"/>
              <a:gd name="connsiteX118" fmla="*/ 420912 w 2360305"/>
              <a:gd name="connsiteY118" fmla="*/ 458613 h 2262110"/>
              <a:gd name="connsiteX119" fmla="*/ 280830 w 2360305"/>
              <a:gd name="connsiteY119" fmla="*/ 608983 h 2262110"/>
              <a:gd name="connsiteX120" fmla="*/ 170074 w 2360305"/>
              <a:gd name="connsiteY120" fmla="*/ 781671 h 2262110"/>
              <a:gd name="connsiteX121" fmla="*/ 94910 w 2360305"/>
              <a:gd name="connsiteY121" fmla="*/ 972568 h 2262110"/>
              <a:gd name="connsiteX122" fmla="*/ 67573 w 2360305"/>
              <a:gd name="connsiteY122" fmla="*/ 1176076 h 226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2360305" h="2262110">
                <a:moveTo>
                  <a:pt x="0" y="1176076"/>
                </a:moveTo>
                <a:cubicBezTo>
                  <a:pt x="207" y="1102032"/>
                  <a:pt x="7923" y="1027988"/>
                  <a:pt x="23022" y="955271"/>
                </a:cubicBezTo>
                <a:cubicBezTo>
                  <a:pt x="38080" y="882595"/>
                  <a:pt x="61144" y="811330"/>
                  <a:pt x="92213" y="743715"/>
                </a:cubicBezTo>
                <a:cubicBezTo>
                  <a:pt x="154643" y="608486"/>
                  <a:pt x="245114" y="487484"/>
                  <a:pt x="351638" y="384444"/>
                </a:cubicBezTo>
                <a:cubicBezTo>
                  <a:pt x="405025" y="332924"/>
                  <a:pt x="462726" y="285926"/>
                  <a:pt x="523662" y="243698"/>
                </a:cubicBezTo>
                <a:cubicBezTo>
                  <a:pt x="584681" y="201511"/>
                  <a:pt x="648895" y="163929"/>
                  <a:pt x="715929" y="131946"/>
                </a:cubicBezTo>
                <a:cubicBezTo>
                  <a:pt x="850163" y="68438"/>
                  <a:pt x="994684" y="26459"/>
                  <a:pt x="1142731" y="8705"/>
                </a:cubicBezTo>
                <a:cubicBezTo>
                  <a:pt x="1216734" y="-48"/>
                  <a:pt x="1291816" y="-2163"/>
                  <a:pt x="1366109" y="2192"/>
                </a:cubicBezTo>
                <a:cubicBezTo>
                  <a:pt x="1440527" y="6714"/>
                  <a:pt x="1514903" y="17789"/>
                  <a:pt x="1587579" y="36581"/>
                </a:cubicBezTo>
                <a:cubicBezTo>
                  <a:pt x="1660254" y="55330"/>
                  <a:pt x="1731229" y="81878"/>
                  <a:pt x="1798304" y="116391"/>
                </a:cubicBezTo>
                <a:cubicBezTo>
                  <a:pt x="1865297" y="150903"/>
                  <a:pt x="1928722" y="193090"/>
                  <a:pt x="1985013" y="243283"/>
                </a:cubicBezTo>
                <a:cubicBezTo>
                  <a:pt x="2041344" y="293434"/>
                  <a:pt x="2090873" y="350554"/>
                  <a:pt x="2134304" y="411407"/>
                </a:cubicBezTo>
                <a:lnTo>
                  <a:pt x="2150399" y="434388"/>
                </a:lnTo>
                <a:lnTo>
                  <a:pt x="2165830" y="457783"/>
                </a:lnTo>
                <a:cubicBezTo>
                  <a:pt x="2170808" y="465665"/>
                  <a:pt x="2175910" y="473505"/>
                  <a:pt x="2180805" y="481428"/>
                </a:cubicBezTo>
                <a:lnTo>
                  <a:pt x="2195241" y="505404"/>
                </a:lnTo>
                <a:cubicBezTo>
                  <a:pt x="2214115" y="537594"/>
                  <a:pt x="2231910" y="570406"/>
                  <a:pt x="2247964" y="604047"/>
                </a:cubicBezTo>
                <a:cubicBezTo>
                  <a:pt x="2280153" y="671330"/>
                  <a:pt x="2304959" y="742139"/>
                  <a:pt x="2320141" y="814773"/>
                </a:cubicBezTo>
                <a:cubicBezTo>
                  <a:pt x="2327691" y="851111"/>
                  <a:pt x="2332959" y="887739"/>
                  <a:pt x="2337066" y="924408"/>
                </a:cubicBezTo>
                <a:cubicBezTo>
                  <a:pt x="2341255" y="961037"/>
                  <a:pt x="2344615" y="997623"/>
                  <a:pt x="2348058" y="1034127"/>
                </a:cubicBezTo>
                <a:cubicBezTo>
                  <a:pt x="2351336" y="1070672"/>
                  <a:pt x="2354239" y="1107217"/>
                  <a:pt x="2356811" y="1143845"/>
                </a:cubicBezTo>
                <a:lnTo>
                  <a:pt x="2358595" y="1171348"/>
                </a:lnTo>
                <a:cubicBezTo>
                  <a:pt x="2358926" y="1175869"/>
                  <a:pt x="2359134" y="1180722"/>
                  <a:pt x="2359383" y="1185493"/>
                </a:cubicBezTo>
                <a:cubicBezTo>
                  <a:pt x="2359632" y="1190263"/>
                  <a:pt x="2359881" y="1195075"/>
                  <a:pt x="2359963" y="1199887"/>
                </a:cubicBezTo>
                <a:cubicBezTo>
                  <a:pt x="2360586" y="1219093"/>
                  <a:pt x="2360378" y="1238465"/>
                  <a:pt x="2359175" y="1257878"/>
                </a:cubicBezTo>
                <a:cubicBezTo>
                  <a:pt x="2354695" y="1335573"/>
                  <a:pt x="2333830" y="1413848"/>
                  <a:pt x="2300106" y="1485653"/>
                </a:cubicBezTo>
                <a:cubicBezTo>
                  <a:pt x="2266464" y="1557664"/>
                  <a:pt x="2220088" y="1622293"/>
                  <a:pt x="2168817" y="1679081"/>
                </a:cubicBezTo>
                <a:cubicBezTo>
                  <a:pt x="2143181" y="1707578"/>
                  <a:pt x="2116260" y="1734292"/>
                  <a:pt x="2088799" y="1759721"/>
                </a:cubicBezTo>
                <a:cubicBezTo>
                  <a:pt x="2061338" y="1785149"/>
                  <a:pt x="2033504" y="1809623"/>
                  <a:pt x="2005380" y="1833018"/>
                </a:cubicBezTo>
                <a:cubicBezTo>
                  <a:pt x="1949256" y="1880017"/>
                  <a:pt x="1891887" y="1922867"/>
                  <a:pt x="1835928" y="1965095"/>
                </a:cubicBezTo>
                <a:lnTo>
                  <a:pt x="1793285" y="1997326"/>
                </a:lnTo>
                <a:cubicBezTo>
                  <a:pt x="1778850" y="2008153"/>
                  <a:pt x="1764290" y="2019063"/>
                  <a:pt x="1749481" y="2029765"/>
                </a:cubicBezTo>
                <a:cubicBezTo>
                  <a:pt x="1734713" y="2040509"/>
                  <a:pt x="1719780" y="2051211"/>
                  <a:pt x="1704598" y="2061789"/>
                </a:cubicBezTo>
                <a:cubicBezTo>
                  <a:pt x="1689374" y="2072283"/>
                  <a:pt x="1674026" y="2082695"/>
                  <a:pt x="1658304" y="2092900"/>
                </a:cubicBezTo>
                <a:cubicBezTo>
                  <a:pt x="1627028" y="2113350"/>
                  <a:pt x="1594755" y="2133178"/>
                  <a:pt x="1561113" y="2151306"/>
                </a:cubicBezTo>
                <a:cubicBezTo>
                  <a:pt x="1527513" y="2169516"/>
                  <a:pt x="1492752" y="2186440"/>
                  <a:pt x="1456580" y="2200959"/>
                </a:cubicBezTo>
                <a:cubicBezTo>
                  <a:pt x="1384568" y="2230411"/>
                  <a:pt x="1307205" y="2250280"/>
                  <a:pt x="1229096" y="2258079"/>
                </a:cubicBezTo>
                <a:cubicBezTo>
                  <a:pt x="1209558" y="2259946"/>
                  <a:pt x="1190020" y="2261356"/>
                  <a:pt x="1170524" y="2261771"/>
                </a:cubicBezTo>
                <a:lnTo>
                  <a:pt x="1155881" y="2262103"/>
                </a:lnTo>
                <a:cubicBezTo>
                  <a:pt x="1151028" y="2262144"/>
                  <a:pt x="1146133" y="2262020"/>
                  <a:pt x="1141280" y="2262020"/>
                </a:cubicBezTo>
                <a:lnTo>
                  <a:pt x="1126720" y="2261854"/>
                </a:lnTo>
                <a:lnTo>
                  <a:pt x="1112574" y="2261314"/>
                </a:lnTo>
                <a:cubicBezTo>
                  <a:pt x="1074909" y="2260112"/>
                  <a:pt x="1037161" y="2257125"/>
                  <a:pt x="999579" y="2252313"/>
                </a:cubicBezTo>
                <a:cubicBezTo>
                  <a:pt x="961955" y="2247750"/>
                  <a:pt x="924414" y="2241196"/>
                  <a:pt x="887289" y="2232485"/>
                </a:cubicBezTo>
                <a:cubicBezTo>
                  <a:pt x="850204" y="2223691"/>
                  <a:pt x="813410" y="2213279"/>
                  <a:pt x="776989" y="2201415"/>
                </a:cubicBezTo>
                <a:cubicBezTo>
                  <a:pt x="704272" y="2177481"/>
                  <a:pt x="632385" y="2147697"/>
                  <a:pt x="565849" y="2107999"/>
                </a:cubicBezTo>
                <a:cubicBezTo>
                  <a:pt x="499271" y="2068384"/>
                  <a:pt x="439828" y="2018150"/>
                  <a:pt x="387893" y="1962565"/>
                </a:cubicBezTo>
                <a:cubicBezTo>
                  <a:pt x="361801" y="1934814"/>
                  <a:pt x="338074" y="1905279"/>
                  <a:pt x="315757" y="1875039"/>
                </a:cubicBezTo>
                <a:cubicBezTo>
                  <a:pt x="293564" y="1844675"/>
                  <a:pt x="272450" y="1813854"/>
                  <a:pt x="252747" y="1782369"/>
                </a:cubicBezTo>
                <a:cubicBezTo>
                  <a:pt x="247686" y="1774571"/>
                  <a:pt x="242915" y="1766648"/>
                  <a:pt x="238021" y="1758766"/>
                </a:cubicBezTo>
                <a:lnTo>
                  <a:pt x="223958" y="1735869"/>
                </a:lnTo>
                <a:cubicBezTo>
                  <a:pt x="214957" y="1721060"/>
                  <a:pt x="205624" y="1706376"/>
                  <a:pt x="196207" y="1691484"/>
                </a:cubicBezTo>
                <a:lnTo>
                  <a:pt x="138714" y="1600805"/>
                </a:lnTo>
                <a:cubicBezTo>
                  <a:pt x="119425" y="1569901"/>
                  <a:pt x="100385" y="1538085"/>
                  <a:pt x="82590" y="1504942"/>
                </a:cubicBezTo>
                <a:cubicBezTo>
                  <a:pt x="73713" y="1488349"/>
                  <a:pt x="65126" y="1471466"/>
                  <a:pt x="57286" y="1454127"/>
                </a:cubicBezTo>
                <a:cubicBezTo>
                  <a:pt x="49487" y="1436746"/>
                  <a:pt x="42228" y="1419033"/>
                  <a:pt x="35799" y="1400947"/>
                </a:cubicBezTo>
                <a:cubicBezTo>
                  <a:pt x="29493" y="1382820"/>
                  <a:pt x="23893" y="1364444"/>
                  <a:pt x="19330" y="1345777"/>
                </a:cubicBezTo>
                <a:cubicBezTo>
                  <a:pt x="17173" y="1336444"/>
                  <a:pt x="14975" y="1327069"/>
                  <a:pt x="13191" y="1317653"/>
                </a:cubicBezTo>
                <a:lnTo>
                  <a:pt x="10495" y="1303549"/>
                </a:lnTo>
                <a:lnTo>
                  <a:pt x="8255" y="1289404"/>
                </a:lnTo>
                <a:cubicBezTo>
                  <a:pt x="2447" y="1251656"/>
                  <a:pt x="0" y="1213700"/>
                  <a:pt x="0" y="1176076"/>
                </a:cubicBezTo>
                <a:close/>
                <a:moveTo>
                  <a:pt x="67573" y="1176076"/>
                </a:moveTo>
                <a:cubicBezTo>
                  <a:pt x="67947" y="1209842"/>
                  <a:pt x="71265" y="1243359"/>
                  <a:pt x="79105" y="1275715"/>
                </a:cubicBezTo>
                <a:cubicBezTo>
                  <a:pt x="86821" y="1308112"/>
                  <a:pt x="98809" y="1339099"/>
                  <a:pt x="113161" y="1368924"/>
                </a:cubicBezTo>
                <a:cubicBezTo>
                  <a:pt x="120421" y="1383816"/>
                  <a:pt x="128468" y="1398417"/>
                  <a:pt x="136930" y="1412811"/>
                </a:cubicBezTo>
                <a:cubicBezTo>
                  <a:pt x="145517" y="1427164"/>
                  <a:pt x="154684" y="1441309"/>
                  <a:pt x="164225" y="1455288"/>
                </a:cubicBezTo>
                <a:cubicBezTo>
                  <a:pt x="183555" y="1483164"/>
                  <a:pt x="205043" y="1510210"/>
                  <a:pt x="227277" y="1537380"/>
                </a:cubicBezTo>
                <a:cubicBezTo>
                  <a:pt x="249511" y="1564592"/>
                  <a:pt x="272741" y="1591804"/>
                  <a:pt x="295514" y="1620094"/>
                </a:cubicBezTo>
                <a:cubicBezTo>
                  <a:pt x="306921" y="1634198"/>
                  <a:pt x="318204" y="1648633"/>
                  <a:pt x="329446" y="1663276"/>
                </a:cubicBezTo>
                <a:lnTo>
                  <a:pt x="345748" y="1684473"/>
                </a:lnTo>
                <a:cubicBezTo>
                  <a:pt x="351099" y="1691235"/>
                  <a:pt x="356201" y="1698162"/>
                  <a:pt x="361718" y="1704758"/>
                </a:cubicBezTo>
                <a:cubicBezTo>
                  <a:pt x="404776" y="1758435"/>
                  <a:pt x="451484" y="1807839"/>
                  <a:pt x="498939" y="1854672"/>
                </a:cubicBezTo>
                <a:cubicBezTo>
                  <a:pt x="522791" y="1877984"/>
                  <a:pt x="547058" y="1900509"/>
                  <a:pt x="571905" y="1922121"/>
                </a:cubicBezTo>
                <a:cubicBezTo>
                  <a:pt x="596752" y="1943732"/>
                  <a:pt x="622056" y="1964639"/>
                  <a:pt x="648314" y="1984301"/>
                </a:cubicBezTo>
                <a:cubicBezTo>
                  <a:pt x="700622" y="2023709"/>
                  <a:pt x="757037" y="2058926"/>
                  <a:pt x="819010" y="2082654"/>
                </a:cubicBezTo>
                <a:cubicBezTo>
                  <a:pt x="849914" y="2094518"/>
                  <a:pt x="881937" y="2103602"/>
                  <a:pt x="914500" y="2110446"/>
                </a:cubicBezTo>
                <a:cubicBezTo>
                  <a:pt x="922672" y="2112064"/>
                  <a:pt x="930761" y="2113931"/>
                  <a:pt x="938974" y="2115341"/>
                </a:cubicBezTo>
                <a:lnTo>
                  <a:pt x="963656" y="2119448"/>
                </a:lnTo>
                <a:cubicBezTo>
                  <a:pt x="980207" y="2121646"/>
                  <a:pt x="996758" y="2123969"/>
                  <a:pt x="1013475" y="2125338"/>
                </a:cubicBezTo>
                <a:cubicBezTo>
                  <a:pt x="1021813" y="2126127"/>
                  <a:pt x="1030151" y="2126873"/>
                  <a:pt x="1038530" y="2127246"/>
                </a:cubicBezTo>
                <a:cubicBezTo>
                  <a:pt x="1046909" y="2127661"/>
                  <a:pt x="1055247" y="2128325"/>
                  <a:pt x="1063668" y="2128574"/>
                </a:cubicBezTo>
                <a:lnTo>
                  <a:pt x="1088888" y="2129155"/>
                </a:lnTo>
                <a:cubicBezTo>
                  <a:pt x="1097268" y="2129362"/>
                  <a:pt x="1105730" y="2129072"/>
                  <a:pt x="1114151" y="2129030"/>
                </a:cubicBezTo>
                <a:lnTo>
                  <a:pt x="1126803" y="2128906"/>
                </a:lnTo>
                <a:cubicBezTo>
                  <a:pt x="1130909" y="2128781"/>
                  <a:pt x="1134933" y="2128532"/>
                  <a:pt x="1138998" y="2128366"/>
                </a:cubicBezTo>
                <a:cubicBezTo>
                  <a:pt x="1143063" y="2128159"/>
                  <a:pt x="1147128" y="2128034"/>
                  <a:pt x="1151152" y="2127744"/>
                </a:cubicBezTo>
                <a:lnTo>
                  <a:pt x="1163265" y="2126749"/>
                </a:lnTo>
                <a:cubicBezTo>
                  <a:pt x="1179401" y="2125463"/>
                  <a:pt x="1195413" y="2123306"/>
                  <a:pt x="1211300" y="2120817"/>
                </a:cubicBezTo>
                <a:cubicBezTo>
                  <a:pt x="1274891" y="2110281"/>
                  <a:pt x="1336035" y="2089664"/>
                  <a:pt x="1394275" y="2060752"/>
                </a:cubicBezTo>
                <a:cubicBezTo>
                  <a:pt x="1452722" y="2032171"/>
                  <a:pt x="1508349" y="1995584"/>
                  <a:pt x="1563312" y="1955430"/>
                </a:cubicBezTo>
                <a:cubicBezTo>
                  <a:pt x="1577042" y="1945433"/>
                  <a:pt x="1590690" y="1935021"/>
                  <a:pt x="1604296" y="1924485"/>
                </a:cubicBezTo>
                <a:cubicBezTo>
                  <a:pt x="1617984" y="1913990"/>
                  <a:pt x="1631632" y="1903329"/>
                  <a:pt x="1645279" y="1892503"/>
                </a:cubicBezTo>
                <a:lnTo>
                  <a:pt x="1728284" y="1826132"/>
                </a:lnTo>
                <a:cubicBezTo>
                  <a:pt x="1785238" y="1780959"/>
                  <a:pt x="1842731" y="1738897"/>
                  <a:pt x="1898897" y="1697664"/>
                </a:cubicBezTo>
                <a:cubicBezTo>
                  <a:pt x="1955021" y="1656432"/>
                  <a:pt x="2009030" y="1614784"/>
                  <a:pt x="2057854" y="1569901"/>
                </a:cubicBezTo>
                <a:cubicBezTo>
                  <a:pt x="2106678" y="1525101"/>
                  <a:pt x="2150772" y="1477356"/>
                  <a:pt x="2184953" y="1423472"/>
                </a:cubicBezTo>
                <a:cubicBezTo>
                  <a:pt x="2202044" y="1396550"/>
                  <a:pt x="2216645" y="1368177"/>
                  <a:pt x="2228260" y="1338352"/>
                </a:cubicBezTo>
                <a:cubicBezTo>
                  <a:pt x="2239958" y="1308568"/>
                  <a:pt x="2248378" y="1277374"/>
                  <a:pt x="2254642" y="1245350"/>
                </a:cubicBezTo>
                <a:cubicBezTo>
                  <a:pt x="2257753" y="1229339"/>
                  <a:pt x="2260242" y="1213036"/>
                  <a:pt x="2261943" y="1196568"/>
                </a:cubicBezTo>
                <a:cubicBezTo>
                  <a:pt x="2262441" y="1192462"/>
                  <a:pt x="2262772" y="1188313"/>
                  <a:pt x="2263146" y="1184207"/>
                </a:cubicBezTo>
                <a:cubicBezTo>
                  <a:pt x="2263478" y="1180059"/>
                  <a:pt x="2263893" y="1175993"/>
                  <a:pt x="2264058" y="1171596"/>
                </a:cubicBezTo>
                <a:lnTo>
                  <a:pt x="2265386" y="1145546"/>
                </a:lnTo>
                <a:cubicBezTo>
                  <a:pt x="2266589" y="1110785"/>
                  <a:pt x="2265842" y="1075982"/>
                  <a:pt x="2263104" y="1041386"/>
                </a:cubicBezTo>
                <a:cubicBezTo>
                  <a:pt x="2260449" y="1006749"/>
                  <a:pt x="2255347" y="972402"/>
                  <a:pt x="2248461" y="938512"/>
                </a:cubicBezTo>
                <a:cubicBezTo>
                  <a:pt x="2241492" y="904622"/>
                  <a:pt x="2232781" y="871188"/>
                  <a:pt x="2223614" y="838127"/>
                </a:cubicBezTo>
                <a:cubicBezTo>
                  <a:pt x="2205321" y="771964"/>
                  <a:pt x="2185119" y="706672"/>
                  <a:pt x="2159442" y="643371"/>
                </a:cubicBezTo>
                <a:cubicBezTo>
                  <a:pt x="2146583" y="611763"/>
                  <a:pt x="2132230" y="580734"/>
                  <a:pt x="2115721" y="550909"/>
                </a:cubicBezTo>
                <a:cubicBezTo>
                  <a:pt x="2111697" y="543401"/>
                  <a:pt x="2107258" y="536100"/>
                  <a:pt x="2102986" y="528758"/>
                </a:cubicBezTo>
                <a:cubicBezTo>
                  <a:pt x="2098589" y="521457"/>
                  <a:pt x="2094026" y="514281"/>
                  <a:pt x="2089587" y="507022"/>
                </a:cubicBezTo>
                <a:lnTo>
                  <a:pt x="2075401" y="485783"/>
                </a:lnTo>
                <a:lnTo>
                  <a:pt x="2060592" y="465001"/>
                </a:lnTo>
                <a:cubicBezTo>
                  <a:pt x="2020064" y="410370"/>
                  <a:pt x="1972485" y="361505"/>
                  <a:pt x="1920384" y="318696"/>
                </a:cubicBezTo>
                <a:cubicBezTo>
                  <a:pt x="1868408" y="275763"/>
                  <a:pt x="1811952" y="238429"/>
                  <a:pt x="1751596" y="208438"/>
                </a:cubicBezTo>
                <a:cubicBezTo>
                  <a:pt x="1691282" y="178364"/>
                  <a:pt x="1627442" y="155301"/>
                  <a:pt x="1561653" y="139206"/>
                </a:cubicBezTo>
                <a:cubicBezTo>
                  <a:pt x="1495863" y="123069"/>
                  <a:pt x="1428248" y="113778"/>
                  <a:pt x="1360094" y="110501"/>
                </a:cubicBezTo>
                <a:cubicBezTo>
                  <a:pt x="1291816" y="107058"/>
                  <a:pt x="1223620" y="109339"/>
                  <a:pt x="1155840" y="117801"/>
                </a:cubicBezTo>
                <a:cubicBezTo>
                  <a:pt x="1088100" y="126305"/>
                  <a:pt x="1020983" y="140533"/>
                  <a:pt x="955360" y="159946"/>
                </a:cubicBezTo>
                <a:cubicBezTo>
                  <a:pt x="889694" y="179277"/>
                  <a:pt x="825647" y="204290"/>
                  <a:pt x="763591" y="233286"/>
                </a:cubicBezTo>
                <a:cubicBezTo>
                  <a:pt x="639105" y="290655"/>
                  <a:pt x="522874" y="366732"/>
                  <a:pt x="420912" y="458613"/>
                </a:cubicBezTo>
                <a:cubicBezTo>
                  <a:pt x="370098" y="504699"/>
                  <a:pt x="323016" y="554974"/>
                  <a:pt x="280830" y="608983"/>
                </a:cubicBezTo>
                <a:cubicBezTo>
                  <a:pt x="238560" y="662909"/>
                  <a:pt x="201268" y="720734"/>
                  <a:pt x="170074" y="781671"/>
                </a:cubicBezTo>
                <a:cubicBezTo>
                  <a:pt x="138880" y="842565"/>
                  <a:pt x="112913" y="906322"/>
                  <a:pt x="94910" y="972568"/>
                </a:cubicBezTo>
                <a:cubicBezTo>
                  <a:pt x="76907" y="1038648"/>
                  <a:pt x="67532" y="1107342"/>
                  <a:pt x="67573" y="1176076"/>
                </a:cubicBezTo>
                <a:close/>
              </a:path>
            </a:pathLst>
          </a:custGeom>
          <a:solidFill>
            <a:schemeClr val="bg1">
              <a:alpha val="30000"/>
            </a:schemeClr>
          </a:solidFill>
          <a:ln w="4132" cap="flat">
            <a:noFill/>
            <a:prstDash val="solid"/>
            <a:miter/>
          </a:ln>
        </p:spPr>
        <p:txBody>
          <a:bodyPr rtlCol="0" anchor="ctr"/>
          <a:lstStyle/>
          <a:p>
            <a:endParaRPr lang="en-US"/>
          </a:p>
        </p:txBody>
      </p:sp>
      <p:sp useBgFill="1">
        <p:nvSpPr>
          <p:cNvPr id="75" name="Freeform: Shape 74">
            <a:extLst>
              <a:ext uri="{FF2B5EF4-FFF2-40B4-BE49-F238E27FC236}">
                <a16:creationId xmlns:a16="http://schemas.microsoft.com/office/drawing/2014/main" id="{01C84AF8-30D9-46A2-82DB-3344A0670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83515" y="778184"/>
            <a:ext cx="1785777" cy="2381037"/>
          </a:xfrm>
          <a:custGeom>
            <a:avLst/>
            <a:gdLst>
              <a:gd name="connsiteX0" fmla="*/ 1190518 w 2381036"/>
              <a:gd name="connsiteY0" fmla="*/ 0 h 2381036"/>
              <a:gd name="connsiteX1" fmla="*/ 0 w 2381036"/>
              <a:gd name="connsiteY1" fmla="*/ 1190518 h 2381036"/>
              <a:gd name="connsiteX2" fmla="*/ 1190518 w 2381036"/>
              <a:gd name="connsiteY2" fmla="*/ 2381036 h 2381036"/>
              <a:gd name="connsiteX3" fmla="*/ 2381036 w 2381036"/>
              <a:gd name="connsiteY3" fmla="*/ 1190518 h 2381036"/>
              <a:gd name="connsiteX4" fmla="*/ 1190518 w 2381036"/>
              <a:gd name="connsiteY4" fmla="*/ 0 h 2381036"/>
              <a:gd name="connsiteX5" fmla="*/ 2143804 w 2381036"/>
              <a:gd name="connsiteY5" fmla="*/ 573647 h 2381036"/>
              <a:gd name="connsiteX6" fmla="*/ 2168693 w 2381036"/>
              <a:gd name="connsiteY6" fmla="*/ 623176 h 2381036"/>
              <a:gd name="connsiteX7" fmla="*/ 2191051 w 2381036"/>
              <a:gd name="connsiteY7" fmla="*/ 673783 h 2381036"/>
              <a:gd name="connsiteX8" fmla="*/ 2258085 w 2381036"/>
              <a:gd name="connsiteY8" fmla="*/ 884883 h 2381036"/>
              <a:gd name="connsiteX9" fmla="*/ 2291436 w 2381036"/>
              <a:gd name="connsiteY9" fmla="*/ 1104029 h 2381036"/>
              <a:gd name="connsiteX10" fmla="*/ 2296912 w 2381036"/>
              <a:gd name="connsiteY10" fmla="*/ 1214702 h 2381036"/>
              <a:gd name="connsiteX11" fmla="*/ 2297161 w 2381036"/>
              <a:gd name="connsiteY11" fmla="*/ 1234571 h 2381036"/>
              <a:gd name="connsiteX12" fmla="*/ 2297202 w 2381036"/>
              <a:gd name="connsiteY12" fmla="*/ 1242494 h 2381036"/>
              <a:gd name="connsiteX13" fmla="*/ 2297078 w 2381036"/>
              <a:gd name="connsiteY13" fmla="*/ 1267549 h 2381036"/>
              <a:gd name="connsiteX14" fmla="*/ 2297036 w 2381036"/>
              <a:gd name="connsiteY14" fmla="*/ 1269582 h 2381036"/>
              <a:gd name="connsiteX15" fmla="*/ 2293925 w 2381036"/>
              <a:gd name="connsiteY15" fmla="*/ 1322056 h 2381036"/>
              <a:gd name="connsiteX16" fmla="*/ 2238962 w 2381036"/>
              <a:gd name="connsiteY16" fmla="*/ 1518885 h 2381036"/>
              <a:gd name="connsiteX17" fmla="*/ 2186364 w 2381036"/>
              <a:gd name="connsiteY17" fmla="*/ 1606785 h 2381036"/>
              <a:gd name="connsiteX18" fmla="*/ 2119869 w 2381036"/>
              <a:gd name="connsiteY18" fmla="*/ 1687507 h 2381036"/>
              <a:gd name="connsiteX19" fmla="*/ 1959087 w 2381036"/>
              <a:gd name="connsiteY19" fmla="*/ 1833854 h 2381036"/>
              <a:gd name="connsiteX20" fmla="*/ 1855549 w 2381036"/>
              <a:gd name="connsiteY20" fmla="*/ 1915490 h 2381036"/>
              <a:gd name="connsiteX21" fmla="*/ 1780385 w 2381036"/>
              <a:gd name="connsiteY21" fmla="*/ 1974352 h 2381036"/>
              <a:gd name="connsiteX22" fmla="*/ 1735792 w 2381036"/>
              <a:gd name="connsiteY22" fmla="*/ 2010026 h 2381036"/>
              <a:gd name="connsiteX23" fmla="*/ 1692070 w 2381036"/>
              <a:gd name="connsiteY23" fmla="*/ 2044124 h 2381036"/>
              <a:gd name="connsiteX24" fmla="*/ 1603508 w 2381036"/>
              <a:gd name="connsiteY24" fmla="*/ 2108461 h 2381036"/>
              <a:gd name="connsiteX25" fmla="*/ 1512912 w 2381036"/>
              <a:gd name="connsiteY25" fmla="*/ 2165042 h 2381036"/>
              <a:gd name="connsiteX26" fmla="*/ 1419537 w 2381036"/>
              <a:gd name="connsiteY26" fmla="*/ 2211336 h 2381036"/>
              <a:gd name="connsiteX27" fmla="*/ 1222915 w 2381036"/>
              <a:gd name="connsiteY27" fmla="*/ 2264473 h 2381036"/>
              <a:gd name="connsiteX28" fmla="*/ 1172059 w 2381036"/>
              <a:gd name="connsiteY28" fmla="*/ 2268912 h 2381036"/>
              <a:gd name="connsiteX29" fmla="*/ 1159075 w 2381036"/>
              <a:gd name="connsiteY29" fmla="*/ 2269575 h 2381036"/>
              <a:gd name="connsiteX30" fmla="*/ 1146174 w 2381036"/>
              <a:gd name="connsiteY30" fmla="*/ 2269907 h 2381036"/>
              <a:gd name="connsiteX31" fmla="*/ 1146050 w 2381036"/>
              <a:gd name="connsiteY31" fmla="*/ 2269907 h 2381036"/>
              <a:gd name="connsiteX32" fmla="*/ 1145925 w 2381036"/>
              <a:gd name="connsiteY32" fmla="*/ 2269907 h 2381036"/>
              <a:gd name="connsiteX33" fmla="*/ 1132195 w 2381036"/>
              <a:gd name="connsiteY33" fmla="*/ 2270115 h 2381036"/>
              <a:gd name="connsiteX34" fmla="*/ 1125143 w 2381036"/>
              <a:gd name="connsiteY34" fmla="*/ 2270073 h 2381036"/>
              <a:gd name="connsiteX35" fmla="*/ 1119792 w 2381036"/>
              <a:gd name="connsiteY35" fmla="*/ 2270073 h 2381036"/>
              <a:gd name="connsiteX36" fmla="*/ 1013226 w 2381036"/>
              <a:gd name="connsiteY36" fmla="*/ 2265427 h 2381036"/>
              <a:gd name="connsiteX37" fmla="*/ 961748 w 2381036"/>
              <a:gd name="connsiteY37" fmla="*/ 2259578 h 2381036"/>
              <a:gd name="connsiteX38" fmla="*/ 910477 w 2381036"/>
              <a:gd name="connsiteY38" fmla="*/ 2250950 h 2381036"/>
              <a:gd name="connsiteX39" fmla="*/ 809428 w 2381036"/>
              <a:gd name="connsiteY39" fmla="*/ 2224776 h 2381036"/>
              <a:gd name="connsiteX40" fmla="*/ 712652 w 2381036"/>
              <a:gd name="connsiteY40" fmla="*/ 2186944 h 2381036"/>
              <a:gd name="connsiteX41" fmla="*/ 712569 w 2381036"/>
              <a:gd name="connsiteY41" fmla="*/ 2186903 h 2381036"/>
              <a:gd name="connsiteX42" fmla="*/ 712486 w 2381036"/>
              <a:gd name="connsiteY42" fmla="*/ 2186861 h 2381036"/>
              <a:gd name="connsiteX43" fmla="*/ 620812 w 2381036"/>
              <a:gd name="connsiteY43" fmla="*/ 2136793 h 2381036"/>
              <a:gd name="connsiteX44" fmla="*/ 454346 w 2381036"/>
              <a:gd name="connsiteY44" fmla="*/ 2003099 h 2381036"/>
              <a:gd name="connsiteX45" fmla="*/ 379929 w 2381036"/>
              <a:gd name="connsiteY45" fmla="*/ 1922707 h 2381036"/>
              <a:gd name="connsiteX46" fmla="*/ 347490 w 2381036"/>
              <a:gd name="connsiteY46" fmla="*/ 1883383 h 2381036"/>
              <a:gd name="connsiteX47" fmla="*/ 344752 w 2381036"/>
              <a:gd name="connsiteY47" fmla="*/ 1879981 h 2381036"/>
              <a:gd name="connsiteX48" fmla="*/ 339318 w 2381036"/>
              <a:gd name="connsiteY48" fmla="*/ 1872971 h 2381036"/>
              <a:gd name="connsiteX49" fmla="*/ 311152 w 2381036"/>
              <a:gd name="connsiteY49" fmla="*/ 1835845 h 2381036"/>
              <a:gd name="connsiteX50" fmla="*/ 311070 w 2381036"/>
              <a:gd name="connsiteY50" fmla="*/ 1835762 h 2381036"/>
              <a:gd name="connsiteX51" fmla="*/ 310987 w 2381036"/>
              <a:gd name="connsiteY51" fmla="*/ 1835679 h 2381036"/>
              <a:gd name="connsiteX52" fmla="*/ 294892 w 2381036"/>
              <a:gd name="connsiteY52" fmla="*/ 1813777 h 2381036"/>
              <a:gd name="connsiteX53" fmla="*/ 276930 w 2381036"/>
              <a:gd name="connsiteY53" fmla="*/ 1789386 h 2381036"/>
              <a:gd name="connsiteX54" fmla="*/ 241795 w 2381036"/>
              <a:gd name="connsiteY54" fmla="*/ 1743466 h 2381036"/>
              <a:gd name="connsiteX55" fmla="*/ 214003 w 2381036"/>
              <a:gd name="connsiteY55" fmla="*/ 1707833 h 2381036"/>
              <a:gd name="connsiteX56" fmla="*/ 171982 w 2381036"/>
              <a:gd name="connsiteY56" fmla="*/ 1653493 h 2381036"/>
              <a:gd name="connsiteX57" fmla="*/ 138673 w 2381036"/>
              <a:gd name="connsiteY57" fmla="*/ 1608278 h 2381036"/>
              <a:gd name="connsiteX58" fmla="*/ 107852 w 2381036"/>
              <a:gd name="connsiteY58" fmla="*/ 1562192 h 2381036"/>
              <a:gd name="connsiteX59" fmla="*/ 80059 w 2381036"/>
              <a:gd name="connsiteY59" fmla="*/ 1514696 h 2381036"/>
              <a:gd name="connsiteX60" fmla="*/ 79976 w 2381036"/>
              <a:gd name="connsiteY60" fmla="*/ 1514530 h 2381036"/>
              <a:gd name="connsiteX61" fmla="*/ 79893 w 2381036"/>
              <a:gd name="connsiteY61" fmla="*/ 1514364 h 2381036"/>
              <a:gd name="connsiteX62" fmla="*/ 70518 w 2381036"/>
              <a:gd name="connsiteY62" fmla="*/ 1496195 h 2381036"/>
              <a:gd name="connsiteX63" fmla="*/ 67532 w 2381036"/>
              <a:gd name="connsiteY63" fmla="*/ 1490180 h 2381036"/>
              <a:gd name="connsiteX64" fmla="*/ 64255 w 2381036"/>
              <a:gd name="connsiteY64" fmla="*/ 1483045 h 2381036"/>
              <a:gd name="connsiteX65" fmla="*/ 56415 w 2381036"/>
              <a:gd name="connsiteY65" fmla="*/ 1465457 h 2381036"/>
              <a:gd name="connsiteX66" fmla="*/ 56332 w 2381036"/>
              <a:gd name="connsiteY66" fmla="*/ 1465291 h 2381036"/>
              <a:gd name="connsiteX67" fmla="*/ 56249 w 2381036"/>
              <a:gd name="connsiteY67" fmla="*/ 1465125 h 2381036"/>
              <a:gd name="connsiteX68" fmla="*/ 23852 w 2381036"/>
              <a:gd name="connsiteY68" fmla="*/ 1361090 h 2381036"/>
              <a:gd name="connsiteX69" fmla="*/ 13233 w 2381036"/>
              <a:gd name="connsiteY69" fmla="*/ 1252243 h 2381036"/>
              <a:gd name="connsiteX70" fmla="*/ 38785 w 2381036"/>
              <a:gd name="connsiteY70" fmla="*/ 1031478 h 2381036"/>
              <a:gd name="connsiteX71" fmla="*/ 70353 w 2381036"/>
              <a:gd name="connsiteY71" fmla="*/ 924954 h 2381036"/>
              <a:gd name="connsiteX72" fmla="*/ 70436 w 2381036"/>
              <a:gd name="connsiteY72" fmla="*/ 924788 h 2381036"/>
              <a:gd name="connsiteX73" fmla="*/ 70477 w 2381036"/>
              <a:gd name="connsiteY73" fmla="*/ 924622 h 2381036"/>
              <a:gd name="connsiteX74" fmla="*/ 76533 w 2381036"/>
              <a:gd name="connsiteY74" fmla="*/ 908237 h 2381036"/>
              <a:gd name="connsiteX75" fmla="*/ 80184 w 2381036"/>
              <a:gd name="connsiteY75" fmla="*/ 898654 h 2381036"/>
              <a:gd name="connsiteX76" fmla="*/ 89641 w 2381036"/>
              <a:gd name="connsiteY76" fmla="*/ 875051 h 2381036"/>
              <a:gd name="connsiteX77" fmla="*/ 90471 w 2381036"/>
              <a:gd name="connsiteY77" fmla="*/ 873060 h 2381036"/>
              <a:gd name="connsiteX78" fmla="*/ 95864 w 2381036"/>
              <a:gd name="connsiteY78" fmla="*/ 860367 h 2381036"/>
              <a:gd name="connsiteX79" fmla="*/ 101588 w 2381036"/>
              <a:gd name="connsiteY79" fmla="*/ 847715 h 2381036"/>
              <a:gd name="connsiteX80" fmla="*/ 113244 w 2381036"/>
              <a:gd name="connsiteY80" fmla="*/ 822743 h 2381036"/>
              <a:gd name="connsiteX81" fmla="*/ 113286 w 2381036"/>
              <a:gd name="connsiteY81" fmla="*/ 822619 h 2381036"/>
              <a:gd name="connsiteX82" fmla="*/ 113327 w 2381036"/>
              <a:gd name="connsiteY82" fmla="*/ 822494 h 2381036"/>
              <a:gd name="connsiteX83" fmla="*/ 166465 w 2381036"/>
              <a:gd name="connsiteY83" fmla="*/ 725303 h 2381036"/>
              <a:gd name="connsiteX84" fmla="*/ 228895 w 2381036"/>
              <a:gd name="connsiteY84" fmla="*/ 634252 h 2381036"/>
              <a:gd name="connsiteX85" fmla="*/ 375573 w 2381036"/>
              <a:gd name="connsiteY85" fmla="*/ 470607 h 2381036"/>
              <a:gd name="connsiteX86" fmla="*/ 457914 w 2381036"/>
              <a:gd name="connsiteY86" fmla="*/ 398347 h 2381036"/>
              <a:gd name="connsiteX87" fmla="*/ 479069 w 2381036"/>
              <a:gd name="connsiteY87" fmla="*/ 381464 h 2381036"/>
              <a:gd name="connsiteX88" fmla="*/ 482720 w 2381036"/>
              <a:gd name="connsiteY88" fmla="*/ 378601 h 2381036"/>
              <a:gd name="connsiteX89" fmla="*/ 500764 w 2381036"/>
              <a:gd name="connsiteY89" fmla="*/ 364788 h 2381036"/>
              <a:gd name="connsiteX90" fmla="*/ 500847 w 2381036"/>
              <a:gd name="connsiteY90" fmla="*/ 364705 h 2381036"/>
              <a:gd name="connsiteX91" fmla="*/ 500930 w 2381036"/>
              <a:gd name="connsiteY91" fmla="*/ 364622 h 2381036"/>
              <a:gd name="connsiteX92" fmla="*/ 544901 w 2381036"/>
              <a:gd name="connsiteY92" fmla="*/ 332474 h 2381036"/>
              <a:gd name="connsiteX93" fmla="*/ 730903 w 2381036"/>
              <a:gd name="connsiteY93" fmla="*/ 220806 h 2381036"/>
              <a:gd name="connsiteX94" fmla="*/ 828966 w 2381036"/>
              <a:gd name="connsiteY94" fmla="*/ 175342 h 2381036"/>
              <a:gd name="connsiteX95" fmla="*/ 929973 w 2381036"/>
              <a:gd name="connsiteY95" fmla="*/ 137760 h 2381036"/>
              <a:gd name="connsiteX96" fmla="*/ 1033469 w 2381036"/>
              <a:gd name="connsiteY96" fmla="*/ 108308 h 2381036"/>
              <a:gd name="connsiteX97" fmla="*/ 1138874 w 2381036"/>
              <a:gd name="connsiteY97" fmla="*/ 87733 h 2381036"/>
              <a:gd name="connsiteX98" fmla="*/ 1306749 w 2381036"/>
              <a:gd name="connsiteY98" fmla="*/ 75247 h 2381036"/>
              <a:gd name="connsiteX99" fmla="*/ 1353291 w 2381036"/>
              <a:gd name="connsiteY99" fmla="*/ 76243 h 2381036"/>
              <a:gd name="connsiteX100" fmla="*/ 1459899 w 2381036"/>
              <a:gd name="connsiteY100" fmla="*/ 85535 h 2381036"/>
              <a:gd name="connsiteX101" fmla="*/ 1565594 w 2381036"/>
              <a:gd name="connsiteY101" fmla="*/ 106234 h 2381036"/>
              <a:gd name="connsiteX102" fmla="*/ 1767442 w 2381036"/>
              <a:gd name="connsiteY102" fmla="*/ 184427 h 2381036"/>
              <a:gd name="connsiteX103" fmla="*/ 1859987 w 2381036"/>
              <a:gd name="connsiteY103" fmla="*/ 242210 h 2381036"/>
              <a:gd name="connsiteX104" fmla="*/ 1944610 w 2381036"/>
              <a:gd name="connsiteY104" fmla="*/ 311526 h 2381036"/>
              <a:gd name="connsiteX105" fmla="*/ 2086808 w 2381036"/>
              <a:gd name="connsiteY105" fmla="*/ 478862 h 2381036"/>
              <a:gd name="connsiteX106" fmla="*/ 2143804 w 2381036"/>
              <a:gd name="connsiteY106" fmla="*/ 573647 h 2381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2381036" h="2381036">
                <a:moveTo>
                  <a:pt x="1190518" y="0"/>
                </a:moveTo>
                <a:cubicBezTo>
                  <a:pt x="532995" y="0"/>
                  <a:pt x="0" y="532995"/>
                  <a:pt x="0" y="1190518"/>
                </a:cubicBezTo>
                <a:cubicBezTo>
                  <a:pt x="0" y="1848041"/>
                  <a:pt x="532995" y="2381036"/>
                  <a:pt x="1190518" y="2381036"/>
                </a:cubicBezTo>
                <a:cubicBezTo>
                  <a:pt x="1848041" y="2381036"/>
                  <a:pt x="2381036" y="1848041"/>
                  <a:pt x="2381036" y="1190518"/>
                </a:cubicBezTo>
                <a:cubicBezTo>
                  <a:pt x="2381036" y="532995"/>
                  <a:pt x="1848041" y="0"/>
                  <a:pt x="1190518" y="0"/>
                </a:cubicBezTo>
                <a:close/>
                <a:moveTo>
                  <a:pt x="2143804" y="573647"/>
                </a:moveTo>
                <a:cubicBezTo>
                  <a:pt x="2152764" y="590613"/>
                  <a:pt x="2161143" y="607247"/>
                  <a:pt x="2168693" y="623176"/>
                </a:cubicBezTo>
                <a:cubicBezTo>
                  <a:pt x="2176408" y="639644"/>
                  <a:pt x="2183958" y="656693"/>
                  <a:pt x="2191051" y="673783"/>
                </a:cubicBezTo>
                <a:cubicBezTo>
                  <a:pt x="2218387" y="739324"/>
                  <a:pt x="2240953" y="810340"/>
                  <a:pt x="2258085" y="884883"/>
                </a:cubicBezTo>
                <a:cubicBezTo>
                  <a:pt x="2273724" y="953078"/>
                  <a:pt x="2284924" y="1026791"/>
                  <a:pt x="2291436" y="1104029"/>
                </a:cubicBezTo>
                <a:cubicBezTo>
                  <a:pt x="2294340" y="1139620"/>
                  <a:pt x="2296206" y="1176871"/>
                  <a:pt x="2296912" y="1214702"/>
                </a:cubicBezTo>
                <a:cubicBezTo>
                  <a:pt x="2297119" y="1221380"/>
                  <a:pt x="2297161" y="1228059"/>
                  <a:pt x="2297161" y="1234571"/>
                </a:cubicBezTo>
                <a:cubicBezTo>
                  <a:pt x="2297161" y="1237226"/>
                  <a:pt x="2297202" y="1239840"/>
                  <a:pt x="2297202" y="1242494"/>
                </a:cubicBezTo>
                <a:cubicBezTo>
                  <a:pt x="2297327" y="1251081"/>
                  <a:pt x="2297202" y="1259419"/>
                  <a:pt x="2297078" y="1267549"/>
                </a:cubicBezTo>
                <a:lnTo>
                  <a:pt x="2297036" y="1269582"/>
                </a:lnTo>
                <a:cubicBezTo>
                  <a:pt x="2296580" y="1287668"/>
                  <a:pt x="2295543" y="1305380"/>
                  <a:pt x="2293925" y="1322056"/>
                </a:cubicBezTo>
                <a:cubicBezTo>
                  <a:pt x="2287039" y="1392325"/>
                  <a:pt x="2268538" y="1458571"/>
                  <a:pt x="2238962" y="1518885"/>
                </a:cubicBezTo>
                <a:cubicBezTo>
                  <a:pt x="2224817" y="1548088"/>
                  <a:pt x="2207644" y="1576793"/>
                  <a:pt x="2186364" y="1606785"/>
                </a:cubicBezTo>
                <a:cubicBezTo>
                  <a:pt x="2167490" y="1633167"/>
                  <a:pt x="2145712" y="1659590"/>
                  <a:pt x="2119869" y="1687507"/>
                </a:cubicBezTo>
                <a:cubicBezTo>
                  <a:pt x="2077433" y="1733054"/>
                  <a:pt x="2027821" y="1778227"/>
                  <a:pt x="1959087" y="1833854"/>
                </a:cubicBezTo>
                <a:cubicBezTo>
                  <a:pt x="1925279" y="1861232"/>
                  <a:pt x="1889813" y="1888817"/>
                  <a:pt x="1855549" y="1915490"/>
                </a:cubicBezTo>
                <a:cubicBezTo>
                  <a:pt x="1830950" y="1934654"/>
                  <a:pt x="1805481" y="1954441"/>
                  <a:pt x="1780385" y="1974352"/>
                </a:cubicBezTo>
                <a:lnTo>
                  <a:pt x="1735792" y="2010026"/>
                </a:lnTo>
                <a:cubicBezTo>
                  <a:pt x="1721896" y="2021018"/>
                  <a:pt x="1706921" y="2032841"/>
                  <a:pt x="1692070" y="2044124"/>
                </a:cubicBezTo>
                <a:cubicBezTo>
                  <a:pt x="1658222" y="2069925"/>
                  <a:pt x="1630056" y="2090375"/>
                  <a:pt x="1603508" y="2108461"/>
                </a:cubicBezTo>
                <a:cubicBezTo>
                  <a:pt x="1571235" y="2130447"/>
                  <a:pt x="1541617" y="2148947"/>
                  <a:pt x="1512912" y="2165042"/>
                </a:cubicBezTo>
                <a:cubicBezTo>
                  <a:pt x="1479561" y="2183875"/>
                  <a:pt x="1449031" y="2199015"/>
                  <a:pt x="1419537" y="2211336"/>
                </a:cubicBezTo>
                <a:cubicBezTo>
                  <a:pt x="1355241" y="2238506"/>
                  <a:pt x="1289078" y="2256384"/>
                  <a:pt x="1222915" y="2264473"/>
                </a:cubicBezTo>
                <a:cubicBezTo>
                  <a:pt x="1202548" y="2266879"/>
                  <a:pt x="1186826" y="2268248"/>
                  <a:pt x="1172059" y="2268912"/>
                </a:cubicBezTo>
                <a:lnTo>
                  <a:pt x="1159075" y="2269575"/>
                </a:lnTo>
                <a:lnTo>
                  <a:pt x="1146174" y="2269907"/>
                </a:lnTo>
                <a:lnTo>
                  <a:pt x="1146050" y="2269907"/>
                </a:lnTo>
                <a:lnTo>
                  <a:pt x="1145925" y="2269907"/>
                </a:lnTo>
                <a:cubicBezTo>
                  <a:pt x="1142109" y="2270073"/>
                  <a:pt x="1137878" y="2270115"/>
                  <a:pt x="1132195" y="2270115"/>
                </a:cubicBezTo>
                <a:cubicBezTo>
                  <a:pt x="1129831" y="2270115"/>
                  <a:pt x="1127508" y="2270115"/>
                  <a:pt x="1125143" y="2270073"/>
                </a:cubicBezTo>
                <a:lnTo>
                  <a:pt x="1119792" y="2270073"/>
                </a:lnTo>
                <a:cubicBezTo>
                  <a:pt x="1081629" y="2269990"/>
                  <a:pt x="1046785" y="2268497"/>
                  <a:pt x="1013226" y="2265427"/>
                </a:cubicBezTo>
                <a:cubicBezTo>
                  <a:pt x="995680" y="2263851"/>
                  <a:pt x="978340" y="2261901"/>
                  <a:pt x="961748" y="2259578"/>
                </a:cubicBezTo>
                <a:cubicBezTo>
                  <a:pt x="944077" y="2257089"/>
                  <a:pt x="926779" y="2254186"/>
                  <a:pt x="910477" y="2250950"/>
                </a:cubicBezTo>
                <a:cubicBezTo>
                  <a:pt x="875051" y="2243774"/>
                  <a:pt x="841037" y="2234939"/>
                  <a:pt x="809428" y="2224776"/>
                </a:cubicBezTo>
                <a:cubicBezTo>
                  <a:pt x="775081" y="2213741"/>
                  <a:pt x="742518" y="2201006"/>
                  <a:pt x="712652" y="2186944"/>
                </a:cubicBezTo>
                <a:lnTo>
                  <a:pt x="712569" y="2186903"/>
                </a:lnTo>
                <a:lnTo>
                  <a:pt x="712486" y="2186861"/>
                </a:lnTo>
                <a:cubicBezTo>
                  <a:pt x="683117" y="2173463"/>
                  <a:pt x="653167" y="2157078"/>
                  <a:pt x="620812" y="2136793"/>
                </a:cubicBezTo>
                <a:cubicBezTo>
                  <a:pt x="563650" y="2100663"/>
                  <a:pt x="507609" y="2055655"/>
                  <a:pt x="454346" y="2003099"/>
                </a:cubicBezTo>
                <a:cubicBezTo>
                  <a:pt x="429333" y="1978293"/>
                  <a:pt x="404278" y="1951247"/>
                  <a:pt x="379929" y="1922707"/>
                </a:cubicBezTo>
                <a:cubicBezTo>
                  <a:pt x="368853" y="1909890"/>
                  <a:pt x="358027" y="1896408"/>
                  <a:pt x="347490" y="1883383"/>
                </a:cubicBezTo>
                <a:lnTo>
                  <a:pt x="344752" y="1879981"/>
                </a:lnTo>
                <a:lnTo>
                  <a:pt x="339318" y="1872971"/>
                </a:lnTo>
                <a:cubicBezTo>
                  <a:pt x="329944" y="1860859"/>
                  <a:pt x="320237" y="1848331"/>
                  <a:pt x="311152" y="1835845"/>
                </a:cubicBezTo>
                <a:lnTo>
                  <a:pt x="311070" y="1835762"/>
                </a:lnTo>
                <a:lnTo>
                  <a:pt x="310987" y="1835679"/>
                </a:lnTo>
                <a:cubicBezTo>
                  <a:pt x="305718" y="1828669"/>
                  <a:pt x="300450" y="1821410"/>
                  <a:pt x="294892" y="1813777"/>
                </a:cubicBezTo>
                <a:cubicBezTo>
                  <a:pt x="289043" y="1805730"/>
                  <a:pt x="282987" y="1797392"/>
                  <a:pt x="276930" y="1789386"/>
                </a:cubicBezTo>
                <a:cubicBezTo>
                  <a:pt x="264195" y="1772420"/>
                  <a:pt x="251461" y="1755952"/>
                  <a:pt x="241795" y="1743466"/>
                </a:cubicBezTo>
                <a:cubicBezTo>
                  <a:pt x="232587" y="1731519"/>
                  <a:pt x="223129" y="1719490"/>
                  <a:pt x="214003" y="1707833"/>
                </a:cubicBezTo>
                <a:cubicBezTo>
                  <a:pt x="200107" y="1690079"/>
                  <a:pt x="185713" y="1671703"/>
                  <a:pt x="171982" y="1653493"/>
                </a:cubicBezTo>
                <a:cubicBezTo>
                  <a:pt x="161197" y="1639140"/>
                  <a:pt x="149748" y="1623875"/>
                  <a:pt x="138673" y="1608278"/>
                </a:cubicBezTo>
                <a:cubicBezTo>
                  <a:pt x="126892" y="1591312"/>
                  <a:pt x="117061" y="1576918"/>
                  <a:pt x="107852" y="1562192"/>
                </a:cubicBezTo>
                <a:cubicBezTo>
                  <a:pt x="96030" y="1543484"/>
                  <a:pt x="87484" y="1528841"/>
                  <a:pt x="80059" y="1514696"/>
                </a:cubicBezTo>
                <a:lnTo>
                  <a:pt x="79976" y="1514530"/>
                </a:lnTo>
                <a:lnTo>
                  <a:pt x="79893" y="1514364"/>
                </a:lnTo>
                <a:cubicBezTo>
                  <a:pt x="76658" y="1508473"/>
                  <a:pt x="73671" y="1502500"/>
                  <a:pt x="70518" y="1496195"/>
                </a:cubicBezTo>
                <a:cubicBezTo>
                  <a:pt x="69523" y="1494204"/>
                  <a:pt x="68527" y="1492213"/>
                  <a:pt x="67532" y="1490180"/>
                </a:cubicBezTo>
                <a:cubicBezTo>
                  <a:pt x="66453" y="1487774"/>
                  <a:pt x="65333" y="1485410"/>
                  <a:pt x="64255" y="1483045"/>
                </a:cubicBezTo>
                <a:cubicBezTo>
                  <a:pt x="61434" y="1476989"/>
                  <a:pt x="58779" y="1471265"/>
                  <a:pt x="56415" y="1465457"/>
                </a:cubicBezTo>
                <a:lnTo>
                  <a:pt x="56332" y="1465291"/>
                </a:lnTo>
                <a:lnTo>
                  <a:pt x="56249" y="1465125"/>
                </a:lnTo>
                <a:cubicBezTo>
                  <a:pt x="42311" y="1432853"/>
                  <a:pt x="31443" y="1397842"/>
                  <a:pt x="23852" y="1361090"/>
                </a:cubicBezTo>
                <a:cubicBezTo>
                  <a:pt x="17049" y="1326370"/>
                  <a:pt x="13481" y="1289659"/>
                  <a:pt x="13233" y="1252243"/>
                </a:cubicBezTo>
                <a:cubicBezTo>
                  <a:pt x="13191" y="1178281"/>
                  <a:pt x="21819" y="1103988"/>
                  <a:pt x="38785" y="1031478"/>
                </a:cubicBezTo>
                <a:cubicBezTo>
                  <a:pt x="46916" y="996260"/>
                  <a:pt x="57535" y="960420"/>
                  <a:pt x="70353" y="924954"/>
                </a:cubicBezTo>
                <a:lnTo>
                  <a:pt x="70436" y="924788"/>
                </a:lnTo>
                <a:lnTo>
                  <a:pt x="70477" y="924622"/>
                </a:lnTo>
                <a:cubicBezTo>
                  <a:pt x="72302" y="919229"/>
                  <a:pt x="74335" y="913878"/>
                  <a:pt x="76533" y="908237"/>
                </a:cubicBezTo>
                <a:cubicBezTo>
                  <a:pt x="77778" y="905043"/>
                  <a:pt x="78981" y="901849"/>
                  <a:pt x="80184" y="898654"/>
                </a:cubicBezTo>
                <a:cubicBezTo>
                  <a:pt x="83087" y="890814"/>
                  <a:pt x="86281" y="883140"/>
                  <a:pt x="89641" y="875051"/>
                </a:cubicBezTo>
                <a:lnTo>
                  <a:pt x="90471" y="873060"/>
                </a:lnTo>
                <a:lnTo>
                  <a:pt x="95864" y="860367"/>
                </a:lnTo>
                <a:lnTo>
                  <a:pt x="101588" y="847715"/>
                </a:lnTo>
                <a:cubicBezTo>
                  <a:pt x="104948" y="840207"/>
                  <a:pt x="108930" y="831413"/>
                  <a:pt x="113244" y="822743"/>
                </a:cubicBezTo>
                <a:lnTo>
                  <a:pt x="113286" y="822619"/>
                </a:lnTo>
                <a:lnTo>
                  <a:pt x="113327" y="822494"/>
                </a:lnTo>
                <a:cubicBezTo>
                  <a:pt x="127929" y="791964"/>
                  <a:pt x="145310" y="760189"/>
                  <a:pt x="166465" y="725303"/>
                </a:cubicBezTo>
                <a:cubicBezTo>
                  <a:pt x="185339" y="694856"/>
                  <a:pt x="206370" y="664201"/>
                  <a:pt x="228895" y="634252"/>
                </a:cubicBezTo>
                <a:cubicBezTo>
                  <a:pt x="272409" y="576426"/>
                  <a:pt x="321730" y="521381"/>
                  <a:pt x="375573" y="470607"/>
                </a:cubicBezTo>
                <a:cubicBezTo>
                  <a:pt x="400296" y="447129"/>
                  <a:pt x="427218" y="423484"/>
                  <a:pt x="457914" y="398347"/>
                </a:cubicBezTo>
                <a:cubicBezTo>
                  <a:pt x="464095" y="393286"/>
                  <a:pt x="471395" y="387312"/>
                  <a:pt x="479069" y="381464"/>
                </a:cubicBezTo>
                <a:lnTo>
                  <a:pt x="482720" y="378601"/>
                </a:lnTo>
                <a:cubicBezTo>
                  <a:pt x="488610" y="373997"/>
                  <a:pt x="494708" y="369268"/>
                  <a:pt x="500764" y="364788"/>
                </a:cubicBezTo>
                <a:lnTo>
                  <a:pt x="500847" y="364705"/>
                </a:lnTo>
                <a:lnTo>
                  <a:pt x="500930" y="364622"/>
                </a:lnTo>
                <a:cubicBezTo>
                  <a:pt x="516776" y="352468"/>
                  <a:pt x="532746" y="341061"/>
                  <a:pt x="544901" y="332474"/>
                </a:cubicBezTo>
                <a:cubicBezTo>
                  <a:pt x="603846" y="291158"/>
                  <a:pt x="666441" y="253618"/>
                  <a:pt x="730903" y="220806"/>
                </a:cubicBezTo>
                <a:cubicBezTo>
                  <a:pt x="762969" y="204504"/>
                  <a:pt x="795946" y="189197"/>
                  <a:pt x="828966" y="175342"/>
                </a:cubicBezTo>
                <a:cubicBezTo>
                  <a:pt x="861860" y="161612"/>
                  <a:pt x="895834" y="148960"/>
                  <a:pt x="929973" y="137760"/>
                </a:cubicBezTo>
                <a:cubicBezTo>
                  <a:pt x="962619" y="127016"/>
                  <a:pt x="997463" y="117102"/>
                  <a:pt x="1033469" y="108308"/>
                </a:cubicBezTo>
                <a:cubicBezTo>
                  <a:pt x="1066945" y="100261"/>
                  <a:pt x="1102411" y="93333"/>
                  <a:pt x="1138874" y="87733"/>
                </a:cubicBezTo>
                <a:cubicBezTo>
                  <a:pt x="1194915" y="79437"/>
                  <a:pt x="1251454" y="75247"/>
                  <a:pt x="1306749" y="75247"/>
                </a:cubicBezTo>
                <a:cubicBezTo>
                  <a:pt x="1322222" y="75247"/>
                  <a:pt x="1337860" y="75579"/>
                  <a:pt x="1353291" y="76243"/>
                </a:cubicBezTo>
                <a:cubicBezTo>
                  <a:pt x="1389173" y="77570"/>
                  <a:pt x="1425013" y="80681"/>
                  <a:pt x="1459899" y="85535"/>
                </a:cubicBezTo>
                <a:cubicBezTo>
                  <a:pt x="1495780" y="90554"/>
                  <a:pt x="1531330" y="97523"/>
                  <a:pt x="1565594" y="106234"/>
                </a:cubicBezTo>
                <a:cubicBezTo>
                  <a:pt x="1637315" y="124444"/>
                  <a:pt x="1705220" y="150744"/>
                  <a:pt x="1767442" y="184427"/>
                </a:cubicBezTo>
                <a:cubicBezTo>
                  <a:pt x="1797848" y="200687"/>
                  <a:pt x="1828959" y="220101"/>
                  <a:pt x="1859987" y="242210"/>
                </a:cubicBezTo>
                <a:cubicBezTo>
                  <a:pt x="1889190" y="263283"/>
                  <a:pt x="1917688" y="286637"/>
                  <a:pt x="1944610" y="311526"/>
                </a:cubicBezTo>
                <a:cubicBezTo>
                  <a:pt x="1997913" y="361179"/>
                  <a:pt x="2045783" y="417511"/>
                  <a:pt x="2086808" y="478862"/>
                </a:cubicBezTo>
                <a:cubicBezTo>
                  <a:pt x="2107881" y="509973"/>
                  <a:pt x="2126962" y="541831"/>
                  <a:pt x="2143804" y="573647"/>
                </a:cubicBezTo>
                <a:close/>
              </a:path>
            </a:pathLst>
          </a:custGeom>
          <a:ln w="4132" cap="flat">
            <a:noFill/>
            <a:prstDash val="solid"/>
            <a:miter/>
          </a:ln>
        </p:spPr>
        <p:txBody>
          <a:bodyPr rtlCol="0" anchor="ctr"/>
          <a:lstStyle/>
          <a:p>
            <a:endParaRPr lang="en-US" dirty="0"/>
          </a:p>
        </p:txBody>
      </p:sp>
    </p:spTree>
    <p:extLst>
      <p:ext uri="{BB962C8B-B14F-4D97-AF65-F5344CB8AC3E}">
        <p14:creationId xmlns:p14="http://schemas.microsoft.com/office/powerpoint/2010/main" val="1734382752"/>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screenshot of a login form&#10;&#10;Description automatically generated">
            <a:extLst>
              <a:ext uri="{FF2B5EF4-FFF2-40B4-BE49-F238E27FC236}">
                <a16:creationId xmlns:a16="http://schemas.microsoft.com/office/drawing/2014/main" id="{CB0EEB0F-0435-0ED8-8B2A-09FDAAC78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010150" cy="4953001"/>
          </a:xfrm>
          <a:prstGeom prst="rect">
            <a:avLst/>
          </a:prstGeom>
        </p:spPr>
      </p:pic>
      <p:sp>
        <p:nvSpPr>
          <p:cNvPr id="4" name="TextBox 3">
            <a:extLst>
              <a:ext uri="{FF2B5EF4-FFF2-40B4-BE49-F238E27FC236}">
                <a16:creationId xmlns:a16="http://schemas.microsoft.com/office/drawing/2014/main" id="{E542725A-7224-AFF5-B879-7201491A161D}"/>
              </a:ext>
            </a:extLst>
          </p:cNvPr>
          <p:cNvSpPr txBox="1"/>
          <p:nvPr/>
        </p:nvSpPr>
        <p:spPr>
          <a:xfrm>
            <a:off x="0" y="4205288"/>
            <a:ext cx="5010150" cy="747713"/>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a:solidFill>
                  <a:srgbClr val="FFFFFF"/>
                </a:solidFill>
                <a:latin typeface="Georgia" panose="02040502050405020303" pitchFamily="18" charset="0"/>
              </a:rPr>
              <a:t>Web Login Page</a:t>
            </a:r>
          </a:p>
        </p:txBody>
      </p:sp>
      <p:pic>
        <p:nvPicPr>
          <p:cNvPr id="3" name="Content Placeholder 3" descr="A screenshot of a login form&#10;&#10;Description automatically generated">
            <a:extLst>
              <a:ext uri="{FF2B5EF4-FFF2-40B4-BE49-F238E27FC236}">
                <a16:creationId xmlns:a16="http://schemas.microsoft.com/office/drawing/2014/main" id="{BF1AC384-D67D-102D-1560-EEC5048AF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4763" y="0"/>
            <a:ext cx="4056950" cy="4953001"/>
          </a:xfrm>
          <a:custGeom>
            <a:avLst/>
            <a:gdLst/>
            <a:ahLst/>
            <a:cxnLst/>
            <a:rect l="l" t="t" r="r" b="b"/>
            <a:pathLst>
              <a:path w="5017317" h="5380277">
                <a:moveTo>
                  <a:pt x="0" y="0"/>
                </a:moveTo>
                <a:lnTo>
                  <a:pt x="5017317" y="0"/>
                </a:lnTo>
                <a:lnTo>
                  <a:pt x="5017317" y="5380277"/>
                </a:lnTo>
                <a:lnTo>
                  <a:pt x="0" y="5380277"/>
                </a:lnTo>
                <a:close/>
              </a:path>
            </a:pathLst>
          </a:custGeom>
        </p:spPr>
      </p:pic>
      <p:sp>
        <p:nvSpPr>
          <p:cNvPr id="6" name="TextBox 5">
            <a:extLst>
              <a:ext uri="{FF2B5EF4-FFF2-40B4-BE49-F238E27FC236}">
                <a16:creationId xmlns:a16="http://schemas.microsoft.com/office/drawing/2014/main" id="{4120CC45-BAA2-790E-E940-D53E3A570142}"/>
              </a:ext>
            </a:extLst>
          </p:cNvPr>
          <p:cNvSpPr txBox="1"/>
          <p:nvPr/>
        </p:nvSpPr>
        <p:spPr>
          <a:xfrm>
            <a:off x="5084762" y="4205288"/>
            <a:ext cx="4056949" cy="747713"/>
          </a:xfrm>
          <a:prstGeom prst="rect">
            <a:avLst/>
          </a:prstGeom>
          <a:solidFill>
            <a:srgbClr val="000000">
              <a:alpha val="50000"/>
            </a:srgbClr>
          </a:solidFill>
          <a:ln>
            <a:noFill/>
          </a:ln>
        </p:spPr>
        <p:txBody>
          <a:bodyPr wrap="square" rtlCol="0" anchor="ctr">
            <a:noAutofit/>
          </a:bodyPr>
          <a:lstStyle/>
          <a:p>
            <a:pPr algn="ctr">
              <a:spcAft>
                <a:spcPts val="600"/>
              </a:spcAft>
            </a:pPr>
            <a:r>
              <a:rPr lang="en-US" sz="1300">
                <a:solidFill>
                  <a:srgbClr val="FFFFFF"/>
                </a:solidFill>
                <a:latin typeface="Georgia" panose="02040502050405020303" pitchFamily="18" charset="0"/>
              </a:rPr>
              <a:t>Mobile Login Page</a:t>
            </a:r>
          </a:p>
        </p:txBody>
      </p:sp>
      <p:sp>
        <p:nvSpPr>
          <p:cNvPr id="2" name="Title 1">
            <a:extLst>
              <a:ext uri="{FF2B5EF4-FFF2-40B4-BE49-F238E27FC236}">
                <a16:creationId xmlns:a16="http://schemas.microsoft.com/office/drawing/2014/main" id="{0908D626-F105-1208-EE42-84600763F763}"/>
              </a:ext>
            </a:extLst>
          </p:cNvPr>
          <p:cNvSpPr>
            <a:spLocks noGrp="1"/>
          </p:cNvSpPr>
          <p:nvPr>
            <p:ph type="title"/>
          </p:nvPr>
        </p:nvSpPr>
        <p:spPr>
          <a:xfrm>
            <a:off x="628650" y="5358141"/>
            <a:ext cx="7886700" cy="942664"/>
          </a:xfrm>
        </p:spPr>
        <p:txBody>
          <a:bodyPr vert="horz" lIns="91440" tIns="45720" rIns="91440" bIns="45720" rtlCol="0" anchor="ctr">
            <a:normAutofit/>
          </a:bodyPr>
          <a:lstStyle/>
          <a:p>
            <a:pPr>
              <a:lnSpc>
                <a:spcPct val="90000"/>
              </a:lnSpc>
            </a:pPr>
            <a:r>
              <a:rPr lang="en-US" sz="4500" b="1" kern="1200">
                <a:solidFill>
                  <a:schemeClr val="tx1"/>
                </a:solidFill>
                <a:latin typeface="+mj-lt"/>
                <a:ea typeface="+mj-ea"/>
                <a:cs typeface="+mj-cs"/>
              </a:rPr>
              <a:t>Login Page</a:t>
            </a:r>
          </a:p>
        </p:txBody>
      </p:sp>
    </p:spTree>
    <p:extLst>
      <p:ext uri="{BB962C8B-B14F-4D97-AF65-F5344CB8AC3E}">
        <p14:creationId xmlns:p14="http://schemas.microsoft.com/office/powerpoint/2010/main" val="1993643137"/>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6478" y="386930"/>
            <a:ext cx="6927525" cy="1188950"/>
          </a:xfrm>
        </p:spPr>
        <p:txBody>
          <a:bodyPr anchor="b">
            <a:normAutofit fontScale="90000"/>
          </a:bodyPr>
          <a:lstStyle/>
          <a:p>
            <a:r>
              <a:rPr lang="en-US" sz="4700" b="1" dirty="0">
                <a:latin typeface="Georgia" panose="02040502050405020303" pitchFamily="18" charset="0"/>
              </a:rPr>
              <a:t>Login Page Description</a:t>
            </a:r>
          </a:p>
        </p:txBody>
      </p:sp>
      <p:grpSp>
        <p:nvGrpSpPr>
          <p:cNvPr id="25" name="Group 24">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26" name="Rectangle 25">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5245" y="2599509"/>
            <a:ext cx="7607751" cy="3435531"/>
          </a:xfrm>
        </p:spPr>
        <p:txBody>
          <a:bodyPr anchor="ctr">
            <a:normAutofit/>
          </a:bodyPr>
          <a:lstStyle/>
          <a:p>
            <a:pPr marL="0" indent="0">
              <a:lnSpc>
                <a:spcPct val="90000"/>
              </a:lnSpc>
              <a:buNone/>
            </a:pPr>
            <a:r>
              <a:rPr lang="en-US" sz="1600" i="1" dirty="0">
                <a:latin typeface="Georgia" panose="02040502050405020303" pitchFamily="18" charset="0"/>
              </a:rPr>
              <a:t>Key Features:</a:t>
            </a:r>
            <a:endParaRPr lang="en-US" sz="1600" dirty="0">
              <a:latin typeface="Georgia" panose="02040502050405020303" pitchFamily="18" charset="0"/>
            </a:endParaRPr>
          </a:p>
          <a:p>
            <a:pPr>
              <a:lnSpc>
                <a:spcPct val="90000"/>
              </a:lnSpc>
            </a:pPr>
            <a:r>
              <a:rPr lang="en-US" sz="1600" b="1" dirty="0">
                <a:latin typeface="Georgia" panose="02040502050405020303" pitchFamily="18" charset="0"/>
              </a:rPr>
              <a:t>User Authentication:</a:t>
            </a:r>
            <a:r>
              <a:rPr lang="en-US" sz="1600" dirty="0">
                <a:latin typeface="Georgia" panose="02040502050405020303" pitchFamily="18" charset="0"/>
              </a:rPr>
              <a:t> Securely verify user identity through a combination of unique ID and password.</a:t>
            </a:r>
          </a:p>
          <a:p>
            <a:pPr>
              <a:lnSpc>
                <a:spcPct val="90000"/>
              </a:lnSpc>
            </a:pPr>
            <a:r>
              <a:rPr lang="en-US" sz="1600" b="1" dirty="0">
                <a:latin typeface="Georgia" panose="02040502050405020303" pitchFamily="18" charset="0"/>
              </a:rPr>
              <a:t>Role Selection:</a:t>
            </a:r>
            <a:r>
              <a:rPr lang="en-US" sz="1600" dirty="0">
                <a:latin typeface="Georgia" panose="02040502050405020303" pitchFamily="18" charset="0"/>
              </a:rPr>
              <a:t> Choose between 'Student' or 'Professor' via radio button to customize the system experience.</a:t>
            </a:r>
          </a:p>
          <a:p>
            <a:pPr>
              <a:lnSpc>
                <a:spcPct val="90000"/>
              </a:lnSpc>
            </a:pPr>
            <a:r>
              <a:rPr lang="en-US" sz="1600" b="1" dirty="0">
                <a:latin typeface="Georgia" panose="02040502050405020303" pitchFamily="18" charset="0"/>
              </a:rPr>
              <a:t>Accessibility:</a:t>
            </a:r>
            <a:r>
              <a:rPr lang="en-US" sz="1600" dirty="0">
                <a:latin typeface="Georgia" panose="02040502050405020303" pitchFamily="18" charset="0"/>
              </a:rPr>
              <a:t> User-friendly design for a seamless and intuitive login process.</a:t>
            </a:r>
          </a:p>
          <a:p>
            <a:pPr marL="0" indent="0">
              <a:lnSpc>
                <a:spcPct val="90000"/>
              </a:lnSpc>
              <a:buNone/>
            </a:pPr>
            <a:br>
              <a:rPr lang="en-US" sz="1600" dirty="0">
                <a:latin typeface="Georgia" panose="02040502050405020303" pitchFamily="18" charset="0"/>
              </a:rPr>
            </a:br>
            <a:endParaRPr lang="en-US" sz="1600" dirty="0">
              <a:latin typeface="Georgia" panose="02040502050405020303" pitchFamily="18" charset="0"/>
            </a:endParaRPr>
          </a:p>
        </p:txBody>
      </p:sp>
    </p:spTree>
    <p:extLst>
      <p:ext uri="{BB962C8B-B14F-4D97-AF65-F5344CB8AC3E}">
        <p14:creationId xmlns:p14="http://schemas.microsoft.com/office/powerpoint/2010/main" val="855733783"/>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B0B678-CD10-4371-96E5-2706F4579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9270323-9616-4384-857D-E86B78272E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487838" y="2732147"/>
            <a:ext cx="5860051" cy="395784"/>
            <a:chOff x="6081624" y="1998368"/>
            <a:chExt cx="5613457" cy="782175"/>
          </a:xfrm>
          <a:solidFill>
            <a:schemeClr val="accent4"/>
          </a:solidFill>
        </p:grpSpPr>
        <p:sp>
          <p:nvSpPr>
            <p:cNvPr id="18" name="Rectangle 17">
              <a:extLst>
                <a:ext uri="{FF2B5EF4-FFF2-40B4-BE49-F238E27FC236}">
                  <a16:creationId xmlns:a16="http://schemas.microsoft.com/office/drawing/2014/main" id="{8A3838D5-9565-4601-BAC3-D1B5BDB80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349A4B8-3246-4579-922E-FE1155C7F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46" y="517897"/>
            <a:ext cx="8333796"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23506" y="844305"/>
            <a:ext cx="6476016" cy="1169585"/>
          </a:xfrm>
        </p:spPr>
        <p:txBody>
          <a:bodyPr vert="horz" lIns="91440" tIns="45720" rIns="91440" bIns="45720" rtlCol="0" anchor="b">
            <a:normAutofit/>
          </a:bodyPr>
          <a:lstStyle/>
          <a:p>
            <a:pPr algn="l">
              <a:lnSpc>
                <a:spcPct val="90000"/>
              </a:lnSpc>
            </a:pPr>
            <a:r>
              <a:rPr lang="en-US" sz="2700" b="1" dirty="0">
                <a:latin typeface="Georgia" panose="02040502050405020303" pitchFamily="18" charset="0"/>
              </a:rPr>
              <a:t>Database of the Login Page</a:t>
            </a:r>
            <a:br>
              <a:rPr lang="en-US" sz="2700" b="1" dirty="0">
                <a:latin typeface="Georgia" panose="02040502050405020303" pitchFamily="18" charset="0"/>
              </a:rPr>
            </a:br>
            <a:endParaRPr lang="en-US" sz="2700" dirty="0">
              <a:latin typeface="Georgia" panose="02040502050405020303" pitchFamily="18" charset="0"/>
            </a:endParaRPr>
          </a:p>
        </p:txBody>
      </p:sp>
      <p:pic>
        <p:nvPicPr>
          <p:cNvPr id="10" name="Picture 9" descr="A screenshot of a computer&#10;&#10;Description automatically generated">
            <a:extLst>
              <a:ext uri="{FF2B5EF4-FFF2-40B4-BE49-F238E27FC236}">
                <a16:creationId xmlns:a16="http://schemas.microsoft.com/office/drawing/2014/main" id="{401DD56C-C013-5636-FEFE-9E273C4F8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066" y="2272839"/>
            <a:ext cx="8267288" cy="1482297"/>
          </a:xfrm>
          <a:prstGeom prst="rect">
            <a:avLst/>
          </a:prstGeom>
        </p:spPr>
      </p:pic>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67998" y="2188548"/>
            <a:ext cx="3780769"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screenshot of a phone&#10;&#10;Description automatically generated">
            <a:extLst>
              <a:ext uri="{FF2B5EF4-FFF2-40B4-BE49-F238E27FC236}">
                <a16:creationId xmlns:a16="http://schemas.microsoft.com/office/drawing/2014/main" id="{74916A13-CEC1-9F86-A4CF-85DC131CA8A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4646" y="3792019"/>
            <a:ext cx="4218098" cy="1371600"/>
          </a:xfrm>
          <a:prstGeom prst="rect">
            <a:avLst/>
          </a:prstGeom>
        </p:spPr>
      </p:pic>
      <p:sp>
        <p:nvSpPr>
          <p:cNvPr id="7" name="Content Placeholder 6"/>
          <p:cNvSpPr>
            <a:spLocks noGrp="1"/>
          </p:cNvSpPr>
          <p:nvPr>
            <p:ph sz="half" idx="1"/>
          </p:nvPr>
        </p:nvSpPr>
        <p:spPr>
          <a:xfrm>
            <a:off x="4652744" y="3281731"/>
            <a:ext cx="4056610" cy="3632493"/>
          </a:xfrm>
        </p:spPr>
        <p:txBody>
          <a:bodyPr vert="horz" lIns="91440" tIns="45720" rIns="91440" bIns="45720" rtlCol="0" anchor="ctr">
            <a:normAutofit/>
          </a:bodyPr>
          <a:lstStyle/>
          <a:p>
            <a:pPr marL="0" indent="-228600">
              <a:lnSpc>
                <a:spcPct val="90000"/>
              </a:lnSpc>
            </a:pPr>
            <a:r>
              <a:rPr lang="en-US" sz="1700" dirty="0">
                <a:latin typeface="Georgia" panose="02040502050405020303" pitchFamily="18" charset="0"/>
              </a:rPr>
              <a:t>Implemented Student Database with XAMPP :</a:t>
            </a:r>
          </a:p>
          <a:p>
            <a:pPr indent="-228600">
              <a:lnSpc>
                <a:spcPct val="90000"/>
              </a:lnSpc>
            </a:pPr>
            <a:r>
              <a:rPr lang="en-US" sz="1700" dirty="0">
                <a:latin typeface="Georgia" panose="02040502050405020303" pitchFamily="18" charset="0"/>
              </a:rPr>
              <a:t> Developed a student database using XAMPP, containing crucial details like ID, name, email, password, and images.</a:t>
            </a:r>
          </a:p>
          <a:p>
            <a:pPr indent="-228600">
              <a:lnSpc>
                <a:spcPct val="90000"/>
              </a:lnSpc>
            </a:pPr>
            <a:r>
              <a:rPr lang="en-US" sz="1700" dirty="0">
                <a:latin typeface="Georgia" panose="02040502050405020303" pitchFamily="18" charset="0"/>
              </a:rPr>
              <a:t>Ensured secure login access, enabling students to authenticate and access personalized pages tailored to individual profiles.</a:t>
            </a:r>
          </a:p>
        </p:txBody>
      </p:sp>
    </p:spTree>
    <p:extLst>
      <p:ext uri="{BB962C8B-B14F-4D97-AF65-F5344CB8AC3E}">
        <p14:creationId xmlns:p14="http://schemas.microsoft.com/office/powerpoint/2010/main" val="159356290"/>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228600" y="3998018"/>
            <a:ext cx="3386441" cy="2216513"/>
          </a:xfrm>
        </p:spPr>
        <p:txBody>
          <a:bodyPr vert="horz" lIns="91440" tIns="45720" rIns="91440" bIns="45720" rtlCol="0" anchor="ctr">
            <a:normAutofit/>
          </a:bodyPr>
          <a:lstStyle/>
          <a:p>
            <a:pPr algn="l">
              <a:lnSpc>
                <a:spcPct val="90000"/>
              </a:lnSpc>
            </a:pPr>
            <a:r>
              <a:rPr lang="en-US" b="1" kern="1200" dirty="0">
                <a:solidFill>
                  <a:schemeClr val="tx1"/>
                </a:solidFill>
                <a:latin typeface="Georgia" panose="02040502050405020303" pitchFamily="18" charset="0"/>
              </a:rPr>
              <a:t>Database of the Login Page</a:t>
            </a:r>
            <a:endParaRPr lang="en-US" kern="1200" dirty="0">
              <a:solidFill>
                <a:schemeClr val="tx1"/>
              </a:solidFill>
              <a:latin typeface="Georgia" panose="02040502050405020303" pitchFamily="18" charset="0"/>
            </a:endParaRPr>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6164896" y="3712762"/>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Content Placeholder 4" descr="A screenshot of a phone&#10;&#10;Description automatically generated">
            <a:extLst>
              <a:ext uri="{FF2B5EF4-FFF2-40B4-BE49-F238E27FC236}">
                <a16:creationId xmlns:a16="http://schemas.microsoft.com/office/drawing/2014/main" id="{60511249-E1B0-9B7E-C11C-01BBB5BDEC1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4935" y="1418790"/>
            <a:ext cx="8154129" cy="1528899"/>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p:cNvSpPr>
            <a:spLocks noGrp="1"/>
          </p:cNvSpPr>
          <p:nvPr>
            <p:ph sz="half" idx="1"/>
          </p:nvPr>
        </p:nvSpPr>
        <p:spPr>
          <a:xfrm>
            <a:off x="3728126" y="3998019"/>
            <a:ext cx="4787224" cy="2216512"/>
          </a:xfrm>
        </p:spPr>
        <p:txBody>
          <a:bodyPr vert="horz" lIns="91440" tIns="45720" rIns="91440" bIns="45720" rtlCol="0">
            <a:normAutofit/>
          </a:bodyPr>
          <a:lstStyle/>
          <a:p>
            <a:pPr marL="0" indent="-228600">
              <a:lnSpc>
                <a:spcPct val="90000"/>
              </a:lnSpc>
            </a:pPr>
            <a:r>
              <a:rPr lang="en-US" sz="1800" dirty="0">
                <a:latin typeface="Georgia" panose="02040502050405020303" pitchFamily="18" charset="0"/>
              </a:rPr>
              <a:t>Established Professor Database :</a:t>
            </a:r>
          </a:p>
          <a:p>
            <a:pPr indent="-228600">
              <a:lnSpc>
                <a:spcPct val="90000"/>
              </a:lnSpc>
            </a:pPr>
            <a:r>
              <a:rPr lang="en-US" sz="1800" dirty="0">
                <a:latin typeface="Georgia" panose="02040502050405020303" pitchFamily="18" charset="0"/>
              </a:rPr>
              <a:t>Established a database specifically for professors, capturing essential details like ID, email, and passwords.</a:t>
            </a:r>
          </a:p>
          <a:p>
            <a:pPr indent="-228600">
              <a:lnSpc>
                <a:spcPct val="90000"/>
              </a:lnSpc>
            </a:pPr>
            <a:r>
              <a:rPr lang="en-US" sz="1800" dirty="0">
                <a:latin typeface="Georgia" panose="02040502050405020303" pitchFamily="18" charset="0"/>
              </a:rPr>
              <a:t>Implemented robust security measures, ensuring protected access, and facilitating professors to effortlessly log in and explore personalized pages.</a:t>
            </a:r>
          </a:p>
        </p:txBody>
      </p:sp>
    </p:spTree>
    <p:extLst>
      <p:ext uri="{BB962C8B-B14F-4D97-AF65-F5344CB8AC3E}">
        <p14:creationId xmlns:p14="http://schemas.microsoft.com/office/powerpoint/2010/main" val="4180671483"/>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4BFF-5D40-A238-6C29-9C6B251372A7}"/>
              </a:ext>
            </a:extLst>
          </p:cNvPr>
          <p:cNvSpPr>
            <a:spLocks noGrp="1"/>
          </p:cNvSpPr>
          <p:nvPr>
            <p:ph type="title"/>
          </p:nvPr>
        </p:nvSpPr>
        <p:spPr>
          <a:xfrm>
            <a:off x="571500" y="5074024"/>
            <a:ext cx="7581900" cy="598032"/>
          </a:xfrm>
        </p:spPr>
        <p:txBody>
          <a:bodyPr vert="horz" lIns="91440" tIns="45720" rIns="91440" bIns="45720" rtlCol="0" anchor="ctr">
            <a:noAutofit/>
          </a:bodyPr>
          <a:lstStyle/>
          <a:p>
            <a:pPr>
              <a:lnSpc>
                <a:spcPct val="90000"/>
              </a:lnSpc>
            </a:pPr>
            <a:r>
              <a:rPr lang="en-US" sz="4000" b="1" dirty="0">
                <a:latin typeface="Georgia" panose="02040502050405020303" pitchFamily="18" charset="0"/>
              </a:rPr>
              <a:t>Login Page Code</a:t>
            </a:r>
          </a:p>
        </p:txBody>
      </p:sp>
      <p:pic>
        <p:nvPicPr>
          <p:cNvPr id="5" name="Content Placeholder 4" descr="A light in the dark">
            <a:extLst>
              <a:ext uri="{FF2B5EF4-FFF2-40B4-BE49-F238E27FC236}">
                <a16:creationId xmlns:a16="http://schemas.microsoft.com/office/drawing/2014/main" id="{F7777E31-4248-4A4F-EEF3-1FF71C14E37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9738"/>
          <a:stretch/>
        </p:blipFill>
        <p:spPr>
          <a:xfrm>
            <a:off x="20" y="-40"/>
            <a:ext cx="9143980" cy="4724439"/>
          </a:xfrm>
          <a:prstGeom prst="rect">
            <a:avLst/>
          </a:prstGeom>
        </p:spPr>
      </p:pic>
      <p:cxnSp>
        <p:nvCxnSpPr>
          <p:cNvPr id="10" name="Straight Connector 9">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4811517"/>
            <a:ext cx="552705"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641345"/>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5358" y="2362200"/>
            <a:ext cx="3027251" cy="2387600"/>
          </a:xfrm>
        </p:spPr>
        <p:txBody>
          <a:bodyPr vert="horz" lIns="91440" tIns="45720" rIns="91440" bIns="45720" rtlCol="0" anchor="t">
            <a:normAutofit fontScale="90000"/>
          </a:bodyPr>
          <a:lstStyle/>
          <a:p>
            <a:pPr algn="l">
              <a:lnSpc>
                <a:spcPct val="90000"/>
              </a:lnSpc>
            </a:pPr>
            <a:r>
              <a:rPr lang="en-US" sz="4700" b="1" kern="1200" dirty="0">
                <a:solidFill>
                  <a:schemeClr val="tx1"/>
                </a:solidFill>
                <a:latin typeface="Georgia" panose="02040502050405020303" pitchFamily="18" charset="0"/>
              </a:rPr>
              <a:t>Home Page : Student UI</a:t>
            </a:r>
          </a:p>
        </p:txBody>
      </p:sp>
      <p:grpSp>
        <p:nvGrpSpPr>
          <p:cNvPr id="64" name="Group 6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2984992"/>
            <a:ext cx="548639" cy="673460"/>
            <a:chOff x="3940602" y="308034"/>
            <a:chExt cx="2116791" cy="3428999"/>
          </a:xfrm>
          <a:solidFill>
            <a:schemeClr val="accent4"/>
          </a:solidFill>
        </p:grpSpPr>
        <p:sp>
          <p:nvSpPr>
            <p:cNvPr id="65" name="Rectangle 6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Rectangle 6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91886"/>
            <a:ext cx="4507025"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6639"/>
          <a:stretch/>
        </p:blipFill>
        <p:spPr>
          <a:xfrm>
            <a:off x="4307532" y="391252"/>
            <a:ext cx="4463849" cy="6017078"/>
          </a:xfrm>
          <a:prstGeom prst="rect">
            <a:avLst/>
          </a:prstGeom>
        </p:spPr>
      </p:pic>
    </p:spTree>
    <p:extLst>
      <p:ext uri="{BB962C8B-B14F-4D97-AF65-F5344CB8AC3E}">
        <p14:creationId xmlns:p14="http://schemas.microsoft.com/office/powerpoint/2010/main" val="1965112739"/>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6478" y="386930"/>
            <a:ext cx="8164795" cy="1188950"/>
          </a:xfrm>
        </p:spPr>
        <p:txBody>
          <a:bodyPr anchor="b">
            <a:normAutofit/>
          </a:bodyPr>
          <a:lstStyle/>
          <a:p>
            <a:pPr>
              <a:lnSpc>
                <a:spcPct val="90000"/>
              </a:lnSpc>
            </a:pPr>
            <a:r>
              <a:rPr lang="en-US" sz="4000" b="1" dirty="0">
                <a:latin typeface="Georgia" panose="02040502050405020303" pitchFamily="18" charset="0"/>
              </a:rPr>
              <a:t>Home page description: Student UI</a:t>
            </a:r>
          </a:p>
        </p:txBody>
      </p:sp>
      <p:grpSp>
        <p:nvGrpSpPr>
          <p:cNvPr id="24" name="Group 2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25" name="Rectangle 2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16310" y="2389218"/>
            <a:ext cx="7607751" cy="3859182"/>
          </a:xfrm>
        </p:spPr>
        <p:txBody>
          <a:bodyPr anchor="ctr">
            <a:normAutofit/>
          </a:bodyPr>
          <a:lstStyle/>
          <a:p>
            <a:pPr>
              <a:lnSpc>
                <a:spcPct val="90000"/>
              </a:lnSpc>
            </a:pPr>
            <a:r>
              <a:rPr lang="en-US" sz="1600" i="1" dirty="0">
                <a:latin typeface="Georgia" panose="02040502050405020303" pitchFamily="18" charset="0"/>
              </a:rPr>
              <a:t>Key Features:</a:t>
            </a:r>
            <a:endParaRPr lang="en-US" sz="1600" dirty="0">
              <a:latin typeface="Georgia" panose="02040502050405020303" pitchFamily="18" charset="0"/>
            </a:endParaRPr>
          </a:p>
          <a:p>
            <a:pPr>
              <a:lnSpc>
                <a:spcPct val="90000"/>
              </a:lnSpc>
            </a:pPr>
            <a:r>
              <a:rPr lang="en-US" sz="1600" b="1" dirty="0">
                <a:latin typeface="Georgia" panose="02040502050405020303" pitchFamily="18" charset="0"/>
              </a:rPr>
              <a:t>Drawer Navigation:</a:t>
            </a:r>
            <a:r>
              <a:rPr lang="en-US" sz="1600" dirty="0">
                <a:latin typeface="Georgia" panose="02040502050405020303" pitchFamily="18" charset="0"/>
              </a:rPr>
              <a:t> A responsive and intuitive Drawer component allowing students to access different sections of the system effortlessly.</a:t>
            </a:r>
          </a:p>
          <a:p>
            <a:pPr>
              <a:lnSpc>
                <a:spcPct val="90000"/>
              </a:lnSpc>
            </a:pPr>
            <a:r>
              <a:rPr lang="en-US" sz="1600" b="1" dirty="0">
                <a:latin typeface="Georgia" panose="02040502050405020303" pitchFamily="18" charset="0"/>
              </a:rPr>
              <a:t>Page Options:</a:t>
            </a:r>
            <a:r>
              <a:rPr lang="en-US" sz="1600" dirty="0">
                <a:latin typeface="Georgia" panose="02040502050405020303" pitchFamily="18" charset="0"/>
              </a:rPr>
              <a:t> The Drawer menu includes options such as 'Home', providing an overview; 'About', offering system details; 'Courses', displaying available courses; 'Professors', showcasing teaching staff; and 'Contact Us', facilitating communication.</a:t>
            </a:r>
          </a:p>
          <a:p>
            <a:pPr>
              <a:lnSpc>
                <a:spcPct val="90000"/>
              </a:lnSpc>
            </a:pPr>
            <a:r>
              <a:rPr lang="en-US" sz="1600" b="1" dirty="0">
                <a:latin typeface="Georgia" panose="02040502050405020303" pitchFamily="18" charset="0"/>
              </a:rPr>
              <a:t>Efficient Navigation:</a:t>
            </a:r>
            <a:r>
              <a:rPr lang="en-US" sz="1600" dirty="0">
                <a:latin typeface="Georgia" panose="02040502050405020303" pitchFamily="18" charset="0"/>
              </a:rPr>
              <a:t> Students can click on any desired option in the Drawer to swiftly navigate to the chosen page.</a:t>
            </a:r>
          </a:p>
          <a:p>
            <a:pPr>
              <a:lnSpc>
                <a:spcPct val="90000"/>
              </a:lnSpc>
            </a:pPr>
            <a:endParaRPr lang="en-US" sz="1600" dirty="0">
              <a:latin typeface="Georgia" panose="02040502050405020303" pitchFamily="18" charset="0"/>
            </a:endParaRPr>
          </a:p>
        </p:txBody>
      </p:sp>
    </p:spTree>
    <p:extLst>
      <p:ext uri="{BB962C8B-B14F-4D97-AF65-F5344CB8AC3E}">
        <p14:creationId xmlns:p14="http://schemas.microsoft.com/office/powerpoint/2010/main" val="4137271440"/>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5357" y="2438400"/>
            <a:ext cx="3271301" cy="2909916"/>
          </a:xfrm>
        </p:spPr>
        <p:txBody>
          <a:bodyPr vert="horz" lIns="91440" tIns="45720" rIns="91440" bIns="45720" rtlCol="0" anchor="t">
            <a:normAutofit/>
          </a:bodyPr>
          <a:lstStyle/>
          <a:p>
            <a:pPr algn="l">
              <a:lnSpc>
                <a:spcPct val="90000"/>
              </a:lnSpc>
            </a:pPr>
            <a:r>
              <a:rPr lang="en-US" b="1" kern="1200" dirty="0">
                <a:solidFill>
                  <a:schemeClr val="tx1"/>
                </a:solidFill>
                <a:latin typeface="Georgia" panose="02040502050405020303" pitchFamily="18" charset="0"/>
              </a:rPr>
              <a:t>Student Profile: </a:t>
            </a:r>
            <a:r>
              <a:rPr lang="en-US" sz="4200" b="1" kern="1200" dirty="0">
                <a:solidFill>
                  <a:schemeClr val="tx1"/>
                </a:solidFill>
                <a:latin typeface="Georgia" panose="02040502050405020303" pitchFamily="18" charset="0"/>
              </a:rPr>
              <a:t>Student</a:t>
            </a:r>
            <a:r>
              <a:rPr lang="en-US" b="1" kern="1200" dirty="0">
                <a:solidFill>
                  <a:schemeClr val="tx1"/>
                </a:solidFill>
                <a:latin typeface="Georgia" panose="02040502050405020303" pitchFamily="18" charset="0"/>
              </a:rPr>
              <a:t> UI</a:t>
            </a:r>
          </a:p>
        </p:txBody>
      </p:sp>
      <p:grpSp>
        <p:nvGrpSpPr>
          <p:cNvPr id="63" name="Group 6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2984992"/>
            <a:ext cx="548639" cy="673460"/>
            <a:chOff x="3940602" y="308034"/>
            <a:chExt cx="2116791" cy="3428999"/>
          </a:xfrm>
          <a:solidFill>
            <a:schemeClr val="accent4"/>
          </a:solidFill>
        </p:grpSpPr>
        <p:sp>
          <p:nvSpPr>
            <p:cNvPr id="64" name="Rectangle 6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6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91886"/>
            <a:ext cx="4507025"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student registratio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4357" y="391252"/>
            <a:ext cx="4507024" cy="6017078"/>
          </a:xfrm>
          <a:prstGeom prst="rect">
            <a:avLst/>
          </a:prstGeom>
        </p:spPr>
      </p:pic>
    </p:spTree>
    <p:extLst>
      <p:ext uri="{BB962C8B-B14F-4D97-AF65-F5344CB8AC3E}">
        <p14:creationId xmlns:p14="http://schemas.microsoft.com/office/powerpoint/2010/main" val="1835761877"/>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6478" y="386930"/>
            <a:ext cx="7931043" cy="1188950"/>
          </a:xfrm>
        </p:spPr>
        <p:txBody>
          <a:bodyPr anchor="b">
            <a:normAutofit fontScale="90000"/>
          </a:bodyPr>
          <a:lstStyle/>
          <a:p>
            <a:r>
              <a:rPr lang="en-US" sz="4700" b="1" dirty="0">
                <a:latin typeface="Georgia" panose="02040502050405020303" pitchFamily="18" charset="0"/>
              </a:rPr>
              <a:t>Student profile description </a:t>
            </a:r>
          </a:p>
        </p:txBody>
      </p:sp>
      <p:grpSp>
        <p:nvGrpSpPr>
          <p:cNvPr id="19"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6478" y="2514600"/>
            <a:ext cx="7607751" cy="3749040"/>
          </a:xfrm>
        </p:spPr>
        <p:txBody>
          <a:bodyPr anchor="ctr">
            <a:noAutofit/>
          </a:bodyPr>
          <a:lstStyle/>
          <a:p>
            <a:pPr marL="0" indent="0">
              <a:lnSpc>
                <a:spcPct val="90000"/>
              </a:lnSpc>
              <a:buNone/>
            </a:pPr>
            <a:endParaRPr lang="en-US" sz="1600" dirty="0">
              <a:latin typeface="Georgia" panose="02040502050405020303" pitchFamily="18" charset="0"/>
            </a:endParaRPr>
          </a:p>
          <a:p>
            <a:pPr>
              <a:lnSpc>
                <a:spcPct val="90000"/>
              </a:lnSpc>
            </a:pPr>
            <a:r>
              <a:rPr lang="en-US" sz="1600" i="1" dirty="0">
                <a:latin typeface="Georgia" panose="02040502050405020303" pitchFamily="18" charset="0"/>
              </a:rPr>
              <a:t>Key Features:</a:t>
            </a:r>
            <a:endParaRPr lang="en-US" sz="1600" dirty="0">
              <a:latin typeface="Georgia" panose="02040502050405020303" pitchFamily="18" charset="0"/>
            </a:endParaRPr>
          </a:p>
          <a:p>
            <a:pPr>
              <a:lnSpc>
                <a:spcPct val="90000"/>
              </a:lnSpc>
            </a:pPr>
            <a:r>
              <a:rPr lang="en-US" sz="1600" b="1" dirty="0">
                <a:latin typeface="Georgia" panose="02040502050405020303" pitchFamily="18" charset="0"/>
              </a:rPr>
              <a:t>Personal Information Display:</a:t>
            </a:r>
            <a:r>
              <a:rPr lang="en-US" sz="1600" dirty="0">
                <a:latin typeface="Georgia" panose="02040502050405020303" pitchFamily="18" charset="0"/>
              </a:rPr>
              <a:t> Provides a user-friendly display of essential details, including ID, email, national ID, and phone number.</a:t>
            </a:r>
          </a:p>
          <a:p>
            <a:pPr>
              <a:lnSpc>
                <a:spcPct val="90000"/>
              </a:lnSpc>
            </a:pPr>
            <a:r>
              <a:rPr lang="en-US" sz="1600" b="1" dirty="0">
                <a:latin typeface="Georgia" panose="02040502050405020303" pitchFamily="18" charset="0"/>
              </a:rPr>
              <a:t>Logout Functionality:</a:t>
            </a:r>
            <a:r>
              <a:rPr lang="en-US" sz="1600" dirty="0">
                <a:latin typeface="Georgia" panose="02040502050405020303" pitchFamily="18" charset="0"/>
              </a:rPr>
              <a:t> Enables users to log out seamlessly, promoting secure and convenient access control.</a:t>
            </a:r>
          </a:p>
          <a:p>
            <a:pPr>
              <a:lnSpc>
                <a:spcPct val="90000"/>
              </a:lnSpc>
            </a:pPr>
            <a:r>
              <a:rPr lang="en-US" sz="1600" b="1" dirty="0">
                <a:latin typeface="Georgia" panose="02040502050405020303" pitchFamily="18" charset="0"/>
              </a:rPr>
              <a:t>Clean and Intuitive Design:</a:t>
            </a:r>
            <a:r>
              <a:rPr lang="en-US" sz="1600" dirty="0">
                <a:latin typeface="Georgia" panose="02040502050405020303" pitchFamily="18" charset="0"/>
              </a:rPr>
              <a:t> Organizes information in a visually appealing and easily digestible format for an enhanced user experience.</a:t>
            </a:r>
          </a:p>
          <a:p>
            <a:pPr>
              <a:lnSpc>
                <a:spcPct val="90000"/>
              </a:lnSpc>
            </a:pPr>
            <a:r>
              <a:rPr lang="en-US" sz="1600" b="1" dirty="0">
                <a:latin typeface="Georgia" panose="02040502050405020303" pitchFamily="18" charset="0"/>
              </a:rPr>
              <a:t>Accessibility:</a:t>
            </a:r>
            <a:r>
              <a:rPr lang="en-US" sz="1600" dirty="0">
                <a:latin typeface="Georgia" panose="02040502050405020303" pitchFamily="18" charset="0"/>
              </a:rPr>
              <a:t> Ensures users can quickly access and review their personal details.</a:t>
            </a:r>
          </a:p>
          <a:p>
            <a:pPr marL="0" indent="0">
              <a:lnSpc>
                <a:spcPct val="90000"/>
              </a:lnSpc>
              <a:buNone/>
            </a:pPr>
            <a:br>
              <a:rPr lang="en-US" sz="1600" dirty="0">
                <a:latin typeface="Georgia" panose="02040502050405020303" pitchFamily="18" charset="0"/>
              </a:rPr>
            </a:br>
            <a:endParaRPr lang="en-US" sz="1600" dirty="0">
              <a:latin typeface="Georgia" panose="02040502050405020303" pitchFamily="18" charset="0"/>
            </a:endParaRPr>
          </a:p>
        </p:txBody>
      </p:sp>
    </p:spTree>
    <p:extLst>
      <p:ext uri="{BB962C8B-B14F-4D97-AF65-F5344CB8AC3E}">
        <p14:creationId xmlns:p14="http://schemas.microsoft.com/office/powerpoint/2010/main" val="1155981319"/>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A66EE-84ED-4B3A-C765-FBA0313463E3}"/>
              </a:ext>
            </a:extLst>
          </p:cNvPr>
          <p:cNvSpPr>
            <a:spLocks noGrp="1"/>
          </p:cNvSpPr>
          <p:nvPr>
            <p:ph type="title"/>
          </p:nvPr>
        </p:nvSpPr>
        <p:spPr>
          <a:xfrm>
            <a:off x="596646" y="386930"/>
            <a:ext cx="7606349" cy="1300554"/>
          </a:xfrm>
        </p:spPr>
        <p:txBody>
          <a:bodyPr vert="horz" lIns="91440" tIns="45720" rIns="91440" bIns="45720" rtlCol="0" anchor="b">
            <a:normAutofit fontScale="90000"/>
          </a:bodyPr>
          <a:lstStyle/>
          <a:p>
            <a:r>
              <a:rPr lang="en-US" sz="4200" b="1" kern="1200">
                <a:latin typeface="Georgia" panose="02040502050405020303" pitchFamily="18" charset="0"/>
              </a:rPr>
              <a:t>Courses </a:t>
            </a:r>
            <a:r>
              <a:rPr lang="en-US" sz="4200" b="1">
                <a:latin typeface="Georgia" panose="02040502050405020303" pitchFamily="18" charset="0"/>
              </a:rPr>
              <a:t>S</a:t>
            </a:r>
            <a:r>
              <a:rPr lang="en-US" sz="4200" b="1" kern="1200">
                <a:latin typeface="Georgia" panose="02040502050405020303" pitchFamily="18" charset="0"/>
              </a:rPr>
              <a:t>ection</a:t>
            </a:r>
            <a:r>
              <a:rPr lang="en-US" sz="4200" b="1">
                <a:latin typeface="Georgia" panose="02040502050405020303" pitchFamily="18" charset="0"/>
              </a:rPr>
              <a:t>: Student UI</a:t>
            </a:r>
            <a:endParaRPr lang="en-US" sz="4200" b="1" kern="1200" dirty="0">
              <a:latin typeface="Georgia" panose="02040502050405020303" pitchFamily="18" charset="0"/>
            </a:endParaRPr>
          </a:p>
        </p:txBody>
      </p:sp>
      <p:sp>
        <p:nvSpPr>
          <p:cNvPr id="21" name="Rectangle 20">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95EDC51-1EF0-62AE-BEF0-2F2FC95325B8}"/>
              </a:ext>
            </a:extLst>
          </p:cNvPr>
          <p:cNvPicPr>
            <a:picLocks noChangeAspect="1"/>
          </p:cNvPicPr>
          <p:nvPr/>
        </p:nvPicPr>
        <p:blipFill>
          <a:blip r:embed="rId2"/>
          <a:stretch>
            <a:fillRect/>
          </a:stretch>
        </p:blipFill>
        <p:spPr>
          <a:xfrm>
            <a:off x="0" y="2196983"/>
            <a:ext cx="8537521" cy="4267990"/>
          </a:xfrm>
          <a:prstGeom prst="rect">
            <a:avLst/>
          </a:prstGeom>
        </p:spPr>
      </p:pic>
    </p:spTree>
    <p:extLst>
      <p:ext uri="{BB962C8B-B14F-4D97-AF65-F5344CB8AC3E}">
        <p14:creationId xmlns:p14="http://schemas.microsoft.com/office/powerpoint/2010/main" val="1355844881"/>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2"/>
            <a:ext cx="8249304"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itle 4">
            <a:extLst>
              <a:ext uri="{FF2B5EF4-FFF2-40B4-BE49-F238E27FC236}">
                <a16:creationId xmlns:a16="http://schemas.microsoft.com/office/drawing/2014/main" id="{30D12D10-DB6E-E81A-B42A-5F12767EDBB4}"/>
              </a:ext>
            </a:extLst>
          </p:cNvPr>
          <p:cNvSpPr>
            <a:spLocks noGrp="1"/>
          </p:cNvSpPr>
          <p:nvPr>
            <p:ph type="subTitle" idx="1"/>
          </p:nvPr>
        </p:nvSpPr>
        <p:spPr>
          <a:xfrm>
            <a:off x="1142999" y="2667000"/>
            <a:ext cx="6858000" cy="651910"/>
          </a:xfrm>
        </p:spPr>
        <p:txBody>
          <a:bodyPr vert="horz" lIns="91440" tIns="45720" rIns="91440" bIns="45720" rtlCol="0" anchor="ctr">
            <a:noAutofit/>
          </a:bodyPr>
          <a:lstStyle/>
          <a:p>
            <a:pPr>
              <a:lnSpc>
                <a:spcPct val="90000"/>
              </a:lnSpc>
              <a:spcBef>
                <a:spcPts val="0"/>
              </a:spcBef>
              <a:spcAft>
                <a:spcPts val="600"/>
              </a:spcAft>
            </a:pPr>
            <a:r>
              <a:rPr lang="en-US" sz="2800" b="1" dirty="0">
                <a:solidFill>
                  <a:schemeClr val="tx1"/>
                </a:solidFill>
                <a:latin typeface="Georgia" panose="02040502050405020303" pitchFamily="18" charset="0"/>
              </a:rPr>
              <a:t> Prepared by:</a:t>
            </a:r>
            <a:endParaRPr lang="ar-EG" sz="2800" b="1" dirty="0">
              <a:solidFill>
                <a:schemeClr val="tx1"/>
              </a:solidFill>
              <a:latin typeface="Georgia" panose="02040502050405020303" pitchFamily="18" charset="0"/>
            </a:endParaRPr>
          </a:p>
          <a:p>
            <a:pPr>
              <a:lnSpc>
                <a:spcPct val="90000"/>
              </a:lnSpc>
              <a:spcBef>
                <a:spcPts val="0"/>
              </a:spcBef>
              <a:spcAft>
                <a:spcPts val="600"/>
              </a:spcAft>
            </a:pPr>
            <a:endParaRPr lang="ar-EG" sz="1800" b="1" dirty="0">
              <a:solidFill>
                <a:schemeClr val="tx1"/>
              </a:solidFill>
              <a:latin typeface="Georgia" panose="02040502050405020303" pitchFamily="18" charset="0"/>
            </a:endParaRPr>
          </a:p>
          <a:p>
            <a:pPr>
              <a:lnSpc>
                <a:spcPct val="90000"/>
              </a:lnSpc>
              <a:spcBef>
                <a:spcPts val="0"/>
              </a:spcBef>
              <a:spcAft>
                <a:spcPts val="600"/>
              </a:spcAft>
            </a:pPr>
            <a:r>
              <a:rPr lang="en-US" sz="1800" dirty="0">
                <a:solidFill>
                  <a:schemeClr val="tx1"/>
                </a:solidFill>
                <a:latin typeface="Georgia" panose="02040502050405020303" pitchFamily="18" charset="0"/>
              </a:rPr>
              <a:t>Menna Walid Fadel           2000435</a:t>
            </a:r>
          </a:p>
          <a:p>
            <a:pPr>
              <a:lnSpc>
                <a:spcPct val="90000"/>
              </a:lnSpc>
              <a:spcBef>
                <a:spcPts val="0"/>
              </a:spcBef>
              <a:spcAft>
                <a:spcPts val="600"/>
              </a:spcAft>
            </a:pPr>
            <a:r>
              <a:rPr lang="en-US" sz="1800" dirty="0">
                <a:solidFill>
                  <a:schemeClr val="tx1"/>
                </a:solidFill>
                <a:latin typeface="Georgia" panose="02040502050405020303" pitchFamily="18" charset="0"/>
              </a:rPr>
              <a:t>Walaa Ashraf Hafez           1900984</a:t>
            </a:r>
          </a:p>
          <a:p>
            <a:pPr>
              <a:lnSpc>
                <a:spcPct val="90000"/>
              </a:lnSpc>
              <a:spcBef>
                <a:spcPts val="0"/>
              </a:spcBef>
              <a:spcAft>
                <a:spcPts val="600"/>
              </a:spcAft>
            </a:pPr>
            <a:r>
              <a:rPr lang="en-US" sz="1800" dirty="0">
                <a:solidFill>
                  <a:schemeClr val="tx1"/>
                </a:solidFill>
                <a:latin typeface="Georgia" panose="02040502050405020303" pitchFamily="18" charset="0"/>
              </a:rPr>
              <a:t>Fatma Ahmed Mohamed 2000821</a:t>
            </a:r>
          </a:p>
          <a:p>
            <a:pPr>
              <a:lnSpc>
                <a:spcPct val="90000"/>
              </a:lnSpc>
              <a:spcBef>
                <a:spcPts val="0"/>
              </a:spcBef>
              <a:spcAft>
                <a:spcPts val="600"/>
              </a:spcAft>
            </a:pPr>
            <a:r>
              <a:rPr lang="en-US" sz="1800" dirty="0">
                <a:solidFill>
                  <a:schemeClr val="tx1"/>
                </a:solidFill>
                <a:latin typeface="Georgia" panose="02040502050405020303" pitchFamily="18" charset="0"/>
              </a:rPr>
              <a:t>Ahmed Salah </a:t>
            </a:r>
            <a:r>
              <a:rPr lang="en-US" sz="1800" dirty="0" err="1">
                <a:solidFill>
                  <a:schemeClr val="tx1"/>
                </a:solidFill>
                <a:latin typeface="Georgia" panose="02040502050405020303" pitchFamily="18" charset="0"/>
              </a:rPr>
              <a:t>Anter</a:t>
            </a:r>
            <a:r>
              <a:rPr lang="en-US" sz="1800" dirty="0">
                <a:solidFill>
                  <a:schemeClr val="tx1"/>
                </a:solidFill>
                <a:latin typeface="Georgia" panose="02040502050405020303" pitchFamily="18" charset="0"/>
              </a:rPr>
              <a:t>           2001722</a:t>
            </a:r>
          </a:p>
          <a:p>
            <a:pPr>
              <a:lnSpc>
                <a:spcPct val="90000"/>
              </a:lnSpc>
              <a:spcBef>
                <a:spcPts val="0"/>
              </a:spcBef>
              <a:spcAft>
                <a:spcPts val="600"/>
              </a:spcAft>
            </a:pPr>
            <a:r>
              <a:rPr lang="en-US" sz="1800" dirty="0">
                <a:solidFill>
                  <a:schemeClr val="tx1"/>
                </a:solidFill>
                <a:latin typeface="Georgia" panose="02040502050405020303" pitchFamily="18" charset="0"/>
              </a:rPr>
              <a:t>Mina Magdy Helmy           2001929</a:t>
            </a:r>
          </a:p>
          <a:p>
            <a:pPr>
              <a:lnSpc>
                <a:spcPct val="90000"/>
              </a:lnSpc>
              <a:spcBef>
                <a:spcPts val="0"/>
              </a:spcBef>
              <a:spcAft>
                <a:spcPts val="600"/>
              </a:spcAft>
            </a:pPr>
            <a:r>
              <a:rPr lang="en-US" sz="1800" dirty="0">
                <a:solidFill>
                  <a:schemeClr val="tx1"/>
                </a:solidFill>
                <a:latin typeface="Georgia" panose="02040502050405020303" pitchFamily="18" charset="0"/>
              </a:rPr>
              <a:t>Hossam Ahmed </a:t>
            </a:r>
            <a:r>
              <a:rPr lang="en-US" sz="1800" dirty="0" err="1">
                <a:solidFill>
                  <a:schemeClr val="tx1"/>
                </a:solidFill>
                <a:latin typeface="Georgia" panose="02040502050405020303" pitchFamily="18" charset="0"/>
              </a:rPr>
              <a:t>Ahmed</a:t>
            </a:r>
            <a:r>
              <a:rPr lang="en-US" sz="1800" dirty="0">
                <a:solidFill>
                  <a:schemeClr val="tx1"/>
                </a:solidFill>
                <a:latin typeface="Georgia" panose="02040502050405020303" pitchFamily="18" charset="0"/>
              </a:rPr>
              <a:t>   2002047 </a:t>
            </a:r>
          </a:p>
          <a:p>
            <a:pPr>
              <a:lnSpc>
                <a:spcPct val="90000"/>
              </a:lnSpc>
              <a:spcBef>
                <a:spcPts val="0"/>
              </a:spcBef>
              <a:spcAft>
                <a:spcPts val="600"/>
              </a:spcAft>
            </a:pPr>
            <a:r>
              <a:rPr lang="en-US" sz="1800" dirty="0">
                <a:solidFill>
                  <a:schemeClr val="tx1"/>
                </a:solidFill>
                <a:latin typeface="Georgia" panose="02040502050405020303" pitchFamily="18" charset="0"/>
              </a:rPr>
              <a:t>Ahmed Tamer </a:t>
            </a:r>
            <a:r>
              <a:rPr lang="en-US" sz="1800" dirty="0" err="1">
                <a:solidFill>
                  <a:schemeClr val="tx1"/>
                </a:solidFill>
                <a:latin typeface="Georgia" panose="02040502050405020303" pitchFamily="18" charset="0"/>
              </a:rPr>
              <a:t>Fathi</a:t>
            </a:r>
            <a:r>
              <a:rPr lang="en-US" sz="1800" dirty="0">
                <a:solidFill>
                  <a:schemeClr val="tx1"/>
                </a:solidFill>
                <a:latin typeface="Georgia" panose="02040502050405020303" pitchFamily="18" charset="0"/>
              </a:rPr>
              <a:t>           2001955</a:t>
            </a:r>
          </a:p>
          <a:p>
            <a:pPr>
              <a:lnSpc>
                <a:spcPct val="90000"/>
              </a:lnSpc>
              <a:spcBef>
                <a:spcPts val="0"/>
              </a:spcBef>
              <a:spcAft>
                <a:spcPts val="600"/>
              </a:spcAft>
            </a:pPr>
            <a:endParaRPr lang="en-US" sz="1800" dirty="0">
              <a:solidFill>
                <a:schemeClr val="tx1"/>
              </a:solidFill>
              <a:latin typeface="Georgia" panose="02040502050405020303" pitchFamily="18" charset="0"/>
            </a:endParaRPr>
          </a:p>
          <a:p>
            <a:pPr>
              <a:lnSpc>
                <a:spcPct val="90000"/>
              </a:lnSpc>
              <a:spcBef>
                <a:spcPts val="0"/>
              </a:spcBef>
              <a:spcAft>
                <a:spcPts val="600"/>
              </a:spcAft>
            </a:pPr>
            <a:r>
              <a:rPr lang="en-US" sz="2800" b="1" dirty="0">
                <a:solidFill>
                  <a:schemeClr val="tx1"/>
                </a:solidFill>
                <a:latin typeface="Georgia" panose="02040502050405020303" pitchFamily="18" charset="0"/>
              </a:rPr>
              <a:t>Supervised by:</a:t>
            </a:r>
            <a:endParaRPr lang="ar-EG" sz="2800" b="1" dirty="0">
              <a:solidFill>
                <a:schemeClr val="tx1"/>
              </a:solidFill>
              <a:latin typeface="Georgia" panose="02040502050405020303" pitchFamily="18" charset="0"/>
            </a:endParaRPr>
          </a:p>
          <a:p>
            <a:pPr>
              <a:lnSpc>
                <a:spcPct val="90000"/>
              </a:lnSpc>
              <a:spcBef>
                <a:spcPts val="0"/>
              </a:spcBef>
              <a:spcAft>
                <a:spcPts val="600"/>
              </a:spcAft>
            </a:pPr>
            <a:endParaRPr lang="en-US" sz="1800" b="1" dirty="0">
              <a:solidFill>
                <a:schemeClr val="tx1"/>
              </a:solidFill>
              <a:latin typeface="Georgia" panose="02040502050405020303" pitchFamily="18" charset="0"/>
            </a:endParaRPr>
          </a:p>
          <a:p>
            <a:pPr>
              <a:lnSpc>
                <a:spcPct val="90000"/>
              </a:lnSpc>
              <a:spcBef>
                <a:spcPts val="0"/>
              </a:spcBef>
              <a:spcAft>
                <a:spcPts val="600"/>
              </a:spcAft>
            </a:pPr>
            <a:r>
              <a:rPr lang="en-US" sz="1800" dirty="0">
                <a:solidFill>
                  <a:schemeClr val="tx1"/>
                </a:solidFill>
                <a:latin typeface="Georgia" panose="02040502050405020303" pitchFamily="18" charset="0"/>
              </a:rPr>
              <a:t>Dr. Mahmoud Ashour                  TA. </a:t>
            </a:r>
            <a:r>
              <a:rPr lang="en-US" sz="1800" dirty="0" err="1">
                <a:solidFill>
                  <a:schemeClr val="tx1"/>
                </a:solidFill>
                <a:latin typeface="Georgia" panose="02040502050405020303" pitchFamily="18" charset="0"/>
              </a:rPr>
              <a:t>Zahraa</a:t>
            </a:r>
            <a:r>
              <a:rPr lang="en-US" sz="1800" dirty="0">
                <a:solidFill>
                  <a:schemeClr val="tx1"/>
                </a:solidFill>
                <a:latin typeface="Georgia" panose="02040502050405020303" pitchFamily="18" charset="0"/>
              </a:rPr>
              <a:t> Abdel Sattar </a:t>
            </a:r>
          </a:p>
          <a:p>
            <a:pPr>
              <a:lnSpc>
                <a:spcPct val="90000"/>
              </a:lnSpc>
            </a:pPr>
            <a:endParaRPr lang="en-US" sz="1800" dirty="0">
              <a:solidFill>
                <a:schemeClr val="tx1"/>
              </a:solidFill>
            </a:endParaRPr>
          </a:p>
        </p:txBody>
      </p:sp>
      <p:cxnSp>
        <p:nvCxnSpPr>
          <p:cNvPr id="33" name="Straight Connector 3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54708"/>
            <a:ext cx="8250174"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952391"/>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6478" y="386930"/>
            <a:ext cx="6927525" cy="1188950"/>
          </a:xfrm>
        </p:spPr>
        <p:txBody>
          <a:bodyPr anchor="b">
            <a:normAutofit fontScale="90000"/>
          </a:bodyPr>
          <a:lstStyle/>
          <a:p>
            <a:r>
              <a:rPr lang="en-US" sz="4700" b="1" dirty="0">
                <a:latin typeface="Georgia" panose="02040502050405020303" pitchFamily="18" charset="0"/>
              </a:rPr>
              <a:t>Course page description</a:t>
            </a:r>
          </a:p>
        </p:txBody>
      </p:sp>
      <p:grpSp>
        <p:nvGrpSpPr>
          <p:cNvPr id="29" name="Group 2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30" name="Rectangle 2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5245" y="2599509"/>
            <a:ext cx="7607751" cy="3435531"/>
          </a:xfrm>
        </p:spPr>
        <p:txBody>
          <a:bodyPr anchor="ctr">
            <a:normAutofit/>
          </a:bodyPr>
          <a:lstStyle/>
          <a:p>
            <a:pPr marL="0" indent="0">
              <a:lnSpc>
                <a:spcPct val="90000"/>
              </a:lnSpc>
              <a:buNone/>
            </a:pPr>
            <a:endParaRPr lang="en-US" sz="1500" dirty="0">
              <a:latin typeface="Georgia" panose="02040502050405020303" pitchFamily="18" charset="0"/>
            </a:endParaRPr>
          </a:p>
          <a:p>
            <a:pPr>
              <a:lnSpc>
                <a:spcPct val="90000"/>
              </a:lnSpc>
            </a:pPr>
            <a:r>
              <a:rPr lang="en-US" sz="1500" i="1" dirty="0">
                <a:latin typeface="Georgia" panose="02040502050405020303" pitchFamily="18" charset="0"/>
              </a:rPr>
              <a:t>Key Features:</a:t>
            </a:r>
            <a:endParaRPr lang="en-US" sz="1500" dirty="0">
              <a:latin typeface="Georgia" panose="02040502050405020303" pitchFamily="18" charset="0"/>
            </a:endParaRPr>
          </a:p>
          <a:p>
            <a:pPr>
              <a:lnSpc>
                <a:spcPct val="90000"/>
              </a:lnSpc>
            </a:pPr>
            <a:r>
              <a:rPr lang="en-US" sz="1500" b="1" dirty="0">
                <a:latin typeface="Georgia" panose="02040502050405020303" pitchFamily="18" charset="0"/>
              </a:rPr>
              <a:t>Main Course Overview:</a:t>
            </a:r>
            <a:r>
              <a:rPr lang="en-US" sz="1500" dirty="0">
                <a:latin typeface="Georgia" panose="02040502050405020303" pitchFamily="18" charset="0"/>
              </a:rPr>
              <a:t> Presents a concise overview of the main courses available within the university, showcasing essential details.</a:t>
            </a:r>
          </a:p>
          <a:p>
            <a:pPr>
              <a:lnSpc>
                <a:spcPct val="90000"/>
              </a:lnSpc>
            </a:pPr>
            <a:r>
              <a:rPr lang="en-US" sz="1500" b="1" dirty="0">
                <a:latin typeface="Georgia" panose="02040502050405020303" pitchFamily="18" charset="0"/>
              </a:rPr>
              <a:t>"View Playlist" Button:</a:t>
            </a:r>
            <a:r>
              <a:rPr lang="en-US" sz="1500" dirty="0">
                <a:latin typeface="Georgia" panose="02040502050405020303" pitchFamily="18" charset="0"/>
              </a:rPr>
              <a:t> A prominent button that allows users to navigate to a dedicated page with a comprehensive list of all courses.</a:t>
            </a:r>
          </a:p>
          <a:p>
            <a:pPr>
              <a:lnSpc>
                <a:spcPct val="90000"/>
              </a:lnSpc>
            </a:pPr>
            <a:r>
              <a:rPr lang="en-US" sz="1500" b="1" dirty="0">
                <a:latin typeface="Georgia" panose="02040502050405020303" pitchFamily="18" charset="0"/>
              </a:rPr>
              <a:t>Efficient Navigation:</a:t>
            </a:r>
            <a:r>
              <a:rPr lang="en-US" sz="1500" dirty="0">
                <a:latin typeface="Georgia" panose="02040502050405020303" pitchFamily="18" charset="0"/>
              </a:rPr>
              <a:t> Streamlines the exploration process by providing quick access to specific course details.</a:t>
            </a:r>
          </a:p>
          <a:p>
            <a:pPr>
              <a:lnSpc>
                <a:spcPct val="90000"/>
              </a:lnSpc>
            </a:pPr>
            <a:r>
              <a:rPr lang="en-US" sz="1500" b="1" dirty="0">
                <a:latin typeface="Georgia" panose="02040502050405020303" pitchFamily="18" charset="0"/>
              </a:rPr>
              <a:t>User-Friendly Interface:</a:t>
            </a:r>
            <a:r>
              <a:rPr lang="en-US" sz="1500" dirty="0">
                <a:latin typeface="Georgia" panose="02040502050405020303" pitchFamily="18" charset="0"/>
              </a:rPr>
              <a:t> Designed with clarity and simplicity, ensuring an intuitive experience for users</a:t>
            </a:r>
          </a:p>
          <a:p>
            <a:pPr>
              <a:lnSpc>
                <a:spcPct val="90000"/>
              </a:lnSpc>
            </a:pPr>
            <a:endParaRPr lang="en-US" sz="1500" dirty="0">
              <a:latin typeface="Georgia" panose="02040502050405020303" pitchFamily="18" charset="0"/>
            </a:endParaRPr>
          </a:p>
        </p:txBody>
      </p:sp>
    </p:spTree>
    <p:extLst>
      <p:ext uri="{BB962C8B-B14F-4D97-AF65-F5344CB8AC3E}">
        <p14:creationId xmlns:p14="http://schemas.microsoft.com/office/powerpoint/2010/main" val="3504379551"/>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178C3-ED9D-781C-B150-7F0C6DB3F8DB}"/>
              </a:ext>
            </a:extLst>
          </p:cNvPr>
          <p:cNvSpPr>
            <a:spLocks noGrp="1"/>
          </p:cNvSpPr>
          <p:nvPr>
            <p:ph type="title"/>
          </p:nvPr>
        </p:nvSpPr>
        <p:spPr/>
        <p:txBody>
          <a:bodyPr>
            <a:normAutofit/>
          </a:bodyPr>
          <a:lstStyle/>
          <a:p>
            <a:r>
              <a:rPr lang="en-US" sz="4000" b="1" i="0" u="none" strike="noStrike" baseline="0" dirty="0">
                <a:solidFill>
                  <a:srgbClr val="4471C4"/>
                </a:solidFill>
                <a:latin typeface="Georgia" panose="02040502050405020303" pitchFamily="18" charset="0"/>
              </a:rPr>
              <a:t>Courses page </a:t>
            </a:r>
            <a:endParaRPr lang="en-US" sz="8000" dirty="0"/>
          </a:p>
        </p:txBody>
      </p:sp>
      <p:sp>
        <p:nvSpPr>
          <p:cNvPr id="7" name="Content Placeholder 6">
            <a:extLst>
              <a:ext uri="{FF2B5EF4-FFF2-40B4-BE49-F238E27FC236}">
                <a16:creationId xmlns:a16="http://schemas.microsoft.com/office/drawing/2014/main" id="{BC1D429C-7AE2-515B-4E85-FBD54105964E}"/>
              </a:ext>
            </a:extLst>
          </p:cNvPr>
          <p:cNvSpPr>
            <a:spLocks noGrp="1"/>
          </p:cNvSpPr>
          <p:nvPr>
            <p:ph idx="1"/>
          </p:nvPr>
        </p:nvSpPr>
        <p:spPr/>
        <p:txBody>
          <a:bodyPr/>
          <a:lstStyle/>
          <a:p>
            <a:r>
              <a:rPr lang="en-US" sz="1800" b="1" i="0" u="none" strike="noStrike" baseline="0" dirty="0">
                <a:solidFill>
                  <a:srgbClr val="0D0D0D"/>
                </a:solidFill>
                <a:latin typeface="Georgia" panose="02040502050405020303" pitchFamily="18" charset="0"/>
              </a:rPr>
              <a:t>-In courses page: this screen allows the doctor to add grades for the student, then transfer them to Database, and then display the grade to the student </a:t>
            </a:r>
          </a:p>
          <a:p>
            <a:endParaRPr lang="en-US" dirty="0"/>
          </a:p>
        </p:txBody>
      </p:sp>
      <p:pic>
        <p:nvPicPr>
          <p:cNvPr id="9" name="Picture 8">
            <a:extLst>
              <a:ext uri="{FF2B5EF4-FFF2-40B4-BE49-F238E27FC236}">
                <a16:creationId xmlns:a16="http://schemas.microsoft.com/office/drawing/2014/main" id="{5B9F3FA0-C269-5AD8-20DF-6283BFA19155}"/>
              </a:ext>
            </a:extLst>
          </p:cNvPr>
          <p:cNvPicPr>
            <a:picLocks noChangeAspect="1"/>
          </p:cNvPicPr>
          <p:nvPr/>
        </p:nvPicPr>
        <p:blipFill>
          <a:blip r:embed="rId2"/>
          <a:stretch>
            <a:fillRect/>
          </a:stretch>
        </p:blipFill>
        <p:spPr>
          <a:xfrm>
            <a:off x="372794" y="2667000"/>
            <a:ext cx="8546471" cy="3916362"/>
          </a:xfrm>
          <a:prstGeom prst="rect">
            <a:avLst/>
          </a:prstGeom>
        </p:spPr>
      </p:pic>
    </p:spTree>
    <p:extLst>
      <p:ext uri="{BB962C8B-B14F-4D97-AF65-F5344CB8AC3E}">
        <p14:creationId xmlns:p14="http://schemas.microsoft.com/office/powerpoint/2010/main" val="1386826088"/>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30C6-2097-4324-96CB-83957DA2B649}"/>
              </a:ext>
            </a:extLst>
          </p:cNvPr>
          <p:cNvSpPr>
            <a:spLocks noGrp="1"/>
          </p:cNvSpPr>
          <p:nvPr>
            <p:ph type="title"/>
          </p:nvPr>
        </p:nvSpPr>
        <p:spPr/>
        <p:txBody>
          <a:bodyPr/>
          <a:lstStyle/>
          <a:p>
            <a:pPr algn="l"/>
            <a:r>
              <a:rPr lang="en-US" sz="1800" b="1" i="0" u="none" strike="noStrike" baseline="0" dirty="0">
                <a:solidFill>
                  <a:srgbClr val="000000"/>
                </a:solidFill>
                <a:latin typeface="Georgia" panose="02040502050405020303" pitchFamily="18" charset="0"/>
              </a:rPr>
              <a:t>- in this part the student finishes the quiz and submit it, then the doctor sees the result of the quiz in database </a:t>
            </a:r>
            <a:endParaRPr lang="en-US" dirty="0"/>
          </a:p>
        </p:txBody>
      </p:sp>
      <p:pic>
        <p:nvPicPr>
          <p:cNvPr id="5" name="Content Placeholder 4">
            <a:extLst>
              <a:ext uri="{FF2B5EF4-FFF2-40B4-BE49-F238E27FC236}">
                <a16:creationId xmlns:a16="http://schemas.microsoft.com/office/drawing/2014/main" id="{A6384819-A8F4-F780-76F7-5E49246E45BA}"/>
              </a:ext>
            </a:extLst>
          </p:cNvPr>
          <p:cNvPicPr>
            <a:picLocks noGrp="1" noChangeAspect="1"/>
          </p:cNvPicPr>
          <p:nvPr>
            <p:ph idx="1"/>
          </p:nvPr>
        </p:nvPicPr>
        <p:blipFill>
          <a:blip r:embed="rId2"/>
          <a:stretch>
            <a:fillRect/>
          </a:stretch>
        </p:blipFill>
        <p:spPr>
          <a:xfrm>
            <a:off x="838200" y="1435223"/>
            <a:ext cx="7045859" cy="2590800"/>
          </a:xfrm>
        </p:spPr>
      </p:pic>
      <p:pic>
        <p:nvPicPr>
          <p:cNvPr id="7" name="Picture 6">
            <a:extLst>
              <a:ext uri="{FF2B5EF4-FFF2-40B4-BE49-F238E27FC236}">
                <a16:creationId xmlns:a16="http://schemas.microsoft.com/office/drawing/2014/main" id="{B61CD22A-8F04-2685-4A4D-E8F609EF8EC9}"/>
              </a:ext>
            </a:extLst>
          </p:cNvPr>
          <p:cNvPicPr>
            <a:picLocks noChangeAspect="1"/>
          </p:cNvPicPr>
          <p:nvPr/>
        </p:nvPicPr>
        <p:blipFill>
          <a:blip r:embed="rId3"/>
          <a:stretch>
            <a:fillRect/>
          </a:stretch>
        </p:blipFill>
        <p:spPr>
          <a:xfrm>
            <a:off x="838200" y="4218666"/>
            <a:ext cx="7045859" cy="2408222"/>
          </a:xfrm>
          <a:prstGeom prst="rect">
            <a:avLst/>
          </a:prstGeom>
        </p:spPr>
      </p:pic>
    </p:spTree>
    <p:extLst>
      <p:ext uri="{BB962C8B-B14F-4D97-AF65-F5344CB8AC3E}">
        <p14:creationId xmlns:p14="http://schemas.microsoft.com/office/powerpoint/2010/main" val="538897940"/>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B7466-9ADF-624A-39E3-1493C52A4781}"/>
              </a:ext>
            </a:extLst>
          </p:cNvPr>
          <p:cNvSpPr>
            <a:spLocks noGrp="1"/>
          </p:cNvSpPr>
          <p:nvPr>
            <p:ph type="title"/>
          </p:nvPr>
        </p:nvSpPr>
        <p:spPr/>
        <p:txBody>
          <a:bodyPr>
            <a:normAutofit fontScale="90000"/>
          </a:bodyPr>
          <a:lstStyle/>
          <a:p>
            <a:pPr algn="l"/>
            <a:r>
              <a:rPr lang="en-US" sz="1800" b="1" i="0" u="none" strike="noStrike" baseline="0" dirty="0">
                <a:solidFill>
                  <a:srgbClr val="0D0D0D"/>
                </a:solidFill>
                <a:latin typeface="Georgia" panose="02040502050405020303" pitchFamily="18" charset="0"/>
              </a:rPr>
              <a:t>-Here we make it possible that the doctor evaluates the student’s quiz based on the student’s solution and divides it into four needs. The doctor evaluates it: Coding Validation 25% , Layout/Design 25% , Cascading Style Sheet 20% , Graphics 15% , Each of these items is divided into Excellent 20 pts, Good 15 pts, fair 10 pts, poor 1 pts, The doctor let the student knows the reason for having this grade. </a:t>
            </a:r>
            <a:endParaRPr lang="en-US" dirty="0"/>
          </a:p>
        </p:txBody>
      </p:sp>
      <p:pic>
        <p:nvPicPr>
          <p:cNvPr id="5" name="Content Placeholder 4">
            <a:extLst>
              <a:ext uri="{FF2B5EF4-FFF2-40B4-BE49-F238E27FC236}">
                <a16:creationId xmlns:a16="http://schemas.microsoft.com/office/drawing/2014/main" id="{26986C51-BF3D-2C52-B1C7-3B390CEFB79C}"/>
              </a:ext>
            </a:extLst>
          </p:cNvPr>
          <p:cNvPicPr>
            <a:picLocks noGrp="1" noChangeAspect="1"/>
          </p:cNvPicPr>
          <p:nvPr>
            <p:ph idx="1"/>
          </p:nvPr>
        </p:nvPicPr>
        <p:blipFill>
          <a:blip r:embed="rId2"/>
          <a:stretch>
            <a:fillRect/>
          </a:stretch>
        </p:blipFill>
        <p:spPr>
          <a:xfrm>
            <a:off x="856272" y="1600200"/>
            <a:ext cx="7431455" cy="4525963"/>
          </a:xfrm>
        </p:spPr>
      </p:pic>
    </p:spTree>
    <p:extLst>
      <p:ext uri="{BB962C8B-B14F-4D97-AF65-F5344CB8AC3E}">
        <p14:creationId xmlns:p14="http://schemas.microsoft.com/office/powerpoint/2010/main" val="1575888698"/>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46163D3-B666-4446-84C6-9902EB936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6D65D-390F-6254-5B1F-8F265FF26AFA}"/>
              </a:ext>
            </a:extLst>
          </p:cNvPr>
          <p:cNvSpPr>
            <a:spLocks noGrp="1"/>
          </p:cNvSpPr>
          <p:nvPr>
            <p:ph type="title"/>
          </p:nvPr>
        </p:nvSpPr>
        <p:spPr>
          <a:xfrm>
            <a:off x="5498538" y="679731"/>
            <a:ext cx="3128995" cy="3736540"/>
          </a:xfrm>
        </p:spPr>
        <p:txBody>
          <a:bodyPr vert="horz" lIns="91440" tIns="45720" rIns="91440" bIns="45720" rtlCol="0" anchor="b">
            <a:normAutofit/>
          </a:bodyPr>
          <a:lstStyle/>
          <a:p>
            <a:pPr algn="l">
              <a:lnSpc>
                <a:spcPct val="90000"/>
              </a:lnSpc>
            </a:pPr>
            <a:r>
              <a:rPr lang="en-US" sz="4200" b="1" kern="1200" dirty="0">
                <a:solidFill>
                  <a:schemeClr val="tx1"/>
                </a:solidFill>
                <a:latin typeface="Georgia" panose="02040502050405020303" pitchFamily="18" charset="0"/>
              </a:rPr>
              <a:t>Student course Grades</a:t>
            </a:r>
          </a:p>
        </p:txBody>
      </p:sp>
      <p:grpSp>
        <p:nvGrpSpPr>
          <p:cNvPr id="19" name="Group 18">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6888" y="1"/>
            <a:ext cx="1834788" cy="5777808"/>
            <a:chOff x="329184" y="1"/>
            <a:chExt cx="524256" cy="5777808"/>
          </a:xfrm>
        </p:grpSpPr>
        <p:cxnSp>
          <p:nvCxnSpPr>
            <p:cNvPr id="20" name="Straight Connector 19">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6467" y="269325"/>
            <a:ext cx="4587584" cy="620629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3">
            <a:extLst>
              <a:ext uri="{FF2B5EF4-FFF2-40B4-BE49-F238E27FC236}">
                <a16:creationId xmlns:a16="http://schemas.microsoft.com/office/drawing/2014/main" id="{415BA3ED-1EDF-BBCD-5F36-A06EE6DE8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467" y="269323"/>
            <a:ext cx="4587584" cy="6206281"/>
          </a:xfrm>
          <a:prstGeom prst="rect">
            <a:avLst/>
          </a:prstGeom>
        </p:spPr>
      </p:pic>
    </p:spTree>
    <p:extLst>
      <p:ext uri="{BB962C8B-B14F-4D97-AF65-F5344CB8AC3E}">
        <p14:creationId xmlns:p14="http://schemas.microsoft.com/office/powerpoint/2010/main" val="2273283586"/>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6478" y="386930"/>
            <a:ext cx="7775522" cy="1188950"/>
          </a:xfrm>
        </p:spPr>
        <p:txBody>
          <a:bodyPr anchor="b">
            <a:normAutofit/>
          </a:bodyPr>
          <a:lstStyle/>
          <a:p>
            <a:pPr>
              <a:lnSpc>
                <a:spcPct val="90000"/>
              </a:lnSpc>
            </a:pPr>
            <a:r>
              <a:rPr lang="en-US" sz="4000" b="1" dirty="0">
                <a:latin typeface="Georgia" panose="02040502050405020303" pitchFamily="18" charset="0"/>
              </a:rPr>
              <a:t>Each Course Grade description</a:t>
            </a:r>
          </a:p>
        </p:txBody>
      </p:sp>
      <p:grpSp>
        <p:nvGrpSpPr>
          <p:cNvPr id="23" name="Group 2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24" name="Rectangle 2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6478" y="2780068"/>
            <a:ext cx="7607751" cy="3171832"/>
          </a:xfrm>
        </p:spPr>
        <p:txBody>
          <a:bodyPr anchor="ctr">
            <a:noAutofit/>
          </a:bodyPr>
          <a:lstStyle/>
          <a:p>
            <a:pPr>
              <a:lnSpc>
                <a:spcPct val="90000"/>
              </a:lnSpc>
            </a:pPr>
            <a:r>
              <a:rPr lang="en-US" sz="1550" i="1" dirty="0">
                <a:latin typeface="Georgia" panose="02040502050405020303" pitchFamily="18" charset="0"/>
              </a:rPr>
              <a:t>Key Features:</a:t>
            </a:r>
            <a:endParaRPr lang="en-US" sz="1550" dirty="0">
              <a:latin typeface="Georgia" panose="02040502050405020303" pitchFamily="18" charset="0"/>
            </a:endParaRPr>
          </a:p>
          <a:p>
            <a:pPr>
              <a:lnSpc>
                <a:spcPct val="90000"/>
              </a:lnSpc>
            </a:pPr>
            <a:r>
              <a:rPr lang="en-US" sz="1550" b="1" dirty="0">
                <a:latin typeface="Georgia" panose="02040502050405020303" pitchFamily="18" charset="0"/>
              </a:rPr>
              <a:t>Consolidated View:</a:t>
            </a:r>
            <a:r>
              <a:rPr lang="en-US" sz="1550" dirty="0">
                <a:latin typeface="Georgia" panose="02040502050405020303" pitchFamily="18" charset="0"/>
              </a:rPr>
              <a:t> Presents a consolidated and organized display of grades in quizzes, assignments, and other relevant tasks for the selected course.</a:t>
            </a:r>
          </a:p>
          <a:p>
            <a:pPr>
              <a:lnSpc>
                <a:spcPct val="90000"/>
              </a:lnSpc>
            </a:pPr>
            <a:r>
              <a:rPr lang="en-US" sz="1550" b="1" dirty="0">
                <a:latin typeface="Georgia" panose="02040502050405020303" pitchFamily="18" charset="0"/>
              </a:rPr>
              <a:t>Detailed Breakdown:</a:t>
            </a:r>
            <a:r>
              <a:rPr lang="en-US" sz="1550" dirty="0">
                <a:latin typeface="Georgia" panose="02040502050405020303" pitchFamily="18" charset="0"/>
              </a:rPr>
              <a:t> Provides a detailed breakdown of individual assessments, allowing students to understand their performance in specific areas.</a:t>
            </a:r>
          </a:p>
          <a:p>
            <a:pPr>
              <a:lnSpc>
                <a:spcPct val="90000"/>
              </a:lnSpc>
            </a:pPr>
            <a:r>
              <a:rPr lang="en-US" sz="1550" b="1" dirty="0">
                <a:latin typeface="Georgia" panose="02040502050405020303" pitchFamily="18" charset="0"/>
              </a:rPr>
              <a:t>Progress Monitoring:</a:t>
            </a:r>
            <a:r>
              <a:rPr lang="en-US" sz="1550" dirty="0">
                <a:latin typeface="Georgia" panose="02040502050405020303" pitchFamily="18" charset="0"/>
              </a:rPr>
              <a:t> Facilitates ongoing monitoring of academic progress, enabling students to track their achievements and identify areas for improvement.</a:t>
            </a:r>
          </a:p>
          <a:p>
            <a:pPr>
              <a:lnSpc>
                <a:spcPct val="90000"/>
              </a:lnSpc>
            </a:pPr>
            <a:r>
              <a:rPr lang="en-US" sz="1550" b="1" dirty="0">
                <a:latin typeface="Georgia" panose="02040502050405020303" pitchFamily="18" charset="0"/>
              </a:rPr>
              <a:t>User-Friendly Interface:</a:t>
            </a:r>
            <a:r>
              <a:rPr lang="en-US" sz="1550" dirty="0">
                <a:latin typeface="Georgia" panose="02040502050405020303" pitchFamily="18" charset="0"/>
              </a:rPr>
              <a:t> Incorporates a user-friendly design within the tab bar navigation, ensuring easy access to essential academic information.</a:t>
            </a:r>
          </a:p>
          <a:p>
            <a:pPr>
              <a:lnSpc>
                <a:spcPct val="90000"/>
              </a:lnSpc>
            </a:pPr>
            <a:endParaRPr lang="en-US" sz="1550" dirty="0">
              <a:latin typeface="Georgia" panose="02040502050405020303" pitchFamily="18" charset="0"/>
            </a:endParaRPr>
          </a:p>
        </p:txBody>
      </p:sp>
    </p:spTree>
    <p:extLst>
      <p:ext uri="{BB962C8B-B14F-4D97-AF65-F5344CB8AC3E}">
        <p14:creationId xmlns:p14="http://schemas.microsoft.com/office/powerpoint/2010/main" val="2042051161"/>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9374-66AE-3613-D6E7-5EC5E58815A0}"/>
              </a:ext>
            </a:extLst>
          </p:cNvPr>
          <p:cNvSpPr>
            <a:spLocks noGrp="1"/>
          </p:cNvSpPr>
          <p:nvPr>
            <p:ph type="title"/>
          </p:nvPr>
        </p:nvSpPr>
        <p:spPr/>
        <p:txBody>
          <a:bodyPr>
            <a:normAutofit/>
          </a:bodyPr>
          <a:lstStyle/>
          <a:p>
            <a:r>
              <a:rPr lang="en-US" b="1" i="0" u="none" strike="noStrike" baseline="0" dirty="0">
                <a:solidFill>
                  <a:srgbClr val="000000"/>
                </a:solidFill>
                <a:latin typeface="Georgia" panose="02040502050405020303" pitchFamily="18" charset="0"/>
              </a:rPr>
              <a:t>Course Details </a:t>
            </a:r>
            <a:endParaRPr lang="en-US" sz="8800" dirty="0"/>
          </a:p>
        </p:txBody>
      </p:sp>
      <p:sp>
        <p:nvSpPr>
          <p:cNvPr id="3" name="Content Placeholder 2">
            <a:extLst>
              <a:ext uri="{FF2B5EF4-FFF2-40B4-BE49-F238E27FC236}">
                <a16:creationId xmlns:a16="http://schemas.microsoft.com/office/drawing/2014/main" id="{AFFEEEA8-C98B-0DA6-CAA7-88A5E473FE36}"/>
              </a:ext>
            </a:extLst>
          </p:cNvPr>
          <p:cNvSpPr>
            <a:spLocks noGrp="1"/>
          </p:cNvSpPr>
          <p:nvPr>
            <p:ph idx="1"/>
          </p:nvPr>
        </p:nvSpPr>
        <p:spPr/>
        <p:txBody>
          <a:bodyPr/>
          <a:lstStyle/>
          <a:p>
            <a:pPr algn="l"/>
            <a:endParaRPr lang="en-US" sz="1800" b="0" i="0" u="none" strike="noStrike" baseline="0" dirty="0">
              <a:solidFill>
                <a:srgbClr val="000000"/>
              </a:solidFill>
              <a:latin typeface="Georgia" panose="02040502050405020303" pitchFamily="18" charset="0"/>
            </a:endParaRPr>
          </a:p>
          <a:p>
            <a:r>
              <a:rPr lang="en-US" sz="1800" b="1" i="0" u="none" strike="noStrike" baseline="0" dirty="0">
                <a:solidFill>
                  <a:srgbClr val="000000"/>
                </a:solidFill>
                <a:latin typeface="Georgia" panose="02040502050405020303" pitchFamily="18" charset="0"/>
              </a:rPr>
              <a:t>The Course Detail Page provides students with in-depth information about a specific course, offering a comprehensive overview of the curriculum and assessment structure. Students can explore the topics covered in the course, as well as gain insights into the various </a:t>
            </a:r>
            <a:endParaRPr lang="en-US" sz="1800" b="0" i="0" u="none" strike="noStrike" baseline="0" dirty="0">
              <a:solidFill>
                <a:srgbClr val="000000"/>
              </a:solidFill>
              <a:latin typeface="Georgia" panose="02040502050405020303" pitchFamily="18" charset="0"/>
            </a:endParaRPr>
          </a:p>
          <a:p>
            <a:endParaRPr lang="en-US" sz="1800" b="0" i="0" u="none" strike="noStrike" baseline="0" dirty="0">
              <a:solidFill>
                <a:srgbClr val="000000"/>
              </a:solidFill>
              <a:latin typeface="Georgia" panose="02040502050405020303" pitchFamily="18" charset="0"/>
            </a:endParaRPr>
          </a:p>
          <a:p>
            <a:endParaRPr lang="en-US" sz="1800" b="0" i="0" u="none" strike="noStrike" baseline="0" dirty="0">
              <a:solidFill>
                <a:srgbClr val="000000"/>
              </a:solidFill>
              <a:latin typeface="Georgia" panose="02040502050405020303" pitchFamily="18" charset="0"/>
            </a:endParaRPr>
          </a:p>
          <a:p>
            <a:r>
              <a:rPr lang="en-US" sz="1800" b="1" i="0" u="none" strike="noStrike" baseline="0" dirty="0">
                <a:solidFill>
                  <a:srgbClr val="000000"/>
                </a:solidFill>
                <a:latin typeface="Georgia" panose="02040502050405020303" pitchFamily="18" charset="0"/>
              </a:rPr>
              <a:t>components such as quizzes, assignments, mid-term exams, finals, and projects. Additionally, the page outlines the percentage distribution of each component, allowing students to understand the weightage of assessments within the course. This detailed presentation empowers students to make informed decisions and approach their studies strategically. </a:t>
            </a:r>
            <a:endParaRPr lang="en-US" sz="1800" b="0" i="0" u="none" strike="noStrike" baseline="0" dirty="0">
              <a:solidFill>
                <a:srgbClr val="000000"/>
              </a:solidFill>
              <a:latin typeface="Georgia" panose="02040502050405020303" pitchFamily="18" charset="0"/>
            </a:endParaRPr>
          </a:p>
          <a:p>
            <a:endParaRPr lang="en-US" dirty="0"/>
          </a:p>
        </p:txBody>
      </p:sp>
    </p:spTree>
    <p:extLst>
      <p:ext uri="{BB962C8B-B14F-4D97-AF65-F5344CB8AC3E}">
        <p14:creationId xmlns:p14="http://schemas.microsoft.com/office/powerpoint/2010/main" val="1444850042"/>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50931" y="2023110"/>
            <a:ext cx="1852218" cy="2846070"/>
          </a:xfrm>
        </p:spPr>
        <p:txBody>
          <a:bodyPr vert="horz" lIns="91440" tIns="45720" rIns="91440" bIns="45720" rtlCol="0" anchor="ctr">
            <a:normAutofit/>
          </a:bodyPr>
          <a:lstStyle/>
          <a:p>
            <a:pPr algn="l">
              <a:lnSpc>
                <a:spcPct val="90000"/>
              </a:lnSpc>
            </a:pPr>
            <a:r>
              <a:rPr lang="en-US" sz="3200" b="1" kern="1200" dirty="0">
                <a:solidFill>
                  <a:schemeClr val="tx1"/>
                </a:solidFill>
                <a:latin typeface="Georgia" panose="02040502050405020303" pitchFamily="18" charset="0"/>
              </a:rPr>
              <a:t>Course Details: Student UI</a:t>
            </a:r>
          </a:p>
        </p:txBody>
      </p:sp>
      <p:sp>
        <p:nvSpPr>
          <p:cNvPr id="32" name="Rectangle 3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361045" y="245695"/>
            <a:ext cx="1715478" cy="64375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563" y="664308"/>
            <a:ext cx="6061974"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81000"/>
            <a:ext cx="3962400" cy="5883648"/>
          </a:xfrm>
          <a:prstGeom prst="rect">
            <a:avLst/>
          </a:prstGeom>
        </p:spPr>
      </p:pic>
      <p:sp>
        <p:nvSpPr>
          <p:cNvPr id="36" name="Rectangle 3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47951" y="3411145"/>
            <a:ext cx="1719072"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875310"/>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6478" y="386930"/>
            <a:ext cx="7775522" cy="1188950"/>
          </a:xfrm>
        </p:spPr>
        <p:txBody>
          <a:bodyPr anchor="b">
            <a:normAutofit/>
          </a:bodyPr>
          <a:lstStyle/>
          <a:p>
            <a:r>
              <a:rPr lang="en-US" sz="4300" b="1" dirty="0">
                <a:latin typeface="Georgia" panose="02040502050405020303" pitchFamily="18" charset="0"/>
              </a:rPr>
              <a:t>Course Details Description</a:t>
            </a:r>
          </a:p>
        </p:txBody>
      </p:sp>
      <p:grpSp>
        <p:nvGrpSpPr>
          <p:cNvPr id="39" name="Group 3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40" name="Rectangle 3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75215" y="2590800"/>
            <a:ext cx="7607751" cy="3672840"/>
          </a:xfrm>
        </p:spPr>
        <p:txBody>
          <a:bodyPr anchor="ctr">
            <a:noAutofit/>
          </a:bodyPr>
          <a:lstStyle/>
          <a:p>
            <a:pPr>
              <a:lnSpc>
                <a:spcPct val="90000"/>
              </a:lnSpc>
            </a:pPr>
            <a:r>
              <a:rPr lang="en-US" sz="1550" i="1" dirty="0">
                <a:latin typeface="Georgia" panose="02040502050405020303" pitchFamily="18" charset="0"/>
              </a:rPr>
              <a:t>Key Features:</a:t>
            </a:r>
            <a:endParaRPr lang="en-US" sz="1550" dirty="0">
              <a:latin typeface="Georgia" panose="02040502050405020303" pitchFamily="18" charset="0"/>
            </a:endParaRPr>
          </a:p>
          <a:p>
            <a:pPr>
              <a:lnSpc>
                <a:spcPct val="90000"/>
              </a:lnSpc>
            </a:pPr>
            <a:r>
              <a:rPr lang="en-US" sz="1550" b="1" dirty="0">
                <a:latin typeface="Georgia" panose="02040502050405020303" pitchFamily="18" charset="0"/>
              </a:rPr>
              <a:t>Curriculum Overview:</a:t>
            </a:r>
            <a:r>
              <a:rPr lang="en-US" sz="1550" dirty="0">
                <a:latin typeface="Georgia" panose="02040502050405020303" pitchFamily="18" charset="0"/>
              </a:rPr>
              <a:t> Delivers a detailed breakdown of the topics and subjects covered in the course.</a:t>
            </a:r>
          </a:p>
          <a:p>
            <a:pPr>
              <a:lnSpc>
                <a:spcPct val="90000"/>
              </a:lnSpc>
            </a:pPr>
            <a:r>
              <a:rPr lang="en-US" sz="1550" b="1" dirty="0">
                <a:latin typeface="Georgia" panose="02040502050405020303" pitchFamily="18" charset="0"/>
              </a:rPr>
              <a:t>Assessment Components:</a:t>
            </a:r>
            <a:r>
              <a:rPr lang="en-US" sz="1550" dirty="0">
                <a:latin typeface="Georgia" panose="02040502050405020303" pitchFamily="18" charset="0"/>
              </a:rPr>
              <a:t> Specifies the different assessment components, including quizzes, assignments, mid-term exams, finals, and projects.</a:t>
            </a:r>
          </a:p>
          <a:p>
            <a:pPr>
              <a:lnSpc>
                <a:spcPct val="90000"/>
              </a:lnSpc>
            </a:pPr>
            <a:r>
              <a:rPr lang="en-US" sz="1550" b="1" dirty="0">
                <a:latin typeface="Georgia" panose="02040502050405020303" pitchFamily="18" charset="0"/>
              </a:rPr>
              <a:t>Percentage Distribution:</a:t>
            </a:r>
            <a:r>
              <a:rPr lang="en-US" sz="1550" dirty="0">
                <a:latin typeface="Georgia" panose="02040502050405020303" pitchFamily="18" charset="0"/>
              </a:rPr>
              <a:t> Outlines the percentage weightage of each assessment component, aiding students in understanding the contribution of each to the overall grade.</a:t>
            </a:r>
          </a:p>
          <a:p>
            <a:pPr>
              <a:lnSpc>
                <a:spcPct val="90000"/>
              </a:lnSpc>
            </a:pPr>
            <a:r>
              <a:rPr lang="en-US" sz="1550" b="1" dirty="0">
                <a:latin typeface="Georgia" panose="02040502050405020303" pitchFamily="18" charset="0"/>
              </a:rPr>
              <a:t>Clear Presentation:</a:t>
            </a:r>
            <a:r>
              <a:rPr lang="en-US" sz="1550" dirty="0">
                <a:latin typeface="Georgia" panose="02040502050405020303" pitchFamily="18" charset="0"/>
              </a:rPr>
              <a:t> Presents information in a clear and organized manner, enhancing readability and comprehension.</a:t>
            </a:r>
          </a:p>
          <a:p>
            <a:pPr>
              <a:lnSpc>
                <a:spcPct val="90000"/>
              </a:lnSpc>
            </a:pPr>
            <a:endParaRPr lang="en-US" sz="1550" dirty="0">
              <a:latin typeface="Georgia" panose="02040502050405020303" pitchFamily="18" charset="0"/>
            </a:endParaRPr>
          </a:p>
        </p:txBody>
      </p:sp>
    </p:spTree>
    <p:extLst>
      <p:ext uri="{BB962C8B-B14F-4D97-AF65-F5344CB8AC3E}">
        <p14:creationId xmlns:p14="http://schemas.microsoft.com/office/powerpoint/2010/main" val="1391042973"/>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03441" y="-1"/>
            <a:ext cx="5737117" cy="5728133"/>
            <a:chOff x="329184" y="1"/>
            <a:chExt cx="524256" cy="5728133"/>
          </a:xfrm>
        </p:grpSpPr>
        <p:cxnSp>
          <p:nvCxnSpPr>
            <p:cNvPr id="19" name="Straight Connector 18">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318045"/>
            <a:ext cx="8249304"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174" y="3941205"/>
            <a:ext cx="7553652" cy="929750"/>
          </a:xfrm>
        </p:spPr>
        <p:txBody>
          <a:bodyPr vert="horz" lIns="91440" tIns="45720" rIns="91440" bIns="45720" rtlCol="0" anchor="b">
            <a:normAutofit/>
          </a:bodyPr>
          <a:lstStyle/>
          <a:p>
            <a:pPr>
              <a:lnSpc>
                <a:spcPct val="90000"/>
              </a:lnSpc>
            </a:pPr>
            <a:r>
              <a:rPr lang="en-US" sz="4200" b="1" dirty="0">
                <a:latin typeface="Georgia" panose="02040502050405020303" pitchFamily="18" charset="0"/>
              </a:rPr>
              <a:t>Student Grade : mobile</a:t>
            </a: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56093" y="318044"/>
            <a:ext cx="2745615" cy="3796755"/>
          </a:xfrm>
          <a:prstGeom prst="rect">
            <a:avLst/>
          </a:prstGeo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142291" y="318044"/>
            <a:ext cx="2745615" cy="3796755"/>
          </a:xfrm>
          <a:prstGeom prst="rect">
            <a:avLst/>
          </a:prstGeom>
        </p:spPr>
      </p:pic>
    </p:spTree>
    <p:extLst>
      <p:ext uri="{BB962C8B-B14F-4D97-AF65-F5344CB8AC3E}">
        <p14:creationId xmlns:p14="http://schemas.microsoft.com/office/powerpoint/2010/main" val="1393829484"/>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487837" y="2732147"/>
            <a:ext cx="5860051" cy="395784"/>
            <a:chOff x="6081624" y="1998368"/>
            <a:chExt cx="5613457" cy="782175"/>
          </a:xfrm>
          <a:solidFill>
            <a:schemeClr val="accent4"/>
          </a:solidFill>
        </p:grpSpPr>
        <p:sp>
          <p:nvSpPr>
            <p:cNvPr id="44" name="Rectangle 43">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46" y="922919"/>
            <a:ext cx="8333796"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2222" y="1238080"/>
            <a:ext cx="7387313" cy="1349671"/>
          </a:xfrm>
        </p:spPr>
        <p:txBody>
          <a:bodyPr anchor="b">
            <a:normAutofit/>
          </a:bodyPr>
          <a:lstStyle/>
          <a:p>
            <a:r>
              <a:rPr lang="en-US" sz="4700" b="1" dirty="0">
                <a:latin typeface="Georgia" panose="02040502050405020303" pitchFamily="18" charset="0"/>
              </a:rPr>
              <a:t>Introduction</a:t>
            </a:r>
          </a:p>
        </p:txBody>
      </p:sp>
      <p:sp>
        <p:nvSpPr>
          <p:cNvPr id="4" name="Content Placeholder 3">
            <a:extLst>
              <a:ext uri="{FF2B5EF4-FFF2-40B4-BE49-F238E27FC236}">
                <a16:creationId xmlns:a16="http://schemas.microsoft.com/office/drawing/2014/main" id="{BEDC7FA9-726E-D21E-C4E8-F72616B95122}"/>
              </a:ext>
            </a:extLst>
          </p:cNvPr>
          <p:cNvSpPr>
            <a:spLocks noGrp="1"/>
          </p:cNvSpPr>
          <p:nvPr>
            <p:ph idx="1"/>
          </p:nvPr>
        </p:nvSpPr>
        <p:spPr>
          <a:xfrm>
            <a:off x="966978" y="2902913"/>
            <a:ext cx="7387313" cy="3032168"/>
          </a:xfrm>
        </p:spPr>
        <p:txBody>
          <a:bodyPr anchor="ctr">
            <a:normAutofit/>
          </a:bodyPr>
          <a:lstStyle/>
          <a:p>
            <a:pPr>
              <a:buFont typeface="Arial" panose="020B0604020202020204" pitchFamily="34" charset="0"/>
              <a:buChar char="•"/>
            </a:pPr>
            <a:r>
              <a:rPr lang="en-US" sz="1800" b="0" i="0" dirty="0">
                <a:solidFill>
                  <a:srgbClr val="0D0D0D"/>
                </a:solidFill>
                <a:effectLst/>
                <a:latin typeface="Georgia" panose="02040502050405020303" pitchFamily="18" charset="0"/>
              </a:rPr>
              <a:t>Introducing a new Education Management System that uses technology to make learning better for students and teachers.</a:t>
            </a:r>
          </a:p>
          <a:p>
            <a:pPr>
              <a:buFont typeface="Arial" panose="020B0604020202020204" pitchFamily="34" charset="0"/>
              <a:buChar char="•"/>
            </a:pPr>
            <a:r>
              <a:rPr lang="en-US" sz="1800" b="0" i="0" dirty="0">
                <a:solidFill>
                  <a:srgbClr val="0D0D0D"/>
                </a:solidFill>
                <a:effectLst/>
                <a:latin typeface="Georgia" panose="02040502050405020303" pitchFamily="18" charset="0"/>
              </a:rPr>
              <a:t>Our system offers clear feedback and custom tips to help everyone understand how they're doing in </a:t>
            </a:r>
            <a:r>
              <a:rPr lang="en-US" sz="1800" dirty="0" err="1">
                <a:solidFill>
                  <a:srgbClr val="0D0D0D"/>
                </a:solidFill>
                <a:latin typeface="Georgia" panose="02040502050405020303" pitchFamily="18" charset="0"/>
              </a:rPr>
              <a:t>unversity</a:t>
            </a:r>
            <a:r>
              <a:rPr lang="en-US" sz="1800" b="0" i="0" dirty="0">
                <a:solidFill>
                  <a:srgbClr val="0D0D0D"/>
                </a:solidFill>
                <a:effectLst/>
                <a:latin typeface="Georgia" panose="02040502050405020303" pitchFamily="18" charset="0"/>
              </a:rPr>
              <a:t>.</a:t>
            </a:r>
          </a:p>
          <a:p>
            <a:pPr>
              <a:buFont typeface="Arial" panose="020B0604020202020204" pitchFamily="34" charset="0"/>
              <a:buChar char="•"/>
            </a:pPr>
            <a:r>
              <a:rPr lang="en-US" sz="1800" b="0" i="0" dirty="0">
                <a:solidFill>
                  <a:srgbClr val="0D0D0D"/>
                </a:solidFill>
                <a:effectLst/>
                <a:latin typeface="Georgia" panose="02040502050405020303" pitchFamily="18" charset="0"/>
              </a:rPr>
              <a:t>We're improving learning by solving problems with the old system and making classes more interesting and helpful.</a:t>
            </a:r>
          </a:p>
        </p:txBody>
      </p:sp>
    </p:spTree>
    <p:extLst>
      <p:ext uri="{BB962C8B-B14F-4D97-AF65-F5344CB8AC3E}">
        <p14:creationId xmlns:p14="http://schemas.microsoft.com/office/powerpoint/2010/main" val="3979887575"/>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8F197-26AC-FC06-CDB9-B67E239C8A15}"/>
              </a:ext>
            </a:extLst>
          </p:cNvPr>
          <p:cNvSpPr>
            <a:spLocks noGrp="1"/>
          </p:cNvSpPr>
          <p:nvPr>
            <p:ph type="title"/>
          </p:nvPr>
        </p:nvSpPr>
        <p:spPr>
          <a:xfrm>
            <a:off x="595246" y="386930"/>
            <a:ext cx="7549592" cy="1298448"/>
          </a:xfrm>
        </p:spPr>
        <p:txBody>
          <a:bodyPr vert="horz" lIns="91440" tIns="45720" rIns="91440" bIns="45720" rtlCol="0" anchor="b">
            <a:normAutofit/>
          </a:bodyPr>
          <a:lstStyle/>
          <a:p>
            <a:r>
              <a:rPr lang="en-US" sz="4200" b="1" dirty="0">
                <a:latin typeface="Georgia" panose="02040502050405020303" pitchFamily="18" charset="0"/>
              </a:rPr>
              <a:t>Student Grades </a:t>
            </a:r>
            <a:r>
              <a:rPr lang="en-US" sz="4200" b="1" kern="1200" dirty="0">
                <a:latin typeface="Georgia" panose="02040502050405020303" pitchFamily="18" charset="0"/>
              </a:rPr>
              <a:t>Page</a:t>
            </a:r>
            <a:r>
              <a:rPr lang="en-US" sz="4200" b="1" dirty="0">
                <a:latin typeface="Georgia" panose="02040502050405020303" pitchFamily="18" charset="0"/>
              </a:rPr>
              <a:t>: web</a:t>
            </a:r>
            <a:endParaRPr lang="en-US" sz="4200" b="1" kern="1200" dirty="0">
              <a:latin typeface="Georgia" panose="02040502050405020303" pitchFamily="18" charset="0"/>
            </a:endParaRP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926898B-B2AF-FC4A-A759-FE4A6043A91D}"/>
              </a:ext>
            </a:extLst>
          </p:cNvPr>
          <p:cNvPicPr>
            <a:picLocks noChangeAspect="1"/>
          </p:cNvPicPr>
          <p:nvPr/>
        </p:nvPicPr>
        <p:blipFill>
          <a:blip r:embed="rId2"/>
          <a:stretch>
            <a:fillRect/>
          </a:stretch>
        </p:blipFill>
        <p:spPr>
          <a:xfrm>
            <a:off x="24383" y="2203079"/>
            <a:ext cx="8590945" cy="4267991"/>
          </a:xfrm>
          <a:prstGeom prst="rect">
            <a:avLst/>
          </a:prstGeom>
        </p:spPr>
      </p:pic>
    </p:spTree>
    <p:extLst>
      <p:ext uri="{BB962C8B-B14F-4D97-AF65-F5344CB8AC3E}">
        <p14:creationId xmlns:p14="http://schemas.microsoft.com/office/powerpoint/2010/main" val="4177889690"/>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1A03D-C1F2-2301-077D-8282632398E0}"/>
              </a:ext>
            </a:extLst>
          </p:cNvPr>
          <p:cNvSpPr>
            <a:spLocks noGrp="1"/>
          </p:cNvSpPr>
          <p:nvPr>
            <p:ph type="title"/>
          </p:nvPr>
        </p:nvSpPr>
        <p:spPr/>
        <p:txBody>
          <a:bodyPr/>
          <a:lstStyle/>
          <a:p>
            <a:r>
              <a:rPr lang="en-US" dirty="0"/>
              <a:t>Chart code</a:t>
            </a:r>
          </a:p>
        </p:txBody>
      </p:sp>
      <p:pic>
        <p:nvPicPr>
          <p:cNvPr id="5" name="Content Placeholder 4">
            <a:extLst>
              <a:ext uri="{FF2B5EF4-FFF2-40B4-BE49-F238E27FC236}">
                <a16:creationId xmlns:a16="http://schemas.microsoft.com/office/drawing/2014/main" id="{CAC13272-FC73-E0B9-58C0-BF150E817509}"/>
              </a:ext>
            </a:extLst>
          </p:cNvPr>
          <p:cNvPicPr>
            <a:picLocks noGrp="1" noChangeAspect="1"/>
          </p:cNvPicPr>
          <p:nvPr>
            <p:ph idx="1"/>
          </p:nvPr>
        </p:nvPicPr>
        <p:blipFill>
          <a:blip r:embed="rId2"/>
          <a:stretch>
            <a:fillRect/>
          </a:stretch>
        </p:blipFill>
        <p:spPr>
          <a:xfrm>
            <a:off x="1066800" y="1600200"/>
            <a:ext cx="7315200" cy="4525963"/>
          </a:xfrm>
        </p:spPr>
      </p:pic>
    </p:spTree>
    <p:extLst>
      <p:ext uri="{BB962C8B-B14F-4D97-AF65-F5344CB8AC3E}">
        <p14:creationId xmlns:p14="http://schemas.microsoft.com/office/powerpoint/2010/main" val="4258949804"/>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06478" y="386930"/>
            <a:ext cx="7931043" cy="1188950"/>
          </a:xfrm>
        </p:spPr>
        <p:txBody>
          <a:bodyPr anchor="b">
            <a:normAutofit fontScale="90000"/>
          </a:bodyPr>
          <a:lstStyle/>
          <a:p>
            <a:r>
              <a:rPr lang="en-US" sz="4700" b="1" dirty="0">
                <a:latin typeface="Georgia" panose="02040502050405020303" pitchFamily="18" charset="0"/>
              </a:rPr>
              <a:t>Student Grade Description</a:t>
            </a:r>
          </a:p>
        </p:txBody>
      </p:sp>
      <p:grpSp>
        <p:nvGrpSpPr>
          <p:cNvPr id="59" name="Group 5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60" name="Rectangle 5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6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p:cNvSpPr>
            <a:spLocks noGrp="1"/>
          </p:cNvSpPr>
          <p:nvPr>
            <p:ph idx="1"/>
          </p:nvPr>
        </p:nvSpPr>
        <p:spPr>
          <a:xfrm>
            <a:off x="606478" y="2533711"/>
            <a:ext cx="7607751" cy="3749040"/>
          </a:xfrm>
        </p:spPr>
        <p:txBody>
          <a:bodyPr anchor="ctr">
            <a:noAutofit/>
          </a:bodyPr>
          <a:lstStyle/>
          <a:p>
            <a:pPr>
              <a:lnSpc>
                <a:spcPct val="90000"/>
              </a:lnSpc>
            </a:pPr>
            <a:r>
              <a:rPr lang="en-US" sz="1550" i="1" dirty="0">
                <a:latin typeface="Georgia" panose="02040502050405020303" pitchFamily="18" charset="0"/>
              </a:rPr>
              <a:t>Key Features:</a:t>
            </a:r>
            <a:endParaRPr lang="en-US" sz="1550" dirty="0">
              <a:latin typeface="Georgia" panose="02040502050405020303" pitchFamily="18" charset="0"/>
            </a:endParaRPr>
          </a:p>
          <a:p>
            <a:pPr>
              <a:lnSpc>
                <a:spcPct val="90000"/>
              </a:lnSpc>
            </a:pPr>
            <a:r>
              <a:rPr lang="en-US" sz="1550" b="1" dirty="0">
                <a:latin typeface="Georgia" panose="02040502050405020303" pitchFamily="18" charset="0"/>
              </a:rPr>
              <a:t>Grade Display:</a:t>
            </a:r>
            <a:r>
              <a:rPr lang="en-US" sz="1550" dirty="0">
                <a:latin typeface="Georgia" panose="02040502050405020303" pitchFamily="18" charset="0"/>
              </a:rPr>
              <a:t> Presents a breakdown of grades in quizzes, assignments, finals, mid-term exams, and projects, giving students a clear understanding of their academic performance.</a:t>
            </a:r>
          </a:p>
          <a:p>
            <a:pPr>
              <a:lnSpc>
                <a:spcPct val="90000"/>
              </a:lnSpc>
            </a:pPr>
            <a:r>
              <a:rPr lang="en-US" sz="1550" b="1" dirty="0">
                <a:latin typeface="Georgia" panose="02040502050405020303" pitchFamily="18" charset="0"/>
              </a:rPr>
              <a:t>Skills Assessment:</a:t>
            </a:r>
            <a:r>
              <a:rPr lang="en-US" sz="1550" dirty="0">
                <a:latin typeface="Georgia" panose="02040502050405020303" pitchFamily="18" charset="0"/>
              </a:rPr>
              <a:t> Introduces a new feature that evaluates skills in programming, testing, teamwork, data analyzing, and problem-solving.</a:t>
            </a:r>
          </a:p>
          <a:p>
            <a:pPr>
              <a:lnSpc>
                <a:spcPct val="90000"/>
              </a:lnSpc>
            </a:pPr>
            <a:r>
              <a:rPr lang="en-US" sz="1550" b="1" dirty="0">
                <a:latin typeface="Georgia" panose="02040502050405020303" pitchFamily="18" charset="0"/>
              </a:rPr>
              <a:t>Visual Feedback:</a:t>
            </a:r>
            <a:r>
              <a:rPr lang="en-US" sz="1550" dirty="0">
                <a:latin typeface="Georgia" panose="02040502050405020303" pitchFamily="18" charset="0"/>
              </a:rPr>
              <a:t> Utilizes visual elements such as charts or graphs to present grades and skills in an easily digestible format.</a:t>
            </a:r>
          </a:p>
          <a:p>
            <a:pPr>
              <a:lnSpc>
                <a:spcPct val="90000"/>
              </a:lnSpc>
            </a:pPr>
            <a:r>
              <a:rPr lang="en-US" sz="1550" b="1" dirty="0">
                <a:latin typeface="Georgia" panose="02040502050405020303" pitchFamily="18" charset="0"/>
              </a:rPr>
              <a:t>Actionable Insights:</a:t>
            </a:r>
            <a:r>
              <a:rPr lang="en-US" sz="1550" dirty="0">
                <a:latin typeface="Georgia" panose="02040502050405020303" pitchFamily="18" charset="0"/>
              </a:rPr>
              <a:t> Identifies areas for improvement in skills, empowering students to focus on specific areas for growth.</a:t>
            </a:r>
          </a:p>
          <a:p>
            <a:pPr>
              <a:lnSpc>
                <a:spcPct val="90000"/>
              </a:lnSpc>
            </a:pPr>
            <a:endParaRPr lang="en-US" sz="1550" dirty="0">
              <a:latin typeface="Georgia" panose="02040502050405020303" pitchFamily="18" charset="0"/>
            </a:endParaRPr>
          </a:p>
        </p:txBody>
      </p:sp>
    </p:spTree>
    <p:extLst>
      <p:ext uri="{BB962C8B-B14F-4D97-AF65-F5344CB8AC3E}">
        <p14:creationId xmlns:p14="http://schemas.microsoft.com/office/powerpoint/2010/main" val="431797250"/>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1EC1228-8B00-4D31-8616-AAB846D68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77408" y="2023110"/>
            <a:ext cx="2366592" cy="2846070"/>
          </a:xfrm>
        </p:spPr>
        <p:txBody>
          <a:bodyPr vert="horz" lIns="91440" tIns="45720" rIns="91440" bIns="45720" rtlCol="0" anchor="ctr">
            <a:normAutofit/>
          </a:bodyPr>
          <a:lstStyle/>
          <a:p>
            <a:pPr algn="l">
              <a:lnSpc>
                <a:spcPct val="90000"/>
              </a:lnSpc>
            </a:pPr>
            <a:r>
              <a:rPr lang="en-US" sz="3200" b="1" kern="1200" dirty="0">
                <a:solidFill>
                  <a:schemeClr val="tx1"/>
                </a:solidFill>
                <a:latin typeface="Georgia" panose="02040502050405020303" pitchFamily="18" charset="0"/>
              </a:rPr>
              <a:t>Professor Page: Student UI</a:t>
            </a:r>
          </a:p>
        </p:txBody>
      </p:sp>
      <p:sp>
        <p:nvSpPr>
          <p:cNvPr id="10" name="Rectangle 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361045" y="245695"/>
            <a:ext cx="1715478" cy="643756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6563" y="664308"/>
            <a:ext cx="6061974"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9181" r="13689" b="2"/>
          <a:stretch/>
        </p:blipFill>
        <p:spPr>
          <a:xfrm>
            <a:off x="226562" y="470090"/>
            <a:ext cx="2946139" cy="5794557"/>
          </a:xfrm>
          <a:prstGeom prst="rect">
            <a:avLst/>
          </a:prstGeom>
        </p:spPr>
      </p:pic>
      <p:pic>
        <p:nvPicPr>
          <p:cNvPr id="4" name="Content Placeholder 3"/>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r="23702" b="2"/>
          <a:stretch/>
        </p:blipFill>
        <p:spPr>
          <a:xfrm>
            <a:off x="3343279" y="470091"/>
            <a:ext cx="2945258" cy="5794556"/>
          </a:xfrm>
          <a:prstGeom prst="rect">
            <a:avLst/>
          </a:prstGeom>
        </p:spPr>
      </p:pic>
      <p:sp>
        <p:nvSpPr>
          <p:cNvPr id="17" name="Rectangle 1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47951" y="3411145"/>
            <a:ext cx="1719072"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461187"/>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96C7-559F-F840-14E7-9AC964E9EF3B}"/>
              </a:ext>
            </a:extLst>
          </p:cNvPr>
          <p:cNvSpPr>
            <a:spLocks noGrp="1"/>
          </p:cNvSpPr>
          <p:nvPr>
            <p:ph type="title"/>
          </p:nvPr>
        </p:nvSpPr>
        <p:spPr/>
        <p:txBody>
          <a:bodyPr/>
          <a:lstStyle/>
          <a:p>
            <a:r>
              <a:rPr lang="en-US" sz="1800" b="1" i="0" u="none" strike="noStrike" baseline="0" dirty="0">
                <a:solidFill>
                  <a:srgbClr val="000000"/>
                </a:solidFill>
                <a:latin typeface="Georgia" panose="02040502050405020303" pitchFamily="18" charset="0"/>
              </a:rPr>
              <a:t>Student Grades: </a:t>
            </a:r>
            <a:endParaRPr lang="en-US" dirty="0"/>
          </a:p>
        </p:txBody>
      </p:sp>
      <p:pic>
        <p:nvPicPr>
          <p:cNvPr id="8" name="Content Placeholder 7">
            <a:extLst>
              <a:ext uri="{FF2B5EF4-FFF2-40B4-BE49-F238E27FC236}">
                <a16:creationId xmlns:a16="http://schemas.microsoft.com/office/drawing/2014/main" id="{4BBD50CF-D847-A024-EA99-BE6A2CB7C1A9}"/>
              </a:ext>
            </a:extLst>
          </p:cNvPr>
          <p:cNvPicPr>
            <a:picLocks noGrp="1" noChangeAspect="1"/>
          </p:cNvPicPr>
          <p:nvPr>
            <p:ph sz="half" idx="1"/>
          </p:nvPr>
        </p:nvPicPr>
        <p:blipFill>
          <a:blip r:embed="rId2"/>
          <a:stretch>
            <a:fillRect/>
          </a:stretch>
        </p:blipFill>
        <p:spPr>
          <a:xfrm>
            <a:off x="676780" y="1600200"/>
            <a:ext cx="3599440" cy="4525963"/>
          </a:xfrm>
        </p:spPr>
      </p:pic>
      <p:pic>
        <p:nvPicPr>
          <p:cNvPr id="6" name="Content Placeholder 5">
            <a:extLst>
              <a:ext uri="{FF2B5EF4-FFF2-40B4-BE49-F238E27FC236}">
                <a16:creationId xmlns:a16="http://schemas.microsoft.com/office/drawing/2014/main" id="{AE1D11A0-F68D-DBFB-7D1B-63D377FCD869}"/>
              </a:ext>
            </a:extLst>
          </p:cNvPr>
          <p:cNvPicPr>
            <a:picLocks noGrp="1" noChangeAspect="1"/>
          </p:cNvPicPr>
          <p:nvPr>
            <p:ph sz="half" idx="2"/>
          </p:nvPr>
        </p:nvPicPr>
        <p:blipFill>
          <a:blip r:embed="rId3"/>
          <a:stretch>
            <a:fillRect/>
          </a:stretch>
        </p:blipFill>
        <p:spPr>
          <a:xfrm>
            <a:off x="5070101" y="1600200"/>
            <a:ext cx="3194797" cy="4525963"/>
          </a:xfrm>
        </p:spPr>
      </p:pic>
    </p:spTree>
    <p:extLst>
      <p:ext uri="{BB962C8B-B14F-4D97-AF65-F5344CB8AC3E}">
        <p14:creationId xmlns:p14="http://schemas.microsoft.com/office/powerpoint/2010/main" val="2407953532"/>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06478" y="386930"/>
            <a:ext cx="6927525" cy="1188950"/>
          </a:xfrm>
        </p:spPr>
        <p:txBody>
          <a:bodyPr anchor="b">
            <a:normAutofit/>
          </a:bodyPr>
          <a:lstStyle/>
          <a:p>
            <a:r>
              <a:rPr lang="en-US" sz="4200" b="1" dirty="0">
                <a:latin typeface="Georgia" panose="02040502050405020303" pitchFamily="18" charset="0"/>
              </a:rPr>
              <a:t>Professor Page</a:t>
            </a:r>
          </a:p>
        </p:txBody>
      </p:sp>
      <p:grpSp>
        <p:nvGrpSpPr>
          <p:cNvPr id="26" name="Group 25">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27" name="Rectangle 26">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p:cNvSpPr>
            <a:spLocks noGrp="1"/>
          </p:cNvSpPr>
          <p:nvPr>
            <p:ph idx="1"/>
          </p:nvPr>
        </p:nvSpPr>
        <p:spPr>
          <a:xfrm>
            <a:off x="553092" y="2590800"/>
            <a:ext cx="7607751" cy="3672840"/>
          </a:xfrm>
        </p:spPr>
        <p:txBody>
          <a:bodyPr anchor="ctr">
            <a:noAutofit/>
          </a:bodyPr>
          <a:lstStyle/>
          <a:p>
            <a:pPr>
              <a:lnSpc>
                <a:spcPct val="90000"/>
              </a:lnSpc>
            </a:pPr>
            <a:r>
              <a:rPr lang="en-US" sz="1550" i="1" dirty="0">
                <a:latin typeface="Georgia" panose="02040502050405020303" pitchFamily="18" charset="0"/>
              </a:rPr>
              <a:t>Key Features:</a:t>
            </a:r>
            <a:endParaRPr lang="en-US" sz="1550" dirty="0">
              <a:latin typeface="Georgia" panose="02040502050405020303" pitchFamily="18" charset="0"/>
            </a:endParaRPr>
          </a:p>
          <a:p>
            <a:pPr>
              <a:lnSpc>
                <a:spcPct val="90000"/>
              </a:lnSpc>
            </a:pPr>
            <a:r>
              <a:rPr lang="en-US" sz="1550" b="1" dirty="0">
                <a:latin typeface="Georgia" panose="02040502050405020303" pitchFamily="18" charset="0"/>
              </a:rPr>
              <a:t>Professor Directory:</a:t>
            </a:r>
            <a:r>
              <a:rPr lang="en-US" sz="1550" dirty="0">
                <a:latin typeface="Georgia" panose="02040502050405020303" pitchFamily="18" charset="0"/>
              </a:rPr>
              <a:t> Presents a directory of all professors affiliated with the institution.</a:t>
            </a:r>
          </a:p>
          <a:p>
            <a:pPr>
              <a:lnSpc>
                <a:spcPct val="90000"/>
              </a:lnSpc>
            </a:pPr>
            <a:r>
              <a:rPr lang="en-US" sz="1550" b="1" dirty="0">
                <a:latin typeface="Georgia" panose="02040502050405020303" pitchFamily="18" charset="0"/>
              </a:rPr>
              <a:t>Individual Profiles:</a:t>
            </a:r>
            <a:r>
              <a:rPr lang="en-US" sz="1550" dirty="0">
                <a:latin typeface="Georgia" panose="02040502050405020303" pitchFamily="18" charset="0"/>
              </a:rPr>
              <a:t> Allows students to click on each professor to view detailed profiles, providing information about academic background, expertise, and contact details.</a:t>
            </a:r>
          </a:p>
          <a:p>
            <a:pPr>
              <a:lnSpc>
                <a:spcPct val="90000"/>
              </a:lnSpc>
            </a:pPr>
            <a:r>
              <a:rPr lang="en-US" sz="1550" b="1" dirty="0">
                <a:latin typeface="Georgia" panose="02040502050405020303" pitchFamily="18" charset="0"/>
              </a:rPr>
              <a:t>Course Listings:</a:t>
            </a:r>
            <a:r>
              <a:rPr lang="en-US" sz="1550" dirty="0">
                <a:latin typeface="Georgia" panose="02040502050405020303" pitchFamily="18" charset="0"/>
              </a:rPr>
              <a:t> Displays a list of courses associated with each professor, facilitating course selection and enrollment.</a:t>
            </a:r>
          </a:p>
          <a:p>
            <a:pPr>
              <a:lnSpc>
                <a:spcPct val="90000"/>
              </a:lnSpc>
            </a:pPr>
            <a:r>
              <a:rPr lang="en-US" sz="1550" b="1" dirty="0">
                <a:latin typeface="Georgia" panose="02040502050405020303" pitchFamily="18" charset="0"/>
              </a:rPr>
              <a:t>User-Friendly Navigation:</a:t>
            </a:r>
            <a:r>
              <a:rPr lang="en-US" sz="1550" dirty="0">
                <a:latin typeface="Georgia" panose="02040502050405020303" pitchFamily="18" charset="0"/>
              </a:rPr>
              <a:t> Incorporates an intuitive interface, enabling students to easily explore and access information about professors and their courses</a:t>
            </a:r>
          </a:p>
          <a:p>
            <a:pPr>
              <a:lnSpc>
                <a:spcPct val="90000"/>
              </a:lnSpc>
            </a:pPr>
            <a:endParaRPr lang="en-US" sz="1550" dirty="0">
              <a:latin typeface="Georgia" panose="02040502050405020303" pitchFamily="18" charset="0"/>
            </a:endParaRPr>
          </a:p>
        </p:txBody>
      </p:sp>
    </p:spTree>
    <p:extLst>
      <p:ext uri="{BB962C8B-B14F-4D97-AF65-F5344CB8AC3E}">
        <p14:creationId xmlns:p14="http://schemas.microsoft.com/office/powerpoint/2010/main" val="4156609889"/>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Arc 2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4609643" y="2971800"/>
            <a:ext cx="4094129" cy="1325563"/>
          </a:xfrm>
        </p:spPr>
        <p:txBody>
          <a:bodyPr>
            <a:normAutofit/>
          </a:bodyPr>
          <a:lstStyle/>
          <a:p>
            <a:pPr>
              <a:lnSpc>
                <a:spcPct val="90000"/>
              </a:lnSpc>
            </a:pPr>
            <a:r>
              <a:rPr lang="en-US" sz="4200" b="1" dirty="0">
                <a:latin typeface="Georgia" panose="02040502050405020303" pitchFamily="18" charset="0"/>
              </a:rPr>
              <a:t>Home Page: Professor UI</a:t>
            </a:r>
          </a:p>
        </p:txBody>
      </p:sp>
      <p:sp>
        <p:nvSpPr>
          <p:cNvPr id="24" name="Freeform: Shape 2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81000"/>
            <a:ext cx="3886200" cy="586740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206121492"/>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6478" y="386930"/>
            <a:ext cx="6927525" cy="1188950"/>
          </a:xfrm>
        </p:spPr>
        <p:txBody>
          <a:bodyPr anchor="b">
            <a:normAutofit/>
          </a:bodyPr>
          <a:lstStyle/>
          <a:p>
            <a:r>
              <a:rPr lang="en-US" sz="4300" b="1">
                <a:latin typeface="Georgia" panose="02040502050405020303" pitchFamily="18" charset="0"/>
              </a:rPr>
              <a:t>Home page description</a:t>
            </a:r>
          </a:p>
        </p:txBody>
      </p:sp>
      <p:grpSp>
        <p:nvGrpSpPr>
          <p:cNvPr id="19" name="Group 1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20" name="Rectangle 1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6478" y="2514600"/>
            <a:ext cx="7607751" cy="3749040"/>
          </a:xfrm>
        </p:spPr>
        <p:txBody>
          <a:bodyPr anchor="ctr">
            <a:noAutofit/>
          </a:bodyPr>
          <a:lstStyle/>
          <a:p>
            <a:pPr>
              <a:lnSpc>
                <a:spcPct val="90000"/>
              </a:lnSpc>
            </a:pPr>
            <a:r>
              <a:rPr lang="en-US" sz="1400" i="1" dirty="0">
                <a:latin typeface="Georgia" panose="02040502050405020303" pitchFamily="18" charset="0"/>
              </a:rPr>
              <a:t>Key Features:</a:t>
            </a:r>
            <a:endParaRPr lang="en-US" sz="1400" dirty="0">
              <a:latin typeface="Georgia" panose="02040502050405020303" pitchFamily="18" charset="0"/>
            </a:endParaRPr>
          </a:p>
          <a:p>
            <a:pPr>
              <a:lnSpc>
                <a:spcPct val="90000"/>
              </a:lnSpc>
            </a:pPr>
            <a:r>
              <a:rPr lang="en-US" sz="1400" b="1" dirty="0">
                <a:latin typeface="Georgia" panose="02040502050405020303" pitchFamily="18" charset="0"/>
              </a:rPr>
              <a:t>Navigation Drawer:</a:t>
            </a:r>
            <a:r>
              <a:rPr lang="en-US" sz="1400" dirty="0">
                <a:latin typeface="Georgia" panose="02040502050405020303" pitchFamily="18" charset="0"/>
              </a:rPr>
              <a:t> Features a drawer accessible from the home page, offering quick links to essential sections of the application.</a:t>
            </a:r>
          </a:p>
          <a:p>
            <a:pPr>
              <a:lnSpc>
                <a:spcPct val="90000"/>
              </a:lnSpc>
            </a:pPr>
            <a:r>
              <a:rPr lang="en-US" sz="1400" b="1" dirty="0">
                <a:latin typeface="Georgia" panose="02040502050405020303" pitchFamily="18" charset="0"/>
              </a:rPr>
              <a:t>Home Section:</a:t>
            </a:r>
            <a:r>
              <a:rPr lang="en-US" sz="1400" dirty="0">
                <a:latin typeface="Georgia" panose="02040502050405020303" pitchFamily="18" charset="0"/>
              </a:rPr>
              <a:t> Allows professors to return to the home page for a centralized view of information.</a:t>
            </a:r>
          </a:p>
          <a:p>
            <a:pPr>
              <a:lnSpc>
                <a:spcPct val="90000"/>
              </a:lnSpc>
            </a:pPr>
            <a:r>
              <a:rPr lang="en-US" sz="1400" b="1" dirty="0">
                <a:latin typeface="Georgia" panose="02040502050405020303" pitchFamily="18" charset="0"/>
              </a:rPr>
              <a:t>Courses Section:</a:t>
            </a:r>
            <a:r>
              <a:rPr lang="en-US" sz="1400" dirty="0">
                <a:latin typeface="Georgia" panose="02040502050405020303" pitchFamily="18" charset="0"/>
              </a:rPr>
              <a:t> Navigates professors to a dedicated page for managing and overseeing their courses.</a:t>
            </a:r>
          </a:p>
          <a:p>
            <a:pPr>
              <a:lnSpc>
                <a:spcPct val="90000"/>
              </a:lnSpc>
            </a:pPr>
            <a:r>
              <a:rPr lang="en-US" sz="1400" b="1" dirty="0">
                <a:latin typeface="Georgia" panose="02040502050405020303" pitchFamily="18" charset="0"/>
              </a:rPr>
              <a:t>Students Section:</a:t>
            </a:r>
            <a:r>
              <a:rPr lang="en-US" sz="1400" dirty="0">
                <a:latin typeface="Georgia" panose="02040502050405020303" pitchFamily="18" charset="0"/>
              </a:rPr>
              <a:t> Provides access to information about enrolled students, facilitating communication and academic management.</a:t>
            </a:r>
          </a:p>
          <a:p>
            <a:pPr>
              <a:lnSpc>
                <a:spcPct val="90000"/>
              </a:lnSpc>
            </a:pPr>
            <a:r>
              <a:rPr lang="en-US" sz="1400" b="1" dirty="0">
                <a:latin typeface="Georgia" panose="02040502050405020303" pitchFamily="18" charset="0"/>
              </a:rPr>
              <a:t>Profile Section:</a:t>
            </a:r>
            <a:r>
              <a:rPr lang="en-US" sz="1400" dirty="0">
                <a:latin typeface="Georgia" panose="02040502050405020303" pitchFamily="18" charset="0"/>
              </a:rPr>
              <a:t> Allows professors to view and update their personal profiles, ensuring accurate and up-to-date information.</a:t>
            </a:r>
          </a:p>
          <a:p>
            <a:pPr>
              <a:lnSpc>
                <a:spcPct val="90000"/>
              </a:lnSpc>
            </a:pPr>
            <a:endParaRPr lang="en-US" sz="1400" dirty="0">
              <a:latin typeface="Georgia" panose="02040502050405020303" pitchFamily="18" charset="0"/>
            </a:endParaRPr>
          </a:p>
        </p:txBody>
      </p:sp>
    </p:spTree>
    <p:extLst>
      <p:ext uri="{BB962C8B-B14F-4D97-AF65-F5344CB8AC3E}">
        <p14:creationId xmlns:p14="http://schemas.microsoft.com/office/powerpoint/2010/main" val="4219814357"/>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03441" y="-1"/>
            <a:ext cx="5737117" cy="5728133"/>
            <a:chOff x="329184" y="1"/>
            <a:chExt cx="524256" cy="5728133"/>
          </a:xfrm>
        </p:grpSpPr>
        <p:cxnSp>
          <p:nvCxnSpPr>
            <p:cNvPr id="24" name="Straight Connector 23">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Rectangle 26">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318045"/>
            <a:ext cx="8249304"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174" y="3941205"/>
            <a:ext cx="7739226" cy="929750"/>
          </a:xfrm>
        </p:spPr>
        <p:txBody>
          <a:bodyPr vert="horz" lIns="91440" tIns="45720" rIns="91440" bIns="45720" rtlCol="0" anchor="b">
            <a:normAutofit fontScale="90000"/>
          </a:bodyPr>
          <a:lstStyle/>
          <a:p>
            <a:pPr>
              <a:lnSpc>
                <a:spcPct val="90000"/>
              </a:lnSpc>
            </a:pPr>
            <a:r>
              <a:rPr lang="en-US" sz="4500" b="1" dirty="0">
                <a:latin typeface="Georgia" panose="02040502050405020303" pitchFamily="18" charset="0"/>
              </a:rPr>
              <a:t>Students Page: Professor UI</a:t>
            </a:r>
          </a:p>
        </p:txBody>
      </p:sp>
      <p:pic>
        <p:nvPicPr>
          <p:cNvPr id="11" name="Content Placeholder 1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7347" y="318044"/>
            <a:ext cx="4028133" cy="3796756"/>
          </a:xfrm>
          <a:prstGeom prst="rect">
            <a:avLst/>
          </a:prstGeom>
        </p:spPr>
      </p:pic>
      <p:pic>
        <p:nvPicPr>
          <p:cNvPr id="6" name="Content Placeholder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945445" y="318044"/>
            <a:ext cx="3751205" cy="3796756"/>
          </a:xfrm>
          <a:prstGeom prst="rect">
            <a:avLst/>
          </a:prstGeom>
        </p:spPr>
      </p:pic>
    </p:spTree>
    <p:extLst>
      <p:ext uri="{BB962C8B-B14F-4D97-AF65-F5344CB8AC3E}">
        <p14:creationId xmlns:p14="http://schemas.microsoft.com/office/powerpoint/2010/main" val="2308926658"/>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606478" y="386930"/>
            <a:ext cx="7596518" cy="1188950"/>
          </a:xfrm>
        </p:spPr>
        <p:txBody>
          <a:bodyPr anchor="b">
            <a:normAutofit fontScale="90000"/>
          </a:bodyPr>
          <a:lstStyle/>
          <a:p>
            <a:r>
              <a:rPr lang="en-US" sz="4700" b="1" dirty="0">
                <a:latin typeface="Georgia" panose="02040502050405020303" pitchFamily="18" charset="0"/>
              </a:rPr>
              <a:t>Students page description</a:t>
            </a:r>
          </a:p>
        </p:txBody>
      </p:sp>
      <p:grpSp>
        <p:nvGrpSpPr>
          <p:cNvPr id="13" name="Group 1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14" name="Rectangle 1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p:cNvSpPr>
            <a:spLocks noGrp="1"/>
          </p:cNvSpPr>
          <p:nvPr>
            <p:ph idx="1"/>
          </p:nvPr>
        </p:nvSpPr>
        <p:spPr>
          <a:xfrm>
            <a:off x="585047" y="2743200"/>
            <a:ext cx="7607751" cy="3435531"/>
          </a:xfrm>
        </p:spPr>
        <p:txBody>
          <a:bodyPr anchor="ctr">
            <a:noAutofit/>
          </a:bodyPr>
          <a:lstStyle/>
          <a:p>
            <a:pPr>
              <a:lnSpc>
                <a:spcPct val="90000"/>
              </a:lnSpc>
            </a:pPr>
            <a:r>
              <a:rPr lang="en-US" sz="1600" i="1" dirty="0">
                <a:latin typeface="Georgia" panose="02040502050405020303" pitchFamily="18" charset="0"/>
              </a:rPr>
              <a:t>Key Features:</a:t>
            </a:r>
            <a:endParaRPr lang="en-US" sz="1600" dirty="0">
              <a:latin typeface="Georgia" panose="02040502050405020303" pitchFamily="18" charset="0"/>
            </a:endParaRPr>
          </a:p>
          <a:p>
            <a:pPr>
              <a:lnSpc>
                <a:spcPct val="90000"/>
              </a:lnSpc>
            </a:pPr>
            <a:r>
              <a:rPr lang="en-US" sz="1600" b="1" dirty="0">
                <a:latin typeface="Georgia" panose="02040502050405020303" pitchFamily="18" charset="0"/>
              </a:rPr>
              <a:t>Class Listing:</a:t>
            </a:r>
            <a:r>
              <a:rPr lang="en-US" sz="1600" dirty="0">
                <a:latin typeface="Georgia" panose="02040502050405020303" pitchFamily="18" charset="0"/>
              </a:rPr>
              <a:t> Displays a list of classes taught by the professor, providing an organized view of course assignments.</a:t>
            </a:r>
          </a:p>
          <a:p>
            <a:pPr>
              <a:lnSpc>
                <a:spcPct val="90000"/>
              </a:lnSpc>
            </a:pPr>
            <a:r>
              <a:rPr lang="en-US" sz="1600" b="1" dirty="0">
                <a:latin typeface="Georgia" panose="02040502050405020303" pitchFamily="18" charset="0"/>
              </a:rPr>
              <a:t>Student Categorization:</a:t>
            </a:r>
            <a:r>
              <a:rPr lang="en-US" sz="1600" dirty="0">
                <a:latin typeface="Georgia" panose="02040502050405020303" pitchFamily="18" charset="0"/>
              </a:rPr>
              <a:t> Categorizes students within each class based on their academic year, facilitating targeted communication.</a:t>
            </a:r>
          </a:p>
          <a:p>
            <a:pPr>
              <a:lnSpc>
                <a:spcPct val="90000"/>
              </a:lnSpc>
            </a:pPr>
            <a:r>
              <a:rPr lang="en-US" sz="1600" b="1" dirty="0">
                <a:latin typeface="Georgia" panose="02040502050405020303" pitchFamily="18" charset="0"/>
              </a:rPr>
              <a:t>Detailed Student Information:</a:t>
            </a:r>
            <a:r>
              <a:rPr lang="en-US" sz="1600" dirty="0">
                <a:latin typeface="Georgia" panose="02040502050405020303" pitchFamily="18" charset="0"/>
              </a:rPr>
              <a:t> Allows professors to click on specific academic years to view detailed information about all students within that year.</a:t>
            </a:r>
          </a:p>
          <a:p>
            <a:pPr>
              <a:lnSpc>
                <a:spcPct val="90000"/>
              </a:lnSpc>
            </a:pPr>
            <a:r>
              <a:rPr lang="en-US" sz="1600" b="1" dirty="0">
                <a:latin typeface="Georgia" panose="02040502050405020303" pitchFamily="18" charset="0"/>
              </a:rPr>
              <a:t>User-Friendly Interface:</a:t>
            </a:r>
            <a:r>
              <a:rPr lang="en-US" sz="1600" dirty="0">
                <a:latin typeface="Georgia" panose="02040502050405020303" pitchFamily="18" charset="0"/>
              </a:rPr>
              <a:t> Offers an intuitive interface for seamless navigation and efficient student management.</a:t>
            </a:r>
          </a:p>
          <a:p>
            <a:pPr>
              <a:lnSpc>
                <a:spcPct val="90000"/>
              </a:lnSpc>
            </a:pPr>
            <a:endParaRPr lang="en-US" sz="1600" dirty="0">
              <a:latin typeface="Georgia" panose="02040502050405020303" pitchFamily="18" charset="0"/>
            </a:endParaRPr>
          </a:p>
        </p:txBody>
      </p:sp>
    </p:spTree>
    <p:extLst>
      <p:ext uri="{BB962C8B-B14F-4D97-AF65-F5344CB8AC3E}">
        <p14:creationId xmlns:p14="http://schemas.microsoft.com/office/powerpoint/2010/main" val="1031919074"/>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94" name="Rectangle 9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Rectangle 9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723" y="809898"/>
            <a:ext cx="7457037" cy="1554480"/>
          </a:xfrm>
        </p:spPr>
        <p:txBody>
          <a:bodyPr anchor="ctr">
            <a:normAutofit/>
          </a:bodyPr>
          <a:lstStyle/>
          <a:p>
            <a:r>
              <a:rPr lang="en-US" sz="4200" b="1" dirty="0">
                <a:latin typeface="Georgia" panose="02040502050405020303" pitchFamily="18" charset="0"/>
              </a:rPr>
              <a:t>Motivation</a:t>
            </a:r>
          </a:p>
        </p:txBody>
      </p:sp>
      <p:sp>
        <p:nvSpPr>
          <p:cNvPr id="3" name="Content Placeholder 2"/>
          <p:cNvSpPr>
            <a:spLocks noGrp="1"/>
          </p:cNvSpPr>
          <p:nvPr>
            <p:ph idx="1"/>
          </p:nvPr>
        </p:nvSpPr>
        <p:spPr>
          <a:xfrm>
            <a:off x="783771" y="3017522"/>
            <a:ext cx="7455989" cy="3124658"/>
          </a:xfrm>
        </p:spPr>
        <p:txBody>
          <a:bodyPr anchor="ctr">
            <a:normAutofit/>
          </a:bodyPr>
          <a:lstStyle/>
          <a:p>
            <a:pPr>
              <a:lnSpc>
                <a:spcPct val="90000"/>
              </a:lnSpc>
            </a:pPr>
            <a:r>
              <a:rPr lang="en-US" sz="1600" dirty="0">
                <a:latin typeface="Georgia" panose="02040502050405020303" pitchFamily="18" charset="0"/>
              </a:rPr>
              <a:t>The COVID-19 pandemic accelerated the shift to online education, revealing technical challenges, unequal access to resources, and significant disparities in learning environments.</a:t>
            </a:r>
          </a:p>
          <a:p>
            <a:pPr>
              <a:lnSpc>
                <a:spcPct val="90000"/>
              </a:lnSpc>
            </a:pPr>
            <a:r>
              <a:rPr lang="en-US" sz="1600" dirty="0">
                <a:latin typeface="Georgia" panose="02040502050405020303" pitchFamily="18" charset="0"/>
              </a:rPr>
              <a:t>The absence of in-person interactions and home distractions compromised the quality of education and student engagement, exacerbating mental health concerns.</a:t>
            </a:r>
          </a:p>
          <a:p>
            <a:pPr>
              <a:lnSpc>
                <a:spcPct val="90000"/>
              </a:lnSpc>
            </a:pPr>
            <a:r>
              <a:rPr lang="en-US" sz="1600" dirty="0">
                <a:latin typeface="Georgia" panose="02040502050405020303" pitchFamily="18" charset="0"/>
              </a:rPr>
              <a:t>Collaborative efforts are essential to develop a resilient and adaptive education system capable of addressing these challenges and supporting students through crises.</a:t>
            </a:r>
          </a:p>
        </p:txBody>
      </p:sp>
      <p:cxnSp>
        <p:nvCxnSpPr>
          <p:cNvPr id="100" name="Straight Connector 9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520689"/>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5357" y="2960716"/>
            <a:ext cx="3027251" cy="2387600"/>
          </a:xfrm>
        </p:spPr>
        <p:txBody>
          <a:bodyPr vert="horz" lIns="91440" tIns="45720" rIns="91440" bIns="45720" rtlCol="0" anchor="t">
            <a:normAutofit fontScale="90000"/>
          </a:bodyPr>
          <a:lstStyle/>
          <a:p>
            <a:pPr algn="l">
              <a:lnSpc>
                <a:spcPct val="90000"/>
              </a:lnSpc>
            </a:pPr>
            <a:r>
              <a:rPr lang="en-US" sz="4300" b="1" kern="1200" dirty="0">
                <a:solidFill>
                  <a:schemeClr val="tx1"/>
                </a:solidFill>
                <a:latin typeface="Georgia" panose="02040502050405020303" pitchFamily="18" charset="0"/>
              </a:rPr>
              <a:t>Student Grades: Professor UI</a:t>
            </a:r>
          </a:p>
        </p:txBody>
      </p:sp>
      <p:grpSp>
        <p:nvGrpSpPr>
          <p:cNvPr id="38" name="Group 3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2984992"/>
            <a:ext cx="548639" cy="673460"/>
            <a:chOff x="3940602" y="308034"/>
            <a:chExt cx="2116791" cy="3428999"/>
          </a:xfrm>
          <a:solidFill>
            <a:schemeClr val="accent4"/>
          </a:solidFill>
        </p:grpSpPr>
        <p:sp>
          <p:nvSpPr>
            <p:cNvPr id="39" name="Rectangle 3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91886"/>
            <a:ext cx="4507025"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4355" y="381000"/>
            <a:ext cx="4507025" cy="6017078"/>
          </a:xfrm>
          <a:prstGeom prst="rect">
            <a:avLst/>
          </a:prstGeom>
        </p:spPr>
      </p:pic>
    </p:spTree>
    <p:extLst>
      <p:ext uri="{BB962C8B-B14F-4D97-AF65-F5344CB8AC3E}">
        <p14:creationId xmlns:p14="http://schemas.microsoft.com/office/powerpoint/2010/main" val="3293200915"/>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6478" y="386930"/>
            <a:ext cx="7851722" cy="1188950"/>
          </a:xfrm>
        </p:spPr>
        <p:txBody>
          <a:bodyPr anchor="b">
            <a:normAutofit fontScale="90000"/>
          </a:bodyPr>
          <a:lstStyle/>
          <a:p>
            <a:r>
              <a:rPr lang="en-US" sz="4700" b="1" dirty="0">
                <a:latin typeface="Georgia" panose="02040502050405020303" pitchFamily="18" charset="0"/>
              </a:rPr>
              <a:t>Professor Grading Students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5245" y="2599509"/>
            <a:ext cx="7607751" cy="3435531"/>
          </a:xfrm>
        </p:spPr>
        <p:txBody>
          <a:bodyPr anchor="ctr">
            <a:noAutofit/>
          </a:bodyPr>
          <a:lstStyle/>
          <a:p>
            <a:pPr>
              <a:lnSpc>
                <a:spcPct val="90000"/>
              </a:lnSpc>
            </a:pPr>
            <a:r>
              <a:rPr lang="en-US" sz="1550" i="1" dirty="0">
                <a:latin typeface="Georgia" panose="02040502050405020303" pitchFamily="18" charset="0"/>
              </a:rPr>
              <a:t>Key Features:</a:t>
            </a:r>
            <a:endParaRPr lang="en-US" sz="1550" dirty="0">
              <a:latin typeface="Georgia" panose="02040502050405020303" pitchFamily="18" charset="0"/>
            </a:endParaRPr>
          </a:p>
          <a:p>
            <a:pPr>
              <a:lnSpc>
                <a:spcPct val="90000"/>
              </a:lnSpc>
            </a:pPr>
            <a:r>
              <a:rPr lang="en-US" sz="1550" b="1" dirty="0">
                <a:latin typeface="Georgia" panose="02040502050405020303" pitchFamily="18" charset="0"/>
              </a:rPr>
              <a:t>Grade Entry:</a:t>
            </a:r>
            <a:r>
              <a:rPr lang="en-US" sz="1550" dirty="0">
                <a:latin typeface="Georgia" panose="02040502050405020303" pitchFamily="18" charset="0"/>
              </a:rPr>
              <a:t> Enables professors to input and update grades for quizzes, assignments, finals, midterms, and projects.</a:t>
            </a:r>
          </a:p>
          <a:p>
            <a:pPr>
              <a:lnSpc>
                <a:spcPct val="90000"/>
              </a:lnSpc>
            </a:pPr>
            <a:r>
              <a:rPr lang="en-US" sz="1550" b="1" dirty="0">
                <a:latin typeface="Georgia" panose="02040502050405020303" pitchFamily="18" charset="0"/>
              </a:rPr>
              <a:t>Student-Specific Grades:</a:t>
            </a:r>
            <a:r>
              <a:rPr lang="en-US" sz="1550" dirty="0">
                <a:latin typeface="Georgia" panose="02040502050405020303" pitchFamily="18" charset="0"/>
              </a:rPr>
              <a:t> Allows professors to assign grades individually for each student in the class.</a:t>
            </a:r>
          </a:p>
          <a:p>
            <a:pPr>
              <a:lnSpc>
                <a:spcPct val="90000"/>
              </a:lnSpc>
            </a:pPr>
            <a:r>
              <a:rPr lang="en-US" sz="1550" b="1" dirty="0">
                <a:latin typeface="Georgia" panose="02040502050405020303" pitchFamily="18" charset="0"/>
              </a:rPr>
              <a:t>Transparent Feedback:</a:t>
            </a:r>
            <a:r>
              <a:rPr lang="en-US" sz="1550" dirty="0">
                <a:latin typeface="Georgia" panose="02040502050405020303" pitchFamily="18" charset="0"/>
              </a:rPr>
              <a:t> Fosters transparency by providing students with access to their grades for self-assessment.</a:t>
            </a:r>
          </a:p>
          <a:p>
            <a:pPr>
              <a:lnSpc>
                <a:spcPct val="90000"/>
              </a:lnSpc>
            </a:pPr>
            <a:r>
              <a:rPr lang="en-US" sz="1550" b="1" dirty="0">
                <a:latin typeface="Georgia" panose="02040502050405020303" pitchFamily="18" charset="0"/>
              </a:rPr>
              <a:t>User-Friendly Interface:</a:t>
            </a:r>
            <a:r>
              <a:rPr lang="en-US" sz="1550" dirty="0">
                <a:latin typeface="Georgia" panose="02040502050405020303" pitchFamily="18" charset="0"/>
              </a:rPr>
              <a:t> Offers an intuitive interface for efficient grade management and communication.</a:t>
            </a:r>
          </a:p>
          <a:p>
            <a:pPr>
              <a:lnSpc>
                <a:spcPct val="90000"/>
              </a:lnSpc>
            </a:pPr>
            <a:endParaRPr lang="en-US" sz="1550" dirty="0">
              <a:latin typeface="Georgia" panose="02040502050405020303" pitchFamily="18" charset="0"/>
            </a:endParaRPr>
          </a:p>
        </p:txBody>
      </p:sp>
    </p:spTree>
    <p:extLst>
      <p:ext uri="{BB962C8B-B14F-4D97-AF65-F5344CB8AC3E}">
        <p14:creationId xmlns:p14="http://schemas.microsoft.com/office/powerpoint/2010/main" val="1715846201"/>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779ABF-E432-C373-560C-D8B7D5A71197}"/>
              </a:ext>
            </a:extLst>
          </p:cNvPr>
          <p:cNvSpPr>
            <a:spLocks noGrp="1"/>
          </p:cNvSpPr>
          <p:nvPr>
            <p:ph type="title"/>
          </p:nvPr>
        </p:nvSpPr>
        <p:spPr>
          <a:xfrm>
            <a:off x="1504950" y="633702"/>
            <a:ext cx="4819650" cy="3165045"/>
          </a:xfrm>
        </p:spPr>
        <p:txBody>
          <a:bodyPr vert="horz" lIns="91440" tIns="45720" rIns="91440" bIns="45720" rtlCol="0" anchor="b">
            <a:normAutofit/>
          </a:bodyPr>
          <a:lstStyle/>
          <a:p>
            <a:pPr algn="l">
              <a:lnSpc>
                <a:spcPct val="90000"/>
              </a:lnSpc>
            </a:pPr>
            <a:r>
              <a:rPr lang="en-US" sz="4000" b="1" kern="1200" dirty="0">
                <a:solidFill>
                  <a:srgbClr val="002060"/>
                </a:solidFill>
                <a:latin typeface="Georgia" panose="02040502050405020303" pitchFamily="18" charset="0"/>
              </a:rPr>
              <a:t>What is next??</a:t>
            </a:r>
          </a:p>
        </p:txBody>
      </p:sp>
      <p:pic>
        <p:nvPicPr>
          <p:cNvPr id="14" name="Graphic 13" descr="Beginning">
            <a:extLst>
              <a:ext uri="{FF2B5EF4-FFF2-40B4-BE49-F238E27FC236}">
                <a16:creationId xmlns:a16="http://schemas.microsoft.com/office/drawing/2014/main" id="{F186B0C7-22A8-8121-8034-388413BC406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8161" y="2937750"/>
            <a:ext cx="966789" cy="966789"/>
          </a:xfrm>
          <a:prstGeom prst="rect">
            <a:avLst/>
          </a:prstGeom>
        </p:spPr>
      </p:pic>
      <p:pic>
        <p:nvPicPr>
          <p:cNvPr id="15" name="Graphic 14" descr="Beginning">
            <a:extLst>
              <a:ext uri="{FF2B5EF4-FFF2-40B4-BE49-F238E27FC236}">
                <a16:creationId xmlns:a16="http://schemas.microsoft.com/office/drawing/2014/main" id="{682C0261-78CA-4B37-8678-B4F633ECAA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861" y="1392825"/>
            <a:ext cx="4058507" cy="4058507"/>
          </a:xfrm>
          <a:prstGeom prst="rect">
            <a:avLst/>
          </a:prstGeom>
        </p:spPr>
      </p:pic>
    </p:spTree>
    <p:extLst>
      <p:ext uri="{BB962C8B-B14F-4D97-AF65-F5344CB8AC3E}">
        <p14:creationId xmlns:p14="http://schemas.microsoft.com/office/powerpoint/2010/main" val="1641459046"/>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43" name="Rectangle 4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8EB0399-8EA6-3F6A-01DC-60652F697725}"/>
              </a:ext>
            </a:extLst>
          </p:cNvPr>
          <p:cNvSpPr>
            <a:spLocks noGrp="1"/>
          </p:cNvSpPr>
          <p:nvPr>
            <p:ph idx="1"/>
          </p:nvPr>
        </p:nvSpPr>
        <p:spPr>
          <a:xfrm>
            <a:off x="595245" y="2599509"/>
            <a:ext cx="7607751" cy="3435531"/>
          </a:xfrm>
        </p:spPr>
        <p:txBody>
          <a:bodyPr anchor="ctr">
            <a:normAutofit/>
          </a:bodyPr>
          <a:lstStyle/>
          <a:p>
            <a:pPr marL="0" indent="0" algn="ctr">
              <a:buNone/>
            </a:pPr>
            <a:r>
              <a:rPr lang="en-US" sz="2400" b="1" i="0" dirty="0">
                <a:effectLst/>
                <a:latin typeface="Georgia" panose="02040502050405020303" pitchFamily="18" charset="0"/>
              </a:rPr>
              <a:t>In closing, we thank everyone for their support and belief in our project. We are excited to continue enhancing this Education Management System, aiming to revolutionize the educational landscape for teachers and students alike.</a:t>
            </a:r>
            <a:endParaRPr lang="en-US" sz="2400" b="1" dirty="0">
              <a:latin typeface="Georgia" panose="02040502050405020303" pitchFamily="18" charset="0"/>
            </a:endParaRPr>
          </a:p>
        </p:txBody>
      </p:sp>
    </p:spTree>
    <p:extLst>
      <p:ext uri="{BB962C8B-B14F-4D97-AF65-F5344CB8AC3E}">
        <p14:creationId xmlns:p14="http://schemas.microsoft.com/office/powerpoint/2010/main" val="244702287"/>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33" name="Rectangle 3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723" y="809898"/>
            <a:ext cx="7457037" cy="1554480"/>
          </a:xfrm>
        </p:spPr>
        <p:txBody>
          <a:bodyPr anchor="ctr">
            <a:normAutofit/>
          </a:bodyPr>
          <a:lstStyle/>
          <a:p>
            <a:r>
              <a:rPr lang="en-US" sz="4200" b="1" dirty="0">
                <a:latin typeface="Georgia" panose="02040502050405020303" pitchFamily="18" charset="0"/>
              </a:rPr>
              <a:t>Motivation</a:t>
            </a:r>
          </a:p>
        </p:txBody>
      </p:sp>
      <p:sp>
        <p:nvSpPr>
          <p:cNvPr id="3" name="Content Placeholder 2"/>
          <p:cNvSpPr>
            <a:spLocks noGrp="1"/>
          </p:cNvSpPr>
          <p:nvPr>
            <p:ph idx="1"/>
          </p:nvPr>
        </p:nvSpPr>
        <p:spPr>
          <a:xfrm>
            <a:off x="783771" y="3017522"/>
            <a:ext cx="7455989" cy="3124658"/>
          </a:xfrm>
        </p:spPr>
        <p:txBody>
          <a:bodyPr anchor="ctr">
            <a:normAutofit/>
          </a:bodyPr>
          <a:lstStyle/>
          <a:p>
            <a:pPr marL="0" indent="0">
              <a:lnSpc>
                <a:spcPct val="90000"/>
              </a:lnSpc>
              <a:buNone/>
            </a:pPr>
            <a:r>
              <a:rPr lang="en-US" sz="1900" dirty="0">
                <a:latin typeface="Georgia" panose="02040502050405020303" pitchFamily="18" charset="0"/>
              </a:rPr>
              <a:t>- We're updating the Education Management System to give students a clear, detailed view of their grades on quizzes, assignments, and projects.</a:t>
            </a:r>
          </a:p>
          <a:p>
            <a:pPr marL="0" indent="0">
              <a:lnSpc>
                <a:spcPct val="90000"/>
              </a:lnSpc>
              <a:buNone/>
            </a:pPr>
            <a:r>
              <a:rPr lang="en-US" sz="1900" dirty="0">
                <a:latin typeface="Georgia" panose="02040502050405020303" pitchFamily="18" charset="0"/>
              </a:rPr>
              <a:t>- Our project helps students see exactly where they're doing well and where they need to work harder.</a:t>
            </a:r>
          </a:p>
          <a:p>
            <a:pPr marL="0" indent="0">
              <a:lnSpc>
                <a:spcPct val="90000"/>
              </a:lnSpc>
              <a:buNone/>
            </a:pPr>
            <a:r>
              <a:rPr lang="en-US" sz="1900" dirty="0">
                <a:latin typeface="Georgia" panose="02040502050405020303" pitchFamily="18" charset="0"/>
              </a:rPr>
              <a:t>- We're also tracking the skills students learn, giving them a better understanding of their academic progress.</a:t>
            </a:r>
          </a:p>
        </p:txBody>
      </p:sp>
      <p:cxnSp>
        <p:nvCxnSpPr>
          <p:cNvPr id="39" name="Straight Connector 3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721493"/>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66" name="Rectangle 6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723" y="809898"/>
            <a:ext cx="7457037" cy="1554480"/>
          </a:xfrm>
        </p:spPr>
        <p:txBody>
          <a:bodyPr anchor="ctr">
            <a:normAutofit/>
          </a:bodyPr>
          <a:lstStyle/>
          <a:p>
            <a:r>
              <a:rPr lang="en-US" sz="4200" b="1" dirty="0">
                <a:latin typeface="Georgia" panose="02040502050405020303" pitchFamily="18" charset="0"/>
              </a:rPr>
              <a:t>Objectives</a:t>
            </a:r>
          </a:p>
        </p:txBody>
      </p:sp>
      <p:sp>
        <p:nvSpPr>
          <p:cNvPr id="3" name="Content Placeholder 2"/>
          <p:cNvSpPr>
            <a:spLocks noGrp="1"/>
          </p:cNvSpPr>
          <p:nvPr>
            <p:ph idx="1"/>
          </p:nvPr>
        </p:nvSpPr>
        <p:spPr>
          <a:xfrm>
            <a:off x="783771" y="3017522"/>
            <a:ext cx="7455989" cy="3124658"/>
          </a:xfrm>
        </p:spPr>
        <p:txBody>
          <a:bodyPr anchor="ctr">
            <a:normAutofit/>
          </a:bodyPr>
          <a:lstStyle/>
          <a:p>
            <a:pPr>
              <a:lnSpc>
                <a:spcPct val="90000"/>
              </a:lnSpc>
            </a:pPr>
            <a:r>
              <a:rPr lang="en-US" sz="1800" dirty="0">
                <a:latin typeface="Georgia" panose="02040502050405020303" pitchFamily="18" charset="0"/>
              </a:rPr>
              <a:t> Our project transforms the Education Management System to give students detailed insights into their grades, not just an overall score.</a:t>
            </a:r>
          </a:p>
          <a:p>
            <a:pPr>
              <a:lnSpc>
                <a:spcPct val="90000"/>
              </a:lnSpc>
            </a:pPr>
            <a:r>
              <a:rPr lang="en-US" sz="1800" dirty="0">
                <a:latin typeface="Georgia" panose="02040502050405020303" pitchFamily="18" charset="0"/>
              </a:rPr>
              <a:t> It allows students to pinpoint their weak spots and strengths for each quiz, assignment, and project.</a:t>
            </a:r>
          </a:p>
          <a:p>
            <a:pPr>
              <a:lnSpc>
                <a:spcPct val="90000"/>
              </a:lnSpc>
            </a:pPr>
            <a:r>
              <a:rPr lang="en-US" sz="1800" dirty="0">
                <a:latin typeface="Georgia" panose="02040502050405020303" pitchFamily="18" charset="0"/>
              </a:rPr>
              <a:t> This detailed approach will help students understand their academic performance and the skills they've gained.</a:t>
            </a:r>
          </a:p>
        </p:txBody>
      </p:sp>
      <p:cxnSp>
        <p:nvCxnSpPr>
          <p:cNvPr id="72" name="Straight Connector 7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584167"/>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36D55F-5D61-4A39-149B-266857AA8267}"/>
              </a:ext>
            </a:extLst>
          </p:cNvPr>
          <p:cNvSpPr>
            <a:spLocks noGrp="1"/>
          </p:cNvSpPr>
          <p:nvPr>
            <p:ph type="title"/>
          </p:nvPr>
        </p:nvSpPr>
        <p:spPr>
          <a:xfrm>
            <a:off x="782723" y="809898"/>
            <a:ext cx="7457037" cy="1554480"/>
          </a:xfrm>
        </p:spPr>
        <p:txBody>
          <a:bodyPr anchor="ctr">
            <a:normAutofit/>
          </a:bodyPr>
          <a:lstStyle/>
          <a:p>
            <a:r>
              <a:rPr lang="en-US" sz="4200" b="1">
                <a:effectLst/>
                <a:latin typeface="Georgia" panose="02040502050405020303" pitchFamily="18" charset="0"/>
                <a:ea typeface="Times New Roman" panose="02020603050405020304" pitchFamily="18" charset="0"/>
                <a:cs typeface="Arial" panose="020B0604020202020204" pitchFamily="34" charset="0"/>
              </a:rPr>
              <a:t>Implementation</a:t>
            </a:r>
            <a:endParaRPr lang="en-US" sz="4200"/>
          </a:p>
        </p:txBody>
      </p:sp>
      <p:sp>
        <p:nvSpPr>
          <p:cNvPr id="3" name="Content Placeholder 2">
            <a:extLst>
              <a:ext uri="{FF2B5EF4-FFF2-40B4-BE49-F238E27FC236}">
                <a16:creationId xmlns:a16="http://schemas.microsoft.com/office/drawing/2014/main" id="{6AA255B9-57D9-7D7A-654D-FF94498FE789}"/>
              </a:ext>
            </a:extLst>
          </p:cNvPr>
          <p:cNvSpPr>
            <a:spLocks noGrp="1"/>
          </p:cNvSpPr>
          <p:nvPr>
            <p:ph idx="1"/>
          </p:nvPr>
        </p:nvSpPr>
        <p:spPr>
          <a:xfrm>
            <a:off x="783771" y="2971799"/>
            <a:ext cx="7455989" cy="3513513"/>
          </a:xfrm>
        </p:spPr>
        <p:txBody>
          <a:bodyPr anchor="ctr">
            <a:noAutofit/>
          </a:bodyPr>
          <a:lstStyle/>
          <a:p>
            <a:pPr marL="0" marR="0" lvl="0" indent="0" rtl="0">
              <a:lnSpc>
                <a:spcPct val="90000"/>
              </a:lnSpc>
              <a:spcBef>
                <a:spcPts val="0"/>
              </a:spcBef>
              <a:spcAft>
                <a:spcPts val="1000"/>
              </a:spcAft>
              <a:buNone/>
            </a:pPr>
            <a:endParaRPr lang="en-US" sz="2000" dirty="0">
              <a:effectLst/>
              <a:latin typeface="Georgia" panose="02040502050405020303" pitchFamily="18" charset="0"/>
              <a:ea typeface="Times New Roman" panose="02020603050405020304" pitchFamily="18" charset="0"/>
              <a:cs typeface="Arial" panose="020B0604020202020204" pitchFamily="34" charset="0"/>
            </a:endParaRPr>
          </a:p>
          <a:p>
            <a:pPr marL="0" marR="0" indent="0">
              <a:lnSpc>
                <a:spcPct val="90000"/>
              </a:lnSpc>
              <a:spcBef>
                <a:spcPts val="0"/>
              </a:spcBef>
              <a:spcAft>
                <a:spcPts val="1000"/>
              </a:spcAft>
              <a:buNone/>
            </a:pPr>
            <a:r>
              <a:rPr lang="en-US" sz="2000" b="1" dirty="0">
                <a:effectLst/>
                <a:latin typeface="Georgia" panose="02040502050405020303" pitchFamily="18" charset="0"/>
                <a:ea typeface="Times New Roman" panose="02020603050405020304" pitchFamily="18" charset="0"/>
                <a:cs typeface="Arial" panose="020B0604020202020204" pitchFamily="34" charset="0"/>
              </a:rPr>
              <a:t>1. Methodology</a:t>
            </a:r>
            <a:endParaRPr lang="en-US" sz="2000" dirty="0">
              <a:effectLst/>
              <a:latin typeface="Georgia" panose="02040502050405020303" pitchFamily="18" charset="0"/>
              <a:ea typeface="Times New Roman" panose="02020603050405020304" pitchFamily="18" charset="0"/>
              <a:cs typeface="Arial" panose="020B0604020202020204" pitchFamily="34" charset="0"/>
            </a:endParaRPr>
          </a:p>
          <a:p>
            <a:pPr>
              <a:lnSpc>
                <a:spcPct val="90000"/>
              </a:lnSpc>
              <a:spcBef>
                <a:spcPts val="0"/>
              </a:spcBef>
            </a:pPr>
            <a:r>
              <a:rPr lang="en-US" sz="2000" b="1" dirty="0">
                <a:latin typeface="Georgia" panose="02040502050405020303" pitchFamily="18" charset="0"/>
                <a:ea typeface="Times New Roman" panose="02020603050405020304" pitchFamily="18" charset="0"/>
                <a:cs typeface="Arial" panose="020B0604020202020204" pitchFamily="34" charset="0"/>
              </a:rPr>
              <a:t>Agile Development Methodology</a:t>
            </a:r>
            <a:r>
              <a:rPr lang="en-US" sz="2000" dirty="0">
                <a:latin typeface="Georgia" panose="02040502050405020303" pitchFamily="18" charset="0"/>
                <a:ea typeface="Times New Roman" panose="02020603050405020304" pitchFamily="18" charset="0"/>
                <a:cs typeface="Arial" panose="020B0604020202020204" pitchFamily="34" charset="0"/>
              </a:rPr>
              <a:t>:</a:t>
            </a:r>
          </a:p>
          <a:p>
            <a:pPr marL="0" marR="0" lvl="0" indent="0">
              <a:lnSpc>
                <a:spcPct val="90000"/>
              </a:lnSpc>
              <a:spcBef>
                <a:spcPts val="0"/>
              </a:spcBef>
              <a:spcAft>
                <a:spcPts val="0"/>
              </a:spcAft>
              <a:buNone/>
            </a:pPr>
            <a:r>
              <a:rPr lang="en-US" sz="2000" dirty="0">
                <a:latin typeface="Georgia" panose="02040502050405020303" pitchFamily="18" charset="0"/>
                <a:ea typeface="Times New Roman" panose="02020603050405020304" pitchFamily="18" charset="0"/>
                <a:cs typeface="Arial" panose="020B0604020202020204" pitchFamily="34" charset="0"/>
              </a:rPr>
              <a:t>   - The project employed Agile methodology, promoting iterative progress, flexibility, and stakeholder feedback. This facilitated rapid responses to changes and continuous improvement.</a:t>
            </a:r>
          </a:p>
          <a:p>
            <a:pPr marL="0" marR="0" lvl="0" indent="0">
              <a:lnSpc>
                <a:spcPct val="90000"/>
              </a:lnSpc>
              <a:spcBef>
                <a:spcPts val="0"/>
              </a:spcBef>
              <a:spcAft>
                <a:spcPts val="0"/>
              </a:spcAft>
              <a:buNone/>
            </a:pPr>
            <a:endParaRPr lang="en-US" sz="2000" dirty="0">
              <a:latin typeface="Georgia" panose="02040502050405020303" pitchFamily="18" charset="0"/>
              <a:ea typeface="Times New Roman" panose="02020603050405020304" pitchFamily="18" charset="0"/>
              <a:cs typeface="Arial" panose="020B0604020202020204" pitchFamily="34" charset="0"/>
            </a:endParaRPr>
          </a:p>
          <a:p>
            <a:pPr>
              <a:lnSpc>
                <a:spcPct val="90000"/>
              </a:lnSpc>
              <a:spcBef>
                <a:spcPts val="0"/>
              </a:spcBef>
            </a:pPr>
            <a:r>
              <a:rPr lang="en-US" sz="2000" b="1" dirty="0">
                <a:latin typeface="Georgia" panose="02040502050405020303" pitchFamily="18" charset="0"/>
                <a:ea typeface="Times New Roman" panose="02020603050405020304" pitchFamily="18" charset="0"/>
                <a:cs typeface="Arial" panose="020B0604020202020204" pitchFamily="34" charset="0"/>
              </a:rPr>
              <a:t>Sprint-based Development with Collaborative Tools:</a:t>
            </a:r>
          </a:p>
          <a:p>
            <a:pPr marL="0" marR="0" lvl="0" indent="0">
              <a:lnSpc>
                <a:spcPct val="90000"/>
              </a:lnSpc>
              <a:spcBef>
                <a:spcPts val="0"/>
              </a:spcBef>
              <a:spcAft>
                <a:spcPts val="0"/>
              </a:spcAft>
              <a:buNone/>
            </a:pPr>
            <a:r>
              <a:rPr lang="en-US" sz="2000" dirty="0">
                <a:latin typeface="Georgia" panose="02040502050405020303" pitchFamily="18" charset="0"/>
                <a:ea typeface="Times New Roman" panose="02020603050405020304" pitchFamily="18" charset="0"/>
                <a:cs typeface="Arial" panose="020B0604020202020204" pitchFamily="34" charset="0"/>
              </a:rPr>
              <a:t>   - Development occurred in two-week sprints, with specific goals and deliverables, enabling regular reassessment of project direction. Team collaboration was central, utilizing tools such as </a:t>
            </a:r>
            <a:r>
              <a:rPr lang="en-US" sz="2000" dirty="0" err="1">
                <a:latin typeface="Georgia" panose="02040502050405020303" pitchFamily="18" charset="0"/>
                <a:ea typeface="Times New Roman" panose="02020603050405020304" pitchFamily="18" charset="0"/>
                <a:cs typeface="Arial" panose="020B0604020202020204" pitchFamily="34" charset="0"/>
              </a:rPr>
              <a:t>Git</a:t>
            </a:r>
            <a:r>
              <a:rPr lang="en-US" sz="2000" dirty="0">
                <a:latin typeface="Georgia" panose="02040502050405020303" pitchFamily="18" charset="0"/>
                <a:ea typeface="Times New Roman" panose="02020603050405020304" pitchFamily="18" charset="0"/>
                <a:cs typeface="Arial" panose="020B0604020202020204" pitchFamily="34" charset="0"/>
              </a:rPr>
              <a:t> for version control, and daily stand-up meetings for effective communication and alignment..</a:t>
            </a:r>
            <a:endParaRPr lang="en-US" sz="2000" dirty="0">
              <a:effectLst/>
              <a:latin typeface="Georgia" panose="02040502050405020303" pitchFamily="18" charset="0"/>
              <a:ea typeface="Times New Roman" panose="02020603050405020304" pitchFamily="18" charset="0"/>
              <a:cs typeface="Arial" panose="020B0604020202020204" pitchFamily="34" charset="0"/>
            </a:endParaRPr>
          </a:p>
          <a:p>
            <a:pPr marL="0" marR="0" indent="0">
              <a:lnSpc>
                <a:spcPct val="90000"/>
              </a:lnSpc>
              <a:spcBef>
                <a:spcPts val="0"/>
              </a:spcBef>
              <a:spcAft>
                <a:spcPts val="1000"/>
              </a:spcAft>
              <a:buNone/>
            </a:pPr>
            <a:r>
              <a:rPr lang="en-US" sz="2000" b="1" dirty="0">
                <a:effectLst/>
                <a:latin typeface="Georgia" panose="02040502050405020303" pitchFamily="18" charset="0"/>
                <a:ea typeface="Times New Roman" panose="02020603050405020304" pitchFamily="18" charset="0"/>
                <a:cs typeface="Arial" panose="020B0604020202020204" pitchFamily="34" charset="0"/>
              </a:rPr>
              <a:t> </a:t>
            </a:r>
            <a:endParaRPr lang="en-US" sz="2000" dirty="0">
              <a:effectLst/>
              <a:latin typeface="Georgia" panose="02040502050405020303" pitchFamily="18" charset="0"/>
              <a:ea typeface="Times New Roman" panose="02020603050405020304" pitchFamily="18" charset="0"/>
              <a:cs typeface="Arial" panose="020B0604020202020204" pitchFamily="34" charset="0"/>
            </a:endParaRPr>
          </a:p>
          <a:p>
            <a:pPr>
              <a:lnSpc>
                <a:spcPct val="90000"/>
              </a:lnSpc>
            </a:pPr>
            <a:endParaRPr lang="en-US"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969301"/>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31AB96-8C8A-E163-9A95-785FDEFEBEAF}"/>
              </a:ext>
            </a:extLst>
          </p:cNvPr>
          <p:cNvSpPr>
            <a:spLocks noGrp="1"/>
          </p:cNvSpPr>
          <p:nvPr>
            <p:ph type="title"/>
          </p:nvPr>
        </p:nvSpPr>
        <p:spPr>
          <a:xfrm>
            <a:off x="782723" y="809898"/>
            <a:ext cx="7457037" cy="1554480"/>
          </a:xfrm>
        </p:spPr>
        <p:txBody>
          <a:bodyPr anchor="ctr">
            <a:normAutofit/>
          </a:bodyPr>
          <a:lstStyle/>
          <a:p>
            <a:r>
              <a:rPr lang="en-US" sz="4200" b="1">
                <a:effectLst/>
                <a:latin typeface="Georgia" panose="02040502050405020303" pitchFamily="18" charset="0"/>
                <a:ea typeface="Times New Roman" panose="02020603050405020304" pitchFamily="18" charset="0"/>
                <a:cs typeface="Arial" panose="020B0604020202020204" pitchFamily="34" charset="0"/>
              </a:rPr>
              <a:t>Implementation</a:t>
            </a:r>
            <a:endParaRPr lang="en-US" sz="4200"/>
          </a:p>
        </p:txBody>
      </p:sp>
      <p:sp>
        <p:nvSpPr>
          <p:cNvPr id="3" name="Content Placeholder 2">
            <a:extLst>
              <a:ext uri="{FF2B5EF4-FFF2-40B4-BE49-F238E27FC236}">
                <a16:creationId xmlns:a16="http://schemas.microsoft.com/office/drawing/2014/main" id="{F9840767-2822-DA56-C12C-62EA8AF8CC33}"/>
              </a:ext>
            </a:extLst>
          </p:cNvPr>
          <p:cNvSpPr>
            <a:spLocks noGrp="1"/>
          </p:cNvSpPr>
          <p:nvPr>
            <p:ph idx="1"/>
          </p:nvPr>
        </p:nvSpPr>
        <p:spPr>
          <a:xfrm>
            <a:off x="783771" y="3017522"/>
            <a:ext cx="7455989" cy="3124658"/>
          </a:xfrm>
        </p:spPr>
        <p:txBody>
          <a:bodyPr anchor="ctr">
            <a:normAutofit/>
          </a:bodyPr>
          <a:lstStyle/>
          <a:p>
            <a:pPr marL="0" marR="0" indent="0">
              <a:lnSpc>
                <a:spcPct val="90000"/>
              </a:lnSpc>
              <a:spcBef>
                <a:spcPts val="0"/>
              </a:spcBef>
              <a:spcAft>
                <a:spcPts val="1000"/>
              </a:spcAft>
              <a:buNone/>
            </a:pPr>
            <a:r>
              <a:rPr lang="en-US" sz="2000" b="1" dirty="0">
                <a:effectLst/>
                <a:latin typeface="Georgia" panose="02040502050405020303" pitchFamily="18" charset="0"/>
                <a:ea typeface="Times New Roman" panose="02020603050405020304" pitchFamily="18" charset="0"/>
                <a:cs typeface="Arial" panose="020B0604020202020204" pitchFamily="34" charset="0"/>
              </a:rPr>
              <a:t>2. Planning and Analysis</a:t>
            </a:r>
            <a:endParaRPr lang="en-US" sz="2000" dirty="0">
              <a:effectLst/>
              <a:latin typeface="Georgia" panose="02040502050405020303" pitchFamily="18" charset="0"/>
              <a:ea typeface="Times New Roman" panose="02020603050405020304" pitchFamily="18" charset="0"/>
              <a:cs typeface="Arial" panose="020B0604020202020204" pitchFamily="34" charset="0"/>
            </a:endParaRPr>
          </a:p>
          <a:p>
            <a:pPr marL="0" marR="0" lvl="0" indent="0">
              <a:lnSpc>
                <a:spcPct val="90000"/>
              </a:lnSpc>
              <a:spcBef>
                <a:spcPts val="0"/>
              </a:spcBef>
              <a:spcAft>
                <a:spcPts val="0"/>
              </a:spcAft>
              <a:buNone/>
            </a:pPr>
            <a:r>
              <a:rPr lang="en-US" sz="2000" dirty="0">
                <a:effectLst/>
                <a:latin typeface="Georgia" panose="02040502050405020303" pitchFamily="18" charset="0"/>
                <a:ea typeface="Times New Roman" panose="02020603050405020304" pitchFamily="18" charset="0"/>
                <a:cs typeface="Arial" panose="020B0604020202020204" pitchFamily="34" charset="0"/>
              </a:rPr>
              <a:t>Requirement Gathering: Initial stages involved through discussions with professor to define system requirements accurately.</a:t>
            </a:r>
          </a:p>
          <a:p>
            <a:pPr marL="0" marR="0" indent="0">
              <a:lnSpc>
                <a:spcPct val="90000"/>
              </a:lnSpc>
              <a:spcBef>
                <a:spcPts val="0"/>
              </a:spcBef>
              <a:spcAft>
                <a:spcPts val="1000"/>
              </a:spcAft>
              <a:buNone/>
            </a:pPr>
            <a:r>
              <a:rPr lang="en-US" sz="2000" dirty="0">
                <a:effectLst/>
                <a:latin typeface="Georgia" panose="02040502050405020303" pitchFamily="18" charset="0"/>
                <a:ea typeface="Times New Roman" panose="02020603050405020304" pitchFamily="18" charset="0"/>
                <a:cs typeface="Arial" panose="020B0604020202020204" pitchFamily="34" charset="0"/>
              </a:rPr>
              <a:t> </a:t>
            </a:r>
          </a:p>
          <a:p>
            <a:pPr marL="0" marR="0" indent="0">
              <a:lnSpc>
                <a:spcPct val="90000"/>
              </a:lnSpc>
              <a:spcBef>
                <a:spcPts val="0"/>
              </a:spcBef>
              <a:spcAft>
                <a:spcPts val="1000"/>
              </a:spcAft>
              <a:buNone/>
            </a:pPr>
            <a:r>
              <a:rPr lang="en-US" sz="2000" b="1" dirty="0">
                <a:effectLst/>
                <a:latin typeface="Georgia" panose="02040502050405020303" pitchFamily="18" charset="0"/>
                <a:ea typeface="Times New Roman" panose="02020603050405020304" pitchFamily="18" charset="0"/>
                <a:cs typeface="Arial" panose="020B0604020202020204" pitchFamily="34" charset="0"/>
              </a:rPr>
              <a:t>3. Design</a:t>
            </a:r>
            <a:endParaRPr lang="en-US" sz="2000" dirty="0">
              <a:effectLst/>
              <a:latin typeface="Georgia" panose="02040502050405020303" pitchFamily="18" charset="0"/>
              <a:ea typeface="Times New Roman" panose="02020603050405020304" pitchFamily="18" charset="0"/>
              <a:cs typeface="Arial" panose="020B0604020202020204" pitchFamily="34" charset="0"/>
            </a:endParaRPr>
          </a:p>
          <a:p>
            <a:pPr marL="0" marR="0" lvl="0" indent="0">
              <a:lnSpc>
                <a:spcPct val="90000"/>
              </a:lnSpc>
              <a:spcBef>
                <a:spcPts val="0"/>
              </a:spcBef>
              <a:spcAft>
                <a:spcPts val="0"/>
              </a:spcAft>
              <a:buNone/>
            </a:pPr>
            <a:r>
              <a:rPr lang="en-US" sz="2000" dirty="0">
                <a:effectLst/>
                <a:latin typeface="Georgia" panose="02040502050405020303" pitchFamily="18" charset="0"/>
                <a:ea typeface="Times New Roman" panose="02020603050405020304" pitchFamily="18" charset="0"/>
                <a:cs typeface="Arial" panose="020B0604020202020204" pitchFamily="34" charset="0"/>
              </a:rPr>
              <a:t>System Design: The design phase involved creating detailed architecture diagrams and adopting design patterns, notably MVVM for the Flutter-based mobile app.</a:t>
            </a:r>
          </a:p>
          <a:p>
            <a:pPr marL="0" marR="0" lvl="0" indent="0">
              <a:lnSpc>
                <a:spcPct val="90000"/>
              </a:lnSpc>
              <a:spcBef>
                <a:spcPts val="0"/>
              </a:spcBef>
              <a:spcAft>
                <a:spcPts val="1000"/>
              </a:spcAft>
              <a:buNone/>
            </a:pPr>
            <a:endParaRPr lang="en-US" sz="2000" dirty="0">
              <a:effectLst/>
              <a:latin typeface="Georgia" panose="02040502050405020303" pitchFamily="18" charset="0"/>
              <a:ea typeface="Times New Roman" panose="02020603050405020304" pitchFamily="18" charset="0"/>
              <a:cs typeface="Arial" panose="020B0604020202020204" pitchFamily="34" charset="0"/>
            </a:endParaRPr>
          </a:p>
          <a:p>
            <a:pPr marL="0" indent="0">
              <a:lnSpc>
                <a:spcPct val="90000"/>
              </a:lnSpc>
              <a:buNone/>
            </a:pPr>
            <a:endParaRPr lang="en-US" sz="20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457705"/>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DAD86CA-8235-409B-982B-5E7A033E2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F234FBA-3501-47B4-AE0C-AA4AFBC8F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B5EF893B-0491-416E-9D33-BADE96007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1"/>
            <a:ext cx="8249304"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469F4FF8-F8B0-4630-BA1B-0D8B324CD5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29769"/>
            <a:ext cx="825017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59FAF48-045A-0B81-AB87-561AEC647563}"/>
              </a:ext>
            </a:extLst>
          </p:cNvPr>
          <p:cNvSpPr txBox="1"/>
          <p:nvPr/>
        </p:nvSpPr>
        <p:spPr>
          <a:xfrm>
            <a:off x="2247899" y="5360274"/>
            <a:ext cx="4648200" cy="646331"/>
          </a:xfrm>
          <a:prstGeom prst="rect">
            <a:avLst/>
          </a:prstGeom>
          <a:noFill/>
        </p:spPr>
        <p:txBody>
          <a:bodyPr wrap="square" rtlCol="0">
            <a:spAutoFit/>
          </a:bodyPr>
          <a:lstStyle/>
          <a:p>
            <a:pPr algn="ctr"/>
            <a:r>
              <a:rPr lang="en-US" sz="3600" b="1" dirty="0">
                <a:latin typeface="Georgia" panose="02040502050405020303" pitchFamily="18" charset="0"/>
              </a:rPr>
              <a:t>Use</a:t>
            </a:r>
            <a:r>
              <a:rPr lang="ar-EG" sz="3600" b="1" dirty="0">
                <a:latin typeface="Georgia" panose="02040502050405020303" pitchFamily="18" charset="0"/>
              </a:rPr>
              <a:t> </a:t>
            </a:r>
            <a:r>
              <a:rPr lang="en-US" sz="3600" b="1" dirty="0">
                <a:latin typeface="Georgia" panose="02040502050405020303" pitchFamily="18" charset="0"/>
              </a:rPr>
              <a:t>case Diagram</a:t>
            </a:r>
          </a:p>
        </p:txBody>
      </p:sp>
      <p:pic>
        <p:nvPicPr>
          <p:cNvPr id="11" name="Picture 10" descr="A screenshot of a computer&#10;&#10;Description automatically generated">
            <a:extLst>
              <a:ext uri="{FF2B5EF4-FFF2-40B4-BE49-F238E27FC236}">
                <a16:creationId xmlns:a16="http://schemas.microsoft.com/office/drawing/2014/main" id="{4D01F6C7-FDB2-96F4-509C-44BAC3ABB00D}"/>
              </a:ext>
            </a:extLst>
          </p:cNvPr>
          <p:cNvPicPr>
            <a:picLocks noChangeAspect="1"/>
          </p:cNvPicPr>
          <p:nvPr/>
        </p:nvPicPr>
        <p:blipFill rotWithShape="1">
          <a:blip r:embed="rId2">
            <a:extLst>
              <a:ext uri="{28A0092B-C50C-407E-A947-70E740481C1C}">
                <a14:useLocalDpi xmlns:a14="http://schemas.microsoft.com/office/drawing/2010/main" val="0"/>
              </a:ext>
            </a:extLst>
          </a:blip>
          <a:srcRect l="11559" t="14055" r="12383" b="7380"/>
          <a:stretch/>
        </p:blipFill>
        <p:spPr>
          <a:xfrm>
            <a:off x="447347" y="551959"/>
            <a:ext cx="8249304" cy="4635183"/>
          </a:xfrm>
          <a:prstGeom prst="rect">
            <a:avLst/>
          </a:prstGeom>
        </p:spPr>
      </p:pic>
    </p:spTree>
    <p:extLst>
      <p:ext uri="{BB962C8B-B14F-4D97-AF65-F5344CB8AC3E}">
        <p14:creationId xmlns:p14="http://schemas.microsoft.com/office/powerpoint/2010/main" val="874548800"/>
      </p:ext>
    </p:extLst>
  </p:cSld>
  <p:clrMapOvr>
    <a:masterClrMapping/>
  </p:clrMapOvr>
  <mc:AlternateContent xmlns:mc="http://schemas.openxmlformats.org/markup-compatibility/2006" xmlns:p14="http://schemas.microsoft.com/office/powerpoint/2010/main">
    <mc:Choice Requires="p14">
      <p:transition spd="slow" p14:dur="1400">
        <p14:prism isContent="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C0963FBECC0D4AA2893255EE9DFF9A" ma:contentTypeVersion="6" ma:contentTypeDescription="Create a new document." ma:contentTypeScope="" ma:versionID="0b1b276f8a75241ac15aeca8bdcc15dc">
  <xsd:schema xmlns:xsd="http://www.w3.org/2001/XMLSchema" xmlns:xs="http://www.w3.org/2001/XMLSchema" xmlns:p="http://schemas.microsoft.com/office/2006/metadata/properties" xmlns:ns3="92052f36-cd15-45c5-ae08-c8ad17279007" targetNamespace="http://schemas.microsoft.com/office/2006/metadata/properties" ma:root="true" ma:fieldsID="5903b7af47aaf956fb9920e136170a7f" ns3:_="">
    <xsd:import namespace="92052f36-cd15-45c5-ae08-c8ad1727900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052f36-cd15-45c5-ae08-c8ad172790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1A9BDA-0E52-4187-A7A8-80C3ABB85E38}">
  <ds:schemaRefs>
    <ds:schemaRef ds:uri="http://schemas.microsoft.com/sharepoint/v3/contenttype/forms"/>
  </ds:schemaRefs>
</ds:datastoreItem>
</file>

<file path=customXml/itemProps2.xml><?xml version="1.0" encoding="utf-8"?>
<ds:datastoreItem xmlns:ds="http://schemas.openxmlformats.org/officeDocument/2006/customXml" ds:itemID="{3579F1C9-F537-4FB5-B959-FA7B98B93E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052f36-cd15-45c5-ae08-c8ad172790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B0A726-E51D-4CC3-9AE9-74F9E46F56BB}">
  <ds:schemaRefs>
    <ds:schemaRef ds:uri="92052f36-cd15-45c5-ae08-c8ad17279007"/>
    <ds:schemaRef ds:uri="http://purl.org/dc/dcmitype/"/>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schemas.microsoft.com/office/2006/documentManagement/typ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3346</TotalTime>
  <Words>1839</Words>
  <Application>Microsoft Office PowerPoint</Application>
  <PresentationFormat>On-screen Show (4:3)</PresentationFormat>
  <Paragraphs>155</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Georgia</vt:lpstr>
      <vt:lpstr>Office Theme</vt:lpstr>
      <vt:lpstr>Higher Educational Management System</vt:lpstr>
      <vt:lpstr>PowerPoint Presentation</vt:lpstr>
      <vt:lpstr>Introduction</vt:lpstr>
      <vt:lpstr>Motivation</vt:lpstr>
      <vt:lpstr>Motivation</vt:lpstr>
      <vt:lpstr>Objectives</vt:lpstr>
      <vt:lpstr>Implementation</vt:lpstr>
      <vt:lpstr>Implementation</vt:lpstr>
      <vt:lpstr>PowerPoint Presentation</vt:lpstr>
      <vt:lpstr>Login Page</vt:lpstr>
      <vt:lpstr>Login Page Description</vt:lpstr>
      <vt:lpstr>Database of the Login Page </vt:lpstr>
      <vt:lpstr>Database of the Login Page</vt:lpstr>
      <vt:lpstr>Login Page Code</vt:lpstr>
      <vt:lpstr>Home Page : Student UI</vt:lpstr>
      <vt:lpstr>Home page description: Student UI</vt:lpstr>
      <vt:lpstr>Student Profile: Student UI</vt:lpstr>
      <vt:lpstr>Student profile description </vt:lpstr>
      <vt:lpstr>Courses Section: Student UI</vt:lpstr>
      <vt:lpstr>Course page description</vt:lpstr>
      <vt:lpstr>Courses page </vt:lpstr>
      <vt:lpstr>- in this part the student finishes the quiz and submit it, then the doctor sees the result of the quiz in database </vt:lpstr>
      <vt:lpstr>-Here we make it possible that the doctor evaluates the student’s quiz based on the student’s solution and divides it into four needs. The doctor evaluates it: Coding Validation 25% , Layout/Design 25% , Cascading Style Sheet 20% , Graphics 15% , Each of these items is divided into Excellent 20 pts, Good 15 pts, fair 10 pts, poor 1 pts, The doctor let the student knows the reason for having this grade. </vt:lpstr>
      <vt:lpstr>Student course Grades</vt:lpstr>
      <vt:lpstr>Each Course Grade description</vt:lpstr>
      <vt:lpstr>Course Details </vt:lpstr>
      <vt:lpstr>Course Details: Student UI</vt:lpstr>
      <vt:lpstr>Course Details Description</vt:lpstr>
      <vt:lpstr>Student Grade : mobile</vt:lpstr>
      <vt:lpstr>Student Grades Page: web</vt:lpstr>
      <vt:lpstr>Chart code</vt:lpstr>
      <vt:lpstr>Student Grade Description</vt:lpstr>
      <vt:lpstr>Professor Page: Student UI</vt:lpstr>
      <vt:lpstr>Student Grades: </vt:lpstr>
      <vt:lpstr>Professor Page</vt:lpstr>
      <vt:lpstr>Home Page: Professor UI</vt:lpstr>
      <vt:lpstr>Home page description</vt:lpstr>
      <vt:lpstr>Students Page: Professor UI</vt:lpstr>
      <vt:lpstr>Students page description</vt:lpstr>
      <vt:lpstr>Student Grades: Professor UI</vt:lpstr>
      <vt:lpstr>Professor Grading Students</vt:lpstr>
      <vt:lpstr>What is next??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Login Page</dc:title>
  <dc:creator>Ahmed</dc:creator>
  <cp:lastModifiedBy>nada gr</cp:lastModifiedBy>
  <cp:revision>55</cp:revision>
  <dcterms:created xsi:type="dcterms:W3CDTF">2006-08-16T00:00:00Z</dcterms:created>
  <dcterms:modified xsi:type="dcterms:W3CDTF">2024-06-11T23:46:33Z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0x010100BEC0963FBECC0D4AA2893255EE9DFF9A</vt:lpwstr>
  </property>
</Properties>
</file>