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Helvetica Neue"/>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2" roundtripDataSignature="AMtx7mhbcMiz7VtA1+fqFEqRtkisQx/O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bold.fntdata"/><Relationship Id="rId6" Type="http://schemas.openxmlformats.org/officeDocument/2006/relationships/slide" Target="slides/slide1.xml"/><Relationship Id="rId18"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af1bf3506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11af1bf3506_4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af1bf3506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1af1bf3506_4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af1bf3506_6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af1bf3506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af1bf3506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af1bf350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af1bbdbb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af1bbdb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af1bbdbb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af1bbdb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af1bbdbb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af1bbdb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af1bbdbb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af1bbdbb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Διαφάνεια τίτλου"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Κατακόρυφο κείμενο"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ατακόρυφος τίτλος και Κείμενο"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Αντικείμενο"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εφαλίδα ενότητας"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Δύο περιεχόμενα"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Σύγκριση"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Μόνο τίτλος"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ενή"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Περιεχόμενο με λεζάντα"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Εικόνα με λεζάντα"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p:nvPr>
            <p:ph idx="2" type="pic"/>
          </p:nvPr>
        </p:nvSpPr>
        <p:spPr>
          <a:xfrm>
            <a:off x="1792288" y="612775"/>
            <a:ext cx="5486400" cy="4114800"/>
          </a:xfrm>
          <a:prstGeom prst="rect">
            <a:avLst/>
          </a:prstGeom>
          <a:noFill/>
          <a:ln>
            <a:noFill/>
          </a:ln>
        </p:spPr>
      </p:sp>
      <p:sp>
        <p:nvSpPr>
          <p:cNvPr id="64" name="Google Shape;64;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l-G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69350" y="783175"/>
            <a:ext cx="8805300" cy="1883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b="1" lang="el-GR" sz="4800">
                <a:solidFill>
                  <a:schemeClr val="lt1"/>
                </a:solidFill>
                <a:latin typeface="Helvetica Neue"/>
                <a:ea typeface="Helvetica Neue"/>
                <a:cs typeface="Helvetica Neue"/>
                <a:sym typeface="Helvetica Neue"/>
              </a:rPr>
              <a:t>Ανάλυση κα</a:t>
            </a:r>
            <a:r>
              <a:rPr b="1" lang="el-GR" sz="4800">
                <a:solidFill>
                  <a:schemeClr val="lt1"/>
                </a:solidFill>
                <a:latin typeface="Helvetica Neue"/>
                <a:ea typeface="Helvetica Neue"/>
                <a:cs typeface="Helvetica Neue"/>
                <a:sym typeface="Helvetica Neue"/>
              </a:rPr>
              <a:t>ι </a:t>
            </a:r>
            <a:r>
              <a:rPr b="1" lang="el-GR" sz="4800">
                <a:solidFill>
                  <a:schemeClr val="lt1"/>
                </a:solidFill>
                <a:latin typeface="Helvetica Neue"/>
                <a:ea typeface="Helvetica Neue"/>
                <a:cs typeface="Helvetica Neue"/>
                <a:sym typeface="Helvetica Neue"/>
              </a:rPr>
              <a:t>Σχεδιασμός Πληροφοριακών Συστημάτων</a:t>
            </a:r>
            <a:endParaRPr b="1" sz="4800">
              <a:solidFill>
                <a:schemeClr val="lt1"/>
              </a:solidFill>
              <a:latin typeface="Helvetica Neue"/>
              <a:ea typeface="Helvetica Neue"/>
              <a:cs typeface="Helvetica Neue"/>
              <a:sym typeface="Helvetica Neue"/>
            </a:endParaRPr>
          </a:p>
        </p:txBody>
      </p:sp>
      <p:sp>
        <p:nvSpPr>
          <p:cNvPr id="85" name="Google Shape;85;p1"/>
          <p:cNvSpPr txBox="1"/>
          <p:nvPr>
            <p:ph idx="1" type="subTitle"/>
          </p:nvPr>
        </p:nvSpPr>
        <p:spPr>
          <a:xfrm>
            <a:off x="190500" y="5291450"/>
            <a:ext cx="5257800" cy="1371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518"/>
              </a:spcBef>
              <a:spcAft>
                <a:spcPts val="0"/>
              </a:spcAft>
              <a:buNone/>
            </a:pPr>
            <a:r>
              <a:rPr b="1" lang="el-GR" sz="2600">
                <a:solidFill>
                  <a:srgbClr val="D9D9D9"/>
                </a:solidFill>
                <a:latin typeface="Helvetica Neue"/>
                <a:ea typeface="Helvetica Neue"/>
                <a:cs typeface="Helvetica Neue"/>
                <a:sym typeface="Helvetica Neue"/>
              </a:rPr>
              <a:t>Αστρινάκης Νικόλαος</a:t>
            </a:r>
            <a:endParaRPr b="1" sz="2600">
              <a:solidFill>
                <a:srgbClr val="D9D9D9"/>
              </a:solidFill>
              <a:latin typeface="Helvetica Neue"/>
              <a:ea typeface="Helvetica Neue"/>
              <a:cs typeface="Helvetica Neue"/>
              <a:sym typeface="Helvetica Neue"/>
            </a:endParaRPr>
          </a:p>
          <a:p>
            <a:pPr indent="0" lvl="0" marL="0" rtl="0" algn="l">
              <a:lnSpc>
                <a:spcPct val="80000"/>
              </a:lnSpc>
              <a:spcBef>
                <a:spcPts val="1000"/>
              </a:spcBef>
              <a:spcAft>
                <a:spcPts val="0"/>
              </a:spcAft>
              <a:buNone/>
            </a:pPr>
            <a:r>
              <a:rPr b="1" lang="el-GR" sz="2600">
                <a:solidFill>
                  <a:srgbClr val="D9D9D9"/>
                </a:solidFill>
                <a:latin typeface="Helvetica Neue"/>
                <a:ea typeface="Helvetica Neue"/>
                <a:cs typeface="Helvetica Neue"/>
                <a:sym typeface="Helvetica Neue"/>
              </a:rPr>
              <a:t>Καπαρού Αλεξάνδρα</a:t>
            </a:r>
            <a:endParaRPr b="1" sz="2600">
              <a:solidFill>
                <a:srgbClr val="D9D9D9"/>
              </a:solidFill>
              <a:latin typeface="Helvetica Neue"/>
              <a:ea typeface="Helvetica Neue"/>
              <a:cs typeface="Helvetica Neue"/>
              <a:sym typeface="Helvetica Neue"/>
            </a:endParaRPr>
          </a:p>
          <a:p>
            <a:pPr indent="0" lvl="0" marL="0" rtl="0" algn="l">
              <a:lnSpc>
                <a:spcPct val="80000"/>
              </a:lnSpc>
              <a:spcBef>
                <a:spcPts val="1000"/>
              </a:spcBef>
              <a:spcAft>
                <a:spcPts val="1000"/>
              </a:spcAft>
              <a:buNone/>
            </a:pPr>
            <a:r>
              <a:rPr b="1" lang="el-GR" sz="2600">
                <a:solidFill>
                  <a:srgbClr val="D9D9D9"/>
                </a:solidFill>
                <a:latin typeface="Helvetica Neue"/>
                <a:ea typeface="Helvetica Neue"/>
                <a:cs typeface="Helvetica Neue"/>
                <a:sym typeface="Helvetica Neue"/>
              </a:rPr>
              <a:t>Ταμπακάκης Χρήστος</a:t>
            </a:r>
            <a:endParaRPr b="1" sz="2600">
              <a:solidFill>
                <a:srgbClr val="D9D9D9"/>
              </a:solidFill>
              <a:latin typeface="Helvetica Neue"/>
              <a:ea typeface="Helvetica Neue"/>
              <a:cs typeface="Helvetica Neue"/>
              <a:sym typeface="Helvetica Neue"/>
            </a:endParaRPr>
          </a:p>
        </p:txBody>
      </p:sp>
      <p:sp>
        <p:nvSpPr>
          <p:cNvPr id="86" name="Google Shape;86;p1"/>
          <p:cNvSpPr txBox="1"/>
          <p:nvPr/>
        </p:nvSpPr>
        <p:spPr>
          <a:xfrm>
            <a:off x="6946950" y="5832050"/>
            <a:ext cx="20277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l-GR" sz="2400" u="none" cap="none" strike="noStrike">
                <a:solidFill>
                  <a:srgbClr val="CCCCCC"/>
                </a:solidFill>
                <a:latin typeface="Helvetica Neue"/>
                <a:ea typeface="Helvetica Neue"/>
                <a:cs typeface="Helvetica Neue"/>
                <a:sym typeface="Helvetica Neue"/>
              </a:rPr>
              <a:t>Ομάδα : 15</a:t>
            </a:r>
            <a:endParaRPr b="1" sz="2400">
              <a:solidFill>
                <a:srgbClr val="CCCCCC"/>
              </a:solidFill>
              <a:latin typeface="Helvetica Neue"/>
              <a:ea typeface="Helvetica Neue"/>
              <a:cs typeface="Helvetica Neue"/>
              <a:sym typeface="Helvetica Neue"/>
            </a:endParaRPr>
          </a:p>
          <a:p>
            <a:pPr indent="0" lvl="0" marL="0" marR="0" rtl="0" algn="l">
              <a:spcBef>
                <a:spcPts val="0"/>
              </a:spcBef>
              <a:spcAft>
                <a:spcPts val="0"/>
              </a:spcAft>
              <a:buNone/>
            </a:pPr>
            <a:r>
              <a:rPr b="1" lang="el-GR" sz="2400">
                <a:solidFill>
                  <a:srgbClr val="CCCCCC"/>
                </a:solidFill>
                <a:latin typeface="Helvetica Neue"/>
                <a:ea typeface="Helvetica Neue"/>
                <a:cs typeface="Helvetica Neue"/>
                <a:sym typeface="Helvetica Neue"/>
              </a:rPr>
              <a:t>Θέμα : 13γ</a:t>
            </a:r>
            <a:endParaRPr b="1" sz="2400">
              <a:solidFill>
                <a:srgbClr val="CCCCCC"/>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1af1bf3506_4_7"/>
          <p:cNvSpPr txBox="1"/>
          <p:nvPr>
            <p:ph idx="1" type="body"/>
          </p:nvPr>
        </p:nvSpPr>
        <p:spPr>
          <a:xfrm>
            <a:off x="457200" y="1600200"/>
            <a:ext cx="8229600" cy="4526100"/>
          </a:xfrm>
          <a:prstGeom prst="rect">
            <a:avLst/>
          </a:prstGeom>
          <a:solidFill>
            <a:srgbClr val="041431">
              <a:alpha val="74360"/>
            </a:srgbClr>
          </a:solidFill>
          <a:ln>
            <a:noFill/>
          </a:ln>
        </p:spPr>
        <p:txBody>
          <a:bodyPr anchorCtr="0" anchor="t" bIns="45700" lIns="91425" spcFirstLastPara="1" rIns="91425" wrap="square" tIns="45700">
            <a:normAutofit fontScale="92500"/>
          </a:bodyPr>
          <a:lstStyle/>
          <a:p>
            <a:pPr indent="0" lvl="0" marL="0" rtl="0" algn="l">
              <a:lnSpc>
                <a:spcPct val="150000"/>
              </a:lnSpc>
              <a:spcBef>
                <a:spcPts val="0"/>
              </a:spcBef>
              <a:spcAft>
                <a:spcPts val="0"/>
              </a:spcAft>
              <a:buNone/>
            </a:pPr>
            <a:r>
              <a:rPr b="1" lang="el-GR" sz="2600">
                <a:solidFill>
                  <a:schemeClr val="lt1"/>
                </a:solidFill>
                <a:latin typeface="Helvetica Neue"/>
                <a:ea typeface="Helvetica Neue"/>
                <a:cs typeface="Helvetica Neue"/>
                <a:sym typeface="Helvetica Neue"/>
              </a:rPr>
              <a:t>Συμβατότητα Java με CQL data types</a:t>
            </a:r>
            <a:endParaRPr b="1" sz="2600">
              <a:solidFill>
                <a:schemeClr val="lt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b="1" sz="2600">
              <a:solidFill>
                <a:schemeClr val="lt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l-GR" sz="2600">
                <a:solidFill>
                  <a:schemeClr val="lt1"/>
                </a:solidFill>
                <a:latin typeface="Helvetica Neue"/>
                <a:ea typeface="Helvetica Neue"/>
                <a:cs typeface="Helvetica Neue"/>
                <a:sym typeface="Helvetica Neue"/>
              </a:rPr>
              <a:t>Αρχικά σκοπεύαμε να παράγουμε ημερήσια δεδομένα και η στήλη που αποθηκεύει το παράθυρο να έχει datatype date. Ωστόσο λόγω προβλημάτων αντιστοίχισης των τύπων δεδομένων της Java με αυτών της CQL, χρησιμοποιήσαμε timestamp, το οποίο μας δίνει και την δυνατότητα να χρησιμοποιούμε και παράθυρα μικρότερα των 24 ωρών.</a:t>
            </a:r>
            <a:endParaRPr sz="2600">
              <a:solidFill>
                <a:schemeClr val="lt1"/>
              </a:solidFill>
              <a:latin typeface="Helvetica Neue"/>
              <a:ea typeface="Helvetica Neue"/>
              <a:cs typeface="Helvetica Neue"/>
              <a:sym typeface="Helvetica Neue"/>
            </a:endParaRPr>
          </a:p>
        </p:txBody>
      </p:sp>
      <p:cxnSp>
        <p:nvCxnSpPr>
          <p:cNvPr id="146" name="Google Shape;146;g11af1bf3506_4_7"/>
          <p:cNvCxnSpPr/>
          <p:nvPr/>
        </p:nvCxnSpPr>
        <p:spPr>
          <a:xfrm>
            <a:off x="-8100" y="1099775"/>
            <a:ext cx="9160200" cy="0"/>
          </a:xfrm>
          <a:prstGeom prst="straightConnector1">
            <a:avLst/>
          </a:prstGeom>
          <a:noFill/>
          <a:ln cap="flat" cmpd="sng" w="38100">
            <a:solidFill>
              <a:schemeClr val="lt1"/>
            </a:solidFill>
            <a:prstDash val="solid"/>
            <a:round/>
            <a:headEnd len="med" w="med" type="none"/>
            <a:tailEnd len="med" w="med" type="none"/>
          </a:ln>
        </p:spPr>
      </p:cxnSp>
      <p:sp>
        <p:nvSpPr>
          <p:cNvPr id="147" name="Google Shape;147;g11af1bf3506_4_7"/>
          <p:cNvSpPr txBox="1"/>
          <p:nvPr>
            <p:ph type="title"/>
          </p:nvPr>
        </p:nvSpPr>
        <p:spPr>
          <a:xfrm>
            <a:off x="173975" y="0"/>
            <a:ext cx="8970000" cy="1099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b="1" lang="el-GR" sz="3900">
                <a:solidFill>
                  <a:schemeClr val="lt1"/>
                </a:solidFill>
                <a:latin typeface="Helvetica Neue"/>
                <a:ea typeface="Helvetica Neue"/>
                <a:cs typeface="Helvetica Neue"/>
                <a:sym typeface="Helvetica Neue"/>
              </a:rPr>
              <a:t>Προβλήματα που αντιμετωπίσαμε</a:t>
            </a:r>
            <a:endParaRPr b="1" sz="3900">
              <a:solidFill>
                <a:schemeClr val="lt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1af1bf3506_4_12"/>
          <p:cNvSpPr txBox="1"/>
          <p:nvPr>
            <p:ph type="title"/>
          </p:nvPr>
        </p:nvSpPr>
        <p:spPr>
          <a:xfrm>
            <a:off x="173975" y="0"/>
            <a:ext cx="8970000" cy="1099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b="1" lang="el-GR" sz="3900">
                <a:solidFill>
                  <a:schemeClr val="lt1"/>
                </a:solidFill>
                <a:latin typeface="Helvetica Neue"/>
                <a:ea typeface="Helvetica Neue"/>
                <a:cs typeface="Helvetica Neue"/>
                <a:sym typeface="Helvetica Neue"/>
              </a:rPr>
              <a:t>Προβλήματα που αντιμετωπίσαμε</a:t>
            </a:r>
            <a:endParaRPr b="1" sz="3900">
              <a:solidFill>
                <a:schemeClr val="lt1"/>
              </a:solidFill>
              <a:latin typeface="Helvetica Neue"/>
              <a:ea typeface="Helvetica Neue"/>
              <a:cs typeface="Helvetica Neue"/>
              <a:sym typeface="Helvetica Neue"/>
            </a:endParaRPr>
          </a:p>
        </p:txBody>
      </p:sp>
      <p:cxnSp>
        <p:nvCxnSpPr>
          <p:cNvPr id="153" name="Google Shape;153;g11af1bf3506_4_12"/>
          <p:cNvCxnSpPr/>
          <p:nvPr/>
        </p:nvCxnSpPr>
        <p:spPr>
          <a:xfrm>
            <a:off x="-8100" y="1099775"/>
            <a:ext cx="9160200" cy="0"/>
          </a:xfrm>
          <a:prstGeom prst="straightConnector1">
            <a:avLst/>
          </a:prstGeom>
          <a:noFill/>
          <a:ln cap="flat" cmpd="sng" w="38100">
            <a:solidFill>
              <a:schemeClr val="lt1"/>
            </a:solidFill>
            <a:prstDash val="solid"/>
            <a:round/>
            <a:headEnd len="med" w="med" type="none"/>
            <a:tailEnd len="med" w="med" type="none"/>
          </a:ln>
        </p:spPr>
      </p:cxnSp>
      <p:sp>
        <p:nvSpPr>
          <p:cNvPr id="154" name="Google Shape;154;g11af1bf3506_4_12"/>
          <p:cNvSpPr txBox="1"/>
          <p:nvPr>
            <p:ph idx="1" type="body"/>
          </p:nvPr>
        </p:nvSpPr>
        <p:spPr>
          <a:xfrm>
            <a:off x="457200" y="1600200"/>
            <a:ext cx="8229600" cy="4526100"/>
          </a:xfrm>
          <a:prstGeom prst="rect">
            <a:avLst/>
          </a:prstGeom>
          <a:solidFill>
            <a:srgbClr val="041431">
              <a:alpha val="74360"/>
            </a:srgbClr>
          </a:solidFill>
          <a:ln>
            <a:noFill/>
          </a:ln>
        </p:spPr>
        <p:txBody>
          <a:bodyPr anchorCtr="0" anchor="t" bIns="45700" lIns="91425" spcFirstLastPara="1" rIns="91425" wrap="square" tIns="45700">
            <a:normAutofit fontScale="85000" lnSpcReduction="10000"/>
          </a:bodyPr>
          <a:lstStyle/>
          <a:p>
            <a:pPr indent="0" lvl="0" marL="0" rtl="0" algn="l">
              <a:lnSpc>
                <a:spcPct val="150000"/>
              </a:lnSpc>
              <a:spcBef>
                <a:spcPts val="0"/>
              </a:spcBef>
              <a:spcAft>
                <a:spcPts val="0"/>
              </a:spcAft>
              <a:buNone/>
            </a:pPr>
            <a:r>
              <a:rPr b="1" lang="el-GR" sz="2600">
                <a:solidFill>
                  <a:schemeClr val="lt1"/>
                </a:solidFill>
                <a:latin typeface="Helvetica Neue"/>
                <a:ea typeface="Helvetica Neue"/>
                <a:cs typeface="Helvetica Neue"/>
                <a:sym typeface="Helvetica Neue"/>
              </a:rPr>
              <a:t>Συμβατότητα Cassandra με Grafana</a:t>
            </a:r>
            <a:endParaRPr b="1" sz="2600">
              <a:solidFill>
                <a:schemeClr val="lt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b="1" sz="2600">
              <a:solidFill>
                <a:schemeClr val="lt1"/>
              </a:solidFill>
              <a:latin typeface="Helvetica Neue"/>
              <a:ea typeface="Helvetica Neue"/>
              <a:cs typeface="Helvetica Neue"/>
              <a:sym typeface="Helvetica Neue"/>
            </a:endParaRPr>
          </a:p>
          <a:p>
            <a:pPr indent="0" lvl="0" marL="0" rtl="0" algn="just">
              <a:lnSpc>
                <a:spcPct val="150000"/>
              </a:lnSpc>
              <a:spcBef>
                <a:spcPts val="0"/>
              </a:spcBef>
              <a:spcAft>
                <a:spcPts val="0"/>
              </a:spcAft>
              <a:buNone/>
            </a:pPr>
            <a:r>
              <a:rPr lang="el-GR" sz="2482">
                <a:solidFill>
                  <a:schemeClr val="lt1"/>
                </a:solidFill>
                <a:latin typeface="Helvetica Neue"/>
                <a:ea typeface="Helvetica Neue"/>
                <a:cs typeface="Helvetica Neue"/>
                <a:sym typeface="Helvetica Neue"/>
              </a:rPr>
              <a:t>Για την εξαγωγή δεδομένων από το Cassandra και την παρουσίασή τους, το Grafana απαιτεί τη χρήση ενός plugin. Το προτεινόμενο plugin ωστόσο καθίσταται μη συμβατό ακολουθώντας τις κατάλληλες οδηγίες, καθώς η έκδοση του plugin δεν ήταν η κατάλληλη και δεν υπήρχε τρόπος να αναβαθμιστεί χειροκίνητα. Το πρόβλημα εν τέλει λύθηκε κατεβάζοντας ένα παράδειγμα χρήσης του plugin το οποίο εκτέλεσε αυτόματα τις κατάλληλες αναβαθμίσεις.</a:t>
            </a:r>
            <a:endParaRPr sz="2482">
              <a:solidFill>
                <a:schemeClr val="lt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1af1bf3506_6_8"/>
          <p:cNvSpPr txBox="1"/>
          <p:nvPr>
            <p:ph type="title"/>
          </p:nvPr>
        </p:nvSpPr>
        <p:spPr>
          <a:xfrm>
            <a:off x="125" y="2427250"/>
            <a:ext cx="9144000" cy="1143000"/>
          </a:xfrm>
          <a:prstGeom prst="rect">
            <a:avLst/>
          </a:prstGeom>
          <a:solidFill>
            <a:srgbClr val="041431">
              <a:alpha val="74360"/>
            </a:srgbClr>
          </a:solidFill>
        </p:spPr>
        <p:txBody>
          <a:bodyPr anchorCtr="0" anchor="ctr" bIns="45700" lIns="91425" spcFirstLastPara="1" rIns="91425" wrap="square" tIns="45700">
            <a:normAutofit/>
          </a:bodyPr>
          <a:lstStyle/>
          <a:p>
            <a:pPr indent="0" lvl="0" marL="0" rtl="0" algn="ctr">
              <a:spcBef>
                <a:spcPts val="0"/>
              </a:spcBef>
              <a:spcAft>
                <a:spcPts val="0"/>
              </a:spcAft>
              <a:buNone/>
            </a:pPr>
            <a:r>
              <a:rPr lang="el-GR">
                <a:solidFill>
                  <a:schemeClr val="lt1"/>
                </a:solidFill>
              </a:rPr>
              <a:t>Σας ευχαριστούμε!</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l-GR" sz="3900">
                <a:solidFill>
                  <a:schemeClr val="lt1"/>
                </a:solidFill>
                <a:latin typeface="Helvetica Neue"/>
                <a:ea typeface="Helvetica Neue"/>
                <a:cs typeface="Helvetica Neue"/>
                <a:sym typeface="Helvetica Neue"/>
              </a:rPr>
              <a:t>Στ</a:t>
            </a:r>
            <a:r>
              <a:rPr b="1" lang="el-GR" sz="3900">
                <a:solidFill>
                  <a:schemeClr val="lt1"/>
                </a:solidFill>
                <a:latin typeface="Helvetica Neue"/>
                <a:ea typeface="Helvetica Neue"/>
                <a:cs typeface="Helvetica Neue"/>
                <a:sym typeface="Helvetica Neue"/>
              </a:rPr>
              <a:t>όχος της εργασίας</a:t>
            </a:r>
            <a:endParaRPr b="1" sz="3900">
              <a:solidFill>
                <a:schemeClr val="lt1"/>
              </a:solidFill>
              <a:latin typeface="Helvetica Neue"/>
              <a:ea typeface="Helvetica Neue"/>
              <a:cs typeface="Helvetica Neue"/>
              <a:sym typeface="Helvetica Neue"/>
            </a:endParaRPr>
          </a:p>
        </p:txBody>
      </p:sp>
      <p:sp>
        <p:nvSpPr>
          <p:cNvPr id="92" name="Google Shape;92;p2"/>
          <p:cNvSpPr txBox="1"/>
          <p:nvPr>
            <p:ph idx="1" type="body"/>
          </p:nvPr>
        </p:nvSpPr>
        <p:spPr>
          <a:xfrm>
            <a:off x="317500" y="1647075"/>
            <a:ext cx="8551200" cy="4851000"/>
          </a:xfrm>
          <a:prstGeom prst="rect">
            <a:avLst/>
          </a:prstGeom>
          <a:solidFill>
            <a:srgbClr val="041431">
              <a:alpha val="74360"/>
            </a:srgbClr>
          </a:solid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lt1"/>
              </a:buClr>
              <a:buSzPts val="2800"/>
              <a:buNone/>
            </a:pPr>
            <a:r>
              <a:rPr lang="el-GR" sz="2600">
                <a:solidFill>
                  <a:schemeClr val="lt1"/>
                </a:solidFill>
                <a:latin typeface="Helvetica Neue"/>
                <a:ea typeface="Helvetica Neue"/>
                <a:cs typeface="Helvetica Neue"/>
                <a:sym typeface="Helvetica Neue"/>
              </a:rPr>
              <a:t>  </a:t>
            </a:r>
            <a:endParaRPr sz="2600">
              <a:solidFill>
                <a:schemeClr val="lt1"/>
              </a:solidFill>
              <a:latin typeface="Helvetica Neue"/>
              <a:ea typeface="Helvetica Neue"/>
              <a:cs typeface="Helvetica Neue"/>
              <a:sym typeface="Helvetica Neue"/>
            </a:endParaRPr>
          </a:p>
          <a:p>
            <a:pPr indent="0" lvl="0" marL="269999" rtl="0" algn="just">
              <a:spcBef>
                <a:spcPts val="0"/>
              </a:spcBef>
              <a:spcAft>
                <a:spcPts val="0"/>
              </a:spcAft>
              <a:buClr>
                <a:schemeClr val="lt1"/>
              </a:buClr>
              <a:buSzPts val="2800"/>
              <a:buNone/>
            </a:pPr>
            <a:r>
              <a:rPr lang="el-GR" sz="2600">
                <a:solidFill>
                  <a:schemeClr val="lt1"/>
                </a:solidFill>
                <a:latin typeface="Helvetica Neue"/>
                <a:ea typeface="Helvetica Neue"/>
                <a:cs typeface="Helvetica Neue"/>
                <a:sym typeface="Helvetica Neue"/>
              </a:rPr>
              <a:t>Σκοπός της εργασίας ήταν να υλοποιήσουμε ένα</a:t>
            </a:r>
            <a:r>
              <a:rPr lang="el-GR" sz="2600">
                <a:solidFill>
                  <a:schemeClr val="lt1"/>
                </a:solidFill>
                <a:latin typeface="Helvetica Neue"/>
                <a:ea typeface="Helvetica Neue"/>
                <a:cs typeface="Helvetica Neue"/>
                <a:sym typeface="Helvetica Neue"/>
              </a:rPr>
              <a:t> </a:t>
            </a:r>
            <a:r>
              <a:rPr lang="el-GR" sz="2600">
                <a:solidFill>
                  <a:schemeClr val="lt1"/>
                </a:solidFill>
                <a:latin typeface="Helvetica Neue"/>
                <a:ea typeface="Helvetica Neue"/>
                <a:cs typeface="Helvetica Neue"/>
                <a:sym typeface="Helvetica Neue"/>
              </a:rPr>
              <a:t>Live Streaming System το οποίο αποτελεί το πρωτότυπο ενός IoT συστήματος. </a:t>
            </a:r>
            <a:endParaRPr sz="2600">
              <a:solidFill>
                <a:schemeClr val="lt1"/>
              </a:solidFill>
              <a:latin typeface="Helvetica Neue"/>
              <a:ea typeface="Helvetica Neue"/>
              <a:cs typeface="Helvetica Neue"/>
              <a:sym typeface="Helvetica Neue"/>
            </a:endParaRPr>
          </a:p>
          <a:p>
            <a:pPr indent="-342900" lvl="0" marL="342900" rtl="0" algn="just">
              <a:spcBef>
                <a:spcPts val="0"/>
              </a:spcBef>
              <a:spcAft>
                <a:spcPts val="0"/>
              </a:spcAft>
              <a:buClr>
                <a:schemeClr val="lt1"/>
              </a:buClr>
              <a:buSzPts val="2800"/>
              <a:buNone/>
            </a:pPr>
            <a:r>
              <a:t/>
            </a:r>
            <a:endParaRPr sz="2600">
              <a:solidFill>
                <a:schemeClr val="lt1"/>
              </a:solidFill>
              <a:latin typeface="Helvetica Neue"/>
              <a:ea typeface="Helvetica Neue"/>
              <a:cs typeface="Helvetica Neue"/>
              <a:sym typeface="Helvetica Neue"/>
            </a:endParaRPr>
          </a:p>
          <a:p>
            <a:pPr indent="-342900" lvl="0" marL="269999" rtl="0" algn="just">
              <a:spcBef>
                <a:spcPts val="0"/>
              </a:spcBef>
              <a:spcAft>
                <a:spcPts val="0"/>
              </a:spcAft>
              <a:buClr>
                <a:schemeClr val="lt1"/>
              </a:buClr>
              <a:buSzPts val="2800"/>
              <a:buNone/>
            </a:pPr>
            <a:r>
              <a:rPr lang="el-GR" sz="2600">
                <a:solidFill>
                  <a:schemeClr val="lt1"/>
                </a:solidFill>
                <a:latin typeface="Helvetica Neue"/>
                <a:ea typeface="Helvetica Neue"/>
                <a:cs typeface="Helvetica Neue"/>
                <a:sym typeface="Helvetica Neue"/>
              </a:rPr>
              <a:t> 	Ένα τέτοιο σύστημα θα μπορούσε να βρει</a:t>
            </a:r>
            <a:r>
              <a:rPr lang="el-GR" sz="2600">
                <a:solidFill>
                  <a:schemeClr val="lt1"/>
                </a:solidFill>
                <a:latin typeface="Helvetica Neue"/>
                <a:ea typeface="Helvetica Neue"/>
                <a:cs typeface="Helvetica Neue"/>
                <a:sym typeface="Helvetica Neue"/>
              </a:rPr>
              <a:t> </a:t>
            </a:r>
            <a:r>
              <a:rPr lang="el-GR" sz="2600">
                <a:solidFill>
                  <a:schemeClr val="lt1"/>
                </a:solidFill>
                <a:latin typeface="Helvetica Neue"/>
                <a:ea typeface="Helvetica Neue"/>
                <a:cs typeface="Helvetica Neue"/>
                <a:sym typeface="Helvetica Neue"/>
              </a:rPr>
              <a:t>εφαρμογή σε ένα σύστημα smart home ή σε κάποια εταιρεία για predictive asset maintenance.</a:t>
            </a:r>
            <a:endParaRPr sz="2600">
              <a:solidFill>
                <a:schemeClr val="lt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1af1bf3506_3_0"/>
          <p:cNvSpPr txBox="1"/>
          <p:nvPr>
            <p:ph type="title"/>
          </p:nvPr>
        </p:nvSpPr>
        <p:spPr>
          <a:xfrm>
            <a:off x="236400" y="236350"/>
            <a:ext cx="8671200" cy="672900"/>
          </a:xfrm>
          <a:prstGeom prst="rect">
            <a:avLst/>
          </a:prstGeom>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400"/>
              <a:buFont typeface="Calibri"/>
              <a:buNone/>
            </a:pPr>
            <a:r>
              <a:rPr b="1" lang="el-GR" sz="3900">
                <a:solidFill>
                  <a:schemeClr val="lt1"/>
                </a:solidFill>
                <a:latin typeface="Helvetica Neue"/>
                <a:ea typeface="Helvetica Neue"/>
                <a:cs typeface="Helvetica Neue"/>
                <a:sym typeface="Helvetica Neue"/>
              </a:rPr>
              <a:t>Λογισμικό που Χρησιμοποιήθηκε</a:t>
            </a:r>
            <a:endParaRPr b="1" sz="3900">
              <a:solidFill>
                <a:schemeClr val="lt1"/>
              </a:solidFill>
            </a:endParaRPr>
          </a:p>
        </p:txBody>
      </p:sp>
      <p:sp>
        <p:nvSpPr>
          <p:cNvPr id="98" name="Google Shape;98;g11af1bf3506_3_0"/>
          <p:cNvSpPr txBox="1"/>
          <p:nvPr>
            <p:ph idx="1" type="body"/>
          </p:nvPr>
        </p:nvSpPr>
        <p:spPr>
          <a:xfrm>
            <a:off x="236400" y="1600200"/>
            <a:ext cx="8671200" cy="4792200"/>
          </a:xfrm>
          <a:prstGeom prst="rect">
            <a:avLst/>
          </a:prstGeom>
          <a:solidFill>
            <a:srgbClr val="041431">
              <a:alpha val="74360"/>
            </a:srgbClr>
          </a:solidFill>
        </p:spPr>
        <p:txBody>
          <a:bodyPr anchorCtr="0" anchor="t" bIns="45700" lIns="91425" spcFirstLastPara="1" rIns="91425" wrap="square" tIns="45700">
            <a:normAutofit/>
          </a:bodyPr>
          <a:lstStyle/>
          <a:p>
            <a:pPr indent="0" lvl="0" marL="0" rtl="0" algn="l">
              <a:lnSpc>
                <a:spcPct val="150000"/>
              </a:lnSpc>
              <a:spcBef>
                <a:spcPts val="360"/>
              </a:spcBef>
              <a:spcAft>
                <a:spcPts val="0"/>
              </a:spcAft>
              <a:buNone/>
            </a:pPr>
            <a:r>
              <a:rPr b="1" lang="el-GR">
                <a:solidFill>
                  <a:schemeClr val="lt1"/>
                </a:solidFill>
                <a:latin typeface="Helvetica Neue"/>
                <a:ea typeface="Helvetica Neue"/>
                <a:cs typeface="Helvetica Neue"/>
                <a:sym typeface="Helvetica Neue"/>
              </a:rPr>
              <a:t>Java Messaging Service</a:t>
            </a:r>
            <a:endParaRPr>
              <a:solidFill>
                <a:schemeClr val="lt1"/>
              </a:solidFill>
              <a:latin typeface="Helvetica Neue"/>
              <a:ea typeface="Helvetica Neue"/>
              <a:cs typeface="Helvetica Neue"/>
              <a:sym typeface="Helvetica Neue"/>
            </a:endParaRPr>
          </a:p>
          <a:p>
            <a:pPr indent="-387350" lvl="0" marL="457200" rtl="0" algn="l">
              <a:lnSpc>
                <a:spcPct val="150000"/>
              </a:lnSpc>
              <a:spcBef>
                <a:spcPts val="360"/>
              </a:spcBef>
              <a:spcAft>
                <a:spcPts val="0"/>
              </a:spcAft>
              <a:buClr>
                <a:schemeClr val="lt1"/>
              </a:buClr>
              <a:buSzPts val="2500"/>
              <a:buFont typeface="Helvetica Neue"/>
              <a:buChar char="•"/>
            </a:pPr>
            <a:r>
              <a:rPr lang="el-GR" sz="2500">
                <a:solidFill>
                  <a:schemeClr val="lt1"/>
                </a:solidFill>
                <a:latin typeface="Helvetica Neue"/>
                <a:ea typeface="Helvetica Neue"/>
                <a:cs typeface="Helvetica Neue"/>
                <a:sym typeface="Helvetica Neue"/>
              </a:rPr>
              <a:t>Χρησιμοποιήθηκε ως γεννήτρια τυχαίων δεδομένων (αριθμών)  λαμβάνοντας τον ρόλο ενός εικονικού αισθητήρα.</a:t>
            </a:r>
            <a:endParaRPr sz="2500">
              <a:solidFill>
                <a:schemeClr val="lt1"/>
              </a:solidFill>
              <a:latin typeface="Helvetica Neue"/>
              <a:ea typeface="Helvetica Neue"/>
              <a:cs typeface="Helvetica Neue"/>
              <a:sym typeface="Helvetica Neue"/>
            </a:endParaRPr>
          </a:p>
          <a:p>
            <a:pPr indent="-387350" lvl="0" marL="457200" rtl="0" algn="l">
              <a:lnSpc>
                <a:spcPct val="150000"/>
              </a:lnSpc>
              <a:spcBef>
                <a:spcPts val="0"/>
              </a:spcBef>
              <a:spcAft>
                <a:spcPts val="0"/>
              </a:spcAft>
              <a:buClr>
                <a:schemeClr val="lt1"/>
              </a:buClr>
              <a:buSzPts val="2500"/>
              <a:buFont typeface="Helvetica Neue"/>
              <a:buChar char="•"/>
            </a:pPr>
            <a:r>
              <a:rPr lang="el-GR" sz="2500">
                <a:solidFill>
                  <a:schemeClr val="lt1"/>
                </a:solidFill>
                <a:latin typeface="Helvetica Neue"/>
                <a:ea typeface="Helvetica Neue"/>
                <a:cs typeface="Helvetica Neue"/>
                <a:sym typeface="Helvetica Neue"/>
              </a:rPr>
              <a:t>Αποστέλλει μηνύματα ανά σταθερά διαστήματα, εκ των οποίων κάποια επιλέγονται για να φτάσουν με καθυστέρηση</a:t>
            </a:r>
            <a:endParaRPr sz="2500">
              <a:solidFill>
                <a:schemeClr val="lt1"/>
              </a:solidFill>
              <a:latin typeface="Helvetica Neue"/>
              <a:ea typeface="Helvetica Neue"/>
              <a:cs typeface="Helvetica Neue"/>
              <a:sym typeface="Helvetica Neue"/>
            </a:endParaRPr>
          </a:p>
        </p:txBody>
      </p:sp>
      <p:cxnSp>
        <p:nvCxnSpPr>
          <p:cNvPr id="99" name="Google Shape;99;g11af1bf3506_3_0"/>
          <p:cNvCxnSpPr/>
          <p:nvPr/>
        </p:nvCxnSpPr>
        <p:spPr>
          <a:xfrm>
            <a:off x="-8100" y="1099775"/>
            <a:ext cx="91602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1af1bbdbb8_0_0"/>
          <p:cNvSpPr txBox="1"/>
          <p:nvPr>
            <p:ph idx="1" type="body"/>
          </p:nvPr>
        </p:nvSpPr>
        <p:spPr>
          <a:xfrm>
            <a:off x="236400" y="1374925"/>
            <a:ext cx="8759400" cy="5250300"/>
          </a:xfrm>
          <a:prstGeom prst="rect">
            <a:avLst/>
          </a:prstGeom>
          <a:solidFill>
            <a:srgbClr val="041C38">
              <a:alpha val="70770"/>
            </a:srgbClr>
          </a:solidFill>
          <a:effectLst>
            <a:outerShdw blurRad="57150" rotWithShape="0" algn="bl" dir="5700000" dist="19050">
              <a:srgbClr val="000000">
                <a:alpha val="50000"/>
              </a:srgbClr>
            </a:outerShdw>
          </a:effectLst>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935"/>
              <a:buNone/>
            </a:pPr>
            <a:r>
              <a:rPr b="1" lang="el-GR">
                <a:solidFill>
                  <a:schemeClr val="lt1"/>
                </a:solidFill>
                <a:latin typeface="Helvetica Neue"/>
                <a:ea typeface="Helvetica Neue"/>
                <a:cs typeface="Helvetica Neue"/>
                <a:sym typeface="Helvetica Neue"/>
              </a:rPr>
              <a:t>ActiveMQ</a:t>
            </a:r>
            <a:endParaRPr sz="3172">
              <a:solidFill>
                <a:schemeClr val="lt1"/>
              </a:solidFill>
              <a:latin typeface="Helvetica Neue"/>
              <a:ea typeface="Helvetica Neue"/>
              <a:cs typeface="Helvetica Neue"/>
              <a:sym typeface="Helvetica Neue"/>
            </a:endParaRPr>
          </a:p>
          <a:p>
            <a:pPr indent="-370840" lvl="0" marL="457200" rtl="0" algn="just">
              <a:lnSpc>
                <a:spcPct val="150000"/>
              </a:lnSpc>
              <a:spcBef>
                <a:spcPts val="480"/>
              </a:spcBef>
              <a:spcAft>
                <a:spcPts val="0"/>
              </a:spcAft>
              <a:buClr>
                <a:schemeClr val="lt1"/>
              </a:buClr>
              <a:buSzPts val="2240"/>
              <a:buFont typeface="Helvetica Neue"/>
              <a:buChar char="•"/>
            </a:pPr>
            <a:r>
              <a:rPr lang="el-GR" sz="2240">
                <a:solidFill>
                  <a:schemeClr val="lt1"/>
                </a:solidFill>
                <a:latin typeface="Helvetica Neue"/>
                <a:ea typeface="Helvetica Neue"/>
                <a:cs typeface="Helvetica Neue"/>
                <a:sym typeface="Helvetica Neue"/>
              </a:rPr>
              <a:t>Είναι ένας από τους δημοφιλέστερους message brokers ανοιχτού κώδικα.</a:t>
            </a:r>
            <a:endParaRPr sz="2240">
              <a:solidFill>
                <a:schemeClr val="lt1"/>
              </a:solidFill>
              <a:latin typeface="Helvetica Neue"/>
              <a:ea typeface="Helvetica Neue"/>
              <a:cs typeface="Helvetica Neue"/>
              <a:sym typeface="Helvetica Neue"/>
            </a:endParaRPr>
          </a:p>
          <a:p>
            <a:pPr indent="-370840" lvl="0" marL="457200" rtl="0" algn="just">
              <a:lnSpc>
                <a:spcPct val="150000"/>
              </a:lnSpc>
              <a:spcBef>
                <a:spcPts val="0"/>
              </a:spcBef>
              <a:spcAft>
                <a:spcPts val="0"/>
              </a:spcAft>
              <a:buClr>
                <a:schemeClr val="lt1"/>
              </a:buClr>
              <a:buSzPts val="2240"/>
              <a:buFont typeface="Helvetica Neue"/>
              <a:buChar char="•"/>
            </a:pPr>
            <a:r>
              <a:rPr lang="el-GR" sz="2240">
                <a:solidFill>
                  <a:schemeClr val="lt1"/>
                </a:solidFill>
                <a:latin typeface="Helvetica Neue"/>
                <a:ea typeface="Helvetica Neue"/>
                <a:cs typeface="Helvetica Neue"/>
                <a:sym typeface="Helvetica Neue"/>
              </a:rPr>
              <a:t>Χρησιμοποιείται για την ανταλλαγή δεδομένων (λήψη και αποστολή).</a:t>
            </a:r>
            <a:endParaRPr sz="2240">
              <a:solidFill>
                <a:schemeClr val="lt1"/>
              </a:solidFill>
              <a:latin typeface="Helvetica Neue"/>
              <a:ea typeface="Helvetica Neue"/>
              <a:cs typeface="Helvetica Neue"/>
              <a:sym typeface="Helvetica Neue"/>
            </a:endParaRPr>
          </a:p>
          <a:p>
            <a:pPr indent="-370840" lvl="0" marL="457200" rtl="0" algn="just">
              <a:lnSpc>
                <a:spcPct val="150000"/>
              </a:lnSpc>
              <a:spcBef>
                <a:spcPts val="0"/>
              </a:spcBef>
              <a:spcAft>
                <a:spcPts val="0"/>
              </a:spcAft>
              <a:buClr>
                <a:schemeClr val="lt1"/>
              </a:buClr>
              <a:buSzPts val="2240"/>
              <a:buFont typeface="Helvetica Neue"/>
              <a:buChar char="•"/>
            </a:pPr>
            <a:r>
              <a:rPr lang="el-GR" sz="2240">
                <a:solidFill>
                  <a:schemeClr val="lt1"/>
                </a:solidFill>
                <a:latin typeface="Helvetica Neue"/>
                <a:ea typeface="Helvetica Neue"/>
                <a:cs typeface="Helvetica Neue"/>
                <a:sym typeface="Helvetica Neue"/>
              </a:rPr>
              <a:t>Στην εργασία μας, χ</a:t>
            </a:r>
            <a:r>
              <a:rPr lang="el-GR" sz="2240">
                <a:solidFill>
                  <a:schemeClr val="lt1"/>
                </a:solidFill>
                <a:latin typeface="Helvetica Neue"/>
                <a:ea typeface="Helvetica Neue"/>
                <a:cs typeface="Helvetica Neue"/>
                <a:sym typeface="Helvetica Neue"/>
              </a:rPr>
              <a:t>ρησιμοποιείται για την λήψη δεδομένων από έναν εικονικό αισθητήρα, την προσωρινή τοπική τους αποθήκευση και στην συνέχεια την αποστολή τους στο Apache Flink.</a:t>
            </a:r>
            <a:endParaRPr sz="2240">
              <a:solidFill>
                <a:schemeClr val="lt1"/>
              </a:solidFill>
              <a:latin typeface="Helvetica Neue"/>
              <a:ea typeface="Helvetica Neue"/>
              <a:cs typeface="Helvetica Neue"/>
              <a:sym typeface="Helvetica Neue"/>
            </a:endParaRPr>
          </a:p>
          <a:p>
            <a:pPr indent="0" lvl="0" marL="457200" rtl="0" algn="l">
              <a:lnSpc>
                <a:spcPct val="150000"/>
              </a:lnSpc>
              <a:spcBef>
                <a:spcPts val="480"/>
              </a:spcBef>
              <a:spcAft>
                <a:spcPts val="0"/>
              </a:spcAft>
              <a:buSzPts val="935"/>
              <a:buNone/>
            </a:pPr>
            <a:r>
              <a:t/>
            </a:r>
            <a:endParaRPr sz="2240">
              <a:solidFill>
                <a:schemeClr val="lt1"/>
              </a:solidFill>
              <a:latin typeface="Helvetica Neue"/>
              <a:ea typeface="Helvetica Neue"/>
              <a:cs typeface="Helvetica Neue"/>
              <a:sym typeface="Helvetica Neue"/>
            </a:endParaRPr>
          </a:p>
        </p:txBody>
      </p:sp>
      <p:sp>
        <p:nvSpPr>
          <p:cNvPr id="105" name="Google Shape;105;g11af1bbdbb8_0_0"/>
          <p:cNvSpPr txBox="1"/>
          <p:nvPr>
            <p:ph type="title"/>
          </p:nvPr>
        </p:nvSpPr>
        <p:spPr>
          <a:xfrm>
            <a:off x="236400" y="236400"/>
            <a:ext cx="8671200" cy="672900"/>
          </a:xfrm>
          <a:prstGeom prst="rect">
            <a:avLst/>
          </a:prstGeom>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400"/>
              <a:buFont typeface="Calibri"/>
              <a:buNone/>
            </a:pPr>
            <a:r>
              <a:rPr b="1" lang="el-GR" sz="3900">
                <a:solidFill>
                  <a:schemeClr val="lt1"/>
                </a:solidFill>
                <a:latin typeface="Helvetica Neue"/>
                <a:ea typeface="Helvetica Neue"/>
                <a:cs typeface="Helvetica Neue"/>
                <a:sym typeface="Helvetica Neue"/>
              </a:rPr>
              <a:t>Λογισμικό που</a:t>
            </a:r>
            <a:r>
              <a:rPr b="1" lang="el-GR" sz="3900">
                <a:solidFill>
                  <a:schemeClr val="lt1"/>
                </a:solidFill>
                <a:latin typeface="Helvetica Neue"/>
                <a:ea typeface="Helvetica Neue"/>
                <a:cs typeface="Helvetica Neue"/>
                <a:sym typeface="Helvetica Neue"/>
              </a:rPr>
              <a:t> </a:t>
            </a:r>
            <a:r>
              <a:rPr b="1" lang="el-GR" sz="3900">
                <a:solidFill>
                  <a:schemeClr val="lt1"/>
                </a:solidFill>
                <a:latin typeface="Helvetica Neue"/>
                <a:ea typeface="Helvetica Neue"/>
                <a:cs typeface="Helvetica Neue"/>
                <a:sym typeface="Helvetica Neue"/>
              </a:rPr>
              <a:t>Χρησιμοποιήθηκε</a:t>
            </a:r>
            <a:endParaRPr b="1" sz="3900">
              <a:solidFill>
                <a:schemeClr val="lt1"/>
              </a:solidFill>
            </a:endParaRPr>
          </a:p>
        </p:txBody>
      </p:sp>
      <p:cxnSp>
        <p:nvCxnSpPr>
          <p:cNvPr id="106" name="Google Shape;106;g11af1bbdbb8_0_0"/>
          <p:cNvCxnSpPr/>
          <p:nvPr/>
        </p:nvCxnSpPr>
        <p:spPr>
          <a:xfrm>
            <a:off x="-8100" y="1099775"/>
            <a:ext cx="91602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1af1bbdbb8_0_5"/>
          <p:cNvSpPr txBox="1"/>
          <p:nvPr>
            <p:ph idx="1" type="body"/>
          </p:nvPr>
        </p:nvSpPr>
        <p:spPr>
          <a:xfrm>
            <a:off x="236400" y="1388525"/>
            <a:ext cx="8671200" cy="4707600"/>
          </a:xfrm>
          <a:prstGeom prst="rect">
            <a:avLst/>
          </a:prstGeom>
          <a:solidFill>
            <a:srgbClr val="041431">
              <a:alpha val="74360"/>
            </a:srgbClr>
          </a:solidFill>
        </p:spPr>
        <p:txBody>
          <a:bodyPr anchorCtr="0" anchor="t" bIns="45700" lIns="91425" spcFirstLastPara="1" rIns="91425" wrap="square" tIns="45700">
            <a:normAutofit/>
          </a:bodyPr>
          <a:lstStyle/>
          <a:p>
            <a:pPr indent="0" lvl="0" marL="0" rtl="0" algn="just">
              <a:lnSpc>
                <a:spcPct val="150000"/>
              </a:lnSpc>
              <a:spcBef>
                <a:spcPts val="480"/>
              </a:spcBef>
              <a:spcAft>
                <a:spcPts val="0"/>
              </a:spcAft>
              <a:buNone/>
            </a:pPr>
            <a:r>
              <a:rPr b="1" lang="el-GR">
                <a:solidFill>
                  <a:schemeClr val="lt1"/>
                </a:solidFill>
                <a:latin typeface="Helvetica Neue"/>
                <a:ea typeface="Helvetica Neue"/>
                <a:cs typeface="Helvetica Neue"/>
                <a:sym typeface="Helvetica Neue"/>
              </a:rPr>
              <a:t>Apache Flink</a:t>
            </a:r>
            <a:endParaRPr b="1">
              <a:solidFill>
                <a:schemeClr val="lt1"/>
              </a:solidFill>
              <a:latin typeface="Helvetica Neue"/>
              <a:ea typeface="Helvetica Neue"/>
              <a:cs typeface="Helvetica Neue"/>
              <a:sym typeface="Helvetica Neue"/>
            </a:endParaRPr>
          </a:p>
          <a:p>
            <a:pPr indent="-355600" lvl="0" marL="342900" rtl="0" algn="just">
              <a:lnSpc>
                <a:spcPct val="150000"/>
              </a:lnSpc>
              <a:spcBef>
                <a:spcPts val="480"/>
              </a:spcBef>
              <a:spcAft>
                <a:spcPts val="0"/>
              </a:spcAft>
              <a:buClr>
                <a:schemeClr val="lt1"/>
              </a:buClr>
              <a:buSzPts val="2600"/>
              <a:buFont typeface="Helvetica Neue"/>
              <a:buChar char="•"/>
            </a:pPr>
            <a:r>
              <a:rPr lang="el-GR" sz="2600">
                <a:solidFill>
                  <a:schemeClr val="lt1"/>
                </a:solidFill>
                <a:latin typeface="Helvetica Neue"/>
                <a:ea typeface="Helvetica Neue"/>
                <a:cs typeface="Helvetica Neue"/>
                <a:sym typeface="Helvetica Neue"/>
              </a:rPr>
              <a:t>Χρησιμοποιείται για την επεξεργασία δεδομένων μέσω του map-reduce workflow.</a:t>
            </a:r>
            <a:endParaRPr sz="2600">
              <a:solidFill>
                <a:schemeClr val="lt1"/>
              </a:solidFill>
              <a:latin typeface="Helvetica Neue"/>
              <a:ea typeface="Helvetica Neue"/>
              <a:cs typeface="Helvetica Neue"/>
              <a:sym typeface="Helvetica Neue"/>
            </a:endParaRPr>
          </a:p>
          <a:p>
            <a:pPr indent="-355600" lvl="0" marL="342900" rtl="0" algn="just">
              <a:lnSpc>
                <a:spcPct val="150000"/>
              </a:lnSpc>
              <a:spcBef>
                <a:spcPts val="480"/>
              </a:spcBef>
              <a:spcAft>
                <a:spcPts val="0"/>
              </a:spcAft>
              <a:buClr>
                <a:schemeClr val="lt1"/>
              </a:buClr>
              <a:buSzPts val="2600"/>
              <a:buFont typeface="Helvetica Neue"/>
              <a:buChar char="•"/>
            </a:pPr>
            <a:r>
              <a:rPr lang="el-GR" sz="2600">
                <a:solidFill>
                  <a:schemeClr val="lt1"/>
                </a:solidFill>
                <a:latin typeface="Helvetica Neue"/>
                <a:ea typeface="Helvetica Neue"/>
                <a:cs typeface="Helvetica Neue"/>
                <a:sym typeface="Helvetica Neue"/>
              </a:rPr>
              <a:t>Στην εργασία μας χρησιμοποιείται για την ανίχνευση των late events και τον υπολογισμό των πράξεων min, max, average, sum ανά ορισμένο time-window.</a:t>
            </a:r>
            <a:endParaRPr sz="2600">
              <a:solidFill>
                <a:schemeClr val="lt1"/>
              </a:solidFill>
              <a:latin typeface="Helvetica Neue"/>
              <a:ea typeface="Helvetica Neue"/>
              <a:cs typeface="Helvetica Neue"/>
              <a:sym typeface="Helvetica Neue"/>
            </a:endParaRPr>
          </a:p>
          <a:p>
            <a:pPr indent="0" lvl="0" marL="342900" rtl="0" algn="l">
              <a:lnSpc>
                <a:spcPct val="150000"/>
              </a:lnSpc>
              <a:spcBef>
                <a:spcPts val="480"/>
              </a:spcBef>
              <a:spcAft>
                <a:spcPts val="0"/>
              </a:spcAft>
              <a:buNone/>
            </a:pPr>
            <a:r>
              <a:t/>
            </a:r>
            <a:endParaRPr sz="2000">
              <a:solidFill>
                <a:schemeClr val="lt1"/>
              </a:solidFill>
              <a:latin typeface="Helvetica Neue"/>
              <a:ea typeface="Helvetica Neue"/>
              <a:cs typeface="Helvetica Neue"/>
              <a:sym typeface="Helvetica Neue"/>
            </a:endParaRPr>
          </a:p>
        </p:txBody>
      </p:sp>
      <p:sp>
        <p:nvSpPr>
          <p:cNvPr id="112" name="Google Shape;112;g11af1bbdbb8_0_5"/>
          <p:cNvSpPr txBox="1"/>
          <p:nvPr>
            <p:ph type="title"/>
          </p:nvPr>
        </p:nvSpPr>
        <p:spPr>
          <a:xfrm>
            <a:off x="236400" y="236400"/>
            <a:ext cx="8671200" cy="672900"/>
          </a:xfrm>
          <a:prstGeom prst="rect">
            <a:avLst/>
          </a:prstGeom>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400"/>
              <a:buFont typeface="Calibri"/>
              <a:buNone/>
            </a:pPr>
            <a:r>
              <a:rPr b="1" lang="el-GR" sz="3900">
                <a:solidFill>
                  <a:schemeClr val="lt1"/>
                </a:solidFill>
                <a:latin typeface="Helvetica Neue"/>
                <a:ea typeface="Helvetica Neue"/>
                <a:cs typeface="Helvetica Neue"/>
                <a:sym typeface="Helvetica Neue"/>
              </a:rPr>
              <a:t>Λογισμικό που Χρησιμοποιήθηκε</a:t>
            </a:r>
            <a:endParaRPr b="1" sz="3900">
              <a:solidFill>
                <a:schemeClr val="lt1"/>
              </a:solidFill>
            </a:endParaRPr>
          </a:p>
        </p:txBody>
      </p:sp>
      <p:cxnSp>
        <p:nvCxnSpPr>
          <p:cNvPr id="113" name="Google Shape;113;g11af1bbdbb8_0_5"/>
          <p:cNvCxnSpPr/>
          <p:nvPr/>
        </p:nvCxnSpPr>
        <p:spPr>
          <a:xfrm>
            <a:off x="-8100" y="1099775"/>
            <a:ext cx="91602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1af1bbdbb8_0_10"/>
          <p:cNvSpPr txBox="1"/>
          <p:nvPr>
            <p:ph idx="1" type="body"/>
          </p:nvPr>
        </p:nvSpPr>
        <p:spPr>
          <a:xfrm>
            <a:off x="236400" y="1375825"/>
            <a:ext cx="8671200" cy="5164800"/>
          </a:xfrm>
          <a:prstGeom prst="rect">
            <a:avLst/>
          </a:prstGeom>
          <a:solidFill>
            <a:srgbClr val="041431">
              <a:alpha val="74360"/>
            </a:srgbClr>
          </a:solid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l-GR">
                <a:solidFill>
                  <a:schemeClr val="lt1"/>
                </a:solidFill>
                <a:latin typeface="Helvetica Neue"/>
                <a:ea typeface="Helvetica Neue"/>
                <a:cs typeface="Helvetica Neue"/>
                <a:sym typeface="Helvetica Neue"/>
              </a:rPr>
              <a:t>Apache Cassandra</a:t>
            </a:r>
            <a:endParaRPr sz="2000">
              <a:solidFill>
                <a:schemeClr val="lt1"/>
              </a:solidFill>
              <a:latin typeface="Helvetica Neue"/>
              <a:ea typeface="Helvetica Neue"/>
              <a:cs typeface="Helvetica Neue"/>
              <a:sym typeface="Helvetica Neue"/>
            </a:endParaRPr>
          </a:p>
          <a:p>
            <a:pPr indent="-368300" lvl="0" marL="457200" rtl="0" algn="just">
              <a:lnSpc>
                <a:spcPct val="150000"/>
              </a:lnSpc>
              <a:spcBef>
                <a:spcPts val="360"/>
              </a:spcBef>
              <a:spcAft>
                <a:spcPts val="0"/>
              </a:spcAft>
              <a:buClr>
                <a:schemeClr val="lt1"/>
              </a:buClr>
              <a:buSzPts val="2200"/>
              <a:buFont typeface="Helvetica Neue"/>
              <a:buChar char="•"/>
            </a:pPr>
            <a:r>
              <a:rPr lang="el-GR" sz="2200">
                <a:solidFill>
                  <a:schemeClr val="lt1"/>
                </a:solidFill>
                <a:latin typeface="Helvetica Neue"/>
                <a:ea typeface="Helvetica Neue"/>
                <a:cs typeface="Helvetica Neue"/>
                <a:sym typeface="Helvetica Neue"/>
              </a:rPr>
              <a:t>Είναι μία NoSQL κατανεμημένη βάση δεδομένων.</a:t>
            </a:r>
            <a:endParaRPr sz="2200">
              <a:solidFill>
                <a:schemeClr val="lt1"/>
              </a:solidFill>
              <a:latin typeface="Helvetica Neue"/>
              <a:ea typeface="Helvetica Neue"/>
              <a:cs typeface="Helvetica Neue"/>
              <a:sym typeface="Helvetica Neue"/>
            </a:endParaRPr>
          </a:p>
          <a:p>
            <a:pPr indent="-368300" lvl="0" marL="457200" rtl="0" algn="just">
              <a:lnSpc>
                <a:spcPct val="150000"/>
              </a:lnSpc>
              <a:spcBef>
                <a:spcPts val="0"/>
              </a:spcBef>
              <a:spcAft>
                <a:spcPts val="0"/>
              </a:spcAft>
              <a:buClr>
                <a:schemeClr val="lt1"/>
              </a:buClr>
              <a:buSzPts val="2200"/>
              <a:buFont typeface="Helvetica Neue"/>
              <a:buChar char="•"/>
            </a:pPr>
            <a:r>
              <a:rPr lang="el-GR" sz="2200">
                <a:solidFill>
                  <a:schemeClr val="lt1"/>
                </a:solidFill>
                <a:latin typeface="Helvetica Neue"/>
                <a:ea typeface="Helvetica Neue"/>
                <a:cs typeface="Helvetica Neue"/>
                <a:sym typeface="Helvetica Neue"/>
              </a:rPr>
              <a:t>Στην εργασία μας χρησιμοποιείται για την αποθήκευση των δεδομένων σε δύο πίνακες.</a:t>
            </a:r>
            <a:endParaRPr sz="2200">
              <a:solidFill>
                <a:schemeClr val="lt1"/>
              </a:solidFill>
              <a:latin typeface="Helvetica Neue"/>
              <a:ea typeface="Helvetica Neue"/>
              <a:cs typeface="Helvetica Neue"/>
              <a:sym typeface="Helvetica Neue"/>
            </a:endParaRPr>
          </a:p>
          <a:p>
            <a:pPr indent="-368300" lvl="0" marL="457200" rtl="0" algn="just">
              <a:lnSpc>
                <a:spcPct val="150000"/>
              </a:lnSpc>
              <a:spcBef>
                <a:spcPts val="0"/>
              </a:spcBef>
              <a:spcAft>
                <a:spcPts val="0"/>
              </a:spcAft>
              <a:buClr>
                <a:schemeClr val="lt1"/>
              </a:buClr>
              <a:buSzPts val="2200"/>
              <a:buFont typeface="Helvetica Neue"/>
              <a:buChar char="•"/>
            </a:pPr>
            <a:r>
              <a:rPr lang="el-GR" sz="2200">
                <a:solidFill>
                  <a:schemeClr val="lt1"/>
                </a:solidFill>
                <a:latin typeface="Helvetica Neue"/>
                <a:ea typeface="Helvetica Neue"/>
                <a:cs typeface="Helvetica Neue"/>
                <a:sym typeface="Helvetica Neue"/>
              </a:rPr>
              <a:t>Ο ένας πίνακας περιέχει τα aggregate data και έχει το σχήμα:</a:t>
            </a:r>
            <a:br>
              <a:rPr lang="el-GR" sz="2200">
                <a:solidFill>
                  <a:schemeClr val="lt1"/>
                </a:solidFill>
                <a:latin typeface="Helvetica Neue"/>
                <a:ea typeface="Helvetica Neue"/>
                <a:cs typeface="Helvetica Neue"/>
                <a:sym typeface="Helvetica Neue"/>
              </a:rPr>
            </a:br>
            <a:r>
              <a:rPr b="1" lang="el-GR" sz="1900">
                <a:solidFill>
                  <a:schemeClr val="lt1"/>
                </a:solidFill>
                <a:latin typeface="Helvetica Neue"/>
                <a:ea typeface="Helvetica Neue"/>
                <a:cs typeface="Helvetica Neue"/>
                <a:sym typeface="Helvetica Neue"/>
              </a:rPr>
              <a:t>statistics(window timestamp, sum int, max int, min int, avg double)</a:t>
            </a:r>
            <a:r>
              <a:rPr lang="el-GR" sz="1900">
                <a:solidFill>
                  <a:schemeClr val="lt1"/>
                </a:solidFill>
                <a:latin typeface="Helvetica Neue"/>
                <a:ea typeface="Helvetica Neue"/>
                <a:cs typeface="Helvetica Neue"/>
                <a:sym typeface="Helvetica Neue"/>
              </a:rPr>
              <a:t>.</a:t>
            </a:r>
            <a:endParaRPr sz="1900">
              <a:solidFill>
                <a:schemeClr val="lt1"/>
              </a:solidFill>
              <a:latin typeface="Helvetica Neue"/>
              <a:ea typeface="Helvetica Neue"/>
              <a:cs typeface="Helvetica Neue"/>
              <a:sym typeface="Helvetica Neue"/>
            </a:endParaRPr>
          </a:p>
          <a:p>
            <a:pPr indent="-368300" lvl="0" marL="457200" rtl="0" algn="just">
              <a:lnSpc>
                <a:spcPct val="150000"/>
              </a:lnSpc>
              <a:spcBef>
                <a:spcPts val="0"/>
              </a:spcBef>
              <a:spcAft>
                <a:spcPts val="0"/>
              </a:spcAft>
              <a:buClr>
                <a:schemeClr val="lt1"/>
              </a:buClr>
              <a:buSzPts val="2200"/>
              <a:buFont typeface="Helvetica Neue"/>
              <a:buChar char="•"/>
            </a:pPr>
            <a:r>
              <a:rPr lang="el-GR" sz="2200">
                <a:solidFill>
                  <a:schemeClr val="lt1"/>
                </a:solidFill>
                <a:latin typeface="Helvetica Neue"/>
                <a:ea typeface="Helvetica Neue"/>
                <a:cs typeface="Helvetica Neue"/>
                <a:sym typeface="Helvetica Neue"/>
              </a:rPr>
              <a:t>Ο δεύτερος πίνακας αποθηκεύει τα late data, τα οποία δεν έχουν υποστεί επεξεργασία και αποθηκεύονται αυτούσια με το σχήμα</a:t>
            </a:r>
            <a:r>
              <a:rPr lang="el-GR" sz="2200">
                <a:solidFill>
                  <a:schemeClr val="lt1"/>
                </a:solidFill>
                <a:latin typeface="Helvetica Neue"/>
                <a:ea typeface="Helvetica Neue"/>
                <a:cs typeface="Helvetica Neue"/>
                <a:sym typeface="Helvetica Neue"/>
              </a:rPr>
              <a:t>: </a:t>
            </a:r>
            <a:r>
              <a:rPr b="1" lang="el-GR" sz="1900">
                <a:solidFill>
                  <a:schemeClr val="lt1"/>
                </a:solidFill>
                <a:latin typeface="Helvetica Neue"/>
                <a:ea typeface="Helvetica Neue"/>
                <a:cs typeface="Helvetica Neue"/>
                <a:sym typeface="Helvetica Neue"/>
              </a:rPr>
              <a:t>late(time timestamp, value int)</a:t>
            </a:r>
            <a:r>
              <a:rPr lang="el-GR" sz="1900">
                <a:solidFill>
                  <a:schemeClr val="lt1"/>
                </a:solidFill>
                <a:latin typeface="Helvetica Neue"/>
                <a:ea typeface="Helvetica Neue"/>
                <a:cs typeface="Helvetica Neue"/>
                <a:sym typeface="Helvetica Neue"/>
              </a:rPr>
              <a:t>.</a:t>
            </a:r>
            <a:endParaRPr sz="1900">
              <a:solidFill>
                <a:schemeClr val="lt1"/>
              </a:solidFill>
              <a:latin typeface="Helvetica Neue"/>
              <a:ea typeface="Helvetica Neue"/>
              <a:cs typeface="Helvetica Neue"/>
              <a:sym typeface="Helvetica Neue"/>
            </a:endParaRPr>
          </a:p>
        </p:txBody>
      </p:sp>
      <p:sp>
        <p:nvSpPr>
          <p:cNvPr id="119" name="Google Shape;119;g11af1bbdbb8_0_10"/>
          <p:cNvSpPr txBox="1"/>
          <p:nvPr>
            <p:ph type="title"/>
          </p:nvPr>
        </p:nvSpPr>
        <p:spPr>
          <a:xfrm>
            <a:off x="236400" y="236400"/>
            <a:ext cx="8671200" cy="672900"/>
          </a:xfrm>
          <a:prstGeom prst="rect">
            <a:avLst/>
          </a:prstGeom>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400"/>
              <a:buFont typeface="Calibri"/>
              <a:buNone/>
            </a:pPr>
            <a:r>
              <a:rPr b="1" lang="el-GR" sz="3900">
                <a:solidFill>
                  <a:schemeClr val="lt1"/>
                </a:solidFill>
                <a:latin typeface="Helvetica Neue"/>
                <a:ea typeface="Helvetica Neue"/>
                <a:cs typeface="Helvetica Neue"/>
                <a:sym typeface="Helvetica Neue"/>
              </a:rPr>
              <a:t>Λογισμικό που Χρησιμοποιήθηκε</a:t>
            </a:r>
            <a:endParaRPr b="1" sz="3900">
              <a:solidFill>
                <a:schemeClr val="lt1"/>
              </a:solidFill>
            </a:endParaRPr>
          </a:p>
        </p:txBody>
      </p:sp>
      <p:cxnSp>
        <p:nvCxnSpPr>
          <p:cNvPr id="120" name="Google Shape;120;g11af1bbdbb8_0_10"/>
          <p:cNvCxnSpPr/>
          <p:nvPr/>
        </p:nvCxnSpPr>
        <p:spPr>
          <a:xfrm>
            <a:off x="-8100" y="1099775"/>
            <a:ext cx="91602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1af1bbdbb8_0_15"/>
          <p:cNvSpPr txBox="1"/>
          <p:nvPr>
            <p:ph idx="1" type="body"/>
          </p:nvPr>
        </p:nvSpPr>
        <p:spPr>
          <a:xfrm>
            <a:off x="236400" y="1418175"/>
            <a:ext cx="8671200" cy="5122200"/>
          </a:xfrm>
          <a:prstGeom prst="rect">
            <a:avLst/>
          </a:prstGeom>
          <a:solidFill>
            <a:srgbClr val="041431">
              <a:alpha val="74360"/>
            </a:srgbClr>
          </a:solidFill>
          <a:ln>
            <a:noFill/>
          </a:ln>
        </p:spPr>
        <p:txBody>
          <a:bodyPr anchorCtr="0" anchor="t" bIns="45700" lIns="91425" spcFirstLastPara="1" rIns="91425" wrap="square" tIns="45700">
            <a:normAutofit fontScale="85000" lnSpcReduction="10000"/>
          </a:bodyPr>
          <a:lstStyle/>
          <a:p>
            <a:pPr indent="0" lvl="0" marL="0" rtl="0" algn="just">
              <a:lnSpc>
                <a:spcPct val="150000"/>
              </a:lnSpc>
              <a:spcBef>
                <a:spcPts val="360"/>
              </a:spcBef>
              <a:spcAft>
                <a:spcPts val="0"/>
              </a:spcAft>
              <a:buNone/>
            </a:pPr>
            <a:r>
              <a:rPr b="1" lang="el-GR">
                <a:solidFill>
                  <a:schemeClr val="lt1"/>
                </a:solidFill>
                <a:latin typeface="Helvetica Neue"/>
                <a:ea typeface="Helvetica Neue"/>
                <a:cs typeface="Helvetica Neue"/>
                <a:sym typeface="Helvetica Neue"/>
              </a:rPr>
              <a:t>Grafana</a:t>
            </a:r>
            <a:endParaRPr sz="2000">
              <a:solidFill>
                <a:schemeClr val="lt1"/>
              </a:solidFill>
              <a:latin typeface="Helvetica Neue"/>
              <a:ea typeface="Helvetica Neue"/>
              <a:cs typeface="Helvetica Neue"/>
              <a:sym typeface="Helvetica Neue"/>
            </a:endParaRPr>
          </a:p>
          <a:p>
            <a:pPr indent="-368935" lvl="0" marL="457200" rtl="0" algn="just">
              <a:lnSpc>
                <a:spcPct val="150000"/>
              </a:lnSpc>
              <a:spcBef>
                <a:spcPts val="360"/>
              </a:spcBef>
              <a:spcAft>
                <a:spcPts val="0"/>
              </a:spcAft>
              <a:buClr>
                <a:schemeClr val="lt1"/>
              </a:buClr>
              <a:buSzPct val="100000"/>
              <a:buFont typeface="Helvetica Neue"/>
              <a:buChar char="•"/>
            </a:pPr>
            <a:r>
              <a:rPr lang="el-GR" sz="2600">
                <a:solidFill>
                  <a:schemeClr val="lt1"/>
                </a:solidFill>
                <a:latin typeface="Helvetica Neue"/>
                <a:ea typeface="Helvetica Neue"/>
                <a:cs typeface="Helvetica Neue"/>
                <a:sym typeface="Helvetica Neue"/>
              </a:rPr>
              <a:t>Εργαλείο για την γραφική απεικόνιση και ανάλυση δεδομένων.</a:t>
            </a:r>
            <a:endParaRPr sz="2600">
              <a:solidFill>
                <a:schemeClr val="lt1"/>
              </a:solidFill>
              <a:latin typeface="Helvetica Neue"/>
              <a:ea typeface="Helvetica Neue"/>
              <a:cs typeface="Helvetica Neue"/>
              <a:sym typeface="Helvetica Neue"/>
            </a:endParaRPr>
          </a:p>
          <a:p>
            <a:pPr indent="-368935" lvl="0" marL="457200" rtl="0" algn="just">
              <a:lnSpc>
                <a:spcPct val="150000"/>
              </a:lnSpc>
              <a:spcBef>
                <a:spcPts val="0"/>
              </a:spcBef>
              <a:spcAft>
                <a:spcPts val="0"/>
              </a:spcAft>
              <a:buClr>
                <a:schemeClr val="lt1"/>
              </a:buClr>
              <a:buSzPct val="100000"/>
              <a:buFont typeface="Helvetica Neue"/>
              <a:buChar char="•"/>
            </a:pPr>
            <a:r>
              <a:rPr lang="el-GR" sz="2600">
                <a:solidFill>
                  <a:schemeClr val="lt1"/>
                </a:solidFill>
                <a:latin typeface="Helvetica Neue"/>
                <a:ea typeface="Helvetica Neue"/>
                <a:cs typeface="Helvetica Neue"/>
                <a:sym typeface="Helvetica Neue"/>
              </a:rPr>
              <a:t>Στην δική μας εργασία κάνει ανάγνωση των δεδομένων από την βάση και οπτικοποίηση τους. Τα late events απεικονίζονται σε μορφή πίνακα ενώ τα aggregates σε μορφή γραφικών παραστάσεων.</a:t>
            </a:r>
            <a:endParaRPr sz="2600">
              <a:solidFill>
                <a:schemeClr val="lt1"/>
              </a:solidFill>
              <a:latin typeface="Helvetica Neue"/>
              <a:ea typeface="Helvetica Neue"/>
              <a:cs typeface="Helvetica Neue"/>
              <a:sym typeface="Helvetica Neue"/>
            </a:endParaRPr>
          </a:p>
          <a:p>
            <a:pPr indent="-368935" lvl="0" marL="457200" rtl="0" algn="just">
              <a:lnSpc>
                <a:spcPct val="150000"/>
              </a:lnSpc>
              <a:spcBef>
                <a:spcPts val="0"/>
              </a:spcBef>
              <a:spcAft>
                <a:spcPts val="0"/>
              </a:spcAft>
              <a:buClr>
                <a:schemeClr val="lt1"/>
              </a:buClr>
              <a:buSzPct val="100000"/>
              <a:buFont typeface="Helvetica Neue"/>
              <a:buChar char="•"/>
            </a:pPr>
            <a:r>
              <a:rPr lang="el-GR" sz="2600">
                <a:solidFill>
                  <a:schemeClr val="lt1"/>
                </a:solidFill>
                <a:latin typeface="Helvetica Neue"/>
                <a:ea typeface="Helvetica Neue"/>
                <a:cs typeface="Helvetica Neue"/>
                <a:sym typeface="Helvetica Neue"/>
              </a:rPr>
              <a:t>Για τυπικούς λόγους για την λειτουργία του Grafana χρειάστηκε η προσθήκη μιας dummy στήλης </a:t>
            </a:r>
            <a:r>
              <a:rPr b="1" lang="el-GR" sz="2600">
                <a:solidFill>
                  <a:schemeClr val="lt1"/>
                </a:solidFill>
                <a:latin typeface="Helvetica Neue"/>
                <a:ea typeface="Helvetica Neue"/>
                <a:cs typeface="Helvetica Neue"/>
                <a:sym typeface="Helvetica Neue"/>
              </a:rPr>
              <a:t>sensor_id</a:t>
            </a:r>
            <a:r>
              <a:rPr lang="el-GR" sz="2600">
                <a:solidFill>
                  <a:schemeClr val="lt1"/>
                </a:solidFill>
                <a:latin typeface="Helvetica Neue"/>
                <a:ea typeface="Helvetica Neue"/>
                <a:cs typeface="Helvetica Neue"/>
                <a:sym typeface="Helvetica Neue"/>
              </a:rPr>
              <a:t> με σταθερή τιμή και στα δύο σχήματα του Cassandra.</a:t>
            </a:r>
            <a:endParaRPr sz="2600">
              <a:solidFill>
                <a:schemeClr val="lt1"/>
              </a:solidFill>
              <a:latin typeface="Helvetica Neue"/>
              <a:ea typeface="Helvetica Neue"/>
              <a:cs typeface="Helvetica Neue"/>
              <a:sym typeface="Helvetica Neue"/>
            </a:endParaRPr>
          </a:p>
          <a:p>
            <a:pPr indent="0" lvl="0" marL="0" rtl="0" algn="l">
              <a:lnSpc>
                <a:spcPct val="150000"/>
              </a:lnSpc>
              <a:spcBef>
                <a:spcPts val="480"/>
              </a:spcBef>
              <a:spcAft>
                <a:spcPts val="0"/>
              </a:spcAft>
              <a:buNone/>
            </a:pPr>
            <a:r>
              <a:t/>
            </a:r>
            <a:endParaRPr>
              <a:solidFill>
                <a:schemeClr val="lt1"/>
              </a:solidFill>
            </a:endParaRPr>
          </a:p>
        </p:txBody>
      </p:sp>
      <p:sp>
        <p:nvSpPr>
          <p:cNvPr id="126" name="Google Shape;126;g11af1bbdbb8_0_15"/>
          <p:cNvSpPr txBox="1"/>
          <p:nvPr>
            <p:ph type="title"/>
          </p:nvPr>
        </p:nvSpPr>
        <p:spPr>
          <a:xfrm>
            <a:off x="236400" y="236400"/>
            <a:ext cx="8671200" cy="672900"/>
          </a:xfrm>
          <a:prstGeom prst="rect">
            <a:avLst/>
          </a:prstGeom>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400"/>
              <a:buFont typeface="Calibri"/>
              <a:buNone/>
            </a:pPr>
            <a:r>
              <a:rPr b="1" lang="el-GR" sz="3900">
                <a:solidFill>
                  <a:schemeClr val="lt1"/>
                </a:solidFill>
                <a:latin typeface="Helvetica Neue"/>
                <a:ea typeface="Helvetica Neue"/>
                <a:cs typeface="Helvetica Neue"/>
                <a:sym typeface="Helvetica Neue"/>
              </a:rPr>
              <a:t>Λογισμικό που Χρησιμοποιήθηκε</a:t>
            </a:r>
            <a:endParaRPr b="1" sz="3900">
              <a:solidFill>
                <a:schemeClr val="lt1"/>
              </a:solidFill>
            </a:endParaRPr>
          </a:p>
        </p:txBody>
      </p:sp>
      <p:cxnSp>
        <p:nvCxnSpPr>
          <p:cNvPr id="127" name="Google Shape;127;g11af1bbdbb8_0_15"/>
          <p:cNvCxnSpPr/>
          <p:nvPr/>
        </p:nvCxnSpPr>
        <p:spPr>
          <a:xfrm>
            <a:off x="-8100" y="1099775"/>
            <a:ext cx="91602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457200" y="26708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l-GR" sz="3900">
                <a:solidFill>
                  <a:schemeClr val="lt1"/>
                </a:solidFill>
                <a:latin typeface="Helvetica Neue"/>
                <a:ea typeface="Helvetica Neue"/>
                <a:cs typeface="Helvetica Neue"/>
                <a:sym typeface="Helvetica Neue"/>
              </a:rPr>
              <a:t>Late events</a:t>
            </a:r>
            <a:endParaRPr b="1" sz="3900">
              <a:solidFill>
                <a:schemeClr val="lt1"/>
              </a:solidFill>
              <a:latin typeface="Helvetica Neue"/>
              <a:ea typeface="Helvetica Neue"/>
              <a:cs typeface="Helvetica Neue"/>
              <a:sym typeface="Helvetica Neue"/>
            </a:endParaRPr>
          </a:p>
        </p:txBody>
      </p:sp>
      <p:sp>
        <p:nvSpPr>
          <p:cNvPr id="133" name="Google Shape;133;p4"/>
          <p:cNvSpPr txBox="1"/>
          <p:nvPr>
            <p:ph idx="1" type="body"/>
          </p:nvPr>
        </p:nvSpPr>
        <p:spPr>
          <a:xfrm>
            <a:off x="254000" y="1410100"/>
            <a:ext cx="8326200" cy="5172600"/>
          </a:xfrm>
          <a:prstGeom prst="rect">
            <a:avLst/>
          </a:prstGeom>
          <a:solidFill>
            <a:srgbClr val="041431">
              <a:alpha val="74360"/>
            </a:srgbClr>
          </a:solidFill>
          <a:ln>
            <a:noFill/>
          </a:ln>
        </p:spPr>
        <p:txBody>
          <a:bodyPr anchorCtr="0" anchor="t" bIns="45700" lIns="91425" spcFirstLastPara="1" rIns="91425" wrap="square" tIns="45700">
            <a:normAutofit/>
          </a:bodyPr>
          <a:lstStyle/>
          <a:p>
            <a:pPr indent="0" lvl="0" marL="457200" rtl="0" algn="just">
              <a:lnSpc>
                <a:spcPct val="130000"/>
              </a:lnSpc>
              <a:spcBef>
                <a:spcPts val="0"/>
              </a:spcBef>
              <a:spcAft>
                <a:spcPts val="0"/>
              </a:spcAft>
              <a:buClr>
                <a:schemeClr val="lt1"/>
              </a:buClr>
              <a:buSzPts val="2800"/>
              <a:buNone/>
            </a:pPr>
            <a:r>
              <a:t/>
            </a:r>
            <a:endParaRPr sz="2200">
              <a:solidFill>
                <a:schemeClr val="lt1"/>
              </a:solidFill>
              <a:latin typeface="Helvetica Neue"/>
              <a:ea typeface="Helvetica Neue"/>
              <a:cs typeface="Helvetica Neue"/>
              <a:sym typeface="Helvetica Neue"/>
            </a:endParaRPr>
          </a:p>
          <a:p>
            <a:pPr indent="0" lvl="0" marL="457200" rtl="0" algn="just">
              <a:lnSpc>
                <a:spcPct val="150000"/>
              </a:lnSpc>
              <a:spcBef>
                <a:spcPts val="0"/>
              </a:spcBef>
              <a:spcAft>
                <a:spcPts val="0"/>
              </a:spcAft>
              <a:buClr>
                <a:schemeClr val="lt1"/>
              </a:buClr>
              <a:buSzPts val="2800"/>
              <a:buNone/>
            </a:pPr>
            <a:r>
              <a:rPr lang="el-GR" sz="2200">
                <a:solidFill>
                  <a:schemeClr val="lt1"/>
                </a:solidFill>
                <a:latin typeface="Helvetica Neue"/>
                <a:ea typeface="Helvetica Neue"/>
                <a:cs typeface="Helvetica Neue"/>
                <a:sym typeface="Helvetica Neue"/>
              </a:rPr>
              <a:t>Ένα σημαντικό κομμάτι της εργασίας ήταν η ανίχνευση των late events. Τα late events είναι δεδομένα που παράγονται κάποια χρονική στιγμή εντός ενός παραθύρου, τα οποία ωστόσο φτάνουν</a:t>
            </a:r>
            <a:r>
              <a:rPr lang="el-GR" sz="2200">
                <a:solidFill>
                  <a:schemeClr val="lt1"/>
                </a:solidFill>
                <a:latin typeface="Helvetica Neue"/>
                <a:ea typeface="Helvetica Neue"/>
                <a:cs typeface="Helvetica Neue"/>
                <a:sym typeface="Helvetica Neue"/>
              </a:rPr>
              <a:t> </a:t>
            </a:r>
            <a:r>
              <a:rPr lang="el-GR" sz="2200">
                <a:solidFill>
                  <a:schemeClr val="lt1"/>
                </a:solidFill>
                <a:latin typeface="Helvetica Neue"/>
                <a:ea typeface="Helvetica Neue"/>
                <a:cs typeface="Helvetica Neue"/>
                <a:sym typeface="Helvetica Neue"/>
              </a:rPr>
              <a:t>μετά από το πέρας του παραθύρου και του επιτρεπόμενου lateness. Αυτά τα δεδομένα ανιχνεύονται στο σύστημα μας και αποθηκεύονται αλλά δεν χρησιμοποιούνται για περεταίρω υπολογισμούς. </a:t>
            </a:r>
            <a:endParaRPr sz="2200">
              <a:solidFill>
                <a:schemeClr val="lt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173975" y="0"/>
            <a:ext cx="8970000" cy="1099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b="1" lang="el-GR" sz="3900">
                <a:solidFill>
                  <a:schemeClr val="lt1"/>
                </a:solidFill>
                <a:latin typeface="Helvetica Neue"/>
                <a:ea typeface="Helvetica Neue"/>
                <a:cs typeface="Helvetica Neue"/>
                <a:sym typeface="Helvetica Neue"/>
              </a:rPr>
              <a:t>Προβλήματα που αντιμετωπίσαμε</a:t>
            </a:r>
            <a:endParaRPr b="1" sz="3900">
              <a:solidFill>
                <a:schemeClr val="lt1"/>
              </a:solidFill>
              <a:latin typeface="Helvetica Neue"/>
              <a:ea typeface="Helvetica Neue"/>
              <a:cs typeface="Helvetica Neue"/>
              <a:sym typeface="Helvetica Neue"/>
            </a:endParaRPr>
          </a:p>
        </p:txBody>
      </p:sp>
      <p:sp>
        <p:nvSpPr>
          <p:cNvPr id="139" name="Google Shape;139;p5"/>
          <p:cNvSpPr txBox="1"/>
          <p:nvPr>
            <p:ph idx="1" type="body"/>
          </p:nvPr>
        </p:nvSpPr>
        <p:spPr>
          <a:xfrm>
            <a:off x="457200" y="1600200"/>
            <a:ext cx="8229600" cy="4526100"/>
          </a:xfrm>
          <a:prstGeom prst="rect">
            <a:avLst/>
          </a:prstGeom>
          <a:solidFill>
            <a:srgbClr val="041431">
              <a:alpha val="74360"/>
            </a:srgbClr>
          </a:solid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None/>
            </a:pPr>
            <a:r>
              <a:rPr b="1" lang="el-GR" sz="2600">
                <a:solidFill>
                  <a:schemeClr val="lt1"/>
                </a:solidFill>
                <a:latin typeface="Helvetica Neue"/>
                <a:ea typeface="Helvetica Neue"/>
                <a:cs typeface="Helvetica Neue"/>
                <a:sym typeface="Helvetica Neue"/>
              </a:rPr>
              <a:t>Flink API</a:t>
            </a:r>
            <a:endParaRPr sz="2600">
              <a:solidFill>
                <a:schemeClr val="lt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2600">
              <a:solidFill>
                <a:schemeClr val="lt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l-GR" sz="2600">
                <a:solidFill>
                  <a:schemeClr val="lt1"/>
                </a:solidFill>
                <a:latin typeface="Helvetica Neue"/>
                <a:ea typeface="Helvetica Neue"/>
                <a:cs typeface="Helvetica Neue"/>
                <a:sym typeface="Helvetica Neue"/>
              </a:rPr>
              <a:t>Το Apache Flink χρησιμοποιεί ένα δικό του API με ξεχωριστές κλάσεις που αναπαριστούν διαφορετικά είδη streams. Οι διαφορετικοί τύπου κλάσεων παρέχουν διαφορετικές δυνατότητες και είναι πολύ ισχυρό εργαλείο αλλά σε σημεία παρουσιάζουν ιδιαιτερότητες που είναι πρωτόγνωρες σε κάποιον που έχει εργαστεί με PySpark RDDs.</a:t>
            </a:r>
            <a:endParaRPr sz="2600">
              <a:solidFill>
                <a:schemeClr val="lt1"/>
              </a:solidFill>
              <a:latin typeface="Helvetica Neue"/>
              <a:ea typeface="Helvetica Neue"/>
              <a:cs typeface="Helvetica Neue"/>
              <a:sym typeface="Helvetica Neue"/>
            </a:endParaRPr>
          </a:p>
        </p:txBody>
      </p:sp>
      <p:cxnSp>
        <p:nvCxnSpPr>
          <p:cNvPr id="140" name="Google Shape;140;p5"/>
          <p:cNvCxnSpPr/>
          <p:nvPr/>
        </p:nvCxnSpPr>
        <p:spPr>
          <a:xfrm>
            <a:off x="-8100" y="1099775"/>
            <a:ext cx="91602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Θέμα του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2022-04-05T11:42:44Z</dcterms:created>
  <dc:creator>Αλεξάνδρα</dc:creator>
</cp:coreProperties>
</file>