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64"/>
    <p:restoredTop sz="94666"/>
  </p:normalViewPr>
  <p:slideViewPr>
    <p:cSldViewPr snapToGrid="0" snapToObjects="1">
      <p:cViewPr varScale="1">
        <p:scale>
          <a:sx n="36" d="100"/>
          <a:sy n="36" d="100"/>
        </p:scale>
        <p:origin x="320"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pPr marL="268653" indent="-268653">
              <a:buSzPct val="75000"/>
              <a:buChar char="-"/>
            </a:pPr>
            <a:r>
              <a:t>O-P, Business director, consultant, odd-job man</a:t>
            </a:r>
          </a:p>
          <a:p>
            <a:pPr marL="268653" indent="-268653">
              <a:buSzPct val="75000"/>
              <a:buChar char="-"/>
            </a:pPr>
            <a:r>
              <a:t>Futurice - European digital agency, two-time gptw Europe winner, 300+ consultants, designers, developers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-e.g. brand impact, cannibalisation risk, or simply how to get focus for 100k annual revenues vs. 100M annual revenues </a:t>
            </a:r>
          </a:p>
          <a:p>
            <a:r>
              <a:t>-sometimes mitigated with separate brands, “labs”, accelerators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r>
              <a:t>-steering groups &amp; leadership teams messing up focus &amp; bogging speed down with must-have comments to irrelevant stuff, “I want this feature to work like this”, “I need this titlebar to be higher with another version of the logo”, “My wife think this looks ugly”</a:t>
            </a:r>
          </a:p>
          <a:p>
            <a:r>
              <a:t>-opinions are like a-holes - everyone’s got one (according to folklore a CEO of one relatively large global company in Tre loved this quote)</a:t>
            </a:r>
          </a:p>
          <a:p>
            <a: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pPr marL="268653" indent="-268653">
              <a:buSzPct val="75000"/>
              <a:buChar char="-"/>
            </a:pPr>
            <a:r>
              <a:t>Budgeting cycles, consulting various siloed departments in an organisations, especially doing things in addition to other duties</a:t>
            </a:r>
          </a:p>
          <a:p>
            <a:pPr marL="268653" indent="-268653">
              <a:buSzPct val="75000"/>
              <a:buChar char="-"/>
            </a:pPr>
            <a:r>
              <a:t>Large enterprises have money but no time, it’s like a traffic jam full of porsches - potentially fast, but slowed down because of all the stuff around you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 Aligning with IT, with brand &amp; marketing comms, especially with legal -&gt; take it to the lawyers and after 6 months you get a NO in the form of a 10 page document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-Organisations consist of humans, for many, unreliability is simply stressful and you have easier and more predictable ways of earning your salary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r>
              <a:t>-In general leadership &amp; KPIs value predictability &amp; incrementalism disproportionately to risk-taking - people are paid for results, 0xresult = you get fired, 10xresult = you might get promoted and 20% pay bump, not 10x pay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lvl1pPr marL="268653" indent="-268653">
              <a:buSzPct val="75000"/>
              <a:buChar char="-"/>
            </a:lvl1pPr>
          </a:lstStyle>
          <a:p>
            <a:r>
              <a:t>In my experience, in large, established enterprises, outside of top management, it often takes courageous mavericks to take risky new things forward - guys and gals who rather ask for forgiveness than permission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lvl1pPr marL="268653" indent="-268653">
              <a:buSzPct val="75000"/>
              <a:buChar char="-"/>
            </a:lvl1pPr>
          </a:lstStyle>
          <a:p>
            <a:r>
              <a:t>Ok, we’ve gone the what, the why, some of the challenges - now to leadership &amp; culture part with suggestions plus tales from the corporate corridors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pPr marL="268653" indent="-268653">
              <a:buSzPct val="75000"/>
              <a:buChar char="-"/>
            </a:pPr>
            <a:r>
              <a:t>Start to value learning in early stage initiatives instead of monetary returns</a:t>
            </a:r>
          </a:p>
          <a:p>
            <a:pPr marL="268653" indent="-268653">
              <a:buSzPct val="75000"/>
              <a:buChar char="-"/>
            </a:pPr>
            <a:r>
              <a:t>Fail fast is overused term, but it’s still quite hard in practice especially with conflicting performance metrics. If I get 1M investment for a new business and fail with 100k, did I waste 100k or save 900k?</a:t>
            </a:r>
          </a:p>
          <a:p>
            <a:pPr marL="268653" indent="-268653">
              <a:buSzPct val="75000"/>
              <a:buChar char="-"/>
            </a:pPr>
            <a:r>
              <a:t>Will you get rewarded or punished for that?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-starting now means starting to learn now, you don’t need all the answers, but you need to start learning</a:t>
            </a:r>
          </a:p>
          <a:p>
            <a:r>
              <a:t>-killing is a lot harder than starting. Sometimes there are valid reasons for this (e.g. customers are dependant on it) but often it’s simply “let’s try a bit more still”. Good example: rocket internet </a:t>
            </a:r>
          </a:p>
          <a:p>
            <a:r>
              <a:t>-world is full of *everything*, more often than not it’s not enough to be good enough, courage to go BIG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pPr marL="268653" indent="-268653">
              <a:buSzPct val="75000"/>
              <a:buChar char="-"/>
            </a:pPr>
            <a:r>
              <a:t>This is my point of view in the presentation</a:t>
            </a:r>
          </a:p>
          <a:p>
            <a:pPr marL="268653" indent="-268653">
              <a:buSzPct val="75000"/>
              <a:buChar char="-"/>
            </a:pPr>
            <a:r>
              <a:t>Starting with what and why, going to current issues and leadership &amp; culture considerations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prstGeom prst="rect">
            <a:avLst/>
          </a:prstGeom>
        </p:spPr>
        <p:txBody>
          <a:bodyPr/>
          <a:lstStyle/>
          <a:p>
            <a:endParaRPr/>
          </a:p>
        </p:txBody>
      </p:sp>
      <p:sp>
        <p:nvSpPr>
          <p:cNvPr id="268" name="Shape 268"/>
          <p:cNvSpPr>
            <a:spLocks noGrp="1"/>
          </p:cNvSpPr>
          <p:nvPr>
            <p:ph type="body" sz="quarter" idx="1"/>
          </p:nvPr>
        </p:nvSpPr>
        <p:spPr>
          <a:prstGeom prst="rect">
            <a:avLst/>
          </a:prstGeom>
        </p:spPr>
        <p:txBody>
          <a:bodyPr/>
          <a:lstStyle/>
          <a:p>
            <a:pPr marL="268653" indent="-268653">
              <a:buSzPct val="75000"/>
              <a:buChar char="-"/>
            </a:pPr>
            <a:r>
              <a:t>Organisations are typically full of ideas, ideas as such are cheap if they never make it to reality</a:t>
            </a:r>
          </a:p>
          <a:p>
            <a:pPr marL="268653" indent="-268653">
              <a:buSzPct val="75000"/>
              <a:buChar char="-"/>
            </a:pPr>
            <a:r>
              <a:t>First chasm - e.g. in one customer organisation they had been playing with an idea for two years (!) - what it took to proceed was a new person from the outside &amp; new vendor with systematic process for experiment-driven business &amp; concept development (form the outside), i.e. fresh blood</a:t>
            </a:r>
          </a:p>
          <a:p>
            <a:pPr marL="268653" indent="-268653">
              <a:buSzPct val="75000"/>
              <a:buChar char="-"/>
            </a:pPr>
            <a:r>
              <a:t>another chasm - typical problem is ownership and investment - how to quickly &amp; smoothly build the new product organisation and get investment for the validated concept - this happens a lot even if enterprises have started to systematically develop “experiment culture” forward. Often needs the risk-takers &amp; mavericks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lvl1pPr marL="268653" indent="-268653">
              <a:buSzPct val="75000"/>
              <a:buChar char="-"/>
            </a:lvl1pPr>
          </a:lstStyle>
          <a:p>
            <a:r>
              <a:t>Second chasm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noRot="1" noChangeAspect="1"/>
          </p:cNvSpPr>
          <p:nvPr>
            <p:ph type="sldImg"/>
          </p:nvPr>
        </p:nvSpPr>
        <p:spPr>
          <a:prstGeom prst="rect">
            <a:avLst/>
          </a:prstGeom>
        </p:spPr>
        <p:txBody>
          <a:bodyPr/>
          <a:lstStyle/>
          <a:p>
            <a:endParaRPr/>
          </a:p>
        </p:txBody>
      </p:sp>
      <p:sp>
        <p:nvSpPr>
          <p:cNvPr id="280" name="Shape 280"/>
          <p:cNvSpPr>
            <a:spLocks noGrp="1"/>
          </p:cNvSpPr>
          <p:nvPr>
            <p:ph type="body" sz="quarter" idx="1"/>
          </p:nvPr>
        </p:nvSpPr>
        <p:spPr>
          <a:prstGeom prst="rect">
            <a:avLst/>
          </a:prstGeom>
        </p:spPr>
        <p:txBody>
          <a:bodyPr/>
          <a:lstStyle>
            <a:lvl1pPr marL="268653" indent="-268653">
              <a:buSzPct val="75000"/>
              <a:buChar char="-"/>
            </a:lvl1pPr>
          </a:lstStyle>
          <a:p>
            <a:r>
              <a:t>Second chasm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lvl1pPr marL="268653" indent="-268653">
              <a:buSzPct val="75000"/>
              <a:buChar char="-"/>
            </a:lvl1pPr>
          </a:lstStyle>
          <a:p>
            <a:r>
              <a:t>Scientists have known this stuff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pPr marL="268653" indent="-268653">
              <a:buSzPct val="75000"/>
              <a:buChar char="-"/>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noRot="1" noChangeAspect="1"/>
          </p:cNvSpPr>
          <p:nvPr>
            <p:ph type="sldImg"/>
          </p:nvPr>
        </p:nvSpPr>
        <p:spPr>
          <a:prstGeom prst="rect">
            <a:avLst/>
          </a:prstGeom>
        </p:spPr>
        <p:txBody>
          <a:bodyPr/>
          <a:lstStyle/>
          <a:p>
            <a:endParaRPr/>
          </a:p>
        </p:txBody>
      </p:sp>
      <p:sp>
        <p:nvSpPr>
          <p:cNvPr id="306" name="Shape 306"/>
          <p:cNvSpPr>
            <a:spLocks noGrp="1"/>
          </p:cNvSpPr>
          <p:nvPr>
            <p:ph type="body" sz="quarter" idx="1"/>
          </p:nvPr>
        </p:nvSpPr>
        <p:spPr>
          <a:prstGeom prst="rect">
            <a:avLst/>
          </a:prstGeom>
        </p:spPr>
        <p:txBody>
          <a:bodyPr/>
          <a:lstStyle/>
          <a:p>
            <a:r>
              <a:t>When times are good, no sense of urgency for renewal</a:t>
            </a:r>
          </a:p>
          <a:p>
            <a:r>
              <a:t>When times are bad, no resources or attention for real renewal (often optimisation)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noRot="1" noChangeAspect="1"/>
          </p:cNvSpPr>
          <p:nvPr>
            <p:ph type="sldImg"/>
          </p:nvPr>
        </p:nvSpPr>
        <p:spPr>
          <a:prstGeom prst="rect">
            <a:avLst/>
          </a:prstGeom>
        </p:spPr>
        <p:txBody>
          <a:bodyPr/>
          <a:lstStyle/>
          <a:p>
            <a:endParaRPr/>
          </a:p>
        </p:txBody>
      </p:sp>
      <p:sp>
        <p:nvSpPr>
          <p:cNvPr id="317" name="Shape 317"/>
          <p:cNvSpPr>
            <a:spLocks noGrp="1"/>
          </p:cNvSpPr>
          <p:nvPr>
            <p:ph type="body" sz="quarter" idx="1"/>
          </p:nvPr>
        </p:nvSpPr>
        <p:spPr>
          <a:prstGeom prst="rect">
            <a:avLst/>
          </a:prstGeom>
        </p:spPr>
        <p:txBody>
          <a:bodyPr/>
          <a:lstStyle>
            <a:lvl1pPr marL="268653" indent="-268653">
              <a:buSzPct val="75000"/>
              <a:buChar char="-"/>
            </a:lvl1pPr>
          </a:lstStyle>
          <a:p>
            <a:r>
              <a:t>Relates to going BIG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noRot="1" noChangeAspect="1"/>
          </p:cNvSpPr>
          <p:nvPr>
            <p:ph type="sldImg"/>
          </p:nvPr>
        </p:nvSpPr>
        <p:spPr>
          <a:prstGeom prst="rect">
            <a:avLst/>
          </a:prstGeom>
        </p:spPr>
        <p:txBody>
          <a:bodyPr/>
          <a:lstStyle/>
          <a:p>
            <a:endParaRPr/>
          </a:p>
        </p:txBody>
      </p:sp>
      <p:sp>
        <p:nvSpPr>
          <p:cNvPr id="332" name="Shape 332"/>
          <p:cNvSpPr>
            <a:spLocks noGrp="1"/>
          </p:cNvSpPr>
          <p:nvPr>
            <p:ph type="body" sz="quarter" idx="1"/>
          </p:nvPr>
        </p:nvSpPr>
        <p:spPr>
          <a:prstGeom prst="rect">
            <a:avLst/>
          </a:prstGeom>
        </p:spPr>
        <p:txBody>
          <a:bodyPr/>
          <a:lstStyle>
            <a:lvl1pPr marL="268653" indent="-268653">
              <a:buSzPct val="75000"/>
              <a:buChar char="-"/>
            </a:lvl1pPr>
          </a:lstStyle>
          <a:p>
            <a:r>
              <a:t>Example from own organisation - culture and experiments: case Las Palmas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lvl1pPr marL="268653" indent="-268653">
              <a:buSzPct val="75000"/>
              <a:buChar char="-"/>
            </a:lvl1pPr>
          </a:lstStyle>
          <a:p>
            <a:r>
              <a:t>What I believe we do right @ Futurice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noRot="1" noChangeAspect="1"/>
          </p:cNvSpPr>
          <p:nvPr>
            <p:ph type="sldImg"/>
          </p:nvPr>
        </p:nvSpPr>
        <p:spPr>
          <a:prstGeom prst="rect">
            <a:avLst/>
          </a:prstGeom>
        </p:spPr>
        <p:txBody>
          <a:bodyPr/>
          <a:lstStyle/>
          <a:p>
            <a:endParaRPr/>
          </a:p>
        </p:txBody>
      </p:sp>
      <p:sp>
        <p:nvSpPr>
          <p:cNvPr id="346" name="Shape 346"/>
          <p:cNvSpPr>
            <a:spLocks noGrp="1"/>
          </p:cNvSpPr>
          <p:nvPr>
            <p:ph type="body" sz="quarter" idx="1"/>
          </p:nvPr>
        </p:nvSpPr>
        <p:spPr>
          <a:prstGeom prst="rect">
            <a:avLst/>
          </a:prstGeom>
        </p:spPr>
        <p:txBody>
          <a:bodyPr/>
          <a:lstStyle/>
          <a:p>
            <a:pPr marL="268653" indent="-268653">
              <a:buSzPct val="75000"/>
              <a:buChar char="-"/>
            </a:pPr>
            <a:r>
              <a:t>Culture, values always give the context for evaluating what is good and what is not</a:t>
            </a:r>
          </a:p>
          <a:p>
            <a:pPr marL="268653" indent="-268653">
              <a:buSzPct val="75000"/>
              <a:buChar char="-"/>
            </a:pPr>
            <a:r>
              <a:t>In one organisation person can be seen as</a:t>
            </a:r>
          </a:p>
          <a:p>
            <a:pPr marL="268653" indent="-268653">
              <a:buSzPct val="75000"/>
              <a:buChar char="-"/>
            </a:pPr>
            <a:r>
              <a:t>We’d like to see them as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pPr marL="268653" indent="-268653">
              <a:buSzPct val="75000"/>
              <a:buChar char="-"/>
            </a:pPr>
            <a:r>
              <a:t>Just to agree on definition, what I mean by experimentation</a:t>
            </a:r>
          </a:p>
          <a:p>
            <a:pPr marL="268653" indent="-268653">
              <a:buSzPct val="75000"/>
              <a:buChar char="-"/>
            </a:pPr>
            <a:r>
              <a:t>From hypothesis to fact by real-world testing rather than intuitive opinion  </a:t>
            </a:r>
          </a:p>
          <a:p>
            <a:pPr marL="268653" indent="-268653">
              <a:buSzPct val="75000"/>
              <a:buChar char="-"/>
            </a:pPr>
            <a:r>
              <a:t>We have probably read our lean startups and running leans &amp; the lot - that type of environment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marL="268653" indent="-268653">
              <a:buSzPct val="75000"/>
              <a:buChar char="-"/>
            </a:pPr>
            <a:r>
              <a:t>That's all.</a:t>
            </a:r>
          </a:p>
          <a:p>
            <a:pPr marL="268653" indent="-268653">
              <a:buSzPct val="75000"/>
              <a:buChar char="-"/>
            </a:pPr>
            <a:r>
              <a:t>Thank you!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pPr marL="268653" indent="-268653">
              <a:buSzPct val="75000"/>
              <a:buChar char="-"/>
            </a:pPr>
            <a:r>
              <a:t>Maybe one of the most quoted arguments for “new rules” and “creative destruction” - “create, operate and trade”</a:t>
            </a:r>
          </a:p>
          <a:p>
            <a:pPr marL="268653" indent="-268653">
              <a:buSzPct val="75000"/>
              <a:buChar char="-"/>
            </a:pPr>
            <a:r>
              <a:t>1) running operations effectively</a:t>
            </a:r>
          </a:p>
          <a:p>
            <a:pPr marL="268653" indent="-268653">
              <a:buSzPct val="75000"/>
              <a:buChar char="-"/>
            </a:pPr>
            <a:r>
              <a:t>2) creating new businesses which meet customer needs, and</a:t>
            </a:r>
          </a:p>
          <a:p>
            <a:pPr marL="268653" indent="-268653">
              <a:buSzPct val="75000"/>
              <a:buChar char="-"/>
            </a:pPr>
            <a:r>
              <a:t>3) shedding business that once might have been core but now no longer meet company standards for growth and return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pPr marL="268653" indent="-268653">
              <a:buSzPct val="75000"/>
              <a:buChar char="-"/>
            </a:pPr>
            <a:r>
              <a:rPr dirty="0"/>
              <a:t>Not all change and renewal is tackled by “experimentation”, different horizons</a:t>
            </a:r>
          </a:p>
          <a:p>
            <a:pPr marL="268653" indent="-268653">
              <a:buSzPct val="75000"/>
              <a:buChar char="-"/>
            </a:pPr>
            <a:r>
              <a:rPr dirty="0"/>
              <a:t>Part of maintain &amp; improve is driven by already-known facts / legislation, part needs experimentation to accommodate for changing world</a:t>
            </a:r>
          </a:p>
          <a:p>
            <a:pPr marL="268653" indent="-268653">
              <a:buSzPct val="75000"/>
              <a:buChar char="-"/>
            </a:pPr>
            <a:r>
              <a:rPr dirty="0"/>
              <a:t>Experimentation is often key &amp; core for building new</a:t>
            </a:r>
          </a:p>
          <a:p>
            <a:pPr marL="268653" indent="-268653">
              <a:buSzPct val="75000"/>
              <a:buChar char="-"/>
            </a:pPr>
            <a:r>
              <a:rPr dirty="0"/>
              <a:t>Part of disruption / transforming can be experiment-driven, part requires a VC-type of operation mode / acquire / invest for already proven &amp; working models or larger-scale disruption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pPr marL="268653" indent="-268653">
              <a:buSzPct val="75000"/>
              <a:buChar char="-"/>
            </a:pPr>
            <a:r>
              <a:t>Complex world, uncertainty is given, speed is required &gt; new approaches needed</a:t>
            </a:r>
          </a:p>
          <a:p>
            <a:pPr marL="268653" indent="-268653">
              <a:buSzPct val="75000"/>
              <a:buChar char="-"/>
            </a:pPr>
            <a:r>
              <a:t>At Futurice we work a lot with how to get a bit more startup skillset to established companies (but not “make big companies like startups”, that doesn’t make sense, big companies have their own advantages: scale, customer access, war chest, marketing people &amp; salesforce…)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381000" y="685800"/>
            <a:ext cx="6096000" cy="3429000"/>
          </a:xfrm>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pPr marL="268653" indent="-268653">
              <a:buSzPct val="75000"/>
              <a:buChar char="-"/>
            </a:pPr>
            <a:r>
              <a:t>How many of you believe the following?</a:t>
            </a:r>
          </a:p>
          <a:p>
            <a:pPr marL="268653" indent="-268653">
              <a:buSzPct val="75000"/>
              <a:buChar char="-"/>
            </a:pPr>
            <a:r>
              <a:t>We are believers - for a real, impactful change, non-believers should become believers, different thinking between two camps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lvl1pPr marL="268653" indent="-268653">
              <a:buSzPct val="75000"/>
              <a:buChar char="-"/>
            </a:lvl1pPr>
          </a:lstStyle>
          <a:p>
            <a:r>
              <a:t>Ok, we’ve gone the what and why - now the key point, what’s the problem then?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-product is open: what to sell, what’s the cost</a:t>
            </a:r>
          </a:p>
          <a:p>
            <a:r>
              <a:t>-market is open: who to sell, how much they pay</a:t>
            </a:r>
          </a:p>
          <a:p>
            <a:r>
              <a:t>-what’s the payback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424142"/>
        </a:solidFill>
        <a:effectLst/>
      </p:bgPr>
    </p:bg>
    <p:spTree>
      <p:nvGrpSpPr>
        <p:cNvPr id="1" name=""/>
        <p:cNvGrpSpPr/>
        <p:nvPr/>
      </p:nvGrpSpPr>
      <p:grpSpPr>
        <a:xfrm>
          <a:off x="0" y="0"/>
          <a:ext cx="0" cy="0"/>
          <a:chOff x="0" y="0"/>
          <a:chExt cx="0" cy="0"/>
        </a:xfrm>
      </p:grpSpPr>
      <p:pic>
        <p:nvPicPr>
          <p:cNvPr id="11"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2" name="Shape 92"/>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i="1"/>
            </a:lvl1pPr>
          </a:lstStyle>
          <a:p>
            <a:r>
              <a:t>–Johnny Appleseed</a:t>
            </a:r>
          </a:p>
        </p:txBody>
      </p:sp>
      <p:sp>
        <p:nvSpPr>
          <p:cNvPr id="93" name="Shape 93"/>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1" name="Shape 101"/>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9" name="Shape 19"/>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0" name="Shape 20"/>
          <p:cNvSpPr>
            <a:spLocks noGrp="1"/>
          </p:cNvSpPr>
          <p:nvPr>
            <p:ph type="title"/>
          </p:nvPr>
        </p:nvSpPr>
        <p:spPr>
          <a:xfrm>
            <a:off x="635000" y="9448800"/>
            <a:ext cx="23114000" cy="2006600"/>
          </a:xfrm>
          <a:prstGeom prst="rect">
            <a:avLst/>
          </a:prstGeom>
        </p:spPr>
        <p:txBody>
          <a:bodyPr/>
          <a:lstStyle/>
          <a:p>
            <a:r>
              <a:t>Title Text</a:t>
            </a:r>
          </a:p>
        </p:txBody>
      </p:sp>
      <p:sp>
        <p:nvSpPr>
          <p:cNvPr id="21" name="Shape 21"/>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9" name="Shape 29"/>
          <p:cNvSpPr>
            <a:spLocks noGrp="1"/>
          </p:cNvSpPr>
          <p:nvPr>
            <p:ph type="title"/>
          </p:nvPr>
        </p:nvSpPr>
        <p:spPr>
          <a:xfrm>
            <a:off x="1778000" y="4533900"/>
            <a:ext cx="20828000" cy="4648200"/>
          </a:xfrm>
          <a:prstGeom prst="rect">
            <a:avLst/>
          </a:prstGeom>
        </p:spPr>
        <p:txBody>
          <a:bodyPr/>
          <a:lstStyle/>
          <a:p>
            <a:r>
              <a:t>Title Text</a:t>
            </a:r>
          </a:p>
        </p:txBody>
      </p:sp>
      <p:sp>
        <p:nvSpPr>
          <p:cNvPr id="30" name="Shape 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7" name="Shape 37"/>
          <p:cNvSpPr>
            <a:spLocks noGrp="1"/>
          </p:cNvSpPr>
          <p:nvPr>
            <p:ph type="pic" sz="half" idx="13"/>
          </p:nvPr>
        </p:nvSpPr>
        <p:spPr>
          <a:xfrm>
            <a:off x="13169900" y="952500"/>
            <a:ext cx="9525000" cy="11468100"/>
          </a:xfrm>
          <a:prstGeom prst="rect">
            <a:avLst/>
          </a:prstGeom>
        </p:spPr>
        <p:txBody>
          <a:bodyPr lIns="91439" tIns="45719" rIns="91439" bIns="45719" anchor="t">
            <a:noAutofit/>
          </a:bodyPr>
          <a:lstStyle/>
          <a:p>
            <a:endParaRPr/>
          </a:p>
        </p:txBody>
      </p:sp>
      <p:sp>
        <p:nvSpPr>
          <p:cNvPr id="38" name="Shape 38"/>
          <p:cNvSpPr>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39" name="Shape 39"/>
          <p:cNvSpPr>
            <a:spLocks noGrp="1"/>
          </p:cNvSpPr>
          <p:nvPr>
            <p:ph type="body" sz="quarter" idx="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r>
              <a:t>Title Text</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t>Title Text</a:t>
            </a:r>
          </a:p>
        </p:txBody>
      </p:sp>
      <p:sp>
        <p:nvSpPr>
          <p:cNvPr id="56" name="Shape 5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4" name="Shape 74"/>
          <p:cNvSpPr>
            <a:spLocks noGrp="1"/>
          </p:cNvSpPr>
          <p:nvPr>
            <p:ph type="body" idx="1"/>
          </p:nvPr>
        </p:nvSpPr>
        <p:spPr>
          <a:xfrm>
            <a:off x="1689100" y="1778000"/>
            <a:ext cx="21005800" cy="101727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a:p>
        </p:txBody>
      </p:sp>
      <p:sp>
        <p:nvSpPr>
          <p:cNvPr id="83" name="Shape 83"/>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t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t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tif"/></Relationships>
</file>

<file path=ppt/slides/_rels/slide16.xml.rels><?xml version="1.0" encoding="UTF-8" standalone="yes"?>
<Relationships xmlns="http://schemas.openxmlformats.org/package/2006/relationships"><Relationship Id="rId3" Type="http://schemas.openxmlformats.org/officeDocument/2006/relationships/image" Target="../media/image2.tif"/><Relationship Id="rId4" Type="http://schemas.openxmlformats.org/officeDocument/2006/relationships/image" Target="../media/image5.tif"/><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t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t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t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t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t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t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t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5.xml.rels><?xml version="1.0" encoding="UTF-8" standalone="yes"?>
<Relationships xmlns="http://schemas.openxmlformats.org/package/2006/relationships"><Relationship Id="rId3" Type="http://schemas.openxmlformats.org/officeDocument/2006/relationships/image" Target="../media/image2.tif"/><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t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t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t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t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tif"/></Relationships>
</file>

<file path=ppt/slides/_rels/slide35.xml.rels><?xml version="1.0" encoding="UTF-8" standalone="yes"?>
<Relationships xmlns="http://schemas.openxmlformats.org/package/2006/relationships"><Relationship Id="rId3" Type="http://schemas.openxmlformats.org/officeDocument/2006/relationships/image" Target="../media/image2.tif"/><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t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19" name="Shape 119"/>
          <p:cNvSpPr/>
          <p:nvPr/>
        </p:nvSpPr>
        <p:spPr>
          <a:xfrm>
            <a:off x="781829" y="10938745"/>
            <a:ext cx="20000360" cy="2035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r">
              <a:defRPr sz="4000">
                <a:latin typeface="SharpSansNo1-Medium"/>
                <a:ea typeface="SharpSansNo1-Medium"/>
                <a:cs typeface="SharpSansNo1-Medium"/>
                <a:sym typeface="SharpSansNo1-Medium"/>
              </a:defRPr>
            </a:pPr>
            <a:r>
              <a:t>Olli-Pekka Saksa</a:t>
            </a:r>
          </a:p>
          <a:p>
            <a:pPr algn="r">
              <a:defRPr sz="4000">
                <a:latin typeface="SharpSansNo1-Medium"/>
                <a:ea typeface="SharpSansNo1-Medium"/>
                <a:cs typeface="SharpSansNo1-Medium"/>
                <a:sym typeface="SharpSansNo1-Medium"/>
              </a:defRPr>
            </a:pPr>
            <a:r>
              <a:t>Business director, consultant, odd-job man</a:t>
            </a:r>
          </a:p>
          <a:p>
            <a:pPr algn="r">
              <a:defRPr sz="4000">
                <a:latin typeface="SharpSansNo1-Medium"/>
                <a:ea typeface="SharpSansNo1-Medium"/>
                <a:cs typeface="SharpSansNo1-Medium"/>
                <a:sym typeface="SharpSansNo1-Medium"/>
              </a:defRPr>
            </a:pPr>
            <a:r>
              <a:t>Tampere Goes Agile 5.11.2016</a:t>
            </a:r>
          </a:p>
        </p:txBody>
      </p:sp>
      <p:sp>
        <p:nvSpPr>
          <p:cNvPr id="120" name="Shape 120"/>
          <p:cNvSpPr/>
          <p:nvPr/>
        </p:nvSpPr>
        <p:spPr>
          <a:xfrm>
            <a:off x="2947415" y="5105400"/>
            <a:ext cx="18489169" cy="3530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2000" b="1">
                <a:latin typeface="Sharp Sans No1"/>
                <a:ea typeface="Sharp Sans No1"/>
                <a:cs typeface="Sharp Sans No1"/>
                <a:sym typeface="Sharp Sans No1"/>
              </a:defRPr>
            </a:pPr>
            <a:r>
              <a:rPr>
                <a:solidFill>
                  <a:schemeClr val="accent3">
                    <a:hueOff val="-499813"/>
                    <a:satOff val="-5228"/>
                    <a:lumOff val="24899"/>
                  </a:schemeClr>
                </a:solidFill>
              </a:rPr>
              <a:t>Impactful</a:t>
            </a:r>
            <a:r>
              <a:t> experimentation</a:t>
            </a:r>
          </a:p>
          <a:p>
            <a:pPr>
              <a:defRPr sz="12000" b="1">
                <a:latin typeface="Sharp Sans No1"/>
                <a:ea typeface="Sharp Sans No1"/>
                <a:cs typeface="Sharp Sans No1"/>
                <a:sym typeface="Sharp Sans No1"/>
              </a:defRPr>
            </a:pPr>
            <a:r>
              <a:t>is a </a:t>
            </a:r>
            <a:r>
              <a:rPr>
                <a:solidFill>
                  <a:schemeClr val="accent3">
                    <a:hueOff val="-499813"/>
                    <a:satOff val="-5228"/>
                    <a:lumOff val="24899"/>
                  </a:schemeClr>
                </a:solidFill>
              </a:rPr>
              <a:t>leadership</a:t>
            </a:r>
            <a:r>
              <a:t> challenge</a:t>
            </a:r>
          </a:p>
        </p:txBody>
      </p:sp>
      <p:pic>
        <p:nvPicPr>
          <p:cNvPr id="121" name="0d91ed8.jpg"/>
          <p:cNvPicPr>
            <a:picLocks noChangeAspect="1"/>
          </p:cNvPicPr>
          <p:nvPr/>
        </p:nvPicPr>
        <p:blipFill>
          <a:blip r:embed="rId4">
            <a:extLst/>
          </a:blip>
          <a:stretch>
            <a:fillRect/>
          </a:stretch>
        </p:blipFill>
        <p:spPr>
          <a:xfrm>
            <a:off x="21327428" y="10719575"/>
            <a:ext cx="2473783" cy="247378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82" name="Shape 182"/>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solidFill>
                  <a:schemeClr val="accent3">
                    <a:hueOff val="-499813"/>
                    <a:satOff val="-5228"/>
                    <a:lumOff val="24899"/>
                  </a:schemeClr>
                </a:solidFill>
                <a:latin typeface="Sharp Sans No1"/>
                <a:ea typeface="Sharp Sans No1"/>
                <a:cs typeface="Sharp Sans No1"/>
                <a:sym typeface="Sharp Sans No1"/>
              </a:defRPr>
            </a:pPr>
            <a:r>
              <a:t>Small new things might risk old big things</a:t>
            </a: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p:txBody>
      </p:sp>
      <p:sp>
        <p:nvSpPr>
          <p:cNvPr id="183" name="Shape 183"/>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184" name="Shape 184"/>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89" name="Shape 189"/>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r>
              <a:t>Small new things might risk old big things</a:t>
            </a:r>
          </a:p>
          <a:p>
            <a:pPr>
              <a:defRPr sz="9000" b="1">
                <a:solidFill>
                  <a:schemeClr val="accent3">
                    <a:hueOff val="-499813"/>
                    <a:satOff val="-5228"/>
                    <a:lumOff val="24899"/>
                  </a:schemeClr>
                </a:solidFill>
                <a:latin typeface="Sharp Sans No1"/>
                <a:ea typeface="Sharp Sans No1"/>
                <a:cs typeface="Sharp Sans No1"/>
                <a:sym typeface="Sharp Sans No1"/>
              </a:defRPr>
            </a:pPr>
            <a:r>
              <a:t>Too many people have an opinion</a:t>
            </a: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p:txBody>
      </p:sp>
      <p:sp>
        <p:nvSpPr>
          <p:cNvPr id="190" name="Shape 190"/>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191" name="Shape 191"/>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96" name="Shape 196"/>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r>
              <a:t>Small new things might risk old big things</a:t>
            </a:r>
          </a:p>
          <a:p>
            <a:pPr>
              <a:defRPr sz="9000" b="1">
                <a:latin typeface="Sharp Sans No1"/>
                <a:ea typeface="Sharp Sans No1"/>
                <a:cs typeface="Sharp Sans No1"/>
                <a:sym typeface="Sharp Sans No1"/>
              </a:defRPr>
            </a:pPr>
            <a:r>
              <a:t>Too many people have an opinion</a:t>
            </a:r>
          </a:p>
          <a:p>
            <a:pPr>
              <a:defRPr sz="9000" b="1">
                <a:solidFill>
                  <a:schemeClr val="accent3">
                    <a:hueOff val="-499813"/>
                    <a:satOff val="-5228"/>
                    <a:lumOff val="24899"/>
                  </a:schemeClr>
                </a:solidFill>
                <a:latin typeface="Sharp Sans No1"/>
                <a:ea typeface="Sharp Sans No1"/>
                <a:cs typeface="Sharp Sans No1"/>
                <a:sym typeface="Sharp Sans No1"/>
              </a:defRPr>
            </a:pPr>
            <a:r>
              <a:t>Inertia, lack of focus</a:t>
            </a: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p:txBody>
      </p:sp>
      <p:sp>
        <p:nvSpPr>
          <p:cNvPr id="197" name="Shape 197"/>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198" name="Shape 198"/>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03" name="Shape 203"/>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r>
              <a:t>Small new things might risk old big things</a:t>
            </a:r>
          </a:p>
          <a:p>
            <a:pPr>
              <a:defRPr sz="9000" b="1">
                <a:latin typeface="Sharp Sans No1"/>
                <a:ea typeface="Sharp Sans No1"/>
                <a:cs typeface="Sharp Sans No1"/>
                <a:sym typeface="Sharp Sans No1"/>
              </a:defRPr>
            </a:pPr>
            <a:r>
              <a:t>Too many people have an opinion</a:t>
            </a:r>
          </a:p>
          <a:p>
            <a:pPr>
              <a:defRPr sz="9000" b="1">
                <a:latin typeface="Sharp Sans No1"/>
                <a:ea typeface="Sharp Sans No1"/>
                <a:cs typeface="Sharp Sans No1"/>
                <a:sym typeface="Sharp Sans No1"/>
              </a:defRPr>
            </a:pPr>
            <a:r>
              <a:t>Inertia, lack of focus</a:t>
            </a:r>
          </a:p>
          <a:p>
            <a:pPr>
              <a:defRPr sz="9000" b="1">
                <a:solidFill>
                  <a:schemeClr val="accent3">
                    <a:hueOff val="-499813"/>
                    <a:satOff val="-5228"/>
                    <a:lumOff val="24899"/>
                  </a:schemeClr>
                </a:solidFill>
                <a:latin typeface="Sharp Sans No1"/>
                <a:ea typeface="Sharp Sans No1"/>
                <a:cs typeface="Sharp Sans No1"/>
                <a:sym typeface="Sharp Sans No1"/>
              </a:defRPr>
            </a:pPr>
            <a:r>
              <a:t>Process &amp; legal considerations</a:t>
            </a:r>
          </a:p>
          <a:p>
            <a:pPr>
              <a:defRPr sz="9000" b="1">
                <a:latin typeface="Sharp Sans No1"/>
                <a:ea typeface="Sharp Sans No1"/>
                <a:cs typeface="Sharp Sans No1"/>
                <a:sym typeface="Sharp Sans No1"/>
              </a:defRPr>
            </a:pPr>
            <a:endParaRPr/>
          </a:p>
        </p:txBody>
      </p:sp>
      <p:sp>
        <p:nvSpPr>
          <p:cNvPr id="204" name="Shape 204"/>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05" name="Shape 205"/>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10" name="Shape 210"/>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r>
              <a:t>Small new things might risk old big things</a:t>
            </a:r>
          </a:p>
          <a:p>
            <a:pPr>
              <a:defRPr sz="9000" b="1">
                <a:latin typeface="Sharp Sans No1"/>
                <a:ea typeface="Sharp Sans No1"/>
                <a:cs typeface="Sharp Sans No1"/>
                <a:sym typeface="Sharp Sans No1"/>
              </a:defRPr>
            </a:pPr>
            <a:r>
              <a:t>Too many people have an opinion</a:t>
            </a:r>
          </a:p>
          <a:p>
            <a:pPr>
              <a:defRPr sz="9000" b="1">
                <a:latin typeface="Sharp Sans No1"/>
                <a:ea typeface="Sharp Sans No1"/>
                <a:cs typeface="Sharp Sans No1"/>
                <a:sym typeface="Sharp Sans No1"/>
              </a:defRPr>
            </a:pPr>
            <a:r>
              <a:t>Inertia, lack of focus</a:t>
            </a:r>
          </a:p>
          <a:p>
            <a:pPr>
              <a:defRPr sz="9000" b="1">
                <a:latin typeface="Sharp Sans No1"/>
                <a:ea typeface="Sharp Sans No1"/>
                <a:cs typeface="Sharp Sans No1"/>
                <a:sym typeface="Sharp Sans No1"/>
              </a:defRPr>
            </a:pPr>
            <a:r>
              <a:t>Process &amp; legal considerations</a:t>
            </a:r>
          </a:p>
          <a:p>
            <a:pPr>
              <a:defRPr sz="9000" b="1">
                <a:solidFill>
                  <a:schemeClr val="accent3">
                    <a:hueOff val="-499813"/>
                    <a:satOff val="-5228"/>
                    <a:lumOff val="24899"/>
                  </a:schemeClr>
                </a:solidFill>
                <a:latin typeface="Sharp Sans No1"/>
                <a:ea typeface="Sharp Sans No1"/>
                <a:cs typeface="Sharp Sans No1"/>
                <a:sym typeface="Sharp Sans No1"/>
              </a:defRPr>
            </a:pPr>
            <a:r>
              <a:t>Unreliability is stressful</a:t>
            </a:r>
          </a:p>
        </p:txBody>
      </p:sp>
      <p:sp>
        <p:nvSpPr>
          <p:cNvPr id="211" name="Shape 211"/>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12" name="Shape 212"/>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17" name="Shape 217"/>
          <p:cNvSpPr>
            <a:spLocks noGrp="1"/>
          </p:cNvSpPr>
          <p:nvPr>
            <p:ph type="ctrTitle" idx="4294967295"/>
          </p:nvPr>
        </p:nvSpPr>
        <p:spPr>
          <a:xfrm>
            <a:off x="748244" y="1475600"/>
            <a:ext cx="22636285" cy="10917200"/>
          </a:xfrm>
          <a:prstGeom prst="rect">
            <a:avLst/>
          </a:prstGeom>
        </p:spPr>
        <p:txBody>
          <a:bodyPr/>
          <a:lstStyle/>
          <a:p>
            <a:pPr>
              <a:defRPr sz="9000" b="1">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r>
              <a:t>Small new things might risk old big things</a:t>
            </a:r>
          </a:p>
          <a:p>
            <a:pPr>
              <a:defRPr sz="9000" b="1">
                <a:latin typeface="Sharp Sans No1"/>
                <a:ea typeface="Sharp Sans No1"/>
                <a:cs typeface="Sharp Sans No1"/>
                <a:sym typeface="Sharp Sans No1"/>
              </a:defRPr>
            </a:pPr>
            <a:r>
              <a:t>Too many people have an opinion</a:t>
            </a:r>
          </a:p>
          <a:p>
            <a:pPr>
              <a:defRPr sz="9000" b="1">
                <a:latin typeface="Sharp Sans No1"/>
                <a:ea typeface="Sharp Sans No1"/>
                <a:cs typeface="Sharp Sans No1"/>
                <a:sym typeface="Sharp Sans No1"/>
              </a:defRPr>
            </a:pPr>
            <a:r>
              <a:t>Inertia, lack of focus</a:t>
            </a:r>
          </a:p>
          <a:p>
            <a:pPr>
              <a:defRPr sz="9000" b="1">
                <a:latin typeface="Sharp Sans No1"/>
                <a:ea typeface="Sharp Sans No1"/>
                <a:cs typeface="Sharp Sans No1"/>
                <a:sym typeface="Sharp Sans No1"/>
              </a:defRPr>
            </a:pPr>
            <a:r>
              <a:t>Process &amp; legal considerations</a:t>
            </a:r>
          </a:p>
          <a:p>
            <a:pPr>
              <a:defRPr sz="9000" b="1">
                <a:latin typeface="Sharp Sans No1"/>
                <a:ea typeface="Sharp Sans No1"/>
                <a:cs typeface="Sharp Sans No1"/>
                <a:sym typeface="Sharp Sans No1"/>
              </a:defRPr>
            </a:pPr>
            <a:r>
              <a:t>Unreliability is stressful</a:t>
            </a:r>
          </a:p>
          <a:p>
            <a:pPr>
              <a:defRPr sz="9000" b="1">
                <a:solidFill>
                  <a:schemeClr val="accent3">
                    <a:hueOff val="-499813"/>
                    <a:satOff val="-5228"/>
                    <a:lumOff val="24899"/>
                  </a:schemeClr>
                </a:solidFill>
                <a:latin typeface="Sharp Sans No1"/>
                <a:ea typeface="Sharp Sans No1"/>
                <a:cs typeface="Sharp Sans No1"/>
                <a:sym typeface="Sharp Sans No1"/>
              </a:defRPr>
            </a:pPr>
            <a:r>
              <a:t>Predictability and incrementalism is valued</a:t>
            </a:r>
          </a:p>
        </p:txBody>
      </p:sp>
      <p:sp>
        <p:nvSpPr>
          <p:cNvPr id="218" name="Shape 218"/>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19" name="Shape 219"/>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pic>
        <p:nvPicPr>
          <p:cNvPr id="224" name="pasted-image.tiff"/>
          <p:cNvPicPr>
            <a:picLocks noChangeAspect="1"/>
          </p:cNvPicPr>
          <p:nvPr/>
        </p:nvPicPr>
        <p:blipFill>
          <a:blip r:embed="rId4">
            <a:extLst/>
          </a:blip>
          <a:stretch>
            <a:fillRect/>
          </a:stretch>
        </p:blipFill>
        <p:spPr>
          <a:xfrm>
            <a:off x="6269720" y="-1"/>
            <a:ext cx="11844560" cy="1371600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29" name="Shape 229"/>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Process change is not enough</a:t>
            </a:r>
          </a:p>
          <a:p>
            <a:pPr>
              <a:defRPr sz="10000" b="1">
                <a:latin typeface="Sharp Sans No1"/>
                <a:ea typeface="Sharp Sans No1"/>
                <a:cs typeface="Sharp Sans No1"/>
                <a:sym typeface="Sharp Sans No1"/>
              </a:defRPr>
            </a:pPr>
            <a:endParaRPr/>
          </a:p>
          <a:p>
            <a:pPr>
              <a:defRPr sz="10000" b="1">
                <a:latin typeface="Sharp Sans No1"/>
                <a:ea typeface="Sharp Sans No1"/>
                <a:cs typeface="Sharp Sans No1"/>
                <a:sym typeface="Sharp Sans No1"/>
              </a:defRPr>
            </a:pPr>
            <a:r>
              <a:t>Impact comes with </a:t>
            </a:r>
            <a:r>
              <a:rPr>
                <a:solidFill>
                  <a:schemeClr val="accent3">
                    <a:hueOff val="-499813"/>
                    <a:satOff val="-5228"/>
                    <a:lumOff val="24899"/>
                  </a:schemeClr>
                </a:solidFill>
              </a:rPr>
              <a:t>Leadership &amp; Culture change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34" name="Shape 234"/>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Changing approach to experimentation, learning, failure</a:t>
            </a:r>
          </a:p>
          <a:p>
            <a:pPr>
              <a:defRPr sz="10000" b="1">
                <a:latin typeface="Sharp Sans No1"/>
                <a:ea typeface="Sharp Sans No1"/>
                <a:cs typeface="Sharp Sans No1"/>
                <a:sym typeface="Sharp Sans No1"/>
              </a:defRPr>
            </a:pPr>
            <a:endParaRPr/>
          </a:p>
          <a:p>
            <a:pPr>
              <a:defRPr sz="10000" b="1">
                <a:latin typeface="Sharp Sans No1"/>
                <a:ea typeface="Sharp Sans No1"/>
                <a:cs typeface="Sharp Sans No1"/>
                <a:sym typeface="Sharp Sans No1"/>
              </a:defRPr>
            </a:pPr>
            <a:r>
              <a:t>Getting out of </a:t>
            </a:r>
            <a:r>
              <a:rPr>
                <a:solidFill>
                  <a:schemeClr val="accent3">
                    <a:hueOff val="-499813"/>
                    <a:satOff val="-5228"/>
                    <a:lumOff val="24899"/>
                  </a:schemeClr>
                </a:solidFill>
              </a:rPr>
              <a:t>culture of fear</a:t>
            </a:r>
          </a:p>
        </p:txBody>
      </p:sp>
      <p:sp>
        <p:nvSpPr>
          <p:cNvPr id="235" name="Shape 235"/>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36" name="Shape 236"/>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241" name="Shape 241"/>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“If we </a:t>
            </a:r>
            <a:r>
              <a:rPr>
                <a:solidFill>
                  <a:schemeClr val="accent3">
                    <a:hueOff val="-499813"/>
                    <a:satOff val="-5228"/>
                    <a:lumOff val="24899"/>
                  </a:schemeClr>
                </a:solidFill>
              </a:rPr>
              <a:t>succeed</a:t>
            </a:r>
            <a:r>
              <a:t>, we will have many new </a:t>
            </a:r>
            <a:r>
              <a:rPr>
                <a:solidFill>
                  <a:schemeClr val="accent3">
                    <a:hueOff val="-499813"/>
                    <a:satOff val="-5228"/>
                    <a:lumOff val="24899"/>
                  </a:schemeClr>
                </a:solidFill>
              </a:rPr>
              <a:t>friends</a:t>
            </a:r>
            <a:r>
              <a:t>. If we </a:t>
            </a:r>
            <a:r>
              <a:rPr>
                <a:solidFill>
                  <a:schemeClr val="accent3">
                    <a:hueOff val="-499813"/>
                    <a:satOff val="-5228"/>
                    <a:lumOff val="24899"/>
                  </a:schemeClr>
                </a:solidFill>
              </a:rPr>
              <a:t>fail</a:t>
            </a:r>
            <a:r>
              <a:t>, there will be </a:t>
            </a:r>
            <a:r>
              <a:rPr>
                <a:solidFill>
                  <a:schemeClr val="accent3">
                    <a:hueOff val="-499813"/>
                    <a:satOff val="-5228"/>
                    <a:lumOff val="24899"/>
                  </a:schemeClr>
                </a:solidFill>
              </a:rPr>
              <a:t>explaining</a:t>
            </a:r>
            <a:r>
              <a:t> to do”</a:t>
            </a:r>
          </a:p>
        </p:txBody>
      </p:sp>
      <p:sp>
        <p:nvSpPr>
          <p:cNvPr id="242" name="Shape 242"/>
          <p:cNvSpPr/>
          <p:nvPr/>
        </p:nvSpPr>
        <p:spPr>
          <a:xfrm>
            <a:off x="8716010" y="9620417"/>
            <a:ext cx="6951981" cy="755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CLIENT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26" name="Shape 126"/>
          <p:cNvSpPr>
            <a:spLocks noGrp="1"/>
          </p:cNvSpPr>
          <p:nvPr>
            <p:ph type="ctrTitle" idx="4294967295"/>
          </p:nvPr>
        </p:nvSpPr>
        <p:spPr>
          <a:xfrm>
            <a:off x="748244" y="1399400"/>
            <a:ext cx="22636285" cy="10917200"/>
          </a:xfrm>
          <a:prstGeom prst="rect">
            <a:avLst/>
          </a:prstGeom>
        </p:spPr>
        <p:txBody>
          <a:bodyPr/>
          <a:lstStyle/>
          <a:p>
            <a:pPr>
              <a:defRPr sz="10000">
                <a:solidFill>
                  <a:schemeClr val="accent3">
                    <a:hueOff val="-499813"/>
                    <a:satOff val="-5228"/>
                    <a:lumOff val="24899"/>
                  </a:schemeClr>
                </a:solidFill>
                <a:latin typeface="SharpSansNo1-Semibold"/>
                <a:ea typeface="SharpSansNo1-Semibold"/>
                <a:cs typeface="SharpSansNo1-Semibold"/>
                <a:sym typeface="SharpSansNo1-Semibold"/>
              </a:defRPr>
            </a:pPr>
            <a:r>
              <a:t>Experiment-driven</a:t>
            </a:r>
          </a:p>
          <a:p>
            <a:pPr>
              <a:defRPr sz="10000">
                <a:latin typeface="SharpSansNo1-Semibold"/>
                <a:ea typeface="SharpSansNo1-Semibold"/>
                <a:cs typeface="SharpSansNo1-Semibold"/>
                <a:sym typeface="SharpSansNo1-Semibold"/>
              </a:defRPr>
            </a:pPr>
            <a:r>
              <a:t>(business, organisation, product) </a:t>
            </a:r>
            <a:r>
              <a:rPr>
                <a:solidFill>
                  <a:schemeClr val="accent3">
                    <a:hueOff val="-499813"/>
                    <a:satOff val="-5228"/>
                    <a:lumOff val="24899"/>
                  </a:schemeClr>
                </a:solidFill>
              </a:rPr>
              <a:t>development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45" name="Shape 245"/>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Courage to start</a:t>
            </a:r>
          </a:p>
          <a:p>
            <a:pPr>
              <a:defRPr sz="10000" b="1">
                <a:latin typeface="Sharp Sans No1"/>
                <a:ea typeface="Sharp Sans No1"/>
                <a:cs typeface="Sharp Sans No1"/>
                <a:sym typeface="Sharp Sans No1"/>
              </a:defRPr>
            </a:pPr>
            <a:endParaRPr/>
          </a:p>
          <a:p>
            <a:pPr>
              <a:defRPr sz="10000" b="1">
                <a:latin typeface="Sharp Sans No1"/>
                <a:ea typeface="Sharp Sans No1"/>
                <a:cs typeface="Sharp Sans No1"/>
                <a:sym typeface="Sharp Sans No1"/>
              </a:defRPr>
            </a:pPr>
            <a:r>
              <a:t>Courage to kill</a:t>
            </a:r>
          </a:p>
          <a:p>
            <a:pPr>
              <a:defRPr sz="10000" b="1">
                <a:latin typeface="Sharp Sans No1"/>
                <a:ea typeface="Sharp Sans No1"/>
                <a:cs typeface="Sharp Sans No1"/>
                <a:sym typeface="Sharp Sans No1"/>
              </a:defRPr>
            </a:pPr>
            <a:endParaRPr/>
          </a:p>
          <a:p>
            <a:pPr>
              <a:defRPr sz="10000" b="1">
                <a:latin typeface="Sharp Sans No1"/>
                <a:ea typeface="Sharp Sans No1"/>
                <a:cs typeface="Sharp Sans No1"/>
                <a:sym typeface="Sharp Sans No1"/>
              </a:defRPr>
            </a:pPr>
            <a:r>
              <a:t>Courage to go BIG</a:t>
            </a:r>
          </a:p>
        </p:txBody>
      </p:sp>
      <p:sp>
        <p:nvSpPr>
          <p:cNvPr id="246" name="Shape 246"/>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47" name="Shape 247"/>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45">
                                            <p:bg/>
                                          </p:spTgt>
                                        </p:tgtEl>
                                        <p:attrNameLst>
                                          <p:attrName>style.visibility</p:attrName>
                                        </p:attrNameLst>
                                      </p:cBhvr>
                                      <p:to>
                                        <p:strVal val="visible"/>
                                      </p:to>
                                    </p:set>
                                    <p:animEffect transition="in" filter="dissolve">
                                      <p:cBhvr>
                                        <p:cTn id="7" dur="500"/>
                                        <p:tgtEl>
                                          <p:spTgt spid="245">
                                            <p:bg/>
                                          </p:spTgt>
                                        </p:tgtEl>
                                      </p:cBhvr>
                                    </p:animEffect>
                                  </p:childTnLst>
                                </p:cTn>
                              </p:par>
                              <p:par>
                                <p:cTn id="8" presetID="9" presetClass="entr" presetSubtype="0" fill="hold" grpId="1" nodeType="withEffect">
                                  <p:stCondLst>
                                    <p:cond delay="0"/>
                                  </p:stCondLst>
                                  <p:iterate>
                                    <p:tmAbs val="0"/>
                                  </p:iterate>
                                  <p:childTnLst>
                                    <p:set>
                                      <p:cBhvr>
                                        <p:cTn id="9" fill="hold"/>
                                        <p:tgtEl>
                                          <p:spTgt spid="245">
                                            <p:txEl>
                                              <p:pRg st="0" end="0"/>
                                            </p:txEl>
                                          </p:spTgt>
                                        </p:tgtEl>
                                        <p:attrNameLst>
                                          <p:attrName>style.visibility</p:attrName>
                                        </p:attrNameLst>
                                      </p:cBhvr>
                                      <p:to>
                                        <p:strVal val="visible"/>
                                      </p:to>
                                    </p:set>
                                    <p:animEffect transition="in" filter="dissolve">
                                      <p:cBhvr>
                                        <p:cTn id="10" dur="500"/>
                                        <p:tgtEl>
                                          <p:spTgt spid="245">
                                            <p:txEl>
                                              <p:pRg st="0" end="0"/>
                                            </p:txEl>
                                          </p:spTgt>
                                        </p:tgtEl>
                                      </p:cBhvr>
                                    </p:animEffect>
                                  </p:childTnLst>
                                </p:cTn>
                              </p:par>
                            </p:childTnLst>
                          </p:cTn>
                        </p:par>
                        <p:par>
                          <p:cTn id="11" fill="hold">
                            <p:stCondLst>
                              <p:cond delay="500"/>
                            </p:stCondLst>
                            <p:childTnLst>
                              <p:par>
                                <p:cTn id="12" presetID="9" presetClass="entr" fill="hold" grpId="1" nodeType="afterEffect">
                                  <p:stCondLst>
                                    <p:cond delay="0"/>
                                  </p:stCondLst>
                                  <p:iterate>
                                    <p:tmAbs val="0"/>
                                  </p:iterate>
                                  <p:childTnLst>
                                    <p:set>
                                      <p:cBhvr>
                                        <p:cTn id="13" fill="hold"/>
                                        <p:tgtEl>
                                          <p:spTgt spid="245">
                                            <p:txEl>
                                              <p:pRg st="1" end="1"/>
                                            </p:txEl>
                                          </p:spTgt>
                                        </p:tgtEl>
                                        <p:attrNameLst>
                                          <p:attrName>style.visibility</p:attrName>
                                        </p:attrNameLst>
                                      </p:cBhvr>
                                      <p:to>
                                        <p:strVal val="visible"/>
                                      </p:to>
                                    </p:set>
                                    <p:animEffect transition="in" filter="dissolve">
                                      <p:cBhvr>
                                        <p:cTn id="14" dur="500"/>
                                        <p:tgtEl>
                                          <p:spTgt spid="24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fill="hold" grpId="1" nodeType="clickEffect">
                                  <p:stCondLst>
                                    <p:cond delay="0"/>
                                  </p:stCondLst>
                                  <p:iterate>
                                    <p:tmAbs val="0"/>
                                  </p:iterate>
                                  <p:childTnLst>
                                    <p:set>
                                      <p:cBhvr>
                                        <p:cTn id="18" fill="hold"/>
                                        <p:tgtEl>
                                          <p:spTgt spid="245">
                                            <p:txEl>
                                              <p:pRg st="2" end="2"/>
                                            </p:txEl>
                                          </p:spTgt>
                                        </p:tgtEl>
                                        <p:attrNameLst>
                                          <p:attrName>style.visibility</p:attrName>
                                        </p:attrNameLst>
                                      </p:cBhvr>
                                      <p:to>
                                        <p:strVal val="visible"/>
                                      </p:to>
                                    </p:set>
                                    <p:animEffect transition="in" filter="dissolve">
                                      <p:cBhvr>
                                        <p:cTn id="19" dur="500"/>
                                        <p:tgtEl>
                                          <p:spTgt spid="245">
                                            <p:txEl>
                                              <p:pRg st="2" end="2"/>
                                            </p:txEl>
                                          </p:spTgt>
                                        </p:tgtEl>
                                      </p:cBhvr>
                                    </p:animEffect>
                                  </p:childTnLst>
                                </p:cTn>
                              </p:par>
                            </p:childTnLst>
                          </p:cTn>
                        </p:par>
                        <p:par>
                          <p:cTn id="20" fill="hold">
                            <p:stCondLst>
                              <p:cond delay="500"/>
                            </p:stCondLst>
                            <p:childTnLst>
                              <p:par>
                                <p:cTn id="21" presetID="9" presetClass="entr" fill="hold" grpId="1" nodeType="afterEffect">
                                  <p:stCondLst>
                                    <p:cond delay="0"/>
                                  </p:stCondLst>
                                  <p:iterate>
                                    <p:tmAbs val="0"/>
                                  </p:iterate>
                                  <p:childTnLst>
                                    <p:set>
                                      <p:cBhvr>
                                        <p:cTn id="22" fill="hold"/>
                                        <p:tgtEl>
                                          <p:spTgt spid="245">
                                            <p:txEl>
                                              <p:pRg st="3" end="3"/>
                                            </p:txEl>
                                          </p:spTgt>
                                        </p:tgtEl>
                                        <p:attrNameLst>
                                          <p:attrName>style.visibility</p:attrName>
                                        </p:attrNameLst>
                                      </p:cBhvr>
                                      <p:to>
                                        <p:strVal val="visible"/>
                                      </p:to>
                                    </p:set>
                                    <p:animEffect transition="in" filter="dissolve">
                                      <p:cBhvr>
                                        <p:cTn id="23" dur="500"/>
                                        <p:tgtEl>
                                          <p:spTgt spid="24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fill="hold" grpId="1" nodeType="clickEffect">
                                  <p:stCondLst>
                                    <p:cond delay="0"/>
                                  </p:stCondLst>
                                  <p:iterate>
                                    <p:tmAbs val="0"/>
                                  </p:iterate>
                                  <p:childTnLst>
                                    <p:set>
                                      <p:cBhvr>
                                        <p:cTn id="27" fill="hold"/>
                                        <p:tgtEl>
                                          <p:spTgt spid="245">
                                            <p:txEl>
                                              <p:pRg st="4" end="4"/>
                                            </p:txEl>
                                          </p:spTgt>
                                        </p:tgtEl>
                                        <p:attrNameLst>
                                          <p:attrName>style.visibility</p:attrName>
                                        </p:attrNameLst>
                                      </p:cBhvr>
                                      <p:to>
                                        <p:strVal val="visible"/>
                                      </p:to>
                                    </p:set>
                                    <p:animEffect transition="in" filter="dissolve">
                                      <p:cBhvr>
                                        <p:cTn id="28" dur="500"/>
                                        <p:tgtEl>
                                          <p:spTgt spid="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1"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62" name="Shape 262"/>
          <p:cNvSpPr/>
          <p:nvPr/>
        </p:nvSpPr>
        <p:spPr>
          <a:xfrm>
            <a:off x="1520498" y="9324820"/>
            <a:ext cx="5603062" cy="2616712"/>
          </a:xfrm>
          <a:custGeom>
            <a:avLst/>
            <a:gdLst/>
            <a:ahLst/>
            <a:cxnLst>
              <a:cxn ang="0">
                <a:pos x="wd2" y="hd2"/>
              </a:cxn>
              <a:cxn ang="5400000">
                <a:pos x="wd2" y="hd2"/>
              </a:cxn>
              <a:cxn ang="10800000">
                <a:pos x="wd2" y="hd2"/>
              </a:cxn>
              <a:cxn ang="16200000">
                <a:pos x="wd2" y="hd2"/>
              </a:cxn>
            </a:cxnLst>
            <a:rect l="0" t="0" r="r" b="b"/>
            <a:pathLst>
              <a:path w="21600" h="18047" extrusionOk="0">
                <a:moveTo>
                  <a:pt x="0" y="18047"/>
                </a:moveTo>
                <a:cubicBezTo>
                  <a:pt x="3475" y="1682"/>
                  <a:pt x="10675" y="-3553"/>
                  <a:pt x="21600" y="2341"/>
                </a:cubicBezTo>
              </a:path>
            </a:pathLst>
          </a:custGeom>
          <a:ln w="254000">
            <a:solidFill>
              <a:srgbClr val="FFFFFF"/>
            </a:solidFill>
            <a:miter lim="400000"/>
          </a:ln>
        </p:spPr>
        <p:txBody>
          <a:bodyPr/>
          <a:lstStyle/>
          <a:p>
            <a:endParaRPr/>
          </a:p>
        </p:txBody>
      </p:sp>
      <p:sp>
        <p:nvSpPr>
          <p:cNvPr id="263" name="Shape 263"/>
          <p:cNvSpPr/>
          <p:nvPr/>
        </p:nvSpPr>
        <p:spPr>
          <a:xfrm>
            <a:off x="9235811" y="5637632"/>
            <a:ext cx="6325943" cy="2498800"/>
          </a:xfrm>
          <a:custGeom>
            <a:avLst/>
            <a:gdLst/>
            <a:ahLst/>
            <a:cxnLst>
              <a:cxn ang="0">
                <a:pos x="wd2" y="hd2"/>
              </a:cxn>
              <a:cxn ang="5400000">
                <a:pos x="wd2" y="hd2"/>
              </a:cxn>
              <a:cxn ang="10800000">
                <a:pos x="wd2" y="hd2"/>
              </a:cxn>
              <a:cxn ang="16200000">
                <a:pos x="wd2" y="hd2"/>
              </a:cxn>
            </a:cxnLst>
            <a:rect l="0" t="0" r="r" b="b"/>
            <a:pathLst>
              <a:path w="21600" h="17240" extrusionOk="0">
                <a:moveTo>
                  <a:pt x="0" y="17240"/>
                </a:moveTo>
                <a:cubicBezTo>
                  <a:pt x="5540" y="-102"/>
                  <a:pt x="12740" y="-4360"/>
                  <a:pt x="21600" y="4465"/>
                </a:cubicBezTo>
              </a:path>
            </a:pathLst>
          </a:custGeom>
          <a:ln w="254000">
            <a:solidFill>
              <a:srgbClr val="FFFFFF"/>
            </a:solidFill>
            <a:miter lim="400000"/>
          </a:ln>
        </p:spPr>
        <p:txBody>
          <a:bodyPr/>
          <a:lstStyle/>
          <a:p>
            <a:endParaRPr/>
          </a:p>
        </p:txBody>
      </p:sp>
      <p:sp>
        <p:nvSpPr>
          <p:cNvPr id="264" name="Shape 264"/>
          <p:cNvSpPr/>
          <p:nvPr/>
        </p:nvSpPr>
        <p:spPr>
          <a:xfrm>
            <a:off x="18783538" y="2877713"/>
            <a:ext cx="2996627" cy="1422169"/>
          </a:xfrm>
          <a:custGeom>
            <a:avLst/>
            <a:gdLst/>
            <a:ahLst/>
            <a:cxnLst>
              <a:cxn ang="0">
                <a:pos x="wd2" y="hd2"/>
              </a:cxn>
              <a:cxn ang="5400000">
                <a:pos x="wd2" y="hd2"/>
              </a:cxn>
              <a:cxn ang="10800000">
                <a:pos x="wd2" y="hd2"/>
              </a:cxn>
              <a:cxn ang="16200000">
                <a:pos x="wd2" y="hd2"/>
              </a:cxn>
            </a:cxnLst>
            <a:rect l="0" t="0" r="r" b="b"/>
            <a:pathLst>
              <a:path w="21600" h="17996" extrusionOk="0">
                <a:moveTo>
                  <a:pt x="0" y="17996"/>
                </a:moveTo>
                <a:cubicBezTo>
                  <a:pt x="4457" y="1582"/>
                  <a:pt x="11657" y="-3604"/>
                  <a:pt x="21600" y="2439"/>
                </a:cubicBezTo>
              </a:path>
            </a:pathLst>
          </a:custGeom>
          <a:ln w="254000">
            <a:solidFill>
              <a:srgbClr val="FFFFFF"/>
            </a:solidFill>
            <a:miter lim="400000"/>
          </a:ln>
        </p:spPr>
        <p:txBody>
          <a:bodyPr/>
          <a:lstStyle/>
          <a:p>
            <a:endParaRPr/>
          </a:p>
        </p:txBody>
      </p:sp>
      <p:sp>
        <p:nvSpPr>
          <p:cNvPr id="255" name="Shape 255"/>
          <p:cNvSpPr/>
          <p:nvPr/>
        </p:nvSpPr>
        <p:spPr>
          <a:xfrm>
            <a:off x="3911482" y="10754229"/>
            <a:ext cx="1853185" cy="1009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latin typeface="Sharp Sans No1"/>
                <a:ea typeface="Sharp Sans No1"/>
                <a:cs typeface="Sharp Sans No1"/>
                <a:sym typeface="Sharp Sans No1"/>
              </a:defRPr>
            </a:lvl1pPr>
          </a:lstStyle>
          <a:p>
            <a:r>
              <a:t>Idea</a:t>
            </a:r>
          </a:p>
        </p:txBody>
      </p:sp>
      <p:sp>
        <p:nvSpPr>
          <p:cNvPr id="256" name="Shape 256"/>
          <p:cNvSpPr/>
          <p:nvPr/>
        </p:nvSpPr>
        <p:spPr>
          <a:xfrm>
            <a:off x="9653634" y="8004679"/>
            <a:ext cx="6017261" cy="21399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7000" b="1">
                <a:latin typeface="Sharp Sans No1"/>
                <a:ea typeface="Sharp Sans No1"/>
                <a:cs typeface="Sharp Sans No1"/>
                <a:sym typeface="Sharp Sans No1"/>
              </a:defRPr>
            </a:pPr>
            <a:r>
              <a:t>Experimenting</a:t>
            </a:r>
          </a:p>
          <a:p>
            <a:pPr>
              <a:defRPr sz="7000" b="1">
                <a:latin typeface="Sharp Sans No1"/>
                <a:ea typeface="Sharp Sans No1"/>
                <a:cs typeface="Sharp Sans No1"/>
                <a:sym typeface="Sharp Sans No1"/>
              </a:defRPr>
            </a:pPr>
            <a:r>
              <a:t>Concepting</a:t>
            </a:r>
          </a:p>
        </p:txBody>
      </p:sp>
      <p:sp>
        <p:nvSpPr>
          <p:cNvPr id="257" name="Shape 257"/>
          <p:cNvSpPr/>
          <p:nvPr/>
        </p:nvSpPr>
        <p:spPr>
          <a:xfrm>
            <a:off x="19360171" y="3960561"/>
            <a:ext cx="3466720" cy="21399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7000" b="1">
                <a:latin typeface="Sharp Sans No1"/>
                <a:ea typeface="Sharp Sans No1"/>
                <a:cs typeface="Sharp Sans No1"/>
                <a:sym typeface="Sharp Sans No1"/>
              </a:defRPr>
            </a:pPr>
            <a:r>
              <a:t>Product</a:t>
            </a:r>
          </a:p>
          <a:p>
            <a:pPr>
              <a:defRPr sz="7000" b="1">
                <a:latin typeface="Sharp Sans No1"/>
                <a:ea typeface="Sharp Sans No1"/>
                <a:cs typeface="Sharp Sans No1"/>
                <a:sym typeface="Sharp Sans No1"/>
              </a:defRPr>
            </a:pPr>
            <a:r>
              <a:t>start</a:t>
            </a:r>
          </a:p>
        </p:txBody>
      </p:sp>
      <p:sp>
        <p:nvSpPr>
          <p:cNvPr id="265" name="Shape 265"/>
          <p:cNvSpPr/>
          <p:nvPr/>
        </p:nvSpPr>
        <p:spPr>
          <a:xfrm>
            <a:off x="7045672" y="8076198"/>
            <a:ext cx="2218579" cy="4586701"/>
          </a:xfrm>
          <a:custGeom>
            <a:avLst/>
            <a:gdLst/>
            <a:ahLst/>
            <a:cxnLst>
              <a:cxn ang="0">
                <a:pos x="wd2" y="hd2"/>
              </a:cxn>
              <a:cxn ang="5400000">
                <a:pos x="wd2" y="hd2"/>
              </a:cxn>
              <a:cxn ang="10800000">
                <a:pos x="wd2" y="hd2"/>
              </a:cxn>
              <a:cxn ang="16200000">
                <a:pos x="wd2" y="hd2"/>
              </a:cxn>
            </a:cxnLst>
            <a:rect l="0" t="0" r="r" b="b"/>
            <a:pathLst>
              <a:path w="21600" h="16337" extrusionOk="0">
                <a:moveTo>
                  <a:pt x="0" y="5432"/>
                </a:moveTo>
                <a:cubicBezTo>
                  <a:pt x="10084" y="21600"/>
                  <a:pt x="17284" y="19789"/>
                  <a:pt x="21600" y="0"/>
                </a:cubicBezTo>
              </a:path>
            </a:pathLst>
          </a:custGeom>
          <a:ln w="254000">
            <a:solidFill>
              <a:srgbClr val="FFFFFF"/>
            </a:solidFill>
            <a:miter lim="400000"/>
          </a:ln>
        </p:spPr>
        <p:txBody>
          <a:bodyPr/>
          <a:lstStyle/>
          <a:p>
            <a:endParaRPr/>
          </a:p>
        </p:txBody>
      </p:sp>
      <p:sp>
        <p:nvSpPr>
          <p:cNvPr id="266" name="Shape 266"/>
          <p:cNvSpPr/>
          <p:nvPr/>
        </p:nvSpPr>
        <p:spPr>
          <a:xfrm>
            <a:off x="15503872" y="4233853"/>
            <a:ext cx="3282402" cy="8323318"/>
          </a:xfrm>
          <a:custGeom>
            <a:avLst/>
            <a:gdLst/>
            <a:ahLst/>
            <a:cxnLst>
              <a:cxn ang="0">
                <a:pos x="wd2" y="hd2"/>
              </a:cxn>
              <a:cxn ang="5400000">
                <a:pos x="wd2" y="hd2"/>
              </a:cxn>
              <a:cxn ang="10800000">
                <a:pos x="wd2" y="hd2"/>
              </a:cxn>
              <a:cxn ang="16200000">
                <a:pos x="wd2" y="hd2"/>
              </a:cxn>
            </a:cxnLst>
            <a:rect l="0" t="0" r="r" b="b"/>
            <a:pathLst>
              <a:path w="21600" h="16264" extrusionOk="0">
                <a:moveTo>
                  <a:pt x="0" y="3812"/>
                </a:moveTo>
                <a:cubicBezTo>
                  <a:pt x="9657" y="21600"/>
                  <a:pt x="16857" y="20329"/>
                  <a:pt x="21600" y="0"/>
                </a:cubicBezTo>
              </a:path>
            </a:pathLst>
          </a:custGeom>
          <a:ln w="254000">
            <a:solidFill>
              <a:srgbClr val="FFFFFF"/>
            </a:solidFill>
            <a:miter lim="400000"/>
          </a:ln>
        </p:spPr>
        <p:txBody>
          <a:bodyPr/>
          <a:lstStyle/>
          <a:p>
            <a:endParaRPr/>
          </a:p>
        </p:txBody>
      </p:sp>
      <p:sp>
        <p:nvSpPr>
          <p:cNvPr id="260" name="Shape 260"/>
          <p:cNvSpPr/>
          <p:nvPr/>
        </p:nvSpPr>
        <p:spPr>
          <a:xfrm>
            <a:off x="6298193" y="3047912"/>
            <a:ext cx="2921763" cy="1009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solidFill>
                  <a:schemeClr val="accent3">
                    <a:hueOff val="-499813"/>
                    <a:satOff val="-5228"/>
                    <a:lumOff val="24899"/>
                  </a:schemeClr>
                </a:solidFill>
                <a:latin typeface="Sharp Sans No1"/>
                <a:ea typeface="Sharp Sans No1"/>
                <a:cs typeface="Sharp Sans No1"/>
                <a:sym typeface="Sharp Sans No1"/>
              </a:defRPr>
            </a:lvl1pPr>
          </a:lstStyle>
          <a:p>
            <a:r>
              <a:t>Chasm</a:t>
            </a:r>
          </a:p>
        </p:txBody>
      </p:sp>
      <p:sp>
        <p:nvSpPr>
          <p:cNvPr id="261" name="Shape 261"/>
          <p:cNvSpPr/>
          <p:nvPr/>
        </p:nvSpPr>
        <p:spPr>
          <a:xfrm>
            <a:off x="15289792" y="3047912"/>
            <a:ext cx="2921763" cy="1009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solidFill>
                  <a:schemeClr val="accent3">
                    <a:hueOff val="-499813"/>
                    <a:satOff val="-5228"/>
                    <a:lumOff val="24899"/>
                  </a:schemeClr>
                </a:solidFill>
                <a:latin typeface="Sharp Sans No1"/>
                <a:ea typeface="Sharp Sans No1"/>
                <a:cs typeface="Sharp Sans No1"/>
                <a:sym typeface="Sharp Sans No1"/>
              </a:defRPr>
            </a:lvl1pPr>
          </a:lstStyle>
          <a:p>
            <a:r>
              <a:t>Chasm</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71" name="Shape 271"/>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“I </a:t>
            </a:r>
            <a:r>
              <a:rPr>
                <a:solidFill>
                  <a:schemeClr val="accent3">
                    <a:hueOff val="-499813"/>
                    <a:satOff val="-5228"/>
                    <a:lumOff val="24899"/>
                  </a:schemeClr>
                </a:solidFill>
              </a:rPr>
              <a:t>fought</a:t>
            </a:r>
            <a:r>
              <a:t> so long </a:t>
            </a:r>
            <a:r>
              <a:rPr>
                <a:solidFill>
                  <a:schemeClr val="accent3">
                    <a:hueOff val="-499813"/>
                    <a:satOff val="-5228"/>
                    <a:lumOff val="24899"/>
                  </a:schemeClr>
                </a:solidFill>
              </a:rPr>
              <a:t>against windmills</a:t>
            </a:r>
            <a:r>
              <a:t> that I nearly </a:t>
            </a:r>
            <a:r>
              <a:rPr>
                <a:solidFill>
                  <a:schemeClr val="accent3">
                    <a:hueOff val="-499813"/>
                    <a:satOff val="-5228"/>
                    <a:lumOff val="24899"/>
                  </a:schemeClr>
                </a:solidFill>
              </a:rPr>
              <a:t>gave up</a:t>
            </a:r>
            <a:r>
              <a:t> on the whole thing”</a:t>
            </a:r>
          </a:p>
        </p:txBody>
      </p:sp>
      <p:sp>
        <p:nvSpPr>
          <p:cNvPr id="272" name="Shape 272"/>
          <p:cNvSpPr/>
          <p:nvPr/>
        </p:nvSpPr>
        <p:spPr>
          <a:xfrm>
            <a:off x="8590397" y="9042901"/>
            <a:ext cx="6951981" cy="755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CLIENT</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77" name="Shape 277"/>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“We tried an experiment-driven approach, but it was put on hold </a:t>
            </a:r>
            <a:r>
              <a:rPr>
                <a:solidFill>
                  <a:schemeClr val="accent3">
                    <a:hueOff val="-499813"/>
                    <a:satOff val="-5228"/>
                    <a:lumOff val="24899"/>
                  </a:schemeClr>
                </a:solidFill>
              </a:rPr>
              <a:t>because of our organisation</a:t>
            </a:r>
            <a:r>
              <a:t>. Can you help us with </a:t>
            </a:r>
            <a:r>
              <a:rPr>
                <a:solidFill>
                  <a:schemeClr val="accent3">
                    <a:hueOff val="-499813"/>
                    <a:satOff val="-5228"/>
                    <a:lumOff val="24899"/>
                  </a:schemeClr>
                </a:solidFill>
              </a:rPr>
              <a:t>cultural change</a:t>
            </a:r>
            <a:r>
              <a:t>?”</a:t>
            </a:r>
          </a:p>
        </p:txBody>
      </p:sp>
      <p:sp>
        <p:nvSpPr>
          <p:cNvPr id="278" name="Shape 278"/>
          <p:cNvSpPr/>
          <p:nvPr/>
        </p:nvSpPr>
        <p:spPr>
          <a:xfrm>
            <a:off x="8590397" y="11261391"/>
            <a:ext cx="6951981"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CLIENT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283" name="Shape 283"/>
          <p:cNvSpPr>
            <a:spLocks noGrp="1"/>
          </p:cNvSpPr>
          <p:nvPr>
            <p:ph type="ctrTitle" idx="4294967295"/>
          </p:nvPr>
        </p:nvSpPr>
        <p:spPr>
          <a:xfrm>
            <a:off x="748244" y="1399400"/>
            <a:ext cx="22636285" cy="10917200"/>
          </a:xfrm>
          <a:prstGeom prst="rect">
            <a:avLst/>
          </a:prstGeom>
        </p:spPr>
        <p:txBody>
          <a:bodyPr/>
          <a:lstStyle>
            <a:lvl1pPr>
              <a:defRPr sz="10000" b="1">
                <a:latin typeface="Sharp Sans No1"/>
                <a:ea typeface="Sharp Sans No1"/>
                <a:cs typeface="Sharp Sans No1"/>
                <a:sym typeface="Sharp Sans No1"/>
              </a:defRPr>
            </a:lvl1pPr>
          </a:lstStyle>
          <a:p>
            <a:r>
              <a:t>From prediction and vanity calculations to validation and learning - we don’t have the answers yet but we will have them</a:t>
            </a:r>
          </a:p>
        </p:txBody>
      </p:sp>
      <p:sp>
        <p:nvSpPr>
          <p:cNvPr id="284" name="Shape 284"/>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285" name="Shape 285"/>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88" name="Shape 288"/>
          <p:cNvSpPr>
            <a:spLocks noGrp="1"/>
          </p:cNvSpPr>
          <p:nvPr>
            <p:ph type="ctrTitle" idx="4294967295"/>
          </p:nvPr>
        </p:nvSpPr>
        <p:spPr>
          <a:xfrm>
            <a:off x="748244" y="1399400"/>
            <a:ext cx="22636285" cy="10917200"/>
          </a:xfrm>
          <a:prstGeom prst="rect">
            <a:avLst/>
          </a:prstGeom>
        </p:spPr>
        <p:txBody>
          <a:bodyPr/>
          <a:lstStyle>
            <a:lvl1pPr>
              <a:defRPr sz="10000" b="1">
                <a:latin typeface="Sharp Sans No1"/>
                <a:ea typeface="Sharp Sans No1"/>
                <a:cs typeface="Sharp Sans No1"/>
                <a:sym typeface="Sharp Sans No1"/>
              </a:defRPr>
            </a:lvl1pPr>
          </a:lstStyle>
          <a:p>
            <a:r>
              <a:t> </a:t>
            </a:r>
          </a:p>
        </p:txBody>
      </p:sp>
      <p:pic>
        <p:nvPicPr>
          <p:cNvPr id="289" name="pasted-image.pdf"/>
          <p:cNvPicPr>
            <a:picLocks noChangeAspect="1"/>
          </p:cNvPicPr>
          <p:nvPr/>
        </p:nvPicPr>
        <p:blipFill>
          <a:blip r:embed="rId4">
            <a:extLst/>
          </a:blip>
          <a:stretch>
            <a:fillRect/>
          </a:stretch>
        </p:blipFill>
        <p:spPr>
          <a:xfrm>
            <a:off x="15371010" y="2672155"/>
            <a:ext cx="6505390" cy="8371690"/>
          </a:xfrm>
          <a:prstGeom prst="rect">
            <a:avLst/>
          </a:prstGeom>
          <a:ln w="12700">
            <a:miter lim="400000"/>
          </a:ln>
        </p:spPr>
      </p:pic>
      <p:sp>
        <p:nvSpPr>
          <p:cNvPr id="290" name="Shape 290"/>
          <p:cNvSpPr/>
          <p:nvPr/>
        </p:nvSpPr>
        <p:spPr>
          <a:xfrm>
            <a:off x="2486619" y="3294731"/>
            <a:ext cx="11426352" cy="6134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sz="10000">
                <a:latin typeface="SharpSansNo1-Semibold"/>
                <a:ea typeface="SharpSansNo1-Semibold"/>
                <a:cs typeface="SharpSansNo1-Semibold"/>
                <a:sym typeface="SharpSansNo1-Semibold"/>
              </a:defRPr>
            </a:pPr>
            <a:r>
              <a:t>“Prediction is very difficult, </a:t>
            </a:r>
            <a:br/>
            <a:r>
              <a:t>especially if it's about the future.” </a:t>
            </a:r>
          </a:p>
        </p:txBody>
      </p:sp>
      <p:sp>
        <p:nvSpPr>
          <p:cNvPr id="291" name="Shape 291"/>
          <p:cNvSpPr/>
          <p:nvPr/>
        </p:nvSpPr>
        <p:spPr>
          <a:xfrm>
            <a:off x="6195099" y="9665619"/>
            <a:ext cx="4009391" cy="755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-NIELS BOHR</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296" name="Shape 296"/>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“We got the </a:t>
            </a:r>
            <a:r>
              <a:rPr>
                <a:solidFill>
                  <a:schemeClr val="accent3">
                    <a:hueOff val="-499813"/>
                    <a:satOff val="-5228"/>
                    <a:lumOff val="24899"/>
                  </a:schemeClr>
                </a:solidFill>
              </a:rPr>
              <a:t>features we wanted</a:t>
            </a:r>
            <a:r>
              <a:t> but </a:t>
            </a:r>
            <a:r>
              <a:rPr>
                <a:solidFill>
                  <a:schemeClr val="accent3">
                    <a:hueOff val="-499813"/>
                    <a:satOff val="-5228"/>
                    <a:lumOff val="24899"/>
                  </a:schemeClr>
                </a:solidFill>
              </a:rPr>
              <a:t>not what we needed</a:t>
            </a:r>
            <a:r>
              <a:t>. Basic IT model - surgery was successful but the patient died”</a:t>
            </a:r>
          </a:p>
        </p:txBody>
      </p:sp>
      <p:sp>
        <p:nvSpPr>
          <p:cNvPr id="297" name="Shape 297"/>
          <p:cNvSpPr/>
          <p:nvPr/>
        </p:nvSpPr>
        <p:spPr>
          <a:xfrm>
            <a:off x="8590397" y="11261391"/>
            <a:ext cx="6951981"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CLIENT</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02" name="Shape 302"/>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Continuous renewal by experimentation</a:t>
            </a:r>
          </a:p>
          <a:p>
            <a:pPr>
              <a:defRPr sz="10000" b="1">
                <a:latin typeface="Sharp Sans No1"/>
                <a:ea typeface="Sharp Sans No1"/>
                <a:cs typeface="Sharp Sans No1"/>
                <a:sym typeface="Sharp Sans No1"/>
              </a:defRPr>
            </a:pPr>
            <a:endParaRPr/>
          </a:p>
          <a:p>
            <a:pPr>
              <a:defRPr sz="10000" b="1">
                <a:latin typeface="Sharp Sans No1"/>
                <a:ea typeface="Sharp Sans No1"/>
                <a:cs typeface="Sharp Sans No1"/>
                <a:sym typeface="Sharp Sans No1"/>
              </a:defRPr>
            </a:pPr>
            <a:r>
              <a:t>Staying open &amp; hungry</a:t>
            </a:r>
          </a:p>
        </p:txBody>
      </p:sp>
      <p:sp>
        <p:nvSpPr>
          <p:cNvPr id="303" name="Shape 303"/>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304" name="Shape 304"/>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309" name="Shape 309"/>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“Nothing can save a </a:t>
            </a:r>
            <a:r>
              <a:rPr>
                <a:solidFill>
                  <a:schemeClr val="accent3">
                    <a:hueOff val="-499813"/>
                    <a:satOff val="-5228"/>
                    <a:lumOff val="24899"/>
                  </a:schemeClr>
                </a:solidFill>
              </a:rPr>
              <a:t>successful</a:t>
            </a:r>
            <a:r>
              <a:t> business”</a:t>
            </a:r>
          </a:p>
        </p:txBody>
      </p:sp>
      <p:sp>
        <p:nvSpPr>
          <p:cNvPr id="310" name="Shape 310"/>
          <p:cNvSpPr/>
          <p:nvPr/>
        </p:nvSpPr>
        <p:spPr>
          <a:xfrm>
            <a:off x="8590397" y="11261391"/>
            <a:ext cx="6951981"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CLIENT</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13" name="Shape 313"/>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If failure is not an option,</a:t>
            </a:r>
          </a:p>
          <a:p>
            <a:pPr>
              <a:defRPr sz="10000" b="1">
                <a:latin typeface="Sharp Sans No1"/>
                <a:ea typeface="Sharp Sans No1"/>
                <a:cs typeface="Sharp Sans No1"/>
                <a:sym typeface="Sharp Sans No1"/>
              </a:defRPr>
            </a:pPr>
            <a:r>
              <a:t>neither is real success</a:t>
            </a:r>
          </a:p>
        </p:txBody>
      </p:sp>
      <p:sp>
        <p:nvSpPr>
          <p:cNvPr id="314" name="Shape 314"/>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315" name="Shape 315"/>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31" name="Shape 131"/>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“An </a:t>
            </a:r>
            <a:r>
              <a:rPr>
                <a:solidFill>
                  <a:schemeClr val="accent3">
                    <a:hueOff val="-499813"/>
                    <a:satOff val="-5228"/>
                    <a:lumOff val="24899"/>
                  </a:schemeClr>
                </a:solidFill>
              </a:rPr>
              <a:t>experiment</a:t>
            </a:r>
            <a:r>
              <a:t> is a procedure carried out to support, refute, or validate a hypothesis”</a:t>
            </a:r>
          </a:p>
        </p:txBody>
      </p:sp>
      <p:sp>
        <p:nvSpPr>
          <p:cNvPr id="132" name="Shape 132"/>
          <p:cNvSpPr/>
          <p:nvPr/>
        </p:nvSpPr>
        <p:spPr>
          <a:xfrm>
            <a:off x="10258860" y="9572291"/>
            <a:ext cx="3615056"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-WIKIPEDIA</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320" name="Shape 320"/>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r>
              <a:t>“For us, it’s clear that releasing hit [video] games means having to take risks. And by definition, </a:t>
            </a:r>
            <a:r>
              <a:rPr>
                <a:solidFill>
                  <a:schemeClr val="accent3">
                    <a:hueOff val="-499813"/>
                    <a:satOff val="-5228"/>
                    <a:lumOff val="24899"/>
                  </a:schemeClr>
                </a:solidFill>
              </a:rPr>
              <a:t>taking risks </a:t>
            </a:r>
            <a:r>
              <a:t>means that you’ll </a:t>
            </a:r>
            <a:r>
              <a:rPr>
                <a:solidFill>
                  <a:schemeClr val="accent3">
                    <a:hueOff val="-499813"/>
                    <a:satOff val="-5228"/>
                    <a:lumOff val="24899"/>
                  </a:schemeClr>
                </a:solidFill>
              </a:rPr>
              <a:t>fail more often than you’ll succeed</a:t>
            </a:r>
            <a:r>
              <a:t>”</a:t>
            </a:r>
          </a:p>
        </p:txBody>
      </p:sp>
      <p:sp>
        <p:nvSpPr>
          <p:cNvPr id="321" name="Shape 321"/>
          <p:cNvSpPr/>
          <p:nvPr/>
        </p:nvSpPr>
        <p:spPr>
          <a:xfrm>
            <a:off x="10139480" y="11105255"/>
            <a:ext cx="3853816" cy="755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-SUPERCELL</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 name="pasted-image.tiff"/>
          <p:cNvPicPr>
            <a:picLocks noChangeAspect="1"/>
          </p:cNvPicPr>
          <p:nvPr/>
        </p:nvPicPr>
        <p:blipFill>
          <a:blip r:embed="rId2">
            <a:extLst/>
          </a:blip>
          <a:stretch>
            <a:fillRect/>
          </a:stretch>
        </p:blipFill>
        <p:spPr>
          <a:xfrm>
            <a:off x="762000" y="755650"/>
            <a:ext cx="2231419" cy="476501"/>
          </a:xfrm>
          <a:prstGeom prst="rect">
            <a:avLst/>
          </a:prstGeom>
          <a:ln w="12700">
            <a:miter lim="400000"/>
          </a:ln>
        </p:spPr>
      </p:pic>
      <p:sp>
        <p:nvSpPr>
          <p:cNvPr id="324" name="Shape 324"/>
          <p:cNvSpPr>
            <a:spLocks noGrp="1"/>
          </p:cNvSpPr>
          <p:nvPr>
            <p:ph type="ctrTitle" idx="4294967295"/>
          </p:nvPr>
        </p:nvSpPr>
        <p:spPr>
          <a:xfrm>
            <a:off x="748244" y="1399400"/>
            <a:ext cx="22636285" cy="10917200"/>
          </a:xfrm>
          <a:prstGeom prst="rect">
            <a:avLst/>
          </a:prstGeom>
        </p:spPr>
        <p:txBody>
          <a:bodyPr/>
          <a:lstStyle>
            <a:lvl1pPr>
              <a:defRPr sz="10000" b="1">
                <a:latin typeface="Sharp Sans No1"/>
                <a:ea typeface="Sharp Sans No1"/>
                <a:cs typeface="Sharp Sans No1"/>
                <a:sym typeface="Sharp Sans No1"/>
              </a:defRPr>
            </a:lvl1pPr>
          </a:lstStyle>
          <a:p>
            <a:r>
              <a:t>Ownership, autonomy</a:t>
            </a:r>
          </a:p>
        </p:txBody>
      </p:sp>
      <p:sp>
        <p:nvSpPr>
          <p:cNvPr id="325" name="Shape 325"/>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326" name="Shape 326"/>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29" name="Shape 329"/>
          <p:cNvSpPr>
            <a:spLocks noGrp="1"/>
          </p:cNvSpPr>
          <p:nvPr>
            <p:ph type="ctrTitle" idx="4294967295"/>
          </p:nvPr>
        </p:nvSpPr>
        <p:spPr>
          <a:xfrm>
            <a:off x="748244" y="1399400"/>
            <a:ext cx="22636285" cy="10917200"/>
          </a:xfrm>
          <a:prstGeom prst="rect">
            <a:avLst/>
          </a:prstGeom>
        </p:spPr>
        <p:txBody>
          <a:bodyPr/>
          <a:lstStyle/>
          <a:p>
            <a:pPr>
              <a:defRPr sz="8000">
                <a:latin typeface="SharpSansNo1-Semibold"/>
                <a:ea typeface="SharpSansNo1-Semibold"/>
                <a:cs typeface="SharpSansNo1-Semibold"/>
                <a:sym typeface="SharpSansNo1-Semibold"/>
              </a:defRPr>
            </a:pPr>
            <a:r>
              <a:t>“Personally I am proud to work at a company so crazy that you can get into a </a:t>
            </a:r>
            <a:r>
              <a:rPr>
                <a:solidFill>
                  <a:schemeClr val="accent3">
                    <a:hueOff val="-499813"/>
                    <a:satOff val="-5228"/>
                    <a:lumOff val="24899"/>
                  </a:schemeClr>
                </a:solidFill>
              </a:rPr>
              <a:t>shouting match with the CEO about taking 50 people to Spain on company money</a:t>
            </a:r>
            <a:r>
              <a:t>, and not get fired but get told </a:t>
            </a:r>
            <a:r>
              <a:rPr>
                <a:solidFill>
                  <a:schemeClr val="accent3">
                    <a:hueOff val="-499813"/>
                    <a:satOff val="-5228"/>
                    <a:lumOff val="24899"/>
                  </a:schemeClr>
                </a:solidFill>
              </a:rPr>
              <a:t>go ahead but to deal with the shit storm</a:t>
            </a:r>
            <a:r>
              <a:t>"</a:t>
            </a:r>
          </a:p>
        </p:txBody>
      </p:sp>
      <p:sp>
        <p:nvSpPr>
          <p:cNvPr id="330" name="Shape 330"/>
          <p:cNvSpPr/>
          <p:nvPr/>
        </p:nvSpPr>
        <p:spPr>
          <a:xfrm>
            <a:off x="6538712" y="10380412"/>
            <a:ext cx="11055351"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-ANONYMOUS FUTURICE EMPLOYEE</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35" name="Shape 335"/>
          <p:cNvSpPr>
            <a:spLocks noGrp="1"/>
          </p:cNvSpPr>
          <p:nvPr>
            <p:ph type="ctrTitle" idx="4294967295"/>
          </p:nvPr>
        </p:nvSpPr>
        <p:spPr>
          <a:xfrm>
            <a:off x="748244" y="1399400"/>
            <a:ext cx="22636285" cy="10917200"/>
          </a:xfrm>
          <a:prstGeom prst="rect">
            <a:avLst/>
          </a:prstGeom>
        </p:spPr>
        <p:txBody>
          <a:bodyPr/>
          <a:lstStyle>
            <a:lvl1pPr>
              <a:defRPr sz="10000" b="1">
                <a:latin typeface="Sharp Sans No1"/>
                <a:ea typeface="Sharp Sans No1"/>
                <a:cs typeface="Sharp Sans No1"/>
                <a:sym typeface="Sharp Sans No1"/>
              </a:defRPr>
            </a:lvl1pPr>
          </a:lstStyle>
          <a:p>
            <a:r>
              <a:t>Enabling and amplifying change</a:t>
            </a:r>
          </a:p>
        </p:txBody>
      </p:sp>
      <p:sp>
        <p:nvSpPr>
          <p:cNvPr id="336" name="Shape 336"/>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337" name="Shape 337"/>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42" name="Shape 342"/>
          <p:cNvSpPr>
            <a:spLocks noGrp="1"/>
          </p:cNvSpPr>
          <p:nvPr>
            <p:ph type="ctrTitle" idx="4294967295"/>
          </p:nvPr>
        </p:nvSpPr>
        <p:spPr>
          <a:xfrm>
            <a:off x="748244" y="1399400"/>
            <a:ext cx="22636285" cy="10917200"/>
          </a:xfrm>
          <a:prstGeom prst="rect">
            <a:avLst/>
          </a:prstGeom>
        </p:spPr>
        <p:txBody>
          <a:bodyPr/>
          <a:lstStyle/>
          <a:p>
            <a:pPr>
              <a:defRPr sz="10000">
                <a:latin typeface="SharpSansNo1-Semibold"/>
                <a:ea typeface="SharpSansNo1-Semibold"/>
                <a:cs typeface="SharpSansNo1-Semibold"/>
                <a:sym typeface="SharpSansNo1-Semibold"/>
              </a:defRPr>
            </a:pPr>
            <a:endParaRPr/>
          </a:p>
        </p:txBody>
      </p:sp>
      <p:sp>
        <p:nvSpPr>
          <p:cNvPr id="343" name="Shape 343"/>
          <p:cNvSpPr/>
          <p:nvPr/>
        </p:nvSpPr>
        <p:spPr>
          <a:xfrm>
            <a:off x="3028115" y="8013449"/>
            <a:ext cx="18076546" cy="1263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000" b="1">
                <a:latin typeface="Sharp Sans No1"/>
                <a:ea typeface="Sharp Sans No1"/>
                <a:cs typeface="Sharp Sans No1"/>
                <a:sym typeface="Sharp Sans No1"/>
              </a:defRPr>
            </a:lvl1pPr>
          </a:lstStyle>
          <a:p>
            <a:r>
              <a:t>Builders, innovators, change agents</a:t>
            </a:r>
          </a:p>
        </p:txBody>
      </p:sp>
      <p:sp>
        <p:nvSpPr>
          <p:cNvPr id="344" name="Shape 344"/>
          <p:cNvSpPr/>
          <p:nvPr/>
        </p:nvSpPr>
        <p:spPr>
          <a:xfrm>
            <a:off x="1345618" y="3990975"/>
            <a:ext cx="21441538" cy="1263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000" b="1">
                <a:latin typeface="Sharp Sans No1"/>
                <a:ea typeface="Sharp Sans No1"/>
                <a:cs typeface="Sharp Sans No1"/>
                <a:sym typeface="Sharp Sans No1"/>
              </a:defRPr>
            </a:lvl1pPr>
          </a:lstStyle>
          <a:p>
            <a:r>
              <a:t>Tinkerers, day dreamers, non-conformists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fill="hold" grpId="2" nodeType="clickEffect">
                                  <p:stCondLst>
                                    <p:cond delay="0"/>
                                  </p:stCondLst>
                                  <p:iterate>
                                    <p:tmAbs val="0"/>
                                  </p:iterate>
                                  <p:childTnLst>
                                    <p:set>
                                      <p:cBhvr>
                                        <p:cTn id="10" fill="hold"/>
                                        <p:tgtEl>
                                          <p:spTgt spid="344"/>
                                        </p:tgtEl>
                                        <p:attrNameLst>
                                          <p:attrName>style.visibility</p:attrName>
                                        </p:attrNameLst>
                                      </p:cBhvr>
                                      <p:to>
                                        <p:strVal val="visible"/>
                                      </p:to>
                                    </p:set>
                                    <p:animEffect transition="in" filter="dissolve">
                                      <p:cBhvr>
                                        <p:cTn id="11" dur="500"/>
                                        <p:tgtEl>
                                          <p:spTgt spid="34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343"/>
                                        </p:tgtEl>
                                        <p:attrNameLst>
                                          <p:attrName>style.visibility</p:attrName>
                                        </p:attrNameLst>
                                      </p:cBhvr>
                                      <p:to>
                                        <p:strVal val="visible"/>
                                      </p:to>
                                    </p:set>
                                    <p:animEffect transition="in" filter="dissolve">
                                      <p:cBhvr>
                                        <p:cTn id="16"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3" animBg="1" advAuto="0"/>
      <p:bldP spid="344"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349" name="Shape 349"/>
          <p:cNvSpPr/>
          <p:nvPr/>
        </p:nvSpPr>
        <p:spPr>
          <a:xfrm>
            <a:off x="8463533" y="6045200"/>
            <a:ext cx="7456933"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b="1">
                <a:latin typeface="Sharp Sans No1"/>
                <a:ea typeface="Sharp Sans No1"/>
                <a:cs typeface="Sharp Sans No1"/>
                <a:sym typeface="Sharp Sans No1"/>
              </a:defRPr>
            </a:lvl1pPr>
          </a:lstStyle>
          <a:p>
            <a:r>
              <a:t>Thank you!</a:t>
            </a:r>
          </a:p>
        </p:txBody>
      </p:sp>
      <p:sp>
        <p:nvSpPr>
          <p:cNvPr id="350" name="Shape 350"/>
          <p:cNvSpPr/>
          <p:nvPr/>
        </p:nvSpPr>
        <p:spPr>
          <a:xfrm>
            <a:off x="40550" y="10719575"/>
            <a:ext cx="20828001" cy="24737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r">
              <a:defRPr sz="4000" b="1">
                <a:latin typeface="Sharp Sans No1"/>
                <a:ea typeface="Sharp Sans No1"/>
                <a:cs typeface="Sharp Sans No1"/>
                <a:sym typeface="Sharp Sans No1"/>
              </a:defRPr>
            </a:pPr>
            <a:r>
              <a:t>olli-pekka.saksa@futurice.com</a:t>
            </a:r>
          </a:p>
          <a:p>
            <a:pPr algn="r">
              <a:defRPr sz="4000" b="1">
                <a:latin typeface="Sharp Sans No1"/>
                <a:ea typeface="Sharp Sans No1"/>
                <a:cs typeface="Sharp Sans No1"/>
                <a:sym typeface="Sharp Sans No1"/>
              </a:defRPr>
            </a:pPr>
            <a:r>
              <a:t>https://www.linkedin.com/in/saksa</a:t>
            </a:r>
          </a:p>
          <a:p>
            <a:pPr algn="r">
              <a:defRPr sz="4000" b="1">
                <a:latin typeface="Sharp Sans No1"/>
                <a:ea typeface="Sharp Sans No1"/>
                <a:cs typeface="Sharp Sans No1"/>
                <a:sym typeface="Sharp Sans No1"/>
              </a:defRPr>
            </a:pPr>
            <a:r>
              <a:t>@opsaksa</a:t>
            </a:r>
          </a:p>
        </p:txBody>
      </p:sp>
      <p:pic>
        <p:nvPicPr>
          <p:cNvPr id="351" name="0d91ed8.jpg"/>
          <p:cNvPicPr>
            <a:picLocks noChangeAspect="1"/>
          </p:cNvPicPr>
          <p:nvPr/>
        </p:nvPicPr>
        <p:blipFill>
          <a:blip r:embed="rId4">
            <a:extLst/>
          </a:blip>
          <a:stretch>
            <a:fillRect/>
          </a:stretch>
        </p:blipFill>
        <p:spPr>
          <a:xfrm>
            <a:off x="21327428" y="10719575"/>
            <a:ext cx="2473783" cy="247378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349"/>
                                        </p:tgtEl>
                                        <p:attrNameLst>
                                          <p:attrName>style.visibility</p:attrName>
                                        </p:attrNameLst>
                                      </p:cBhvr>
                                      <p:to>
                                        <p:strVal val="visible"/>
                                      </p:to>
                                    </p:set>
                                    <p:animEffect transition="in" filter="dissolve">
                                      <p:cBhvr>
                                        <p:cTn id="7" dur="20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37" name="Shape 137"/>
          <p:cNvSpPr>
            <a:spLocks noGrp="1"/>
          </p:cNvSpPr>
          <p:nvPr>
            <p:ph type="ctrTitle" idx="4294967295"/>
          </p:nvPr>
        </p:nvSpPr>
        <p:spPr>
          <a:xfrm>
            <a:off x="748244" y="1399400"/>
            <a:ext cx="22636285" cy="10917200"/>
          </a:xfrm>
          <a:prstGeom prst="rect">
            <a:avLst/>
          </a:prstGeom>
        </p:spPr>
        <p:txBody>
          <a:bodyPr/>
          <a:lstStyle/>
          <a:p>
            <a:pPr>
              <a:defRPr sz="7600">
                <a:latin typeface="SharpSansNo1-Semibold"/>
                <a:ea typeface="SharpSansNo1-Semibold"/>
                <a:cs typeface="SharpSansNo1-Semibold"/>
                <a:sym typeface="SharpSansNo1-Semibold"/>
              </a:defRPr>
            </a:pPr>
            <a:r>
              <a:t>In case someone hasn’t yet seen this :)</a:t>
            </a:r>
          </a:p>
          <a:p>
            <a:pPr>
              <a:defRPr sz="9000">
                <a:latin typeface="SharpSansNo1-Semibold"/>
                <a:ea typeface="SharpSansNo1-Semibold"/>
                <a:cs typeface="SharpSansNo1-Semibold"/>
                <a:sym typeface="SharpSansNo1-Semibold"/>
              </a:defRPr>
            </a:pPr>
            <a:endParaRPr/>
          </a:p>
          <a:p>
            <a:pPr>
              <a:defRPr sz="10000">
                <a:latin typeface="SharpSansNo1-Semibold"/>
                <a:ea typeface="SharpSansNo1-Semibold"/>
                <a:cs typeface="SharpSansNo1-Semibold"/>
                <a:sym typeface="SharpSansNo1-Semibold"/>
              </a:defRPr>
            </a:pPr>
            <a:r>
              <a:rPr sz="9000"/>
              <a:t>“</a:t>
            </a:r>
            <a:r>
              <a:rPr sz="8000"/>
              <a:t>The average lifespan of a company on the S&amp;P 500 has decreased from </a:t>
            </a:r>
            <a:r>
              <a:rPr sz="8000">
                <a:solidFill>
                  <a:schemeClr val="accent3">
                    <a:hueOff val="-499813"/>
                    <a:satOff val="-5228"/>
                    <a:lumOff val="24899"/>
                  </a:schemeClr>
                </a:solidFill>
              </a:rPr>
              <a:t>90 years in 1935</a:t>
            </a:r>
            <a:r>
              <a:rPr sz="8000"/>
              <a:t> to </a:t>
            </a:r>
            <a:r>
              <a:rPr sz="8000">
                <a:solidFill>
                  <a:schemeClr val="accent3">
                    <a:hueOff val="-499813"/>
                    <a:satOff val="-5228"/>
                    <a:lumOff val="24899"/>
                  </a:schemeClr>
                </a:solidFill>
              </a:rPr>
              <a:t>18 years today</a:t>
            </a:r>
            <a:r>
              <a:rPr sz="8000"/>
              <a:t>.</a:t>
            </a:r>
          </a:p>
          <a:p>
            <a:pPr>
              <a:defRPr sz="8000">
                <a:latin typeface="SharpSansNo1-Semibold"/>
                <a:ea typeface="SharpSansNo1-Semibold"/>
                <a:cs typeface="SharpSansNo1-Semibold"/>
                <a:sym typeface="SharpSansNo1-Semibold"/>
              </a:defRPr>
            </a:pPr>
            <a:endParaRPr sz="8000"/>
          </a:p>
          <a:p>
            <a:pPr>
              <a:defRPr sz="10000">
                <a:latin typeface="SharpSansNo1-Semibold"/>
                <a:ea typeface="SharpSansNo1-Semibold"/>
                <a:cs typeface="SharpSansNo1-Semibold"/>
                <a:sym typeface="SharpSansNo1-Semibold"/>
              </a:defRPr>
            </a:pPr>
            <a:r>
              <a:rPr sz="8000">
                <a:solidFill>
                  <a:schemeClr val="accent3">
                    <a:hueOff val="-499813"/>
                    <a:satOff val="-5228"/>
                    <a:lumOff val="24899"/>
                  </a:schemeClr>
                </a:solidFill>
              </a:rPr>
              <a:t>75%</a:t>
            </a:r>
            <a:r>
              <a:rPr sz="8000"/>
              <a:t> of S&amp;P 500 will be </a:t>
            </a:r>
            <a:r>
              <a:rPr sz="8000">
                <a:solidFill>
                  <a:schemeClr val="accent3">
                    <a:hueOff val="-499813"/>
                    <a:satOff val="-5228"/>
                    <a:lumOff val="24899"/>
                  </a:schemeClr>
                </a:solidFill>
              </a:rPr>
              <a:t>replaced by 2027</a:t>
            </a:r>
            <a:r>
              <a:t>”</a:t>
            </a:r>
          </a:p>
        </p:txBody>
      </p:sp>
      <p:sp>
        <p:nvSpPr>
          <p:cNvPr id="138" name="Shape 138"/>
          <p:cNvSpPr/>
          <p:nvPr/>
        </p:nvSpPr>
        <p:spPr>
          <a:xfrm>
            <a:off x="9285087" y="11553491"/>
            <a:ext cx="5562601" cy="755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SharpSansNo1-Medium"/>
                <a:ea typeface="SharpSansNo1-Medium"/>
                <a:cs typeface="SharpSansNo1-Medium"/>
                <a:sym typeface="SharpSansNo1-Medium"/>
              </a:defRPr>
            </a:lvl1pPr>
          </a:lstStyle>
          <a:p>
            <a:r>
              <a:t>-INNOSIGHT 2012</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51" name="Shape 151"/>
          <p:cNvSpPr/>
          <p:nvPr/>
        </p:nvSpPr>
        <p:spPr>
          <a:xfrm>
            <a:off x="3397425" y="6578138"/>
            <a:ext cx="10205140" cy="5002447"/>
          </a:xfrm>
          <a:custGeom>
            <a:avLst/>
            <a:gdLst/>
            <a:ahLst/>
            <a:cxnLst>
              <a:cxn ang="0">
                <a:pos x="wd2" y="hd2"/>
              </a:cxn>
              <a:cxn ang="5400000">
                <a:pos x="wd2" y="hd2"/>
              </a:cxn>
              <a:cxn ang="10800000">
                <a:pos x="wd2" y="hd2"/>
              </a:cxn>
              <a:cxn ang="16200000">
                <a:pos x="wd2" y="hd2"/>
              </a:cxn>
            </a:cxnLst>
            <a:rect l="0" t="0" r="r" b="b"/>
            <a:pathLst>
              <a:path w="21600" h="18823" extrusionOk="0">
                <a:moveTo>
                  <a:pt x="0" y="18823"/>
                </a:moveTo>
                <a:cubicBezTo>
                  <a:pt x="3960" y="3094"/>
                  <a:pt x="11160" y="-2777"/>
                  <a:pt x="21600" y="1210"/>
                </a:cubicBezTo>
              </a:path>
            </a:pathLst>
          </a:custGeom>
          <a:ln w="254000">
            <a:solidFill>
              <a:srgbClr val="FFFFFF"/>
            </a:solidFill>
            <a:miter lim="400000"/>
          </a:ln>
        </p:spPr>
        <p:txBody>
          <a:bodyPr/>
          <a:lstStyle/>
          <a:p>
            <a:endParaRPr/>
          </a:p>
        </p:txBody>
      </p:sp>
      <p:sp>
        <p:nvSpPr>
          <p:cNvPr id="152" name="Shape 152"/>
          <p:cNvSpPr/>
          <p:nvPr/>
        </p:nvSpPr>
        <p:spPr>
          <a:xfrm>
            <a:off x="12051200" y="4092430"/>
            <a:ext cx="6325944" cy="2498799"/>
          </a:xfrm>
          <a:custGeom>
            <a:avLst/>
            <a:gdLst/>
            <a:ahLst/>
            <a:cxnLst>
              <a:cxn ang="0">
                <a:pos x="wd2" y="hd2"/>
              </a:cxn>
              <a:cxn ang="5400000">
                <a:pos x="wd2" y="hd2"/>
              </a:cxn>
              <a:cxn ang="10800000">
                <a:pos x="wd2" y="hd2"/>
              </a:cxn>
              <a:cxn ang="16200000">
                <a:pos x="wd2" y="hd2"/>
              </a:cxn>
            </a:cxnLst>
            <a:rect l="0" t="0" r="r" b="b"/>
            <a:pathLst>
              <a:path w="21600" h="17240" extrusionOk="0">
                <a:moveTo>
                  <a:pt x="0" y="17240"/>
                </a:moveTo>
                <a:cubicBezTo>
                  <a:pt x="5540" y="-102"/>
                  <a:pt x="12740" y="-4360"/>
                  <a:pt x="21600" y="4465"/>
                </a:cubicBezTo>
              </a:path>
            </a:pathLst>
          </a:custGeom>
          <a:ln w="254000">
            <a:solidFill>
              <a:srgbClr val="FFFFFF"/>
            </a:solidFill>
            <a:miter lim="400000"/>
          </a:ln>
        </p:spPr>
        <p:txBody>
          <a:bodyPr/>
          <a:lstStyle/>
          <a:p>
            <a:endParaRPr/>
          </a:p>
        </p:txBody>
      </p:sp>
      <p:sp>
        <p:nvSpPr>
          <p:cNvPr id="153" name="Shape 153"/>
          <p:cNvSpPr/>
          <p:nvPr/>
        </p:nvSpPr>
        <p:spPr>
          <a:xfrm>
            <a:off x="17556317" y="2985997"/>
            <a:ext cx="2996627" cy="1422169"/>
          </a:xfrm>
          <a:custGeom>
            <a:avLst/>
            <a:gdLst/>
            <a:ahLst/>
            <a:cxnLst>
              <a:cxn ang="0">
                <a:pos x="wd2" y="hd2"/>
              </a:cxn>
              <a:cxn ang="5400000">
                <a:pos x="wd2" y="hd2"/>
              </a:cxn>
              <a:cxn ang="10800000">
                <a:pos x="wd2" y="hd2"/>
              </a:cxn>
              <a:cxn ang="16200000">
                <a:pos x="wd2" y="hd2"/>
              </a:cxn>
            </a:cxnLst>
            <a:rect l="0" t="0" r="r" b="b"/>
            <a:pathLst>
              <a:path w="21600" h="17996" extrusionOk="0">
                <a:moveTo>
                  <a:pt x="0" y="17996"/>
                </a:moveTo>
                <a:cubicBezTo>
                  <a:pt x="4457" y="1582"/>
                  <a:pt x="11657" y="-3604"/>
                  <a:pt x="21600" y="2439"/>
                </a:cubicBezTo>
              </a:path>
            </a:pathLst>
          </a:custGeom>
          <a:ln w="254000">
            <a:solidFill>
              <a:srgbClr val="FFFFFF"/>
            </a:solidFill>
            <a:miter lim="400000"/>
          </a:ln>
        </p:spPr>
        <p:txBody>
          <a:bodyPr/>
          <a:lstStyle/>
          <a:p>
            <a:endParaRPr/>
          </a:p>
        </p:txBody>
      </p:sp>
      <p:sp>
        <p:nvSpPr>
          <p:cNvPr id="146" name="Shape 146"/>
          <p:cNvSpPr/>
          <p:nvPr/>
        </p:nvSpPr>
        <p:spPr>
          <a:xfrm>
            <a:off x="6129574" y="10893260"/>
            <a:ext cx="7738365" cy="1009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latin typeface="Sharp Sans No1"/>
                <a:ea typeface="Sharp Sans No1"/>
                <a:cs typeface="Sharp Sans No1"/>
                <a:sym typeface="Sharp Sans No1"/>
              </a:defRPr>
            </a:lvl1pPr>
          </a:lstStyle>
          <a:p>
            <a:r>
              <a:t>Maintain &amp; improve</a:t>
            </a:r>
          </a:p>
        </p:txBody>
      </p:sp>
      <p:sp>
        <p:nvSpPr>
          <p:cNvPr id="147" name="Shape 147"/>
          <p:cNvSpPr/>
          <p:nvPr/>
        </p:nvSpPr>
        <p:spPr>
          <a:xfrm>
            <a:off x="13228397" y="8271856"/>
            <a:ext cx="3920999" cy="1009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latin typeface="Sharp Sans No1"/>
                <a:ea typeface="Sharp Sans No1"/>
                <a:cs typeface="Sharp Sans No1"/>
                <a:sym typeface="Sharp Sans No1"/>
              </a:defRPr>
            </a:lvl1pPr>
          </a:lstStyle>
          <a:p>
            <a:r>
              <a:t>Build new</a:t>
            </a:r>
          </a:p>
        </p:txBody>
      </p:sp>
      <p:sp>
        <p:nvSpPr>
          <p:cNvPr id="148" name="Shape 148"/>
          <p:cNvSpPr/>
          <p:nvPr/>
        </p:nvSpPr>
        <p:spPr>
          <a:xfrm>
            <a:off x="15778387" y="5811754"/>
            <a:ext cx="7782815" cy="1009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latin typeface="Sharp Sans No1"/>
                <a:ea typeface="Sharp Sans No1"/>
                <a:cs typeface="Sharp Sans No1"/>
                <a:sym typeface="Sharp Sans No1"/>
              </a:defRPr>
            </a:lvl1pPr>
          </a:lstStyle>
          <a:p>
            <a:r>
              <a:t>Disrupt / transform</a:t>
            </a:r>
          </a:p>
        </p:txBody>
      </p:sp>
      <p:sp>
        <p:nvSpPr>
          <p:cNvPr id="149" name="Shape 149"/>
          <p:cNvSpPr/>
          <p:nvPr/>
        </p:nvSpPr>
        <p:spPr>
          <a:xfrm>
            <a:off x="9380006" y="1485260"/>
            <a:ext cx="5046473" cy="10096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b="1">
                <a:solidFill>
                  <a:schemeClr val="accent3">
                    <a:hueOff val="-499813"/>
                    <a:satOff val="-5228"/>
                    <a:lumOff val="24899"/>
                  </a:schemeClr>
                </a:solidFill>
                <a:latin typeface="Sharp Sans No1"/>
                <a:ea typeface="Sharp Sans No1"/>
                <a:cs typeface="Sharp Sans No1"/>
                <a:sym typeface="Sharp Sans No1"/>
              </a:defRPr>
            </a:lvl1pPr>
          </a:lstStyle>
          <a:p>
            <a:r>
              <a:t>Experiments</a:t>
            </a:r>
          </a:p>
        </p:txBody>
      </p:sp>
      <p:sp>
        <p:nvSpPr>
          <p:cNvPr id="150" name="Shape 150"/>
          <p:cNvSpPr/>
          <p:nvPr/>
        </p:nvSpPr>
        <p:spPr>
          <a:xfrm>
            <a:off x="7568746" y="2868882"/>
            <a:ext cx="10599258" cy="1"/>
          </a:xfrm>
          <a:prstGeom prst="line">
            <a:avLst/>
          </a:prstGeom>
          <a:ln w="190500">
            <a:solidFill>
              <a:schemeClr val="accent3">
                <a:hueOff val="-499813"/>
                <a:satOff val="-5228"/>
                <a:lumOff val="24899"/>
              </a:schemeClr>
            </a:solidFill>
            <a:miter lim="400000"/>
            <a:headEnd type="arrow"/>
            <a:tailEnd type="arrow"/>
          </a:ln>
        </p:spPr>
        <p:txBody>
          <a:bodyPr lIns="50800" tIns="50800" rIns="50800" bIns="50800" anchor="ctr"/>
          <a:lstStyle/>
          <a:p>
            <a:pPr>
              <a:defRPr sz="3600"/>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asted-image.pdf"/>
          <p:cNvPicPr>
            <a:picLocks noChangeAspect="1"/>
          </p:cNvPicPr>
          <p:nvPr/>
        </p:nvPicPr>
        <p:blipFill>
          <a:blip r:embed="rId3">
            <a:extLst/>
          </a:blip>
          <a:stretch>
            <a:fillRect/>
          </a:stretch>
        </p:blipFill>
        <p:spPr>
          <a:xfrm>
            <a:off x="-108826" y="-171945"/>
            <a:ext cx="24488482" cy="1634817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62" name="Shape 162"/>
          <p:cNvSpPr>
            <a:spLocks noGrp="1"/>
          </p:cNvSpPr>
          <p:nvPr>
            <p:ph type="ctrTitle" idx="4294967295"/>
          </p:nvPr>
        </p:nvSpPr>
        <p:spPr>
          <a:xfrm>
            <a:off x="748244" y="1399400"/>
            <a:ext cx="22636285" cy="10917200"/>
          </a:xfrm>
          <a:prstGeom prst="rect">
            <a:avLst/>
          </a:prstGeom>
        </p:spPr>
        <p:txBody>
          <a:bodyPr/>
          <a:lstStyle>
            <a:lvl1pPr>
              <a:defRPr sz="10000">
                <a:latin typeface="SharpSansNo1-Semibold"/>
                <a:ea typeface="SharpSansNo1-Semibold"/>
                <a:cs typeface="SharpSansNo1-Semibold"/>
                <a:sym typeface="SharpSansNo1-Semibold"/>
              </a:defRPr>
            </a:lvl1pPr>
          </a:lstStyle>
          <a:p>
            <a:r>
              <a:rPr dirty="0"/>
              <a:t> </a:t>
            </a:r>
          </a:p>
        </p:txBody>
      </p:sp>
      <p:sp>
        <p:nvSpPr>
          <p:cNvPr id="163" name="Shape 163"/>
          <p:cNvSpPr/>
          <p:nvPr/>
        </p:nvSpPr>
        <p:spPr>
          <a:xfrm>
            <a:off x="849151" y="4259508"/>
            <a:ext cx="22685697" cy="31803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0000" b="1">
                <a:latin typeface="Sharp Sans No1"/>
                <a:ea typeface="Sharp Sans No1"/>
                <a:cs typeface="Sharp Sans No1"/>
                <a:sym typeface="Sharp Sans No1"/>
              </a:defRPr>
            </a:pPr>
            <a:r>
              <a:rPr dirty="0"/>
              <a:t>Experiments and validated learning </a:t>
            </a:r>
            <a:r>
              <a:rPr dirty="0" smtClean="0"/>
              <a:t>are</a:t>
            </a:r>
            <a:endParaRPr lang="fi-FI" dirty="0" smtClean="0"/>
          </a:p>
          <a:p>
            <a:pPr>
              <a:defRPr sz="10000" b="1">
                <a:latin typeface="Sharp Sans No1"/>
                <a:ea typeface="Sharp Sans No1"/>
                <a:cs typeface="Sharp Sans No1"/>
                <a:sym typeface="Sharp Sans No1"/>
              </a:defRPr>
            </a:pPr>
            <a:r>
              <a:rPr dirty="0" smtClean="0">
                <a:solidFill>
                  <a:schemeClr val="accent3">
                    <a:hueOff val="-499813"/>
                    <a:satOff val="-5228"/>
                    <a:lumOff val="24899"/>
                  </a:schemeClr>
                </a:solidFill>
              </a:rPr>
              <a:t>must-have </a:t>
            </a:r>
            <a:r>
              <a:rPr dirty="0">
                <a:solidFill>
                  <a:schemeClr val="accent3">
                    <a:hueOff val="-499813"/>
                    <a:satOff val="-5228"/>
                    <a:lumOff val="24899"/>
                  </a:schemeClr>
                </a:solidFill>
              </a:rPr>
              <a:t>concepts</a:t>
            </a:r>
            <a:r>
              <a:rPr dirty="0"/>
              <a:t>.</a:t>
            </a:r>
          </a:p>
        </p:txBody>
      </p:sp>
      <p:sp>
        <p:nvSpPr>
          <p:cNvPr id="164" name="Shape 164"/>
          <p:cNvSpPr/>
          <p:nvPr/>
        </p:nvSpPr>
        <p:spPr>
          <a:xfrm>
            <a:off x="6301988" y="8526455"/>
            <a:ext cx="11528797" cy="31803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0000" b="1">
                <a:latin typeface="Sharp Sans No1"/>
                <a:ea typeface="Sharp Sans No1"/>
                <a:cs typeface="Sharp Sans No1"/>
                <a:sym typeface="Sharp Sans No1"/>
              </a:defRPr>
            </a:pPr>
            <a:r>
              <a:rPr dirty="0"/>
              <a:t>Enterprises </a:t>
            </a:r>
            <a:r>
              <a:rPr dirty="0" smtClean="0"/>
              <a:t>today</a:t>
            </a:r>
            <a:endParaRPr lang="fi-FI" dirty="0" smtClean="0"/>
          </a:p>
          <a:p>
            <a:pPr>
              <a:defRPr sz="10000" b="1">
                <a:latin typeface="Sharp Sans No1"/>
                <a:ea typeface="Sharp Sans No1"/>
                <a:cs typeface="Sharp Sans No1"/>
                <a:sym typeface="Sharp Sans No1"/>
              </a:defRPr>
            </a:pPr>
            <a:r>
              <a:rPr dirty="0" smtClean="0">
                <a:solidFill>
                  <a:schemeClr val="accent3">
                    <a:hueOff val="-499813"/>
                    <a:satOff val="-5228"/>
                    <a:lumOff val="24899"/>
                  </a:schemeClr>
                </a:solidFill>
              </a:rPr>
              <a:t>experiment </a:t>
            </a:r>
            <a:r>
              <a:rPr dirty="0">
                <a:solidFill>
                  <a:schemeClr val="accent3">
                    <a:hueOff val="-499813"/>
                    <a:satOff val="-5228"/>
                    <a:lumOff val="24899"/>
                  </a:schemeClr>
                </a:solidFill>
              </a:rPr>
              <a:t>enough</a:t>
            </a:r>
            <a:r>
              <a:rPr dirty="0"/>
              <a:t>.</a:t>
            </a:r>
          </a:p>
        </p:txBody>
      </p:sp>
      <p:sp>
        <p:nvSpPr>
          <p:cNvPr id="165" name="Shape 165"/>
          <p:cNvSpPr/>
          <p:nvPr/>
        </p:nvSpPr>
        <p:spPr>
          <a:xfrm>
            <a:off x="8169274" y="1665037"/>
            <a:ext cx="8045451"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Sharp Sans No1"/>
                <a:ea typeface="Sharp Sans No1"/>
                <a:cs typeface="Sharp Sans No1"/>
                <a:sym typeface="Sharp Sans No1"/>
              </a:defRPr>
            </a:lvl1pPr>
          </a:lstStyle>
          <a:p>
            <a:r>
              <a:t>Who agrees?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p:tmAbs val="0"/>
                                  </p:iterate>
                                  <p:childTnLst>
                                    <p:set>
                                      <p:cBhvr>
                                        <p:cTn id="6" fill="hold"/>
                                        <p:tgtEl>
                                          <p:spTgt spid="16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2">
                                            <p:txEl>
                                              <p:pRg st="0" end="0"/>
                                            </p:txEl>
                                          </p:spTgt>
                                        </p:tgtEl>
                                        <p:attrNameLst>
                                          <p:attrName>style.visibility</p:attrName>
                                        </p:attrNameLst>
                                      </p:cBhvr>
                                      <p:to>
                                        <p:strVal val="visible"/>
                                      </p:to>
                                    </p:set>
                                  </p:childTnLst>
                                </p:cTn>
                              </p:par>
                            </p:childTnLst>
                          </p:cTn>
                        </p:par>
                        <p:par>
                          <p:cTn id="9" fill="hold">
                            <p:stCondLst>
                              <p:cond delay="0"/>
                            </p:stCondLst>
                            <p:childTnLst>
                              <p:par>
                                <p:cTn id="10" presetID="9" presetClass="entr" fill="hold" grpId="2" nodeType="afterEffect">
                                  <p:stCondLst>
                                    <p:cond delay="0"/>
                                  </p:stCondLst>
                                  <p:iterate>
                                    <p:tmAbs val="0"/>
                                  </p:iterate>
                                  <p:childTnLst>
                                    <p:set>
                                      <p:cBhvr>
                                        <p:cTn id="11" fill="hold"/>
                                        <p:tgtEl>
                                          <p:spTgt spid="165"/>
                                        </p:tgtEl>
                                        <p:attrNameLst>
                                          <p:attrName>style.visibility</p:attrName>
                                        </p:attrNameLst>
                                      </p:cBhvr>
                                      <p:to>
                                        <p:strVal val="visible"/>
                                      </p:to>
                                    </p:set>
                                    <p:animEffect transition="in" filter="dissolve">
                                      <p:cBhvr>
                                        <p:cTn id="12" dur="500"/>
                                        <p:tgtEl>
                                          <p:spTgt spid="16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63"/>
                                        </p:tgtEl>
                                        <p:attrNameLst>
                                          <p:attrName>style.visibility</p:attrName>
                                        </p:attrNameLst>
                                      </p:cBhvr>
                                      <p:to>
                                        <p:strVal val="visible"/>
                                      </p:to>
                                    </p:set>
                                    <p:animEffect transition="in" filter="dissolve">
                                      <p:cBhvr>
                                        <p:cTn id="17" dur="5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64"/>
                                        </p:tgtEl>
                                        <p:attrNameLst>
                                          <p:attrName>style.visibility</p:attrName>
                                        </p:attrNameLst>
                                      </p:cBhvr>
                                      <p:to>
                                        <p:strVal val="visible"/>
                                      </p:to>
                                    </p:set>
                                    <p:animEffect transition="in" filter="dissolve">
                                      <p:cBhvr>
                                        <p:cTn id="22"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1" build="p" bldLvl="5" animBg="1" advAuto="0"/>
      <p:bldP spid="163" grpId="3" animBg="1" advAuto="0"/>
      <p:bldP spid="164" grpId="4" animBg="1" advAuto="0"/>
      <p:bldP spid="165"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70" name="Shape 170"/>
          <p:cNvSpPr>
            <a:spLocks noGrp="1"/>
          </p:cNvSpPr>
          <p:nvPr>
            <p:ph type="ctrTitle" idx="4294967295"/>
          </p:nvPr>
        </p:nvSpPr>
        <p:spPr>
          <a:xfrm>
            <a:off x="748244" y="1399400"/>
            <a:ext cx="22636285" cy="10917200"/>
          </a:xfrm>
          <a:prstGeom prst="rect">
            <a:avLst/>
          </a:prstGeom>
        </p:spPr>
        <p:txBody>
          <a:bodyPr/>
          <a:lstStyle/>
          <a:p>
            <a:pPr>
              <a:defRPr sz="10000" b="1">
                <a:latin typeface="Sharp Sans No1"/>
                <a:ea typeface="Sharp Sans No1"/>
                <a:cs typeface="Sharp Sans No1"/>
                <a:sym typeface="Sharp Sans No1"/>
              </a:defRPr>
            </a:pPr>
            <a:r>
              <a:t>What’s </a:t>
            </a:r>
            <a:r>
              <a:rPr>
                <a:solidFill>
                  <a:schemeClr val="accent3">
                    <a:hueOff val="-499813"/>
                    <a:satOff val="-5228"/>
                    <a:lumOff val="24899"/>
                  </a:schemeClr>
                </a:solidFill>
              </a:rPr>
              <a:t>the problem</a:t>
            </a:r>
            <a:r>
              <a:t> then?</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asted-image.tiff"/>
          <p:cNvPicPr>
            <a:picLocks noChangeAspect="1"/>
          </p:cNvPicPr>
          <p:nvPr/>
        </p:nvPicPr>
        <p:blipFill>
          <a:blip r:embed="rId3">
            <a:extLst/>
          </a:blip>
          <a:stretch>
            <a:fillRect/>
          </a:stretch>
        </p:blipFill>
        <p:spPr>
          <a:xfrm>
            <a:off x="762000" y="755650"/>
            <a:ext cx="2231419" cy="476501"/>
          </a:xfrm>
          <a:prstGeom prst="rect">
            <a:avLst/>
          </a:prstGeom>
          <a:ln w="12700">
            <a:miter lim="400000"/>
          </a:ln>
        </p:spPr>
      </p:pic>
      <p:sp>
        <p:nvSpPr>
          <p:cNvPr id="175" name="Shape 175"/>
          <p:cNvSpPr>
            <a:spLocks noGrp="1"/>
          </p:cNvSpPr>
          <p:nvPr>
            <p:ph type="ctrTitle" idx="4294967295"/>
          </p:nvPr>
        </p:nvSpPr>
        <p:spPr>
          <a:xfrm>
            <a:off x="748244" y="1475600"/>
            <a:ext cx="22636285" cy="10917200"/>
          </a:xfrm>
          <a:prstGeom prst="rect">
            <a:avLst/>
          </a:prstGeom>
        </p:spPr>
        <p:txBody>
          <a:bodyPr/>
          <a:lstStyle/>
          <a:p>
            <a:pPr>
              <a:defRPr sz="9000" b="1">
                <a:solidFill>
                  <a:schemeClr val="accent3">
                    <a:hueOff val="-499813"/>
                    <a:satOff val="-5228"/>
                    <a:lumOff val="24899"/>
                  </a:schemeClr>
                </a:solidFill>
                <a:latin typeface="Sharp Sans No1"/>
                <a:ea typeface="Sharp Sans No1"/>
                <a:cs typeface="Sharp Sans No1"/>
                <a:sym typeface="Sharp Sans No1"/>
              </a:defRPr>
            </a:pPr>
            <a:r>
              <a:t>Unreliable prediction of customers &amp; ROI</a:t>
            </a: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a:p>
            <a:pPr>
              <a:defRPr sz="9000" b="1">
                <a:latin typeface="Sharp Sans No1"/>
                <a:ea typeface="Sharp Sans No1"/>
                <a:cs typeface="Sharp Sans No1"/>
                <a:sym typeface="Sharp Sans No1"/>
              </a:defRPr>
            </a:pPr>
            <a:endParaRPr/>
          </a:p>
        </p:txBody>
      </p:sp>
      <p:sp>
        <p:nvSpPr>
          <p:cNvPr id="176" name="Shape 176"/>
          <p:cNvSpPr/>
          <p:nvPr/>
        </p:nvSpPr>
        <p:spPr>
          <a:xfrm>
            <a:off x="12046584" y="6426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
        <p:nvSpPr>
          <p:cNvPr id="177" name="Shape 177"/>
          <p:cNvSpPr/>
          <p:nvPr/>
        </p:nvSpPr>
        <p:spPr>
          <a:xfrm>
            <a:off x="12173584" y="6553199"/>
            <a:ext cx="2908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 </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1716</Words>
  <Application>Microsoft Macintosh PowerPoint</Application>
  <PresentationFormat>Custom</PresentationFormat>
  <Paragraphs>194</Paragraphs>
  <Slides>35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Helvetica Light</vt:lpstr>
      <vt:lpstr>Helvetica Neue</vt:lpstr>
      <vt:lpstr>Sharp Sans No1</vt:lpstr>
      <vt:lpstr>SharpSansNo1-Medium</vt:lpstr>
      <vt:lpstr>SharpSansNo1-Semibold</vt:lpstr>
      <vt:lpstr>Black</vt:lpstr>
      <vt:lpstr>PowerPoint Presentation</vt:lpstr>
      <vt:lpstr>Experiment-driven (business, organisation, product) development</vt:lpstr>
      <vt:lpstr>“An experiment is a procedure carried out to support, refute, or validate a hypothesis”</vt:lpstr>
      <vt:lpstr>In case someone hasn’t yet seen this :)  “The average lifespan of a company on the S&amp;P 500 has decreased from 90 years in 1935 to 18 years today.  75% of S&amp;P 500 will be replaced by 2027”</vt:lpstr>
      <vt:lpstr>PowerPoint Presentation</vt:lpstr>
      <vt:lpstr>PowerPoint Presentation</vt:lpstr>
      <vt:lpstr> </vt:lpstr>
      <vt:lpstr>What’s the problem then?</vt:lpstr>
      <vt:lpstr>Unreliable prediction of customers &amp; ROI     </vt:lpstr>
      <vt:lpstr>Unreliable prediction of customers &amp; ROI Small new things might risk old big things    </vt:lpstr>
      <vt:lpstr>Unreliable prediction of customers &amp; ROI Small new things might risk old big things Too many people have an opinion   </vt:lpstr>
      <vt:lpstr>Unreliable prediction of customers &amp; ROI Small new things might risk old big things Too many people have an opinion Inertia, lack of focus  </vt:lpstr>
      <vt:lpstr>Unreliable prediction of customers &amp; ROI Small new things might risk old big things Too many people have an opinion Inertia, lack of focus Process &amp; legal considerations </vt:lpstr>
      <vt:lpstr>Unreliable prediction of customers &amp; ROI Small new things might risk old big things Too many people have an opinion Inertia, lack of focus Process &amp; legal considerations Unreliability is stressful</vt:lpstr>
      <vt:lpstr>Unreliable prediction of customers &amp; ROI Small new things might risk old big things Too many people have an opinion Inertia, lack of focus Process &amp; legal considerations Unreliability is stressful Predictability and incrementalism is valued</vt:lpstr>
      <vt:lpstr>PowerPoint Presentation</vt:lpstr>
      <vt:lpstr>Process change is not enough  Impact comes with Leadership &amp; Culture change</vt:lpstr>
      <vt:lpstr>Changing approach to experimentation, learning, failure  Getting out of culture of fear</vt:lpstr>
      <vt:lpstr>“If we succeed, we will have many new friends. If we fail, there will be explaining to do”</vt:lpstr>
      <vt:lpstr>Courage to start  Courage to kill  Courage to go BIG</vt:lpstr>
      <vt:lpstr>PowerPoint Presentation</vt:lpstr>
      <vt:lpstr>“I fought so long against windmills that I nearly gave up on the whole thing”</vt:lpstr>
      <vt:lpstr>“We tried an experiment-driven approach, but it was put on hold because of our organisation. Can you help us with cultural change?”</vt:lpstr>
      <vt:lpstr>From prediction and vanity calculations to validation and learning - we don’t have the answers yet but we will have them</vt:lpstr>
      <vt:lpstr> </vt:lpstr>
      <vt:lpstr>“We got the features we wanted but not what we needed. Basic IT model - surgery was successful but the patient died”</vt:lpstr>
      <vt:lpstr>Continuous renewal by experimentation  Staying open &amp; hungry</vt:lpstr>
      <vt:lpstr>“Nothing can save a successful business”</vt:lpstr>
      <vt:lpstr>If failure is not an option, neither is real success</vt:lpstr>
      <vt:lpstr>“For us, it’s clear that releasing hit [video] games means having to take risks. And by definition, taking risks means that you’ll fail more often than you’ll succeed”</vt:lpstr>
      <vt:lpstr>Ownership, autonomy</vt:lpstr>
      <vt:lpstr>“Personally I am proud to work at a company so crazy that you can get into a shouting match with the CEO about taking 50 people to Spain on company money, and not get fired but get told go ahead but to deal with the shit storm"</vt:lpstr>
      <vt:lpstr>Enabling and amplifying change</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Olli-Pekka Saksa</cp:lastModifiedBy>
  <cp:revision>1</cp:revision>
  <dcterms:modified xsi:type="dcterms:W3CDTF">2016-11-04T07:11:32Z</dcterms:modified>
</cp:coreProperties>
</file>