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872663" cy="679767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225"/>
    <a:srgbClr val="000000"/>
    <a:srgbClr val="B0B0B0"/>
    <a:srgbClr val="FFF799"/>
    <a:srgbClr val="CC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502" autoAdjust="0"/>
  </p:normalViewPr>
  <p:slideViewPr>
    <p:cSldViewPr>
      <p:cViewPr varScale="1">
        <p:scale>
          <a:sx n="147" d="100"/>
          <a:sy n="147" d="100"/>
        </p:scale>
        <p:origin x="14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142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594509" y="0"/>
            <a:ext cx="4278154" cy="159298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pPr algn="r"/>
            <a:endParaRPr lang="fi-FI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4509" y="159298"/>
            <a:ext cx="4278154" cy="159322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1979F87-330A-42F8-839A-2F50F4F80164}" type="datetimeFigureOut">
              <a:rPr lang="fi-FI" sz="1000"/>
              <a:pPr/>
              <a:t>2.11.2016</a:t>
            </a:fld>
            <a:endParaRPr lang="fi-FI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776672" y="6638377"/>
            <a:ext cx="4278154" cy="158118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pPr algn="ctr"/>
            <a:r>
              <a:rPr lang="fi-FI" sz="1000"/>
              <a:t>Copyright © Tieturi</a:t>
            </a:r>
            <a:endParaRPr lang="fi-FI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152811" y="6638377"/>
            <a:ext cx="717568" cy="158118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13CFF248-21D3-451E-B05F-631ACA76C1D4}" type="slidenum">
              <a:rPr lang="fi-FI" sz="1000"/>
              <a:pPr/>
              <a:t>‹#›</a:t>
            </a:fld>
            <a:endParaRPr lang="fi-FI" sz="100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585270"/>
            <a:ext cx="9872663" cy="1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070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6209" y="27683"/>
            <a:ext cx="4900123" cy="159298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000"/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43655" y="26388"/>
            <a:ext cx="4692800" cy="160593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000"/>
            </a:lvl1pPr>
          </a:lstStyle>
          <a:p>
            <a:fld id="{ACD47787-C249-43ED-B9F4-4D691A1304CF}" type="datetimeFigureOut">
              <a:rPr lang="fi-FI" smtClean="0"/>
              <a:pPr/>
              <a:t>2.11.2016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1488" y="295275"/>
            <a:ext cx="3849687" cy="2889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39422" y="6638377"/>
            <a:ext cx="4278154" cy="158118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000"/>
            </a:lvl1pPr>
          </a:lstStyle>
          <a:p>
            <a:r>
              <a:rPr lang="fi-FI" smtClean="0"/>
              <a:t>Copyright © Tieturi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152811" y="6638378"/>
            <a:ext cx="717568" cy="159298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000"/>
            </a:lvl1pPr>
          </a:lstStyle>
          <a:p>
            <a:fld id="{6F348459-93E8-4EAF-B67E-35B1AD3B14B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1204517" y="3228895"/>
            <a:ext cx="7463630" cy="3381799"/>
          </a:xfrm>
          <a:prstGeom prst="rect">
            <a:avLst/>
          </a:prstGeom>
        </p:spPr>
        <p:txBody>
          <a:bodyPr vert="horz" lIns="91815" tIns="45907" rIns="91815" bIns="4590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46980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indent="0" algn="l" defTabSz="914400" rtl="0" eaLnBrk="1" latinLnBrk="0" hangingPunct="1">
      <a:buFont typeface="Arial" pitchFamily="34" charset="0"/>
      <a:buNone/>
      <a:defRPr lang="en-US" sz="11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354013" indent="-179388" algn="l" defTabSz="914400" rtl="0" eaLnBrk="1" latinLnBrk="0" hangingPunct="1">
      <a:spcBef>
        <a:spcPts val="360"/>
      </a:spcBef>
      <a:buFont typeface="Arial" pitchFamily="34" charset="0"/>
      <a:buChar char="•"/>
      <a:defRPr lang="en-US" sz="11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536575" indent="-179388" algn="l" defTabSz="914400" rtl="0" eaLnBrk="1" latinLnBrk="0" hangingPunct="1">
      <a:spcBef>
        <a:spcPts val="360"/>
      </a:spcBef>
      <a:buFont typeface="Arial" pitchFamily="34" charset="0"/>
      <a:buChar char="•"/>
      <a:defRPr lang="en-US" sz="11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712788" indent="-179388" algn="l" defTabSz="914400" rtl="0" eaLnBrk="1" latinLnBrk="0" hangingPunct="1">
      <a:spcBef>
        <a:spcPts val="360"/>
      </a:spcBef>
      <a:buFont typeface="Arial" pitchFamily="34" charset="0"/>
      <a:buChar char="•"/>
      <a:defRPr lang="en-US" sz="11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903288" indent="-179388" algn="l" defTabSz="914400" rtl="0" eaLnBrk="1" latinLnBrk="0" hangingPunct="1">
      <a:spcBef>
        <a:spcPts val="360"/>
      </a:spcBef>
      <a:buFont typeface="Arial" pitchFamily="34" charset="0"/>
      <a:buChar char="•"/>
      <a:defRPr lang="fi-FI" sz="1100" kern="1200" dirty="0" smtClean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alliance.org/why-scrum/state-of-scrum-repor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tieturi.fi/extranet/seminaarit/osallistuminen-webinaariin.html?utm_source=Webinaarikutsu-Pentti-Virtanen-vko41&amp;utm_medium=email&amp;utm_content=lisatieto&amp;utm_campaign=Ohjelmistokehitys" TargetMode="External"/><Relationship Id="rId5" Type="http://schemas.openxmlformats.org/officeDocument/2006/relationships/hyperlink" Target="http://www.tieturi.fi/extranet/seminaarit/tapahtumat.html?course=77C35C36-882A-E311-98E3-842B2B5E8A23&amp;utm_source=Webinaarikutsu-Pentti-Virtanen-vko41&amp;utm_medium=email&amp;utm_content=iltapva&amp;utm_campaign=Ohjelmistokehitys" TargetMode="External"/><Relationship Id="rId4" Type="http://schemas.openxmlformats.org/officeDocument/2006/relationships/hyperlink" Target="http://www.tieturi.fi/extranet/seminaarit/tapahtumat.html?course=77C35C36-882A-E311-98E3-842B2B5E8A23&amp;utm_source=Webinaarikutsu-Pentti-Virtanen-vko41&amp;utm_medium=email&amp;utm_content=aamupva&amp;utm_campaign=Ohjelmistokehity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Hei</a:t>
            </a:r>
          </a:p>
          <a:p>
            <a:r>
              <a:rPr lang="fi-FI" dirty="0"/>
              <a:t> </a:t>
            </a:r>
          </a:p>
          <a:p>
            <a:r>
              <a:rPr lang="fi-FI" dirty="0"/>
              <a:t>Nykypäivän johtajilta vaaditaan kykyä jatkuvasti sopeutua markkinavoimien luomiin uusiin haasteisiin. </a:t>
            </a:r>
          </a:p>
          <a:p>
            <a:r>
              <a:rPr lang="fi-FI" dirty="0" err="1"/>
              <a:t>Scrum</a:t>
            </a:r>
            <a:r>
              <a:rPr lang="fi-FI" dirty="0"/>
              <a:t> Allianssin tuoreen </a:t>
            </a:r>
            <a:r>
              <a:rPr lang="fi-FI" u="sng" dirty="0">
                <a:hlinkClick r:id="rId3"/>
              </a:rPr>
              <a:t>raportin</a:t>
            </a:r>
            <a:r>
              <a:rPr lang="fi-FI" dirty="0"/>
              <a:t> mukaan yrityskulttuuri on ketterän maailman kuningas. </a:t>
            </a:r>
          </a:p>
          <a:p>
            <a:r>
              <a:rPr lang="fi-FI" dirty="0"/>
              <a:t>Menestyäkseen organisaatioiden on luotava kulttuuri, joka rohkaisee yhteistyöhön ja itseohjautuvuuteen asiakaslisäarvon tuottamiseksi. </a:t>
            </a:r>
          </a:p>
          <a:p>
            <a:r>
              <a:rPr lang="fi-FI" dirty="0"/>
              <a:t> </a:t>
            </a:r>
          </a:p>
          <a:p>
            <a:r>
              <a:rPr lang="fi-FI" dirty="0"/>
              <a:t>Tule kuulemaan, mitä uutta johtamisrintamalla on tapahtumassa. </a:t>
            </a:r>
          </a:p>
          <a:p>
            <a:r>
              <a:rPr lang="fi-FI" dirty="0"/>
              <a:t> </a:t>
            </a:r>
          </a:p>
          <a:p>
            <a:r>
              <a:rPr lang="fi-FI" dirty="0"/>
              <a:t>Ilmoittaudu heti. </a:t>
            </a:r>
            <a:r>
              <a:rPr lang="fi-FI" u="sng" dirty="0" err="1">
                <a:hlinkClick r:id="rId4"/>
              </a:rPr>
              <a:t>Webinaari</a:t>
            </a:r>
            <a:r>
              <a:rPr lang="fi-FI" u="sng" dirty="0">
                <a:hlinkClick r:id="rId4"/>
              </a:rPr>
              <a:t> keskiviikkona 6.11 kello 9.00 - 9.45</a:t>
            </a:r>
            <a:r>
              <a:rPr lang="fi-FI" dirty="0"/>
              <a:t> tai </a:t>
            </a:r>
            <a:r>
              <a:rPr lang="fi-FI" u="sng" dirty="0">
                <a:hlinkClick r:id="rId5"/>
              </a:rPr>
              <a:t>keskiviikkona 6.11 kello 13.00 - 13.45</a:t>
            </a:r>
            <a:r>
              <a:rPr lang="fi-FI" dirty="0"/>
              <a:t>. </a:t>
            </a:r>
          </a:p>
          <a:p>
            <a:r>
              <a:rPr lang="fi-FI" dirty="0"/>
              <a:t> </a:t>
            </a:r>
          </a:p>
          <a:p>
            <a:r>
              <a:rPr lang="fi-FI" u="sng" dirty="0">
                <a:hlinkClick r:id="rId6"/>
              </a:rPr>
              <a:t>Lisätietoa osallistumisesta Lync-</a:t>
            </a:r>
            <a:r>
              <a:rPr lang="fi-FI" u="sng" dirty="0" err="1">
                <a:hlinkClick r:id="rId6"/>
              </a:rPr>
              <a:t>webinaariin</a:t>
            </a:r>
            <a:r>
              <a:rPr lang="fi-FI" u="sng" dirty="0">
                <a:hlinkClick r:id="rId6"/>
              </a:rPr>
              <a:t>.</a:t>
            </a:r>
            <a:endParaRPr lang="fi-FI" dirty="0"/>
          </a:p>
          <a:p>
            <a:r>
              <a:rPr lang="fi-FI" dirty="0"/>
              <a:t> </a:t>
            </a:r>
          </a:p>
          <a:p>
            <a:r>
              <a:rPr lang="fi-FI" dirty="0"/>
              <a:t>Intoa puhkuen</a:t>
            </a:r>
          </a:p>
          <a:p>
            <a:r>
              <a:rPr lang="en-US" dirty="0"/>
              <a:t>Pentti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Copyright © Tieturi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48459-93E8-4EAF-B67E-35B1AD3B14B7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6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96000" y="1357200"/>
            <a:ext cx="6840000" cy="1431684"/>
          </a:xfrm>
        </p:spPr>
        <p:txBody>
          <a:bodyPr anchor="b" anchorCtr="0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396000" y="2858400"/>
            <a:ext cx="6840000" cy="65633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1" name="dbglogoplaceholder" hidden="1"/>
          <p:cNvSpPr/>
          <p:nvPr/>
        </p:nvSpPr>
        <p:spPr>
          <a:xfrm>
            <a:off x="0" y="0"/>
            <a:ext cx="357158" cy="2142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7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30C7-EDEE-45F8-8C25-FE0D26A88B8A}" type="datetime1">
              <a:rPr lang="fi-FI" smtClean="0"/>
              <a:t>2.11.2016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290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9066-9D38-42CE-896E-AD19045D31DA}" type="datetime1">
              <a:rPr lang="fi-FI" smtClean="0"/>
              <a:t>2.11.2016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530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1357200"/>
            <a:ext cx="5976664" cy="1431684"/>
          </a:xfrm>
        </p:spPr>
        <p:txBody>
          <a:bodyPr anchor="b" anchorCtr="0">
            <a:normAutofit/>
          </a:bodyPr>
          <a:lstStyle>
            <a:lvl1pPr>
              <a:defRPr sz="3800">
                <a:solidFill>
                  <a:srgbClr val="EB2225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95536" y="2858400"/>
            <a:ext cx="5976664" cy="65633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EB222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B2225"/>
                </a:solidFill>
              </a:defRPr>
            </a:lvl1pPr>
          </a:lstStyle>
          <a:p>
            <a:r>
              <a:rPr lang="fi-FI" smtClean="0"/>
              <a:t>Copyright Tieturi, 2016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798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 preserve="1" userDrawn="1">
  <p:cSld name="the_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763688" y="1357200"/>
            <a:ext cx="6840184" cy="1431684"/>
          </a:xfrm>
        </p:spPr>
        <p:txBody>
          <a:bodyPr anchor="b" anchorCtr="0">
            <a:normAutofit/>
          </a:bodyPr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Kiitos</a:t>
            </a:r>
            <a:r>
              <a:rPr lang="en-US" dirty="0" smtClean="0"/>
              <a:t> </a:t>
            </a:r>
            <a:r>
              <a:rPr lang="en-US" dirty="0" err="1" smtClean="0"/>
              <a:t>ajastanne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1763688" y="2858400"/>
            <a:ext cx="6840000" cy="656332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Autamme</a:t>
            </a:r>
            <a:r>
              <a:rPr lang="en-US" dirty="0" smtClean="0"/>
              <a:t> </a:t>
            </a:r>
            <a:r>
              <a:rPr lang="en-US" dirty="0" err="1" smtClean="0"/>
              <a:t>osaamaan</a:t>
            </a:r>
            <a:r>
              <a:rPr lang="en-US" dirty="0" smtClean="0"/>
              <a:t>, </a:t>
            </a:r>
            <a:r>
              <a:rPr lang="en-US" dirty="0" err="1" smtClean="0"/>
              <a:t>uudistumaan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menestymään</a:t>
            </a:r>
            <a:r>
              <a:rPr lang="en-US" dirty="0" smtClean="0"/>
              <a:t>.</a:t>
            </a:r>
            <a:endParaRPr lang="fi-FI" dirty="0"/>
          </a:p>
        </p:txBody>
      </p:sp>
      <p:sp>
        <p:nvSpPr>
          <p:cNvPr id="11" name="dbglogoplaceholder" hidden="1"/>
          <p:cNvSpPr/>
          <p:nvPr/>
        </p:nvSpPr>
        <p:spPr>
          <a:xfrm>
            <a:off x="0" y="0"/>
            <a:ext cx="357158" cy="2142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err="1" smtClean="0">
              <a:solidFill>
                <a:srgbClr val="000000"/>
              </a:solidFill>
            </a:endParaRPr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252000"/>
          </a:xfrm>
        </p:spPr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12" name="daddressplaceholder"/>
          <p:cNvSpPr txBox="1"/>
          <p:nvPr/>
        </p:nvSpPr>
        <p:spPr bwMode="gray">
          <a:xfrm>
            <a:off x="251520" y="6306309"/>
            <a:ext cx="2880320" cy="25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sz="800" smtClean="0">
                <a:solidFill>
                  <a:schemeClr val="bg1"/>
                </a:solidFill>
              </a:rPr>
              <a:t>Helsinki, Tampere, Tukholma, Göteborg</a:t>
            </a:r>
            <a:endParaRPr lang="fi-FI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, lighter" type="title" preserve="1">
  <p:cSld name="title_slid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396000" y="1357200"/>
            <a:ext cx="6840000" cy="1431684"/>
          </a:xfrm>
        </p:spPr>
        <p:txBody>
          <a:bodyPr anchor="b" anchorCtr="0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396000" y="2858400"/>
            <a:ext cx="6840000" cy="65633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1" name="dbglogoplaceholder" hidden="1"/>
          <p:cNvSpPr/>
          <p:nvPr/>
        </p:nvSpPr>
        <p:spPr>
          <a:xfrm>
            <a:off x="0" y="0"/>
            <a:ext cx="357158" cy="2142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6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, dark" type="title" preserve="1">
  <p:cSld name="title_slide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396000" y="1357200"/>
            <a:ext cx="6840000" cy="1431684"/>
          </a:xfrm>
        </p:spPr>
        <p:txBody>
          <a:bodyPr anchor="b" anchorCtr="0">
            <a:normAutofit/>
          </a:bodyPr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396000" y="2858400"/>
            <a:ext cx="6840000" cy="65633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1" name="dbglogoplaceholder" hidden="1"/>
          <p:cNvSpPr/>
          <p:nvPr/>
        </p:nvSpPr>
        <p:spPr>
          <a:xfrm>
            <a:off x="0" y="0"/>
            <a:ext cx="357158" cy="2142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3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3AAB-E847-4DFB-B097-BCD49738D26C}" type="datetime1">
              <a:rPr lang="fi-FI" smtClean="0"/>
              <a:t>2.11.2016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870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9D4-635B-4EDA-B7E7-754322A31DCC}" type="datetime1">
              <a:rPr lang="fi-FI" smtClean="0"/>
              <a:t>2.11.2016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8000" y="1142984"/>
            <a:ext cx="8247404" cy="5024072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966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, No BG" type="obj" preserve="1">
  <p:cSld name="title_and_content_V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B4A593-7DE1-4C92-9D9F-28961A3D78CC}" type="datetime1">
              <a:rPr lang="fi-FI" smtClean="0"/>
              <a:t>2.11.2016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Copyright Tieturi, 2016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79D640-04CF-4CA5-8A98-E9FFFF0C5980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Tekstiruutu 6"/>
          <p:cNvSpPr txBox="1"/>
          <p:nvPr userDrawn="1"/>
        </p:nvSpPr>
        <p:spPr>
          <a:xfrm>
            <a:off x="6300192" y="6557421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800" dirty="0" smtClean="0"/>
              <a:t>www.tieturi.fi</a:t>
            </a:r>
            <a:endParaRPr lang="fi-FI" sz="800" dirty="0"/>
          </a:p>
        </p:txBody>
      </p:sp>
    </p:spTree>
    <p:extLst>
      <p:ext uri="{BB962C8B-B14F-4D97-AF65-F5344CB8AC3E}">
        <p14:creationId xmlns:p14="http://schemas.microsoft.com/office/powerpoint/2010/main" val="236343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 type="twoObj" preserve="1">
  <p:cSld name="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142984"/>
            <a:ext cx="4038600" cy="5022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buNone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142984"/>
            <a:ext cx="4038600" cy="5022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0B8-BF19-4F7C-9B72-346EF8F52BF2}" type="datetime1">
              <a:rPr lang="fi-FI" smtClean="0"/>
              <a:t>2.11.2016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38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, horizontal" type="twoObj" preserve="1">
  <p:cSld name="two_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142984"/>
            <a:ext cx="8247600" cy="24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buNone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3645024"/>
            <a:ext cx="8247600" cy="2448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3E1-82DD-482F-99C5-F0AE8C57B5F7}" type="datetime1">
              <a:rPr lang="fi-FI" smtClean="0"/>
              <a:t>2.11.2016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55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142984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782746"/>
            <a:ext cx="4040188" cy="43825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2984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46"/>
            <a:ext cx="4041775" cy="43825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7287-84F2-4D10-BE76-97E8361BED08}" type="datetime1">
              <a:rPr lang="fi-FI" smtClean="0"/>
              <a:t>2.11.2016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1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aset\Tieturi_323\323009\Materiaali\Tieturi-alatunniste-1.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8185"/>
            <a:ext cx="9144000" cy="4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71414"/>
            <a:ext cx="8247600" cy="105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142984"/>
            <a:ext cx="8247404" cy="502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7504" y="6561376"/>
            <a:ext cx="1116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B8B130ED-05C8-4FCE-A542-BA14769697DA}" type="datetime1">
              <a:rPr lang="fi-FI" smtClean="0"/>
              <a:t>2.11.2016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561376"/>
            <a:ext cx="28956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188640"/>
            <a:ext cx="687496" cy="2520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879D640-04CF-4CA5-8A98-E9FFFF0C59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604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68" r:id="rId3"/>
    <p:sldLayoutId id="2147483659" r:id="rId4"/>
    <p:sldLayoutId id="2147483671" r:id="rId5"/>
    <p:sldLayoutId id="214748367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304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000" indent="-2304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n.wikipedia.org/wiki/Order_of_magnitud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96000" y="1357200"/>
            <a:ext cx="7416360" cy="1431684"/>
          </a:xfrm>
        </p:spPr>
        <p:txBody>
          <a:bodyPr>
            <a:normAutofit/>
          </a:bodyPr>
          <a:lstStyle/>
          <a:p>
            <a:r>
              <a:rPr lang="en-US" dirty="0"/>
              <a:t>Experimenting with Agile 1975 </a:t>
            </a:r>
            <a:r>
              <a:rPr lang="en-US"/>
              <a:t>- </a:t>
            </a:r>
            <a:r>
              <a:rPr lang="en-US" smtClean="0"/>
              <a:t>2016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Tampere Goes </a:t>
            </a:r>
            <a:r>
              <a:rPr lang="fi-FI" dirty="0" err="1" smtClean="0"/>
              <a:t>Agile</a:t>
            </a:r>
            <a:r>
              <a:rPr lang="fi-FI" dirty="0" smtClean="0"/>
              <a:t> 2016</a:t>
            </a:r>
            <a:endParaRPr lang="fi-FI" dirty="0"/>
          </a:p>
        </p:txBody>
      </p:sp>
      <p:pic>
        <p:nvPicPr>
          <p:cNvPr id="6" name="Picture 2" descr="Kuvahaun tulos haulle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80907"/>
            <a:ext cx="20288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Pentti, Tieturi and agenda 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11960" y="1124744"/>
            <a:ext cx="4418440" cy="5022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i-FI" dirty="0"/>
          </a:p>
          <a:p>
            <a:endParaRPr lang="fi-FI" dirty="0" smtClean="0"/>
          </a:p>
          <a:p>
            <a:pPr lvl="1"/>
            <a:r>
              <a:rPr lang="fi-FI" dirty="0" err="1" smtClean="0"/>
              <a:t>Agile</a:t>
            </a:r>
            <a:r>
              <a:rPr lang="fi-FI" dirty="0" smtClean="0"/>
              <a:t> </a:t>
            </a:r>
            <a:r>
              <a:rPr lang="fi-FI" dirty="0" err="1" smtClean="0"/>
              <a:t>training</a:t>
            </a:r>
            <a:r>
              <a:rPr lang="fi-FI" dirty="0" smtClean="0"/>
              <a:t> </a:t>
            </a:r>
            <a:r>
              <a:rPr lang="fi-FI" dirty="0" err="1" smtClean="0"/>
              <a:t>house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long </a:t>
            </a:r>
            <a:r>
              <a:rPr lang="fi-FI" dirty="0" err="1" smtClean="0"/>
              <a:t>traditions</a:t>
            </a:r>
            <a:endParaRPr lang="fi-FI" dirty="0" smtClean="0"/>
          </a:p>
          <a:p>
            <a:pPr lvl="1"/>
            <a:r>
              <a:rPr lang="fi-FI" dirty="0" smtClean="0"/>
              <a:t>Management Institute of Finland, MIF</a:t>
            </a:r>
          </a:p>
          <a:p>
            <a:pPr lvl="2"/>
            <a:r>
              <a:rPr lang="fi-FI" dirty="0" smtClean="0"/>
              <a:t>Tieturi, JTO, </a:t>
            </a:r>
            <a:r>
              <a:rPr lang="fi-FI" dirty="0" err="1" smtClean="0"/>
              <a:t>Infor</a:t>
            </a:r>
            <a:r>
              <a:rPr lang="fi-FI" dirty="0" smtClean="0"/>
              <a:t>, FINTRA</a:t>
            </a:r>
          </a:p>
          <a:p>
            <a:pPr lvl="1"/>
            <a:r>
              <a:rPr lang="fi-FI" dirty="0" err="1" smtClean="0"/>
              <a:t>Soprano</a:t>
            </a:r>
            <a:r>
              <a:rPr lang="fi-FI" dirty="0"/>
              <a:t> </a:t>
            </a:r>
            <a:r>
              <a:rPr lang="fi-FI" dirty="0" smtClean="0"/>
              <a:t>Oyj </a:t>
            </a:r>
          </a:p>
          <a:p>
            <a:pPr marL="309600" lvl="1" indent="0">
              <a:buNone/>
            </a:pPr>
            <a:endParaRPr lang="fi-FI" dirty="0" smtClean="0"/>
          </a:p>
          <a:p>
            <a:r>
              <a:rPr lang="fi-FI" dirty="0" smtClean="0"/>
              <a:t>Agenda</a:t>
            </a:r>
            <a:endParaRPr lang="fi-FI" dirty="0"/>
          </a:p>
          <a:p>
            <a:pPr marL="309600" lvl="1" indent="0">
              <a:buNone/>
            </a:pP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8000" y="4077072"/>
            <a:ext cx="3640996" cy="188241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Ph.D. </a:t>
            </a:r>
            <a:endParaRPr lang="en-GB" dirty="0"/>
          </a:p>
          <a:p>
            <a:r>
              <a:rPr lang="en-GB" dirty="0" smtClean="0"/>
              <a:t>IT-pro over 30 years</a:t>
            </a:r>
            <a:endParaRPr lang="en-GB" dirty="0"/>
          </a:p>
          <a:p>
            <a:pPr lvl="1"/>
            <a:r>
              <a:rPr lang="en-GB" dirty="0"/>
              <a:t>VTKK, </a:t>
            </a:r>
            <a:r>
              <a:rPr lang="en-GB" dirty="0" err="1"/>
              <a:t>Tietotehdas</a:t>
            </a:r>
            <a:endParaRPr lang="en-GB" dirty="0"/>
          </a:p>
          <a:p>
            <a:pPr lvl="1"/>
            <a:r>
              <a:rPr lang="en-GB" dirty="0" err="1"/>
              <a:t>Stonesoft,Tieturi</a:t>
            </a:r>
            <a:endParaRPr lang="en-GB" dirty="0"/>
          </a:p>
          <a:p>
            <a:r>
              <a:rPr lang="en-GB" dirty="0"/>
              <a:t>Certified Scrum </a:t>
            </a:r>
            <a:r>
              <a:rPr lang="en-GB" dirty="0" smtClean="0"/>
              <a:t>Trainer</a:t>
            </a:r>
          </a:p>
          <a:p>
            <a:r>
              <a:rPr lang="en-GB" dirty="0" err="1" smtClean="0"/>
              <a:t>youtube</a:t>
            </a:r>
            <a:r>
              <a:rPr lang="en-GB" dirty="0" smtClean="0"/>
              <a:t>: Pentti Virtanen</a:t>
            </a:r>
          </a:p>
          <a:p>
            <a:r>
              <a:rPr lang="en-GB" dirty="0" smtClean="0"/>
              <a:t>Google: lean developer</a:t>
            </a:r>
            <a:endParaRPr lang="en-GB" dirty="0"/>
          </a:p>
          <a:p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2537661" cy="2880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96" y="3178441"/>
            <a:ext cx="4571999" cy="3061118"/>
          </a:xfrm>
          <a:prstGeom prst="rect">
            <a:avLst/>
          </a:prstGeom>
        </p:spPr>
      </p:pic>
      <p:pic>
        <p:nvPicPr>
          <p:cNvPr id="1026" name="Picture 2" descr="https://www.mif.fi/images/logo-nega-tietur_pun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69904"/>
            <a:ext cx="1219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C9B8-D71D-425A-A781-085B65D43859}" type="datetime1">
              <a:rPr lang="fi-FI" smtClean="0"/>
              <a:t>2.11.2016</a:t>
            </a:fld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31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of Agile Transformation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not fully followed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Situational Leadership and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Team members </a:t>
            </a:r>
            <a:r>
              <a:rPr lang="en-US" dirty="0" smtClean="0">
                <a:solidFill>
                  <a:schemeClr val="bg1"/>
                </a:solidFill>
              </a:rPr>
              <a:t>close to each other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Onsite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customer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Teams not tightly functional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Prototypes, piloting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 centric </a:t>
            </a:r>
            <a:r>
              <a:rPr lang="en-US" dirty="0" smtClean="0">
                <a:solidFill>
                  <a:schemeClr val="bg1"/>
                </a:solidFill>
              </a:rPr>
              <a:t>software development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Active change management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Surveys: Theory </a:t>
            </a:r>
            <a:r>
              <a:rPr lang="en-US" dirty="0"/>
              <a:t>not fully </a:t>
            </a:r>
            <a:r>
              <a:rPr lang="en-US" dirty="0" smtClean="0"/>
              <a:t>followed</a:t>
            </a:r>
          </a:p>
          <a:p>
            <a:pPr lvl="1"/>
            <a:r>
              <a:rPr lang="en-US" dirty="0" smtClean="0"/>
              <a:t>Just marketing</a:t>
            </a:r>
            <a:endParaRPr lang="en-US" dirty="0"/>
          </a:p>
          <a:p>
            <a:r>
              <a:rPr lang="en-US" dirty="0" smtClean="0"/>
              <a:t>Only part of the organization is </a:t>
            </a:r>
            <a:r>
              <a:rPr lang="en-US" dirty="0" smtClean="0"/>
              <a:t>agile</a:t>
            </a:r>
          </a:p>
          <a:p>
            <a:r>
              <a:rPr lang="en-US" dirty="0"/>
              <a:t>Hierarchical </a:t>
            </a:r>
            <a:r>
              <a:rPr lang="en-US" dirty="0" smtClean="0"/>
              <a:t>organizations</a:t>
            </a:r>
            <a:endParaRPr lang="en-US" dirty="0" smtClean="0"/>
          </a:p>
          <a:p>
            <a:r>
              <a:rPr lang="en-US" dirty="0"/>
              <a:t>Project managers and steering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Fixed price, fixed content</a:t>
            </a:r>
          </a:p>
          <a:p>
            <a:r>
              <a:rPr lang="en-US" dirty="0" smtClean="0"/>
              <a:t>Technical practices slip a </a:t>
            </a:r>
            <a:r>
              <a:rPr lang="en-US" dirty="0" smtClean="0"/>
              <a:t>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0B8-BF19-4F7C-9B72-346EF8F52BF2}" type="datetime1">
              <a:rPr lang="fi-FI" smtClean="0"/>
              <a:t>2.11.2016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144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1975 Brooks and Mythical Man Month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complexity is caused by the problem to be solved, and nothing can remove it;</a:t>
            </a:r>
          </a:p>
          <a:p>
            <a:pPr lvl="1"/>
            <a:r>
              <a:rPr lang="en-US" dirty="0" smtClean="0"/>
              <a:t>Brooks </a:t>
            </a:r>
            <a:r>
              <a:rPr lang="en-US" dirty="0"/>
              <a:t>argues that "there is no single development, in either technology or management technique, which by itself promises even one </a:t>
            </a:r>
            <a:r>
              <a:rPr lang="en-US" dirty="0">
                <a:hlinkClick r:id="rId2" tooltip="Order of magnitude"/>
              </a:rPr>
              <a:t>order of magnitude</a:t>
            </a:r>
            <a:r>
              <a:rPr lang="en-US" dirty="0"/>
              <a:t> [tenfold] improvement within a decade in productivity, in reliability, in simplicity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From idea to deployment still slow</a:t>
            </a:r>
          </a:p>
          <a:p>
            <a:pPr lvl="1"/>
            <a:r>
              <a:rPr lang="en-US" dirty="0" smtClean="0"/>
              <a:t>Punch cards: </a:t>
            </a:r>
          </a:p>
          <a:p>
            <a:pPr lvl="2"/>
            <a:r>
              <a:rPr lang="en-US" dirty="0" smtClean="0"/>
              <a:t>code-compile-test cycle one day</a:t>
            </a:r>
          </a:p>
          <a:p>
            <a:pPr lvl="1"/>
            <a:r>
              <a:rPr lang="en-US" dirty="0" smtClean="0"/>
              <a:t>Online compiler: cycle few minutes</a:t>
            </a:r>
          </a:p>
          <a:p>
            <a:pPr lvl="1"/>
            <a:r>
              <a:rPr lang="en-US" dirty="0" smtClean="0"/>
              <a:t>XP: unit tests under a second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7287-84F2-4D10-BE76-97E8361BED08}" type="datetime1">
              <a:rPr lang="fi-FI" smtClean="0"/>
              <a:t>2.11.2016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4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858298"/>
            <a:ext cx="3351316" cy="14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Manager behaving like a Scrum Master in 80s</a:t>
            </a:r>
          </a:p>
          <a:p>
            <a:r>
              <a:rPr lang="en-US" dirty="0" smtClean="0"/>
              <a:t>Situational Leadership</a:t>
            </a:r>
          </a:p>
          <a:p>
            <a:r>
              <a:rPr lang="en-US" dirty="0" smtClean="0"/>
              <a:t>Team building strong in 90s</a:t>
            </a:r>
          </a:p>
          <a:p>
            <a:r>
              <a:rPr lang="en-US" dirty="0" smtClean="0"/>
              <a:t>Hiring programmers difficult</a:t>
            </a:r>
          </a:p>
          <a:p>
            <a:pPr lvl="2"/>
            <a:r>
              <a:rPr lang="en-US" dirty="0" smtClean="0"/>
              <a:t>Taylorism: Specialized roles</a:t>
            </a:r>
          </a:p>
          <a:p>
            <a:pPr lvl="2"/>
            <a:r>
              <a:rPr lang="en-US" dirty="0" smtClean="0"/>
              <a:t>Outsourcing</a:t>
            </a:r>
          </a:p>
          <a:p>
            <a:r>
              <a:rPr lang="en-US" dirty="0" smtClean="0"/>
              <a:t>Bonuses and options came at Y2K</a:t>
            </a:r>
          </a:p>
          <a:p>
            <a:endParaRPr lang="en-US" dirty="0"/>
          </a:p>
        </p:txBody>
      </p:sp>
      <p:sp>
        <p:nvSpPr>
          <p:cNvPr id="101" name="Content Placeholder 10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Pair programming in early 80s</a:t>
            </a:r>
          </a:p>
          <a:p>
            <a:r>
              <a:rPr lang="en-US" dirty="0"/>
              <a:t>Team rooms in 80s and 90s</a:t>
            </a:r>
          </a:p>
          <a:p>
            <a:r>
              <a:rPr lang="en-US" dirty="0"/>
              <a:t>Working with </a:t>
            </a:r>
            <a:r>
              <a:rPr lang="en-US" dirty="0" smtClean="0"/>
              <a:t>customers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7287-84F2-4D10-BE76-97E8361BED08}" type="datetime1">
              <a:rPr lang="fi-FI" smtClean="0"/>
              <a:t>2.11.2016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5</a:t>
            </a:fld>
            <a:endParaRPr lang="fi-FI"/>
          </a:p>
        </p:txBody>
      </p:sp>
      <p:grpSp>
        <p:nvGrpSpPr>
          <p:cNvPr id="12" name="Group 11"/>
          <p:cNvGrpSpPr/>
          <p:nvPr/>
        </p:nvGrpSpPr>
        <p:grpSpPr>
          <a:xfrm>
            <a:off x="4417925" y="2636912"/>
            <a:ext cx="4490749" cy="3444002"/>
            <a:chOff x="202368" y="332656"/>
            <a:chExt cx="8258064" cy="5935407"/>
          </a:xfrm>
        </p:grpSpPr>
        <p:grpSp>
          <p:nvGrpSpPr>
            <p:cNvPr id="13" name="Group 12"/>
            <p:cNvGrpSpPr/>
            <p:nvPr/>
          </p:nvGrpSpPr>
          <p:grpSpPr>
            <a:xfrm>
              <a:off x="4947672" y="355749"/>
              <a:ext cx="1507318" cy="1273278"/>
              <a:chOff x="6208214" y="589969"/>
              <a:chExt cx="2309093" cy="193511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264114" y="965865"/>
                <a:ext cx="2231333" cy="1559217"/>
                <a:chOff x="6660232" y="3861049"/>
                <a:chExt cx="914400" cy="576064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660232" y="3861049"/>
                  <a:ext cx="914400" cy="576064"/>
                </a:xfrm>
                <a:prstGeom prst="ellipse">
                  <a:avLst/>
                </a:prstGeom>
                <a:solidFill>
                  <a:srgbClr val="C3C3C3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  <a:scene3d>
                  <a:camera prst="perspectiveLeft" fov="4800000">
                    <a:rot lat="0" lon="0" rev="0"/>
                  </a:camera>
                  <a:lightRig rig="threePt" dir="t"/>
                </a:scene3d>
                <a:sp3d prstMaterial="plastic">
                  <a:bevelT w="165100" prst="coolSlan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6778564" y="405238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6589" y="405850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7194391" y="404289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273986" y="404466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7" name="Moon 96"/>
                <p:cNvSpPr/>
                <p:nvPr/>
              </p:nvSpPr>
              <p:spPr>
                <a:xfrm rot="16200000">
                  <a:off x="7072247" y="4100583"/>
                  <a:ext cx="117023" cy="407090"/>
                </a:xfrm>
                <a:prstGeom prst="moon">
                  <a:avLst/>
                </a:prstGeom>
                <a:solidFill>
                  <a:srgbClr val="EB2225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8" name="Isosceles Triangle 97"/>
                <p:cNvSpPr/>
                <p:nvPr/>
              </p:nvSpPr>
              <p:spPr>
                <a:xfrm>
                  <a:off x="7040454" y="4149080"/>
                  <a:ext cx="195785" cy="94617"/>
                </a:xfrm>
                <a:prstGeom prst="triangle">
                  <a:avLst/>
                </a:prstGeom>
                <a:solidFill>
                  <a:srgbClr val="693A77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6858733" y="4072989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325336" y="4058021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89" name="Arc 88"/>
              <p:cNvSpPr/>
              <p:nvPr/>
            </p:nvSpPr>
            <p:spPr>
              <a:xfrm>
                <a:off x="7362761" y="1352269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 89"/>
              <p:cNvSpPr/>
              <p:nvPr/>
            </p:nvSpPr>
            <p:spPr>
              <a:xfrm flipH="1">
                <a:off x="6483323" y="1364097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loud 90"/>
              <p:cNvSpPr/>
              <p:nvPr/>
            </p:nvSpPr>
            <p:spPr>
              <a:xfrm flipV="1">
                <a:off x="6208214" y="589969"/>
                <a:ext cx="2309093" cy="758773"/>
              </a:xfrm>
              <a:prstGeom prst="cloud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088830" y="573371"/>
              <a:ext cx="1507318" cy="1273278"/>
              <a:chOff x="6208214" y="589969"/>
              <a:chExt cx="2309093" cy="1935113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264114" y="965865"/>
                <a:ext cx="2231333" cy="1559217"/>
                <a:chOff x="6660232" y="3861049"/>
                <a:chExt cx="914400" cy="576064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660232" y="3861049"/>
                  <a:ext cx="914400" cy="576064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  <a:scene3d>
                  <a:camera prst="perspectiveLeft" fov="4800000">
                    <a:rot lat="0" lon="0" rev="0"/>
                  </a:camera>
                  <a:lightRig rig="threePt" dir="t"/>
                </a:scene3d>
                <a:sp3d prstMaterial="plastic">
                  <a:bevelT w="165100" prst="coolSlan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778564" y="405238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816589" y="405850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194391" y="404289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7273986" y="404466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4" name="Moon 83"/>
                <p:cNvSpPr/>
                <p:nvPr/>
              </p:nvSpPr>
              <p:spPr>
                <a:xfrm rot="16200000">
                  <a:off x="7072247" y="4100583"/>
                  <a:ext cx="117023" cy="407090"/>
                </a:xfrm>
                <a:prstGeom prst="moon">
                  <a:avLst/>
                </a:prstGeom>
                <a:solidFill>
                  <a:srgbClr val="EB2225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>
                <a:xfrm>
                  <a:off x="7040454" y="4149080"/>
                  <a:ext cx="195785" cy="94617"/>
                </a:xfrm>
                <a:prstGeom prst="triangle">
                  <a:avLst/>
                </a:prstGeom>
                <a:solidFill>
                  <a:srgbClr val="693A77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858733" y="4072989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325336" y="4058021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76" name="Arc 75"/>
              <p:cNvSpPr/>
              <p:nvPr/>
            </p:nvSpPr>
            <p:spPr>
              <a:xfrm>
                <a:off x="7362761" y="1352269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c 76"/>
              <p:cNvSpPr/>
              <p:nvPr/>
            </p:nvSpPr>
            <p:spPr>
              <a:xfrm flipH="1">
                <a:off x="6483323" y="1364097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loud 77"/>
              <p:cNvSpPr/>
              <p:nvPr/>
            </p:nvSpPr>
            <p:spPr>
              <a:xfrm flipV="1">
                <a:off x="6208214" y="589969"/>
                <a:ext cx="2309093" cy="758773"/>
              </a:xfrm>
              <a:prstGeom prst="clou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96062" y="4108184"/>
              <a:ext cx="1507318" cy="1273278"/>
              <a:chOff x="6208214" y="589969"/>
              <a:chExt cx="2309093" cy="193511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6264114" y="965865"/>
                <a:ext cx="2231333" cy="1559217"/>
                <a:chOff x="6660232" y="3861049"/>
                <a:chExt cx="914400" cy="57606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660232" y="3861049"/>
                  <a:ext cx="914400" cy="57606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  <a:scene3d>
                  <a:camera prst="perspectiveLeft" fov="4800000">
                    <a:rot lat="0" lon="0" rev="0"/>
                  </a:camera>
                  <a:lightRig rig="threePt" dir="t"/>
                </a:scene3d>
                <a:sp3d prstMaterial="plastic">
                  <a:bevelT w="165100" prst="coolSlan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778564" y="405238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816589" y="405850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194391" y="404289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273986" y="404466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1" name="Moon 70"/>
                <p:cNvSpPr/>
                <p:nvPr/>
              </p:nvSpPr>
              <p:spPr>
                <a:xfrm rot="16200000">
                  <a:off x="7072247" y="4100583"/>
                  <a:ext cx="117023" cy="407090"/>
                </a:xfrm>
                <a:prstGeom prst="moon">
                  <a:avLst/>
                </a:prstGeom>
                <a:solidFill>
                  <a:srgbClr val="EB2225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2" name="Isosceles Triangle 71"/>
                <p:cNvSpPr/>
                <p:nvPr/>
              </p:nvSpPr>
              <p:spPr>
                <a:xfrm>
                  <a:off x="7040454" y="4149080"/>
                  <a:ext cx="195785" cy="94617"/>
                </a:xfrm>
                <a:prstGeom prst="triangle">
                  <a:avLst/>
                </a:prstGeom>
                <a:solidFill>
                  <a:srgbClr val="693A77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858733" y="4072989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325336" y="4058021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63" name="Arc 62"/>
              <p:cNvSpPr/>
              <p:nvPr/>
            </p:nvSpPr>
            <p:spPr>
              <a:xfrm>
                <a:off x="7362761" y="1352269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6483323" y="1364097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loud 64"/>
              <p:cNvSpPr/>
              <p:nvPr/>
            </p:nvSpPr>
            <p:spPr>
              <a:xfrm flipV="1">
                <a:off x="6208214" y="589969"/>
                <a:ext cx="2309093" cy="758773"/>
              </a:xfrm>
              <a:prstGeom prst="clou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646892" y="708109"/>
              <a:ext cx="1507318" cy="1273278"/>
              <a:chOff x="6208214" y="589969"/>
              <a:chExt cx="2309093" cy="193511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6264114" y="965865"/>
                <a:ext cx="2231333" cy="1559217"/>
                <a:chOff x="6660232" y="3861049"/>
                <a:chExt cx="914400" cy="57606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60232" y="3861049"/>
                  <a:ext cx="914400" cy="57606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  <a:scene3d>
                  <a:camera prst="perspectiveLeft" fov="4800000">
                    <a:rot lat="0" lon="0" rev="0"/>
                  </a:camera>
                  <a:lightRig rig="threePt" dir="t"/>
                </a:scene3d>
                <a:sp3d prstMaterial="plastic">
                  <a:bevelT w="165100" prst="coolSlan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778564" y="405238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6589" y="405850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94391" y="404289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7273986" y="404466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8" name="Moon 57"/>
                <p:cNvSpPr/>
                <p:nvPr/>
              </p:nvSpPr>
              <p:spPr>
                <a:xfrm rot="16200000">
                  <a:off x="7072247" y="4100583"/>
                  <a:ext cx="117023" cy="407090"/>
                </a:xfrm>
                <a:prstGeom prst="moon">
                  <a:avLst/>
                </a:prstGeom>
                <a:solidFill>
                  <a:srgbClr val="EB2225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7040454" y="4149080"/>
                  <a:ext cx="195785" cy="94617"/>
                </a:xfrm>
                <a:prstGeom prst="triangle">
                  <a:avLst/>
                </a:prstGeom>
                <a:solidFill>
                  <a:srgbClr val="693A77">
                    <a:lumMod val="20000"/>
                    <a:lumOff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733" y="4072989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325336" y="4058021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50" name="Arc 49"/>
              <p:cNvSpPr/>
              <p:nvPr/>
            </p:nvSpPr>
            <p:spPr>
              <a:xfrm>
                <a:off x="7362761" y="1352269"/>
                <a:ext cx="887993" cy="288032"/>
              </a:xfrm>
              <a:prstGeom prst="arc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 flipH="1">
                <a:off x="6483323" y="1364097"/>
                <a:ext cx="887993" cy="288032"/>
              </a:xfrm>
              <a:prstGeom prst="arc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loud 51"/>
              <p:cNvSpPr/>
              <p:nvPr/>
            </p:nvSpPr>
            <p:spPr>
              <a:xfrm flipV="1">
                <a:off x="6208214" y="589969"/>
                <a:ext cx="2309093" cy="758773"/>
              </a:xfrm>
              <a:prstGeom prst="clou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31058" y="4316103"/>
              <a:ext cx="1507318" cy="1273278"/>
              <a:chOff x="6208214" y="589969"/>
              <a:chExt cx="2309093" cy="193511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264114" y="965865"/>
                <a:ext cx="2231333" cy="1559217"/>
                <a:chOff x="6660232" y="3861049"/>
                <a:chExt cx="914400" cy="57606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6660232" y="3861049"/>
                  <a:ext cx="914400" cy="576064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  <a:scene3d>
                  <a:camera prst="perspectiveLeft" fov="4800000">
                    <a:rot lat="0" lon="0" rev="0"/>
                  </a:camera>
                  <a:lightRig rig="threePt" dir="t"/>
                </a:scene3d>
                <a:sp3d prstMaterial="plastic">
                  <a:bevelT w="165100" prst="coolSlan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778564" y="405238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816589" y="405850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194391" y="4042895"/>
                  <a:ext cx="261891" cy="15682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273986" y="4044669"/>
                  <a:ext cx="128395" cy="1044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5" name="Moon 44"/>
                <p:cNvSpPr/>
                <p:nvPr/>
              </p:nvSpPr>
              <p:spPr>
                <a:xfrm rot="16200000">
                  <a:off x="7072247" y="4100583"/>
                  <a:ext cx="117023" cy="407090"/>
                </a:xfrm>
                <a:prstGeom prst="moon">
                  <a:avLst/>
                </a:prstGeom>
                <a:solidFill>
                  <a:srgbClr val="EB2225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6" name="Isosceles Triangle 45"/>
                <p:cNvSpPr/>
                <p:nvPr/>
              </p:nvSpPr>
              <p:spPr>
                <a:xfrm>
                  <a:off x="7040454" y="4149080"/>
                  <a:ext cx="195785" cy="94617"/>
                </a:xfrm>
                <a:prstGeom prst="triangle">
                  <a:avLst/>
                </a:prstGeom>
                <a:solidFill>
                  <a:srgbClr val="693A77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858733" y="4072989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336" y="4058021"/>
                  <a:ext cx="4571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i-FI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37" name="Arc 36"/>
              <p:cNvSpPr/>
              <p:nvPr/>
            </p:nvSpPr>
            <p:spPr>
              <a:xfrm>
                <a:off x="7362761" y="1352269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c 37"/>
              <p:cNvSpPr/>
              <p:nvPr/>
            </p:nvSpPr>
            <p:spPr>
              <a:xfrm flipH="1">
                <a:off x="6483323" y="1364097"/>
                <a:ext cx="887993" cy="288032"/>
              </a:xfrm>
              <a:prstGeom prst="arc">
                <a:avLst/>
              </a:prstGeom>
              <a:ln w="222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loud 38"/>
              <p:cNvSpPr/>
              <p:nvPr/>
            </p:nvSpPr>
            <p:spPr>
              <a:xfrm flipV="1">
                <a:off x="6208214" y="589969"/>
                <a:ext cx="2309093" cy="758773"/>
              </a:xfrm>
              <a:prstGeom prst="cloud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" name="Picture 2" descr="Kuvahaun tulos haulle hap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095" y="1981387"/>
              <a:ext cx="1696949" cy="188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2196400" y="3470679"/>
              <a:ext cx="2995492" cy="1198964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33969" y="3253084"/>
              <a:ext cx="3172503" cy="60887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087889" y="3690609"/>
              <a:ext cx="924567" cy="549880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3"/>
            </p:cNvCxnSpPr>
            <p:nvPr/>
          </p:nvCxnSpPr>
          <p:spPr>
            <a:xfrm flipV="1">
              <a:off x="2125044" y="1986539"/>
              <a:ext cx="5102831" cy="938926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033297" y="1578878"/>
              <a:ext cx="3404450" cy="1032064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89335" y="1552667"/>
              <a:ext cx="1292280" cy="660350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627784" y="332656"/>
              <a:ext cx="5832648" cy="58326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2368" y="4177889"/>
              <a:ext cx="2291276" cy="63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Customer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86111" y="2916226"/>
              <a:ext cx="1731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Coach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2393" y="5485973"/>
              <a:ext cx="3300495" cy="63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Team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0645" y="5631555"/>
              <a:ext cx="2761810" cy="63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528790" y="3845459"/>
              <a:ext cx="123818" cy="498747"/>
            </a:xfrm>
            <a:prstGeom prst="straightConnector1">
              <a:avLst/>
            </a:prstGeom>
            <a:ln w="60325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918269" y="3513071"/>
              <a:ext cx="1438698" cy="593404"/>
            </a:xfrm>
            <a:prstGeom prst="straightConnector1">
              <a:avLst/>
            </a:prstGeom>
            <a:ln w="60325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443112" y="2057395"/>
              <a:ext cx="1001864" cy="664238"/>
            </a:xfrm>
            <a:prstGeom prst="straightConnector1">
              <a:avLst/>
            </a:prstGeom>
            <a:ln w="60325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79" idx="5"/>
            </p:cNvCxnSpPr>
            <p:nvPr/>
          </p:nvCxnSpPr>
          <p:spPr>
            <a:xfrm flipH="1" flipV="1">
              <a:off x="4368570" y="1696403"/>
              <a:ext cx="737902" cy="896895"/>
            </a:xfrm>
            <a:prstGeom prst="straightConnector1">
              <a:avLst/>
            </a:prstGeom>
            <a:ln w="60325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806730" y="1539569"/>
              <a:ext cx="98428" cy="528384"/>
            </a:xfrm>
            <a:prstGeom prst="straightConnector1">
              <a:avLst/>
            </a:prstGeom>
            <a:ln w="60325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594" y="1773043"/>
              <a:ext cx="1470976" cy="2296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7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practices without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Scrums</a:t>
            </a:r>
          </a:p>
          <a:p>
            <a:pPr lvl="1"/>
            <a:r>
              <a:rPr lang="en-US" dirty="0" smtClean="0"/>
              <a:t>1981: 8:45 at coffee room</a:t>
            </a:r>
          </a:p>
          <a:p>
            <a:pPr lvl="1"/>
            <a:r>
              <a:rPr lang="en-US" dirty="0" smtClean="0"/>
              <a:t>Death march project at the end of 80s</a:t>
            </a:r>
          </a:p>
          <a:p>
            <a:pPr lvl="1"/>
            <a:r>
              <a:rPr lang="en-US" dirty="0" smtClean="0"/>
              <a:t>Building a house 1989</a:t>
            </a:r>
          </a:p>
          <a:p>
            <a:r>
              <a:rPr lang="en-US" dirty="0" smtClean="0"/>
              <a:t>Review </a:t>
            </a:r>
            <a:r>
              <a:rPr lang="en-US" dirty="0" smtClean="0"/>
              <a:t>meetings (80s and 90s)</a:t>
            </a:r>
            <a:endParaRPr lang="en-US" dirty="0" smtClean="0"/>
          </a:p>
          <a:p>
            <a:pPr lvl="1"/>
            <a:r>
              <a:rPr lang="en-US" dirty="0" smtClean="0"/>
              <a:t>Not just paper but deliveries</a:t>
            </a:r>
          </a:p>
          <a:p>
            <a:pPr lvl="1"/>
            <a:r>
              <a:rPr lang="en-US" dirty="0" smtClean="0"/>
              <a:t>Paper based quality not very successful</a:t>
            </a:r>
          </a:p>
          <a:p>
            <a:pPr lvl="1"/>
            <a:endParaRPr lang="en-US" dirty="0"/>
          </a:p>
          <a:p>
            <a:r>
              <a:rPr lang="en-US" dirty="0" smtClean="0"/>
              <a:t>Project and steering groups and changes</a:t>
            </a:r>
          </a:p>
          <a:p>
            <a:pPr lvl="1"/>
            <a:r>
              <a:rPr lang="en-US" dirty="0" smtClean="0"/>
              <a:t>Was </a:t>
            </a:r>
            <a:r>
              <a:rPr lang="en-US" dirty="0" smtClean="0"/>
              <a:t>it </a:t>
            </a:r>
            <a:r>
              <a:rPr lang="en-US" dirty="0" smtClean="0"/>
              <a:t>sprint planning or following a plan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What makes continuous improvement so hard?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3AAB-E847-4DFB-B097-BCD49738D26C}" type="datetime1">
              <a:rPr lang="fi-FI" smtClean="0"/>
              <a:t>2.11.2016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198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delivery in a “waterfall”</a:t>
            </a:r>
          </a:p>
          <a:p>
            <a:pPr lvl="1"/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Changes earlier</a:t>
            </a:r>
          </a:p>
          <a:p>
            <a:r>
              <a:rPr lang="en-US" dirty="0" smtClean="0"/>
              <a:t>Acceptance test driven development in 1995</a:t>
            </a:r>
          </a:p>
          <a:p>
            <a:pPr lvl="1"/>
            <a:r>
              <a:rPr lang="en-US" dirty="0" smtClean="0"/>
              <a:t>Error-free code</a:t>
            </a:r>
          </a:p>
          <a:p>
            <a:pPr lvl="1"/>
            <a:endParaRPr lang="en-US" dirty="0"/>
          </a:p>
          <a:p>
            <a:r>
              <a:rPr lang="en-US" dirty="0" smtClean="0"/>
              <a:t>Test automation was technically challenging</a:t>
            </a:r>
          </a:p>
          <a:p>
            <a:pPr lvl="1"/>
            <a:r>
              <a:rPr lang="en-US" dirty="0" smtClean="0"/>
              <a:t>Quality was low: QA practices emerged first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smtClean="0"/>
              <a:t>the UI</a:t>
            </a:r>
          </a:p>
          <a:p>
            <a:pPr lvl="1"/>
            <a:r>
              <a:rPr lang="en-US" dirty="0" smtClean="0"/>
              <a:t>Maintaining the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Extreme Programming as an enabler of Scrum </a:t>
            </a:r>
          </a:p>
          <a:p>
            <a:pPr lvl="1"/>
            <a:r>
              <a:rPr lang="en-US" dirty="0" smtClean="0"/>
              <a:t>DevOps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3AAB-E847-4DFB-B097-BCD49738D26C}" type="datetime1">
              <a:rPr lang="fi-FI" smtClean="0"/>
              <a:t>2.11.2016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7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6207" y="623801"/>
            <a:ext cx="1833344" cy="13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Genuine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1995, Manifesto 2001</a:t>
            </a:r>
          </a:p>
          <a:p>
            <a:r>
              <a:rPr lang="en-US" dirty="0" smtClean="0"/>
              <a:t>Certified Scrum Master as key innovation</a:t>
            </a:r>
          </a:p>
          <a:p>
            <a:pPr lvl="1"/>
            <a:r>
              <a:rPr lang="en-US" dirty="0" smtClean="0"/>
              <a:t>20 000 CSMs in Finland</a:t>
            </a:r>
          </a:p>
          <a:p>
            <a:pPr lvl="1"/>
            <a:r>
              <a:rPr lang="en-US" dirty="0" smtClean="0"/>
              <a:t>Scrum Alliance has nearly 500 000 members</a:t>
            </a:r>
          </a:p>
          <a:p>
            <a:r>
              <a:rPr lang="en-US" dirty="0" smtClean="0"/>
              <a:t>Adoption seen difficult, fallbacks</a:t>
            </a:r>
          </a:p>
          <a:p>
            <a:pPr lvl="1"/>
            <a:r>
              <a:rPr lang="en-US" dirty="0" smtClean="0"/>
              <a:t>Coordination chaos with multiple teams</a:t>
            </a:r>
          </a:p>
          <a:p>
            <a:pPr lvl="1"/>
            <a:r>
              <a:rPr lang="en-US" dirty="0" smtClean="0"/>
              <a:t>Utilization rate dominates</a:t>
            </a:r>
          </a:p>
          <a:p>
            <a:pPr lvl="2"/>
            <a:r>
              <a:rPr lang="en-US" dirty="0" smtClean="0"/>
              <a:t>Why?</a:t>
            </a:r>
          </a:p>
          <a:p>
            <a:r>
              <a:rPr lang="en-US" dirty="0" smtClean="0"/>
              <a:t>What has changed the world of work in last 40 years?</a:t>
            </a:r>
          </a:p>
          <a:p>
            <a:pPr lvl="1"/>
            <a:r>
              <a:rPr lang="en-US" dirty="0" smtClean="0"/>
              <a:t>World of supply to world of demand</a:t>
            </a:r>
          </a:p>
          <a:p>
            <a:pPr lvl="1"/>
            <a:r>
              <a:rPr lang="en-US" dirty="0" smtClean="0"/>
              <a:t>Financial sector dominates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3AAB-E847-4DFB-B097-BCD49738D26C}" type="datetime1">
              <a:rPr lang="fi-FI" smtClean="0"/>
              <a:t>2.11.2016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910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" y="199056"/>
            <a:ext cx="8250920" cy="57051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406" y="1072362"/>
            <a:ext cx="6696288" cy="5024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Change is more gradual than what theory tells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Global drivers in the world of work</a:t>
            </a:r>
          </a:p>
          <a:p>
            <a:pPr lvl="1"/>
            <a:r>
              <a:rPr lang="en-US" dirty="0" smtClean="0"/>
              <a:t>Poverty disappearing – prosperous mankind</a:t>
            </a:r>
          </a:p>
          <a:p>
            <a:pPr lvl="1"/>
            <a:r>
              <a:rPr lang="en-US" dirty="0" smtClean="0"/>
              <a:t>Meaning of work for the people is changing</a:t>
            </a:r>
          </a:p>
          <a:p>
            <a:pPr lvl="1"/>
            <a:r>
              <a:rPr lang="en-US" dirty="0" smtClean="0"/>
              <a:t>New threats &amp; </a:t>
            </a:r>
            <a:r>
              <a:rPr lang="en-US" dirty="0" smtClean="0"/>
              <a:t>surprises</a:t>
            </a:r>
          </a:p>
          <a:p>
            <a:pPr lvl="1"/>
            <a:r>
              <a:rPr lang="en-US" dirty="0" smtClean="0"/>
              <a:t>More software – scarcity of programmers may continue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3AAB-E847-4DFB-B097-BCD49738D26C}" type="datetime1">
              <a:rPr lang="fi-FI" smtClean="0"/>
              <a:t>2.11.2016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Copyright Tieturi, 2016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D640-04CF-4CA5-8A98-E9FFFF0C598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6585980"/>
      </p:ext>
    </p:extLst>
  </p:cSld>
  <p:clrMapOvr>
    <a:masterClrMapping/>
  </p:clrMapOvr>
</p:sld>
</file>

<file path=ppt/theme/theme1.xml><?xml version="1.0" encoding="utf-8"?>
<a:theme xmlns:a="http://schemas.openxmlformats.org/drawingml/2006/main" name="Tieturi">
  <a:themeElements>
    <a:clrScheme name="Tieturi 2012">
      <a:dk1>
        <a:sysClr val="windowText" lastClr="000000"/>
      </a:dk1>
      <a:lt1>
        <a:sysClr val="window" lastClr="FFFFFF"/>
      </a:lt1>
      <a:dk2>
        <a:srgbClr val="676767"/>
      </a:dk2>
      <a:lt2>
        <a:srgbClr val="C3C3C3"/>
      </a:lt2>
      <a:accent1>
        <a:srgbClr val="EB2225"/>
      </a:accent1>
      <a:accent2>
        <a:srgbClr val="00A9E0"/>
      </a:accent2>
      <a:accent3>
        <a:srgbClr val="693A77"/>
      </a:accent3>
      <a:accent4>
        <a:srgbClr val="BED600"/>
      </a:accent4>
      <a:accent5>
        <a:srgbClr val="008B95"/>
      </a:accent5>
      <a:accent6>
        <a:srgbClr val="DCD6B2"/>
      </a:accent6>
      <a:hlink>
        <a:srgbClr val="00A9E0"/>
      </a:hlink>
      <a:folHlink>
        <a:srgbClr val="C3C3C3"/>
      </a:folHlink>
    </a:clrScheme>
    <a:fontScheme name="funky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funky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BDF53"/>
      </a:accent1>
      <a:accent2>
        <a:srgbClr val="B2B2B2"/>
      </a:accent2>
      <a:accent3>
        <a:srgbClr val="FF0000"/>
      </a:accent3>
      <a:accent4>
        <a:srgbClr val="996600"/>
      </a:accent4>
      <a:accent5>
        <a:srgbClr val="F8F8F8"/>
      </a:accent5>
      <a:accent6>
        <a:srgbClr val="CC282B"/>
      </a:accent6>
      <a:hlink>
        <a:srgbClr val="FF0000"/>
      </a:hlink>
      <a:folHlink>
        <a:srgbClr val="996600"/>
      </a:folHlink>
    </a:clrScheme>
    <a:fontScheme name="funky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unky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BDF53"/>
      </a:accent1>
      <a:accent2>
        <a:srgbClr val="B2B2B2"/>
      </a:accent2>
      <a:accent3>
        <a:srgbClr val="FF0000"/>
      </a:accent3>
      <a:accent4>
        <a:srgbClr val="996600"/>
      </a:accent4>
      <a:accent5>
        <a:srgbClr val="F8F8F8"/>
      </a:accent5>
      <a:accent6>
        <a:srgbClr val="CC282B"/>
      </a:accent6>
      <a:hlink>
        <a:srgbClr val="FF0000"/>
      </a:hlink>
      <a:folHlink>
        <a:srgbClr val="996600"/>
      </a:folHlink>
    </a:clrScheme>
    <a:fontScheme name="funky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532</Words>
  <Application>Microsoft Office PowerPoint</Application>
  <PresentationFormat>On-screen Show (4:3)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Tieturi</vt:lpstr>
      <vt:lpstr>Experimenting with Agile 1975 - 2016</vt:lpstr>
      <vt:lpstr>Pentti, Tieturi and agenda </vt:lpstr>
      <vt:lpstr>Myth of Agile Transformation</vt:lpstr>
      <vt:lpstr>1975 Brooks and Mythical Man Month</vt:lpstr>
      <vt:lpstr>Leadership</vt:lpstr>
      <vt:lpstr>Scrum practices without Scrum</vt:lpstr>
      <vt:lpstr>Deliveries</vt:lpstr>
      <vt:lpstr>Genuine Agile</vt:lpstr>
      <vt:lpstr>Conclusions</vt:lpstr>
    </vt:vector>
  </TitlesOfParts>
  <Company>Tieturi Oy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Sietämättömän kallista kiinteällä hinnalla</dc:title>
  <dc:creator>Pentti Virtanen</dc:creator>
  <cp:keywords/>
  <cp:lastModifiedBy>Pentti Virtanen</cp:lastModifiedBy>
  <cp:revision>214</cp:revision>
  <cp:lastPrinted>2016-09-06T10:58:40Z</cp:lastPrinted>
  <dcterms:created xsi:type="dcterms:W3CDTF">2010-02-04T12:03:48Z</dcterms:created>
  <dcterms:modified xsi:type="dcterms:W3CDTF">2016-11-02T13:52:58Z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323.71.09.006</vt:lpwstr>
  </property>
  <property fmtid="{D5CDD505-2E9C-101B-9397-08002B2CF9AE}" pid="3" name="dvUsed">
    <vt:lpwstr>1</vt:lpwstr>
  </property>
  <property fmtid="{D5CDD505-2E9C-101B-9397-08002B2CF9AE}" pid="4" name="dvSaved">
    <vt:lpwstr>1</vt:lpwstr>
  </property>
  <property fmtid="{D5CDD505-2E9C-101B-9397-08002B2CF9AE}" pid="5" name="dvLanguage">
    <vt:lpwstr>1035</vt:lpwstr>
  </property>
  <property fmtid="{D5CDD505-2E9C-101B-9397-08002B2CF9AE}" pid="6" name="dvTemplate">
    <vt:lpwstr>2007_tieturi_informator.potx</vt:lpwstr>
  </property>
  <property fmtid="{D5CDD505-2E9C-101B-9397-08002B2CF9AE}" pid="7" name="dvDefinition">
    <vt:lpwstr>74 (dd_default.xml)</vt:lpwstr>
  </property>
  <property fmtid="{D5CDD505-2E9C-101B-9397-08002B2CF9AE}" pid="8" name="dvDefinitionID">
    <vt:lpwstr>74</vt:lpwstr>
  </property>
  <property fmtid="{D5CDD505-2E9C-101B-9397-08002B2CF9AE}" pid="9" name="dvContentFile">
    <vt:lpwstr>dd_default.xml</vt:lpwstr>
  </property>
  <property fmtid="{D5CDD505-2E9C-101B-9397-08002B2CF9AE}" pid="10" name="dvGlobalVerID">
    <vt:lpwstr>323.90.09.006</vt:lpwstr>
  </property>
  <property fmtid="{D5CDD505-2E9C-101B-9397-08002B2CF9AE}" pid="11" name="dvDefinitionVersion">
    <vt:lpwstr>2.0 / 1.10.2012</vt:lpwstr>
  </property>
  <property fmtid="{D5CDD505-2E9C-101B-9397-08002B2CF9AE}" pid="12" name="filename">
    <vt:lpwstr>false</vt:lpwstr>
  </property>
  <property fmtid="{D5CDD505-2E9C-101B-9397-08002B2CF9AE}" pid="13" name="filenameandpath">
    <vt:lpwstr>false</vt:lpwstr>
  </property>
  <property fmtid="{D5CDD505-2E9C-101B-9397-08002B2CF9AE}" pid="14" name="dvPagenumberExist">
    <vt:lpwstr>1</vt:lpwstr>
  </property>
  <property fmtid="{D5CDD505-2E9C-101B-9397-08002B2CF9AE}" pid="15" name="dvDateExist">
    <vt:lpwstr>-1</vt:lpwstr>
  </property>
  <property fmtid="{D5CDD505-2E9C-101B-9397-08002B2CF9AE}" pid="16" name="dvCompany">
    <vt:lpwstr>TIET</vt:lpwstr>
  </property>
  <property fmtid="{D5CDD505-2E9C-101B-9397-08002B2CF9AE}" pid="17" name="dvSite">
    <vt:lpwstr>Helsinki</vt:lpwstr>
  </property>
  <property fmtid="{D5CDD505-2E9C-101B-9397-08002B2CF9AE}" pid="18" name="dvNumbering">
    <vt:lpwstr>0</vt:lpwstr>
  </property>
  <property fmtid="{D5CDD505-2E9C-101B-9397-08002B2CF9AE}" pid="19" name="dvDUname">
    <vt:lpwstr>Pentti Virtanen</vt:lpwstr>
  </property>
  <property fmtid="{D5CDD505-2E9C-101B-9397-08002B2CF9AE}" pid="20" name="dvAuthorExist">
    <vt:lpwstr>0</vt:lpwstr>
  </property>
  <property fmtid="{D5CDD505-2E9C-101B-9397-08002B2CF9AE}" pid="21" name="dvCopyrightExist">
    <vt:lpwstr>0</vt:lpwstr>
  </property>
  <property fmtid="{D5CDD505-2E9C-101B-9397-08002B2CF9AE}" pid="22" name="dvDUdepartment">
    <vt:lpwstr>empt</vt:lpwstr>
  </property>
  <property fmtid="{D5CDD505-2E9C-101B-9397-08002B2CF9AE}" pid="23" name="dvCopyrightText">
    <vt:lpwstr>Copyright © Tieturi</vt:lpwstr>
  </property>
  <property fmtid="{D5CDD505-2E9C-101B-9397-08002B2CF9AE}" pid="24" name="dvLogoExist">
    <vt:lpwstr>-1</vt:lpwstr>
  </property>
  <property fmtid="{D5CDD505-2E9C-101B-9397-08002B2CF9AE}" pid="25" name="dvCurrentListLogo">
    <vt:lpwstr>tieturi_red.png</vt:lpwstr>
  </property>
</Properties>
</file>