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>
        <p:scale>
          <a:sx n="100" d="100"/>
          <a:sy n="100" d="100"/>
        </p:scale>
        <p:origin x="-528" y="-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A5BA3-F063-4B24-B22B-072F0FB69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D1864F-7973-4236-95AC-5FD129166F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A9EC3-FC75-4369-86E1-6E8BADA28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E04C-6984-4F2A-A1FC-F27559630220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E348E-E17B-402D-9CF7-9D0092D7D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2219D-0B23-40A3-9392-4EA780F2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3063B-CE54-410D-82A2-0E7BB9DB7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86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069A9-C9CD-40C9-9052-4BBDF91ED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E707A9-65B1-449F-A8DC-048AB0B6C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78A1E-8024-4DF7-90D9-CAC2DDA9E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E04C-6984-4F2A-A1FC-F27559630220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85AE7-53B0-443B-A943-0BB51DA01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D5966-3049-4254-BBD0-B642D3211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3063B-CE54-410D-82A2-0E7BB9DB7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841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DEAE25-EF6B-4471-9CEE-71E4375FE9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52C5-0231-4FC9-A176-25F3E485B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F00A7-CC11-4C17-BD10-A8032A15F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E04C-6984-4F2A-A1FC-F27559630220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8EA44-499B-4D0B-92B9-DF3C6803C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100A1-D629-4D3F-9B60-D2D5CA3F6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3063B-CE54-410D-82A2-0E7BB9DB7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74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BE424-5688-4355-9405-9280E3AC8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45AC7-E5E7-407C-A29D-3563D901F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A3B0E-1ADC-411F-B48C-CBCE38A10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E04C-6984-4F2A-A1FC-F27559630220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93E06-27A9-41AE-BFFF-A9D0400D4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02FB9-1573-4A47-86ED-1DA782194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3063B-CE54-410D-82A2-0E7BB9DB7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05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C69F4-210F-44B8-AA26-612920952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352E8-6457-469A-B40B-FF630A165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2C91D-B184-4190-9D37-0D6FAE1C8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E04C-6984-4F2A-A1FC-F27559630220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8D4CC-BF2C-4B1C-84A8-1F198CCCC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F94CB-7703-49CE-A015-0748961B4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3063B-CE54-410D-82A2-0E7BB9DB7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42192-F0EB-420A-AB33-CF2220DC6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7A5EC-17A7-44B5-A3FD-B8B54C3EB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43A88D-3F8F-41E2-B5A6-87ED33447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F36C0-D129-4961-A8DE-E6D3254BD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E04C-6984-4F2A-A1FC-F27559630220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131E2-4E3F-4471-A90A-4376E6842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43DC9-4EEB-43F4-8BB8-E4CA25A05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3063B-CE54-410D-82A2-0E7BB9DB7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38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7D835-B6D3-4DD3-9027-FED7EDBD3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29916-AB16-4C0C-B5AF-A9B4FE5F6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729A5-13A8-4077-A68F-283958424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5A0A1C-94B1-4257-80D1-D9FAF63550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012FDE-5E67-49EF-AE64-42219D700E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604FFC-DDEC-4DD7-8165-E860457E5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E04C-6984-4F2A-A1FC-F27559630220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4B78E1-D772-456A-AC7E-49FD5D497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67A56C-0E44-465D-932A-A9B4F5674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3063B-CE54-410D-82A2-0E7BB9DB7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6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1E470-CA04-4DDC-8023-D161A80F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83103-3C08-4917-89BA-71239B946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E04C-6984-4F2A-A1FC-F27559630220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67C1D7-96C5-4F3C-B1C5-171F66B5D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9C35AA-CE9B-45EF-BA00-1E49AC0B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3063B-CE54-410D-82A2-0E7BB9DB7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52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D38F1B-C374-47D1-A289-62563422E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E04C-6984-4F2A-A1FC-F27559630220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A43A88-1534-4259-9EC3-C290C90BD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F4F69-1995-4656-8501-B26E502DF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3063B-CE54-410D-82A2-0E7BB9DB7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04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5CE10-0A19-420F-AE36-C0C68A423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CF3A0-D11A-41A9-A3C7-64F53076D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7984F1-87F2-4F91-86CC-CD6246F08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5AA40-C25E-49D6-A6BC-EFC0CCF3B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E04C-6984-4F2A-A1FC-F27559630220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61C86-14D8-40F5-B635-A603755A5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68BC9-A276-4935-8B5C-C90113D73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3063B-CE54-410D-82A2-0E7BB9DB7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0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5BF6C-D90B-44A3-A948-4611E0841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9BBFB1-F4FA-435D-AA21-2B7295299B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089F3-02D5-43D8-B3B7-20D1A2C2D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E0C42-0CC6-45BB-A6C5-1237EDBFB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E04C-6984-4F2A-A1FC-F27559630220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059DA-01AB-443C-A961-76870C9D0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AC7B9-3C5F-46CB-BC95-DAD0862B8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3063B-CE54-410D-82A2-0E7BB9DB7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85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6B4CE2-E72F-459D-99AE-4831D1EEB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712A7-EB45-4852-BA2D-D965B0CED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54C82-BDB0-437B-98EF-505C115994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DE04C-6984-4F2A-A1FC-F27559630220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C95E5-3288-4712-AA69-68DB49B62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B7710-83A4-4311-B21F-F79A0F6ABC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3063B-CE54-410D-82A2-0E7BB9DB7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52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F235A1D-6AF0-41B9-A036-B3467B878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163365"/>
              </p:ext>
            </p:extLst>
          </p:nvPr>
        </p:nvGraphicFramePr>
        <p:xfrm>
          <a:off x="1134376" y="2095461"/>
          <a:ext cx="2531611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759">
                  <a:extLst>
                    <a:ext uri="{9D8B030D-6E8A-4147-A177-3AD203B41FA5}">
                      <a16:colId xmlns:a16="http://schemas.microsoft.com/office/drawing/2014/main" val="1657140591"/>
                    </a:ext>
                  </a:extLst>
                </a:gridCol>
                <a:gridCol w="1635852">
                  <a:extLst>
                    <a:ext uri="{9D8B030D-6E8A-4147-A177-3AD203B41FA5}">
                      <a16:colId xmlns:a16="http://schemas.microsoft.com/office/drawing/2014/main" val="28589333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solidFill>
                            <a:schemeClr val="tx1"/>
                          </a:solidFill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กิจกรรม</a:t>
                      </a:r>
                      <a:endParaRPr lang="en-US" sz="1600" dirty="0">
                        <a:solidFill>
                          <a:schemeClr val="tx1"/>
                        </a:solidFill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537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ev_id</a:t>
                      </a:r>
                      <a:endParaRPr lang="en-US" sz="1400" dirty="0">
                        <a:solidFill>
                          <a:schemeClr val="tx1"/>
                        </a:solidFill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รหัสกิจกรรม</a:t>
                      </a:r>
                      <a:endParaRPr lang="en-US" sz="1400" dirty="0"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338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ev_name</a:t>
                      </a:r>
                      <a:endParaRPr lang="en-US" sz="1400" dirty="0">
                        <a:solidFill>
                          <a:schemeClr val="tx1"/>
                        </a:solidFill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ชื่อกิจกรรม</a:t>
                      </a:r>
                      <a:endParaRPr lang="en-US" sz="1400" dirty="0"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3754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ev_type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ประเภทกิจกรรม</a:t>
                      </a:r>
                      <a:endParaRPr lang="en-US" sz="1400" dirty="0"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619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ev_organizer</a:t>
                      </a:r>
                      <a:endParaRPr lang="en-US" sz="1400" dirty="0">
                        <a:solidFill>
                          <a:schemeClr val="tx1"/>
                        </a:solidFill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สโมสรลูกเสือที่จัดกิจกรรม</a:t>
                      </a:r>
                      <a:endParaRPr lang="en-US" sz="1400" dirty="0"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2215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ev_location</a:t>
                      </a:r>
                      <a:endParaRPr lang="en-US" sz="1400" dirty="0">
                        <a:solidFill>
                          <a:schemeClr val="tx1"/>
                        </a:solidFill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สถานที่</a:t>
                      </a:r>
                      <a:endParaRPr lang="en-US" sz="1400" dirty="0"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936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ev_fday</a:t>
                      </a:r>
                      <a:endParaRPr lang="en-US" sz="1400" dirty="0">
                        <a:solidFill>
                          <a:schemeClr val="tx1"/>
                        </a:solidFill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วันเริ่มต้น</a:t>
                      </a:r>
                      <a:endParaRPr lang="en-US" sz="1400" dirty="0"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15366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ev_lday</a:t>
                      </a:r>
                      <a:endParaRPr lang="en-US" sz="1400" dirty="0">
                        <a:solidFill>
                          <a:schemeClr val="tx1"/>
                        </a:solidFill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วันสิ้นสุด</a:t>
                      </a:r>
                      <a:endParaRPr lang="en-US" sz="1400" dirty="0"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3695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ev_price</a:t>
                      </a:r>
                      <a:endParaRPr lang="en-US" sz="1400" dirty="0">
                        <a:solidFill>
                          <a:schemeClr val="tx1"/>
                        </a:solidFill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ค่าเข้าร่วมกิจกรรม</a:t>
                      </a:r>
                      <a:endParaRPr lang="en-US" sz="1400" dirty="0"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15073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ev_link</a:t>
                      </a:r>
                      <a:endParaRPr lang="en-US" sz="1400" dirty="0">
                        <a:solidFill>
                          <a:schemeClr val="tx1"/>
                        </a:solidFill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 err="1"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ลิ้งค์</a:t>
                      </a:r>
                      <a:r>
                        <a:rPr lang="th-TH" sz="1400" dirty="0"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เพิ่มเติม</a:t>
                      </a:r>
                      <a:endParaRPr lang="en-US" sz="1400" dirty="0"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00204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420E8AD-0A3C-4932-BA14-5A3D9DB5B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381763"/>
              </p:ext>
            </p:extLst>
          </p:nvPr>
        </p:nvGraphicFramePr>
        <p:xfrm>
          <a:off x="5690533" y="779336"/>
          <a:ext cx="3520579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650">
                  <a:extLst>
                    <a:ext uri="{9D8B030D-6E8A-4147-A177-3AD203B41FA5}">
                      <a16:colId xmlns:a16="http://schemas.microsoft.com/office/drawing/2014/main" val="1657140591"/>
                    </a:ext>
                  </a:extLst>
                </a:gridCol>
                <a:gridCol w="2374929">
                  <a:extLst>
                    <a:ext uri="{9D8B030D-6E8A-4147-A177-3AD203B41FA5}">
                      <a16:colId xmlns:a16="http://schemas.microsoft.com/office/drawing/2014/main" val="2858933324"/>
                    </a:ext>
                  </a:extLst>
                </a:gridCol>
              </a:tblGrid>
              <a:tr h="30885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Training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solidFill>
                            <a:schemeClr val="tx1"/>
                          </a:solidFill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การฝึกอบรม</a:t>
                      </a:r>
                      <a:endParaRPr lang="en-US" sz="1800" dirty="0">
                        <a:solidFill>
                          <a:schemeClr val="tx1"/>
                        </a:solidFill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53787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tr_id</a:t>
                      </a:r>
                      <a:endParaRPr lang="en-US" sz="1400" dirty="0">
                        <a:solidFill>
                          <a:schemeClr val="tx1"/>
                        </a:solidFill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รหัสกิจกรรม</a:t>
                      </a:r>
                      <a:endParaRPr lang="en-US" sz="1400" dirty="0"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338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tr_namet</a:t>
                      </a:r>
                      <a:endParaRPr lang="en-US" sz="1400" dirty="0">
                        <a:solidFill>
                          <a:schemeClr val="tx1"/>
                        </a:solidFill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ชื่อการฝึกอบรม (ภาษาไทย)</a:t>
                      </a:r>
                      <a:endParaRPr lang="en-US" sz="1400" dirty="0"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375428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tr_namee</a:t>
                      </a:r>
                      <a:endParaRPr lang="en-US" sz="1400" dirty="0">
                        <a:solidFill>
                          <a:schemeClr val="tx1"/>
                        </a:solidFill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400" dirty="0"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ชื่อการฝึกอบรม (ภาษาอังกฤษ)</a:t>
                      </a:r>
                      <a:endParaRPr lang="en-US" sz="1400" dirty="0"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86198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tr_mtype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ประเภทการฝึกอบรมหลัก</a:t>
                      </a:r>
                      <a:endParaRPr lang="en-US" sz="1400" dirty="0"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22154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tr_stype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ประเภทการฝึกอบรมย่อย</a:t>
                      </a:r>
                      <a:endParaRPr lang="en-US" sz="1400" dirty="0"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293643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tr_level</a:t>
                      </a:r>
                      <a:endParaRPr lang="en-US" sz="1400" dirty="0">
                        <a:solidFill>
                          <a:schemeClr val="tx1"/>
                        </a:solidFill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ระดับการฝึกอบรม</a:t>
                      </a:r>
                      <a:endParaRPr lang="en-US" sz="1400" dirty="0"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15073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tr_mgroup</a:t>
                      </a:r>
                      <a:endParaRPr lang="en-US" sz="1400" dirty="0">
                        <a:solidFill>
                          <a:schemeClr val="tx1"/>
                        </a:solidFill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เหล่าของผู้ทำการฝึกอบรม</a:t>
                      </a:r>
                      <a:endParaRPr lang="en-US" sz="1400" dirty="0"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00204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tr_sgroup</a:t>
                      </a:r>
                      <a:endParaRPr lang="en-US" sz="1400" dirty="0">
                        <a:solidFill>
                          <a:schemeClr val="tx1"/>
                        </a:solidFill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ประเภทของผู้ทำการฝึกอบรม</a:t>
                      </a:r>
                      <a:endParaRPr lang="en-US" sz="1400" dirty="0"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7257878"/>
                  </a:ext>
                </a:extLst>
              </a:tr>
            </a:tbl>
          </a:graphicData>
        </a:graphic>
      </p:graphicFrame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851B2C9C-4112-4E13-AE75-3D242938FE4E}"/>
              </a:ext>
            </a:extLst>
          </p:cNvPr>
          <p:cNvCxnSpPr>
            <a:cxnSpLocks/>
          </p:cNvCxnSpPr>
          <p:nvPr/>
        </p:nvCxnSpPr>
        <p:spPr>
          <a:xfrm flipV="1">
            <a:off x="3665987" y="1283516"/>
            <a:ext cx="2024546" cy="18791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289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420E8AD-0A3C-4932-BA14-5A3D9DB5B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49955"/>
              </p:ext>
            </p:extLst>
          </p:nvPr>
        </p:nvGraphicFramePr>
        <p:xfrm>
          <a:off x="359930" y="2166879"/>
          <a:ext cx="3520579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650">
                  <a:extLst>
                    <a:ext uri="{9D8B030D-6E8A-4147-A177-3AD203B41FA5}">
                      <a16:colId xmlns:a16="http://schemas.microsoft.com/office/drawing/2014/main" val="1657140591"/>
                    </a:ext>
                  </a:extLst>
                </a:gridCol>
                <a:gridCol w="2374929">
                  <a:extLst>
                    <a:ext uri="{9D8B030D-6E8A-4147-A177-3AD203B41FA5}">
                      <a16:colId xmlns:a16="http://schemas.microsoft.com/office/drawing/2014/main" val="2858933324"/>
                    </a:ext>
                  </a:extLst>
                </a:gridCol>
              </a:tblGrid>
              <a:tr h="30885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Training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solidFill>
                            <a:schemeClr val="tx1"/>
                          </a:solidFill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การฝึกอบรม</a:t>
                      </a:r>
                      <a:endParaRPr lang="en-US" sz="1800" dirty="0">
                        <a:solidFill>
                          <a:schemeClr val="tx1"/>
                        </a:solidFill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53787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tr_id</a:t>
                      </a:r>
                      <a:endParaRPr lang="en-US" sz="1400" dirty="0">
                        <a:solidFill>
                          <a:schemeClr val="tx1"/>
                        </a:solidFill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รหัสกิจกรรม</a:t>
                      </a:r>
                      <a:endParaRPr lang="en-US" sz="1400" dirty="0"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338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tr_namet</a:t>
                      </a:r>
                      <a:endParaRPr lang="en-US" sz="1400" dirty="0">
                        <a:solidFill>
                          <a:schemeClr val="tx1"/>
                        </a:solidFill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ชื่อกิจกรรม (ภาษาไทย)</a:t>
                      </a:r>
                      <a:endParaRPr lang="en-US" sz="1400" dirty="0"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75428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tr_namee</a:t>
                      </a:r>
                      <a:endParaRPr lang="en-US" sz="1400" dirty="0">
                        <a:solidFill>
                          <a:schemeClr val="tx1"/>
                        </a:solidFill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400" dirty="0"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ชื่อกิจกรรม (ภาษาอังกฤษ)</a:t>
                      </a:r>
                      <a:endParaRPr lang="en-US" sz="1400" dirty="0"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6198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tr_mtype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ประเภทกิจกรรมหลัก</a:t>
                      </a:r>
                      <a:endParaRPr lang="en-US" sz="1400" dirty="0"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22154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tr_stype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ประเภทกิจกรรมย่อย</a:t>
                      </a:r>
                      <a:endParaRPr lang="en-US" sz="1400" dirty="0"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293643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tr_level</a:t>
                      </a:r>
                      <a:endParaRPr lang="en-US" sz="1400" dirty="0">
                        <a:solidFill>
                          <a:schemeClr val="tx1"/>
                        </a:solidFill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ระดับการฝึกอบรม</a:t>
                      </a:r>
                      <a:endParaRPr lang="en-US" sz="1400" dirty="0"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15073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tr_mgroup</a:t>
                      </a:r>
                      <a:endParaRPr lang="en-US" sz="1400" dirty="0">
                        <a:solidFill>
                          <a:schemeClr val="tx1"/>
                        </a:solidFill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เหล่าของผู้ทำการฝึกอบรม</a:t>
                      </a:r>
                      <a:endParaRPr lang="en-US" sz="1400" dirty="0"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00204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tr_sgroup</a:t>
                      </a:r>
                      <a:endParaRPr lang="en-US" sz="1400" dirty="0">
                        <a:solidFill>
                          <a:schemeClr val="tx1"/>
                        </a:solidFill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ประเภทของผู้ทำการฝึกอบรม</a:t>
                      </a:r>
                      <a:endParaRPr lang="en-US" sz="1400" dirty="0"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257878"/>
                  </a:ext>
                </a:extLst>
              </a:tr>
            </a:tbl>
          </a:graphicData>
        </a:graphic>
      </p:graphicFrame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CAD19CAB-EF6B-42ED-846D-52DE74A5E7F1}"/>
              </a:ext>
            </a:extLst>
          </p:cNvPr>
          <p:cNvCxnSpPr/>
          <p:nvPr/>
        </p:nvCxnSpPr>
        <p:spPr>
          <a:xfrm flipV="1">
            <a:off x="3889840" y="1700311"/>
            <a:ext cx="731520" cy="18686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BCF458B-4FE3-43C1-A01D-958401698308}"/>
              </a:ext>
            </a:extLst>
          </p:cNvPr>
          <p:cNvSpPr txBox="1"/>
          <p:nvPr/>
        </p:nvSpPr>
        <p:spPr>
          <a:xfrm>
            <a:off x="4640655" y="1287197"/>
            <a:ext cx="1601526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th-TH" dirty="0">
                <a:latin typeface="AngsanaUPC" panose="02020603050405020304" pitchFamily="18" charset="-34"/>
                <a:cs typeface="AngsanaUPC" panose="02020603050405020304" pitchFamily="18" charset="-34"/>
              </a:rPr>
              <a:t>การฝึกอบรม</a:t>
            </a:r>
          </a:p>
          <a:p>
            <a:pPr marL="342900" indent="-342900">
              <a:buAutoNum type="arabicPeriod"/>
            </a:pPr>
            <a:r>
              <a:rPr lang="th-TH" dirty="0">
                <a:latin typeface="AngsanaUPC" panose="02020603050405020304" pitchFamily="18" charset="-34"/>
                <a:cs typeface="AngsanaUPC" panose="02020603050405020304" pitchFamily="18" charset="-34"/>
              </a:rPr>
              <a:t>งานชุมนุมลูกเสือ</a:t>
            </a:r>
          </a:p>
          <a:p>
            <a:pPr marL="342900" indent="-342900">
              <a:buAutoNum type="arabicPeriod"/>
            </a:pPr>
            <a:r>
              <a:rPr lang="th-TH" dirty="0">
                <a:latin typeface="AngsanaUPC" panose="02020603050405020304" pitchFamily="18" charset="-34"/>
                <a:cs typeface="AngsanaUPC" panose="02020603050405020304" pitchFamily="18" charset="-34"/>
              </a:rPr>
              <a:t>อื่นๆ</a:t>
            </a:r>
            <a:endParaRPr lang="en-US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17414E02-9883-4B88-8C3E-9F14D7A0E707}"/>
              </a:ext>
            </a:extLst>
          </p:cNvPr>
          <p:cNvCxnSpPr>
            <a:cxnSpLocks/>
          </p:cNvCxnSpPr>
          <p:nvPr/>
        </p:nvCxnSpPr>
        <p:spPr>
          <a:xfrm flipV="1">
            <a:off x="5952932" y="839754"/>
            <a:ext cx="979715" cy="6438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95BE659-2F61-464C-94DD-38C1A7497862}"/>
              </a:ext>
            </a:extLst>
          </p:cNvPr>
          <p:cNvSpPr txBox="1"/>
          <p:nvPr/>
        </p:nvSpPr>
        <p:spPr>
          <a:xfrm>
            <a:off x="6932648" y="608228"/>
            <a:ext cx="4814596" cy="42473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th-TH" dirty="0">
                <a:latin typeface="AngsanaUPC" panose="02020603050405020304" pitchFamily="18" charset="-34"/>
                <a:cs typeface="AngsanaUPC" panose="02020603050405020304" pitchFamily="18" charset="-34"/>
              </a:rPr>
              <a:t>1. ผู้บังคับบัญชาลูกเสือ</a:t>
            </a:r>
          </a:p>
          <a:p>
            <a:r>
              <a:rPr lang="th-TH" b="0" i="0" dirty="0">
                <a:solidFill>
                  <a:srgbClr val="000000"/>
                </a:solidFill>
                <a:effectLst/>
                <a:latin typeface="AngsanaUPC" panose="02020603050405020304" pitchFamily="18" charset="-34"/>
                <a:cs typeface="AngsanaUPC" panose="02020603050405020304" pitchFamily="18" charset="-34"/>
              </a:rPr>
              <a:t>	1.1 </a:t>
            </a:r>
            <a:r>
              <a:rPr lang="th-TH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ขั้นความรู้เบื้องต้น</a:t>
            </a:r>
            <a:r>
              <a:rPr lang="th-TH" b="0" i="0" dirty="0">
                <a:solidFill>
                  <a:srgbClr val="000000"/>
                </a:solidFill>
                <a:effectLst/>
                <a:latin typeface="AngsanaUPC" panose="02020603050405020304" pitchFamily="18" charset="-34"/>
                <a:cs typeface="AngsanaUPC" panose="02020603050405020304" pitchFamily="18" charset="-34"/>
              </a:rPr>
              <a:t> (</a:t>
            </a:r>
            <a:r>
              <a:rPr lang="en-US" b="0" i="0" dirty="0">
                <a:solidFill>
                  <a:srgbClr val="000000"/>
                </a:solidFill>
                <a:effectLst/>
                <a:latin typeface="AngsanaUPC" panose="02020603050405020304" pitchFamily="18" charset="-34"/>
                <a:cs typeface="AngsanaUPC" panose="02020603050405020304" pitchFamily="18" charset="-34"/>
              </a:rPr>
              <a:t>B.T.C.</a:t>
            </a:r>
            <a:r>
              <a:rPr lang="th-TH" dirty="0">
                <a:solidFill>
                  <a:srgbClr val="00000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)</a:t>
            </a:r>
          </a:p>
          <a:p>
            <a:r>
              <a:rPr lang="th-TH" b="0" i="0" dirty="0">
                <a:solidFill>
                  <a:srgbClr val="000000"/>
                </a:solidFill>
                <a:effectLst/>
                <a:latin typeface="AngsanaUPC" panose="02020603050405020304" pitchFamily="18" charset="-34"/>
                <a:cs typeface="AngsanaUPC" panose="02020603050405020304" pitchFamily="18" charset="-34"/>
              </a:rPr>
              <a:t>	1.2 </a:t>
            </a:r>
            <a:r>
              <a:rPr lang="th-TH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ขั้นความรู้ชั้นสูง </a:t>
            </a:r>
            <a:r>
              <a:rPr lang="th-TH" b="0" i="0" dirty="0">
                <a:solidFill>
                  <a:srgbClr val="000000"/>
                </a:solidFill>
                <a:effectLst/>
                <a:latin typeface="AngsanaUPC" panose="02020603050405020304" pitchFamily="18" charset="-34"/>
                <a:cs typeface="AngsanaUPC" panose="02020603050405020304" pitchFamily="18" charset="-34"/>
              </a:rPr>
              <a:t>(</a:t>
            </a:r>
            <a:r>
              <a:rPr lang="en-US" dirty="0">
                <a:solidFill>
                  <a:srgbClr val="00000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</a:t>
            </a:r>
            <a:r>
              <a:rPr lang="en-US" b="0" i="0" dirty="0">
                <a:solidFill>
                  <a:srgbClr val="000000"/>
                </a:solidFill>
                <a:effectLst/>
                <a:latin typeface="AngsanaUPC" panose="02020603050405020304" pitchFamily="18" charset="-34"/>
                <a:cs typeface="AngsanaUPC" panose="02020603050405020304" pitchFamily="18" charset="-34"/>
              </a:rPr>
              <a:t>.T.C.</a:t>
            </a:r>
            <a:r>
              <a:rPr lang="th-TH" b="0" i="0" dirty="0">
                <a:solidFill>
                  <a:srgbClr val="000000"/>
                </a:solidFill>
                <a:effectLst/>
                <a:latin typeface="AngsanaUPC" panose="02020603050405020304" pitchFamily="18" charset="-34"/>
                <a:cs typeface="AngsanaUPC" panose="02020603050405020304" pitchFamily="18" charset="-34"/>
              </a:rPr>
              <a:t>)</a:t>
            </a:r>
            <a:endParaRPr lang="en-US" b="0" i="0" dirty="0">
              <a:solidFill>
                <a:srgbClr val="000000"/>
              </a:solidFill>
              <a:effectLst/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r>
              <a:rPr lang="th-TH" b="0" i="0" dirty="0">
                <a:solidFill>
                  <a:srgbClr val="000000"/>
                </a:solidFill>
                <a:effectLst/>
                <a:latin typeface="AngsanaUPC" panose="02020603050405020304" pitchFamily="18" charset="-34"/>
                <a:cs typeface="AngsanaUPC" panose="02020603050405020304" pitchFamily="18" charset="-34"/>
              </a:rPr>
              <a:t>	1.3 </a:t>
            </a:r>
            <a:r>
              <a:rPr lang="th-TH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ขั้นผู้ช่วยผู้ให้การฝึกอบรมวิชาผู้กำกับลูกเสือ </a:t>
            </a:r>
            <a:r>
              <a:rPr lang="th-TH" b="0" i="0" dirty="0">
                <a:solidFill>
                  <a:srgbClr val="000000"/>
                </a:solidFill>
                <a:effectLst/>
                <a:latin typeface="AngsanaUPC" panose="02020603050405020304" pitchFamily="18" charset="-34"/>
                <a:cs typeface="AngsanaUPC" panose="02020603050405020304" pitchFamily="18" charset="-34"/>
              </a:rPr>
              <a:t>(</a:t>
            </a:r>
            <a:r>
              <a:rPr lang="en-US" dirty="0">
                <a:solidFill>
                  <a:srgbClr val="00000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</a:t>
            </a:r>
            <a:r>
              <a:rPr lang="en-US" b="0" i="0" dirty="0">
                <a:solidFill>
                  <a:srgbClr val="000000"/>
                </a:solidFill>
                <a:effectLst/>
                <a:latin typeface="AngsanaUPC" panose="02020603050405020304" pitchFamily="18" charset="-34"/>
                <a:cs typeface="AngsanaUPC" panose="02020603050405020304" pitchFamily="18" charset="-34"/>
              </a:rPr>
              <a:t>.L.T.C.</a:t>
            </a:r>
            <a:r>
              <a:rPr lang="th-TH" b="0" i="0" dirty="0">
                <a:solidFill>
                  <a:srgbClr val="000000"/>
                </a:solidFill>
                <a:effectLst/>
                <a:latin typeface="AngsanaUPC" panose="02020603050405020304" pitchFamily="18" charset="-34"/>
                <a:cs typeface="AngsanaUPC" panose="02020603050405020304" pitchFamily="18" charset="-34"/>
              </a:rPr>
              <a:t>)</a:t>
            </a:r>
            <a:endParaRPr lang="th-TH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r>
              <a:rPr lang="th-TH" b="0" i="0" dirty="0">
                <a:solidFill>
                  <a:srgbClr val="000000"/>
                </a:solidFill>
                <a:effectLst/>
                <a:latin typeface="AngsanaUPC" panose="02020603050405020304" pitchFamily="18" charset="-34"/>
                <a:cs typeface="AngsanaUPC" panose="02020603050405020304" pitchFamily="18" charset="-34"/>
              </a:rPr>
              <a:t>	1.4 </a:t>
            </a:r>
            <a:r>
              <a:rPr lang="th-TH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ขั้นผู้ให้การฝึกอบรมวิชาผู้กำกับลูกเสือ </a:t>
            </a:r>
            <a:r>
              <a:rPr lang="th-TH" b="0" i="0" dirty="0">
                <a:solidFill>
                  <a:srgbClr val="000000"/>
                </a:solidFill>
                <a:effectLst/>
                <a:latin typeface="AngsanaUPC" panose="02020603050405020304" pitchFamily="18" charset="-34"/>
                <a:cs typeface="AngsanaUPC" panose="02020603050405020304" pitchFamily="18" charset="-34"/>
              </a:rPr>
              <a:t>(</a:t>
            </a:r>
            <a:r>
              <a:rPr lang="en-US" b="0" i="0" dirty="0">
                <a:solidFill>
                  <a:srgbClr val="000000"/>
                </a:solidFill>
                <a:effectLst/>
                <a:latin typeface="AngsanaUPC" panose="02020603050405020304" pitchFamily="18" charset="-34"/>
                <a:cs typeface="AngsanaUPC" panose="02020603050405020304" pitchFamily="18" charset="-34"/>
              </a:rPr>
              <a:t>L.T.C.</a:t>
            </a:r>
            <a:r>
              <a:rPr lang="th-TH" b="0" i="0" dirty="0">
                <a:solidFill>
                  <a:srgbClr val="000000"/>
                </a:solidFill>
                <a:effectLst/>
                <a:latin typeface="AngsanaUPC" panose="02020603050405020304" pitchFamily="18" charset="-34"/>
                <a:cs typeface="AngsanaUPC" panose="02020603050405020304" pitchFamily="18" charset="-34"/>
              </a:rPr>
              <a:t>)</a:t>
            </a:r>
            <a:endParaRPr lang="th-TH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r>
              <a:rPr lang="th-TH" dirty="0">
                <a:latin typeface="AngsanaUPC" panose="02020603050405020304" pitchFamily="18" charset="-34"/>
                <a:cs typeface="AngsanaUPC" panose="02020603050405020304" pitchFamily="18" charset="-34"/>
              </a:rPr>
              <a:t>2. วิชาพิเศษ</a:t>
            </a:r>
          </a:p>
          <a:p>
            <a:r>
              <a:rPr lang="th-TH" dirty="0">
                <a:solidFill>
                  <a:srgbClr val="00000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	2.1 </a:t>
            </a:r>
            <a:r>
              <a:rPr lang="th-TH" dirty="0">
                <a:solidFill>
                  <a:srgbClr val="000000"/>
                </a:solidFill>
                <a:latin typeface="Times New Roman" panose="02020603050405020304" pitchFamily="18" charset="0"/>
                <a:cs typeface="AngsanaUPC" panose="02020603050405020304" pitchFamily="18" charset="-34"/>
              </a:rPr>
              <a:t>ระเบียบแถว</a:t>
            </a:r>
          </a:p>
          <a:p>
            <a:r>
              <a:rPr lang="th-TH" dirty="0">
                <a:latin typeface="AngsanaUPC" panose="02020603050405020304" pitchFamily="18" charset="-34"/>
                <a:cs typeface="AngsanaUPC" panose="02020603050405020304" pitchFamily="18" charset="-34"/>
              </a:rPr>
              <a:t>	2.2 บุกเบิก</a:t>
            </a:r>
          </a:p>
          <a:p>
            <a:r>
              <a:rPr lang="th-TH" dirty="0">
                <a:latin typeface="AngsanaUPC" panose="02020603050405020304" pitchFamily="18" charset="-34"/>
                <a:cs typeface="AngsanaUPC" panose="02020603050405020304" pitchFamily="18" charset="-34"/>
              </a:rPr>
              <a:t>	2.3 แผนที่-เข็มทิศ</a:t>
            </a:r>
          </a:p>
          <a:p>
            <a:r>
              <a:rPr lang="th-TH" dirty="0">
                <a:latin typeface="AngsanaUPC" panose="02020603050405020304" pitchFamily="18" charset="-34"/>
                <a:cs typeface="AngsanaUPC" panose="02020603050405020304" pitchFamily="18" charset="-34"/>
              </a:rPr>
              <a:t>	2.4 การจัดการค่ายพักแรม</a:t>
            </a:r>
            <a:br>
              <a:rPr lang="th-TH" dirty="0">
                <a:latin typeface="AngsanaUPC" panose="02020603050405020304" pitchFamily="18" charset="-34"/>
                <a:cs typeface="AngsanaUPC" panose="02020603050405020304" pitchFamily="18" charset="-34"/>
              </a:rPr>
            </a:br>
            <a:r>
              <a:rPr lang="th-TH" dirty="0">
                <a:latin typeface="AngsanaUPC" panose="02020603050405020304" pitchFamily="18" charset="-34"/>
                <a:cs typeface="AngsanaUPC" panose="02020603050405020304" pitchFamily="18" charset="-34"/>
              </a:rPr>
              <a:t>	2.5 การบันเทิงในกองลูกเสือ</a:t>
            </a:r>
          </a:p>
          <a:p>
            <a:r>
              <a:rPr lang="th-TH" dirty="0">
                <a:latin typeface="AngsanaUPC" panose="02020603050405020304" pitchFamily="18" charset="-34"/>
                <a:cs typeface="AngsanaUPC" panose="02020603050405020304" pitchFamily="18" charset="-34"/>
              </a:rPr>
              <a:t>3. วิชาเฉพาะเหล่า</a:t>
            </a:r>
          </a:p>
          <a:p>
            <a:r>
              <a:rPr lang="th-TH" dirty="0">
                <a:latin typeface="AngsanaUPC" panose="02020603050405020304" pitchFamily="18" charset="-34"/>
                <a:cs typeface="AngsanaUPC" panose="02020603050405020304" pitchFamily="18" charset="-34"/>
              </a:rPr>
              <a:t>	3.1 ขั้นเบื้องต้น</a:t>
            </a:r>
          </a:p>
          <a:p>
            <a:r>
              <a:rPr lang="th-TH" dirty="0">
                <a:latin typeface="AngsanaUPC" panose="02020603050405020304" pitchFamily="18" charset="-34"/>
                <a:cs typeface="AngsanaUPC" panose="02020603050405020304" pitchFamily="18" charset="-34"/>
              </a:rPr>
              <a:t>	3.2 ขั้นสูง</a:t>
            </a:r>
          </a:p>
          <a:p>
            <a:r>
              <a:rPr lang="th-TH" dirty="0">
                <a:latin typeface="AngsanaUPC" panose="02020603050405020304" pitchFamily="18" charset="-34"/>
                <a:cs typeface="AngsanaUPC" panose="02020603050405020304" pitchFamily="18" charset="-34"/>
              </a:rPr>
              <a:t>4. อื่นๆ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115D04-A913-472C-A11E-C3D5013E68CB}"/>
              </a:ext>
            </a:extLst>
          </p:cNvPr>
          <p:cNvSpPr/>
          <p:nvPr/>
        </p:nvSpPr>
        <p:spPr>
          <a:xfrm>
            <a:off x="1502231" y="3429000"/>
            <a:ext cx="2368314" cy="90973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C7DA99-85DB-40B1-AD2F-C32113329631}"/>
              </a:ext>
            </a:extLst>
          </p:cNvPr>
          <p:cNvSpPr txBox="1"/>
          <p:nvPr/>
        </p:nvSpPr>
        <p:spPr>
          <a:xfrm>
            <a:off x="4681709" y="3355053"/>
            <a:ext cx="1560472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th-TH" dirty="0">
                <a:latin typeface="AngsanaUPC" panose="02020603050405020304" pitchFamily="18" charset="-34"/>
                <a:cs typeface="AngsanaUPC" panose="02020603050405020304" pitchFamily="18" charset="-34"/>
              </a:rPr>
              <a:t>สมุทร</a:t>
            </a:r>
          </a:p>
          <a:p>
            <a:r>
              <a:rPr lang="th-TH" dirty="0">
                <a:latin typeface="AngsanaUPC" panose="02020603050405020304" pitchFamily="18" charset="-34"/>
                <a:cs typeface="AngsanaUPC" panose="02020603050405020304" pitchFamily="18" charset="-34"/>
              </a:rPr>
              <a:t>อากาศ</a:t>
            </a:r>
          </a:p>
          <a:p>
            <a:r>
              <a:rPr lang="th-TH" dirty="0">
                <a:latin typeface="AngsanaUPC" panose="02020603050405020304" pitchFamily="18" charset="-34"/>
                <a:cs typeface="AngsanaUPC" panose="02020603050405020304" pitchFamily="18" charset="-34"/>
              </a:rPr>
              <a:t>ทุกเหล่า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B9B434-B8BD-4180-94DD-6CE948C65503}"/>
              </a:ext>
            </a:extLst>
          </p:cNvPr>
          <p:cNvSpPr txBox="1"/>
          <p:nvPr/>
        </p:nvSpPr>
        <p:spPr>
          <a:xfrm>
            <a:off x="4681709" y="4429863"/>
            <a:ext cx="1560472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th-TH" dirty="0">
                <a:latin typeface="AngsanaUPC" panose="02020603050405020304" pitchFamily="18" charset="-34"/>
                <a:cs typeface="AngsanaUPC" panose="02020603050405020304" pitchFamily="18" charset="-34"/>
              </a:rPr>
              <a:t>สำรอง</a:t>
            </a:r>
          </a:p>
          <a:p>
            <a:r>
              <a:rPr lang="th-TH" dirty="0">
                <a:latin typeface="AngsanaUPC" panose="02020603050405020304" pitchFamily="18" charset="-34"/>
                <a:cs typeface="AngsanaUPC" panose="02020603050405020304" pitchFamily="18" charset="-34"/>
              </a:rPr>
              <a:t>สามัญ</a:t>
            </a:r>
          </a:p>
          <a:p>
            <a:r>
              <a:rPr lang="th-TH" dirty="0">
                <a:latin typeface="AngsanaUPC" panose="02020603050405020304" pitchFamily="18" charset="-34"/>
                <a:cs typeface="AngsanaUPC" panose="02020603050405020304" pitchFamily="18" charset="-34"/>
              </a:rPr>
              <a:t>สามัญรุ่นใหญ่</a:t>
            </a:r>
          </a:p>
          <a:p>
            <a:r>
              <a:rPr lang="th-TH" dirty="0">
                <a:latin typeface="AngsanaUPC" panose="02020603050405020304" pitchFamily="18" charset="-34"/>
                <a:cs typeface="AngsanaUPC" panose="02020603050405020304" pitchFamily="18" charset="-34"/>
              </a:rPr>
              <a:t>วิสามัญ</a:t>
            </a:r>
          </a:p>
          <a:p>
            <a:r>
              <a:rPr lang="th-TH" dirty="0">
                <a:latin typeface="AngsanaUPC" panose="02020603050405020304" pitchFamily="18" charset="-34"/>
                <a:cs typeface="AngsanaUPC" panose="02020603050405020304" pitchFamily="18" charset="-34"/>
              </a:rPr>
              <a:t>ผู้นำ</a:t>
            </a:r>
          </a:p>
          <a:p>
            <a:r>
              <a:rPr lang="th-TH" dirty="0">
                <a:latin typeface="AngsanaUPC" panose="02020603050405020304" pitchFamily="18" charset="-34"/>
                <a:cs typeface="AngsanaUPC" panose="02020603050405020304" pitchFamily="18" charset="-34"/>
              </a:rPr>
              <a:t>ทุกประเภท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20BEBD4-F9EC-4F76-BD67-F168CF12D0B0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3889840" y="3816718"/>
            <a:ext cx="791869" cy="7086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FDE7EF5-2E9C-4B78-8BA5-4DA59C8CCDB2}"/>
              </a:ext>
            </a:extLst>
          </p:cNvPr>
          <p:cNvCxnSpPr>
            <a:cxnSpLocks/>
          </p:cNvCxnSpPr>
          <p:nvPr/>
        </p:nvCxnSpPr>
        <p:spPr>
          <a:xfrm>
            <a:off x="3889839" y="4855545"/>
            <a:ext cx="750816" cy="7152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314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F235A1D-6AF0-41B9-A036-B3467B878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047082"/>
              </p:ext>
            </p:extLst>
          </p:nvPr>
        </p:nvGraphicFramePr>
        <p:xfrm>
          <a:off x="1134376" y="2095461"/>
          <a:ext cx="2531611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759">
                  <a:extLst>
                    <a:ext uri="{9D8B030D-6E8A-4147-A177-3AD203B41FA5}">
                      <a16:colId xmlns:a16="http://schemas.microsoft.com/office/drawing/2014/main" val="1657140591"/>
                    </a:ext>
                  </a:extLst>
                </a:gridCol>
                <a:gridCol w="1635852">
                  <a:extLst>
                    <a:ext uri="{9D8B030D-6E8A-4147-A177-3AD203B41FA5}">
                      <a16:colId xmlns:a16="http://schemas.microsoft.com/office/drawing/2014/main" val="28589333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solidFill>
                            <a:schemeClr val="tx1"/>
                          </a:solidFill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กิจกรรม</a:t>
                      </a:r>
                      <a:endParaRPr lang="en-US" sz="1600" dirty="0">
                        <a:solidFill>
                          <a:schemeClr val="tx1"/>
                        </a:solidFill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537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ev_id</a:t>
                      </a:r>
                      <a:endParaRPr lang="en-US" sz="1400" dirty="0">
                        <a:solidFill>
                          <a:schemeClr val="tx1"/>
                        </a:solidFill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รหัสกิจกรรม</a:t>
                      </a:r>
                      <a:endParaRPr lang="en-US" sz="1400" dirty="0"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338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ev_name</a:t>
                      </a:r>
                      <a:endParaRPr lang="en-US" sz="1400" dirty="0">
                        <a:solidFill>
                          <a:schemeClr val="tx1"/>
                        </a:solidFill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ชื่อกิจกรรม</a:t>
                      </a:r>
                      <a:endParaRPr lang="en-US" sz="1400" dirty="0"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3754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ev_type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ประเภทกิจกรรม</a:t>
                      </a:r>
                      <a:endParaRPr lang="en-US" sz="1400" dirty="0"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619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ev_organizer</a:t>
                      </a:r>
                      <a:endParaRPr lang="en-US" sz="1400" dirty="0">
                        <a:solidFill>
                          <a:schemeClr val="tx1"/>
                        </a:solidFill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สโมสรลูกเสือที่จัดกิจกรรม</a:t>
                      </a:r>
                      <a:endParaRPr lang="en-US" sz="1400" dirty="0"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2215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ev_location</a:t>
                      </a:r>
                      <a:endParaRPr lang="en-US" sz="1400" dirty="0">
                        <a:solidFill>
                          <a:schemeClr val="tx1"/>
                        </a:solidFill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สถานที่</a:t>
                      </a:r>
                      <a:endParaRPr lang="en-US" sz="1400" dirty="0"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936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ev_price</a:t>
                      </a:r>
                      <a:endParaRPr lang="en-US" sz="1400" dirty="0">
                        <a:solidFill>
                          <a:schemeClr val="tx1"/>
                        </a:solidFill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ค่าเข้าร่วมกิจกรรม</a:t>
                      </a:r>
                      <a:endParaRPr lang="en-US" sz="1400" dirty="0"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15073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ev_link</a:t>
                      </a:r>
                      <a:endParaRPr lang="en-US" sz="1400" dirty="0">
                        <a:solidFill>
                          <a:schemeClr val="tx1"/>
                        </a:solidFill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 err="1"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ลิ้งค์</a:t>
                      </a:r>
                      <a:r>
                        <a:rPr lang="th-TH" sz="1400" dirty="0"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เพิ่มเติม</a:t>
                      </a:r>
                      <a:endParaRPr lang="en-US" sz="1400" dirty="0"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00204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420E8AD-0A3C-4932-BA14-5A3D9DB5B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734510"/>
              </p:ext>
            </p:extLst>
          </p:nvPr>
        </p:nvGraphicFramePr>
        <p:xfrm>
          <a:off x="6501468" y="452166"/>
          <a:ext cx="2531611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650">
                  <a:extLst>
                    <a:ext uri="{9D8B030D-6E8A-4147-A177-3AD203B41FA5}">
                      <a16:colId xmlns:a16="http://schemas.microsoft.com/office/drawing/2014/main" val="1657140591"/>
                    </a:ext>
                  </a:extLst>
                </a:gridCol>
                <a:gridCol w="1385961">
                  <a:extLst>
                    <a:ext uri="{9D8B030D-6E8A-4147-A177-3AD203B41FA5}">
                      <a16:colId xmlns:a16="http://schemas.microsoft.com/office/drawing/2014/main" val="2858933324"/>
                    </a:ext>
                  </a:extLst>
                </a:gridCol>
              </a:tblGrid>
              <a:tr h="30885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club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solidFill>
                            <a:schemeClr val="tx1"/>
                          </a:solidFill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สโมสร</a:t>
                      </a:r>
                      <a:endParaRPr lang="en-US" sz="1800" dirty="0">
                        <a:solidFill>
                          <a:schemeClr val="tx1"/>
                        </a:solidFill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53787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cl_id</a:t>
                      </a:r>
                      <a:endParaRPr lang="en-US" sz="1400" dirty="0">
                        <a:solidFill>
                          <a:schemeClr val="tx1"/>
                        </a:solidFill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รหัสสโมสร</a:t>
                      </a:r>
                      <a:endParaRPr lang="en-US" sz="1400" dirty="0"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338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FF0000"/>
                          </a:solidFill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cl_name</a:t>
                      </a:r>
                      <a:endParaRPr lang="en-US" sz="1400" dirty="0">
                        <a:solidFill>
                          <a:srgbClr val="FF0000"/>
                        </a:solidFill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solidFill>
                            <a:srgbClr val="FF0000"/>
                          </a:solidFill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ชื่อสโมสร</a:t>
                      </a:r>
                      <a:endParaRPr lang="en-US" sz="1400" dirty="0">
                        <a:solidFill>
                          <a:srgbClr val="FF0000"/>
                        </a:solidFill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375428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rgbClr val="FF0000"/>
                          </a:solidFill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cl_leader</a:t>
                      </a:r>
                      <a:endParaRPr lang="en-US" sz="1400" dirty="0">
                        <a:solidFill>
                          <a:srgbClr val="FF0000"/>
                        </a:solidFill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solidFill>
                            <a:srgbClr val="FF0000"/>
                          </a:solidFill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นายกสโมสร</a:t>
                      </a:r>
                      <a:endParaRPr lang="en-US" sz="1400" dirty="0">
                        <a:solidFill>
                          <a:srgbClr val="FF0000"/>
                        </a:solidFill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86198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rgbClr val="FF0000"/>
                          </a:solidFill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cl_address</a:t>
                      </a:r>
                      <a:endParaRPr lang="en-US" sz="1400" dirty="0">
                        <a:solidFill>
                          <a:srgbClr val="FF0000"/>
                        </a:solidFill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solidFill>
                            <a:srgbClr val="FF0000"/>
                          </a:solidFill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ที่ตั้งสโมสร</a:t>
                      </a:r>
                      <a:endParaRPr lang="en-US" sz="1400" dirty="0">
                        <a:solidFill>
                          <a:srgbClr val="FF0000"/>
                        </a:solidFill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22154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cl_alley</a:t>
                      </a:r>
                      <a:endParaRPr lang="en-US" sz="1400" dirty="0">
                        <a:solidFill>
                          <a:schemeClr val="tx1"/>
                        </a:solidFill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ซอย</a:t>
                      </a:r>
                      <a:endParaRPr lang="en-US" sz="1400" dirty="0"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293643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cl_road</a:t>
                      </a:r>
                      <a:endParaRPr lang="en-US" sz="1400" dirty="0">
                        <a:solidFill>
                          <a:schemeClr val="tx1"/>
                        </a:solidFill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ถนน</a:t>
                      </a:r>
                      <a:endParaRPr lang="en-US" sz="1400" dirty="0"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15073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cl_village</a:t>
                      </a:r>
                      <a:endParaRPr lang="en-US" sz="1400" dirty="0">
                        <a:solidFill>
                          <a:schemeClr val="tx1"/>
                        </a:solidFill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หมู่</a:t>
                      </a:r>
                      <a:endParaRPr lang="en-US" sz="1400" dirty="0"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00204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cl_subdist</a:t>
                      </a:r>
                      <a:endParaRPr lang="en-US" sz="1400" dirty="0">
                        <a:solidFill>
                          <a:schemeClr val="tx1"/>
                        </a:solidFill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ตำบล</a:t>
                      </a:r>
                      <a:endParaRPr lang="en-US" sz="1400" dirty="0"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725787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cl_district</a:t>
                      </a:r>
                      <a:endParaRPr lang="en-US" sz="1400" dirty="0">
                        <a:solidFill>
                          <a:schemeClr val="tx1"/>
                        </a:solidFill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อำเภอ</a:t>
                      </a:r>
                      <a:endParaRPr lang="en-US" sz="1400" dirty="0"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585106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cl_province</a:t>
                      </a:r>
                      <a:endParaRPr lang="en-US" sz="1400" dirty="0">
                        <a:solidFill>
                          <a:schemeClr val="tx1"/>
                        </a:solidFill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จังหวัด</a:t>
                      </a:r>
                      <a:endParaRPr lang="en-US" sz="1400" dirty="0"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010847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cl_post</a:t>
                      </a:r>
                      <a:endParaRPr lang="en-US" sz="1400" dirty="0">
                        <a:solidFill>
                          <a:schemeClr val="tx1"/>
                        </a:solidFill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รหัสไปรษณีย์</a:t>
                      </a:r>
                      <a:endParaRPr lang="en-US" sz="1400" dirty="0"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5268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cl_lat</a:t>
                      </a:r>
                      <a:endParaRPr lang="en-US" sz="1400" dirty="0">
                        <a:solidFill>
                          <a:schemeClr val="tx1"/>
                        </a:solidFill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ละติจูด</a:t>
                      </a:r>
                      <a:endParaRPr lang="en-US" sz="1400" dirty="0"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53399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cl_long</a:t>
                      </a:r>
                      <a:endParaRPr lang="en-US" sz="1400" dirty="0">
                        <a:solidFill>
                          <a:schemeClr val="tx1"/>
                        </a:solidFill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ลองจิจูด</a:t>
                      </a:r>
                      <a:endParaRPr lang="en-US" sz="1400" dirty="0"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40968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cl_tel</a:t>
                      </a:r>
                      <a:endParaRPr lang="en-US" sz="1400" dirty="0">
                        <a:solidFill>
                          <a:schemeClr val="tx1"/>
                        </a:solidFill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เบอร์โทรศัพท์</a:t>
                      </a:r>
                      <a:endParaRPr lang="en-US" sz="1400" dirty="0"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9206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cl_fax</a:t>
                      </a:r>
                      <a:endParaRPr lang="en-US" sz="1400" dirty="0">
                        <a:solidFill>
                          <a:schemeClr val="tx1"/>
                        </a:solidFill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 err="1"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แฟ็ก</a:t>
                      </a:r>
                      <a:endParaRPr lang="en-US" sz="1400" dirty="0"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80112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cl_page</a:t>
                      </a:r>
                      <a:endParaRPr lang="en-US" sz="1400" dirty="0">
                        <a:solidFill>
                          <a:schemeClr val="tx1"/>
                        </a:solidFill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เพ</a:t>
                      </a:r>
                      <a:r>
                        <a:rPr lang="th-TH" sz="1400" dirty="0" err="1"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จข</a:t>
                      </a:r>
                      <a:r>
                        <a:rPr lang="th-TH" sz="1400" dirty="0"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องสโมสร</a:t>
                      </a:r>
                      <a:endParaRPr lang="en-US" sz="1400" dirty="0"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39545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cl_web</a:t>
                      </a:r>
                      <a:endParaRPr lang="en-US" sz="1400" dirty="0">
                        <a:solidFill>
                          <a:schemeClr val="tx1"/>
                        </a:solidFill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เว็ปไซ</a:t>
                      </a:r>
                      <a:r>
                        <a:rPr lang="th-TH" sz="1400" dirty="0" err="1"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ต์</a:t>
                      </a:r>
                      <a:endParaRPr lang="en-US" sz="1400" dirty="0"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1416613"/>
                  </a:ext>
                </a:extLst>
              </a:tr>
            </a:tbl>
          </a:graphicData>
        </a:graphic>
      </p:graphicFrame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851B2C9C-4112-4E13-AE75-3D242938FE4E}"/>
              </a:ext>
            </a:extLst>
          </p:cNvPr>
          <p:cNvCxnSpPr>
            <a:cxnSpLocks/>
          </p:cNvCxnSpPr>
          <p:nvPr/>
        </p:nvCxnSpPr>
        <p:spPr>
          <a:xfrm flipV="1">
            <a:off x="3665987" y="939567"/>
            <a:ext cx="2835481" cy="25754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331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F235A1D-6AF0-41B9-A036-B3467B878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473998"/>
              </p:ext>
            </p:extLst>
          </p:nvPr>
        </p:nvGraphicFramePr>
        <p:xfrm>
          <a:off x="1134376" y="2095461"/>
          <a:ext cx="2531611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759">
                  <a:extLst>
                    <a:ext uri="{9D8B030D-6E8A-4147-A177-3AD203B41FA5}">
                      <a16:colId xmlns:a16="http://schemas.microsoft.com/office/drawing/2014/main" val="1657140591"/>
                    </a:ext>
                  </a:extLst>
                </a:gridCol>
                <a:gridCol w="1635852">
                  <a:extLst>
                    <a:ext uri="{9D8B030D-6E8A-4147-A177-3AD203B41FA5}">
                      <a16:colId xmlns:a16="http://schemas.microsoft.com/office/drawing/2014/main" val="28589333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solidFill>
                            <a:schemeClr val="tx1"/>
                          </a:solidFill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กิจกรรม</a:t>
                      </a:r>
                      <a:endParaRPr lang="en-US" sz="1600" dirty="0">
                        <a:solidFill>
                          <a:schemeClr val="tx1"/>
                        </a:solidFill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537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ev_id</a:t>
                      </a:r>
                      <a:endParaRPr lang="en-US" sz="1400" dirty="0">
                        <a:solidFill>
                          <a:schemeClr val="tx1"/>
                        </a:solidFill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รหัสกิจกรรม</a:t>
                      </a:r>
                      <a:endParaRPr lang="en-US" sz="1400" dirty="0"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338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ev_name</a:t>
                      </a:r>
                      <a:endParaRPr lang="en-US" sz="1400" dirty="0">
                        <a:solidFill>
                          <a:schemeClr val="tx1"/>
                        </a:solidFill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ชื่อกิจกรรม</a:t>
                      </a:r>
                      <a:endParaRPr lang="en-US" sz="1400" dirty="0"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3754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ev_type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ประเภทกิจกรรม</a:t>
                      </a:r>
                      <a:endParaRPr lang="en-US" sz="1400" dirty="0"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619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ev_organizer</a:t>
                      </a:r>
                      <a:endParaRPr lang="en-US" sz="1400" dirty="0">
                        <a:solidFill>
                          <a:schemeClr val="tx1"/>
                        </a:solidFill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สโมสรลูกเสือที่จัดกิจกรรม</a:t>
                      </a:r>
                      <a:endParaRPr lang="en-US" sz="1400" dirty="0"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2215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ev_location</a:t>
                      </a:r>
                      <a:endParaRPr lang="en-US" sz="1400" dirty="0">
                        <a:solidFill>
                          <a:schemeClr val="tx1"/>
                        </a:solidFill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สถานที่</a:t>
                      </a:r>
                      <a:endParaRPr lang="en-US" sz="1400" dirty="0"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936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ev_fday</a:t>
                      </a:r>
                      <a:endParaRPr lang="en-US" sz="1400" dirty="0">
                        <a:solidFill>
                          <a:schemeClr val="tx1"/>
                        </a:solidFill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วันเริ่มต้น</a:t>
                      </a:r>
                      <a:endParaRPr lang="en-US" sz="1400" dirty="0"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15366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ev_lday</a:t>
                      </a:r>
                      <a:endParaRPr lang="en-US" sz="1400" dirty="0">
                        <a:solidFill>
                          <a:schemeClr val="tx1"/>
                        </a:solidFill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วันสิ้นสุด</a:t>
                      </a:r>
                      <a:endParaRPr lang="en-US" sz="1400" dirty="0"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3695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ev_price</a:t>
                      </a:r>
                      <a:endParaRPr lang="en-US" sz="1400" dirty="0">
                        <a:solidFill>
                          <a:schemeClr val="tx1"/>
                        </a:solidFill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ค่าเข้าร่วมกิจกรรม</a:t>
                      </a:r>
                      <a:endParaRPr lang="en-US" sz="1400" dirty="0"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15073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ev_link</a:t>
                      </a:r>
                      <a:endParaRPr lang="en-US" sz="1400" dirty="0">
                        <a:solidFill>
                          <a:schemeClr val="tx1"/>
                        </a:solidFill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 err="1"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ลิ้งค์</a:t>
                      </a:r>
                      <a:r>
                        <a:rPr lang="th-TH" sz="1400" dirty="0"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เพิ่มเติม</a:t>
                      </a:r>
                      <a:endParaRPr lang="en-US" sz="1400" dirty="0"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00204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420E8AD-0A3C-4932-BA14-5A3D9DB5B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140219"/>
              </p:ext>
            </p:extLst>
          </p:nvPr>
        </p:nvGraphicFramePr>
        <p:xfrm>
          <a:off x="5690533" y="779336"/>
          <a:ext cx="3520579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650">
                  <a:extLst>
                    <a:ext uri="{9D8B030D-6E8A-4147-A177-3AD203B41FA5}">
                      <a16:colId xmlns:a16="http://schemas.microsoft.com/office/drawing/2014/main" val="1657140591"/>
                    </a:ext>
                  </a:extLst>
                </a:gridCol>
                <a:gridCol w="2374929">
                  <a:extLst>
                    <a:ext uri="{9D8B030D-6E8A-4147-A177-3AD203B41FA5}">
                      <a16:colId xmlns:a16="http://schemas.microsoft.com/office/drawing/2014/main" val="2858933324"/>
                    </a:ext>
                  </a:extLst>
                </a:gridCol>
              </a:tblGrid>
              <a:tr h="30885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Camp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solidFill>
                            <a:schemeClr val="tx1"/>
                          </a:solidFill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ค่ายพักแรม</a:t>
                      </a:r>
                      <a:endParaRPr lang="en-US" sz="1800" dirty="0">
                        <a:solidFill>
                          <a:schemeClr val="tx1"/>
                        </a:solidFill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53787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cp_id</a:t>
                      </a:r>
                      <a:endParaRPr lang="en-US" sz="1400" dirty="0">
                        <a:solidFill>
                          <a:schemeClr val="tx1"/>
                        </a:solidFill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รหัสค่าย</a:t>
                      </a:r>
                      <a:endParaRPr lang="en-US" sz="1400" dirty="0"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338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cp_namet</a:t>
                      </a:r>
                      <a:endParaRPr lang="en-US" sz="1400" dirty="0">
                        <a:solidFill>
                          <a:schemeClr val="tx1"/>
                        </a:solidFill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ชื่อค่าย (ภาษาไทย)</a:t>
                      </a:r>
                      <a:endParaRPr lang="en-US" sz="1400" dirty="0"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375428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cp_namee</a:t>
                      </a:r>
                      <a:endParaRPr lang="en-US" sz="1400" dirty="0">
                        <a:solidFill>
                          <a:schemeClr val="tx1"/>
                        </a:solidFill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400" dirty="0"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ชื่อค่าย (ภาษาอังกฤษ)</a:t>
                      </a:r>
                      <a:endParaRPr lang="en-US" sz="1400" dirty="0"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86198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cp_type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ประเภทค่าย</a:t>
                      </a:r>
                      <a:endParaRPr lang="en-US" sz="1400" dirty="0"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221544"/>
                  </a:ext>
                </a:extLst>
              </a:tr>
            </a:tbl>
          </a:graphicData>
        </a:graphic>
      </p:graphicFrame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851B2C9C-4112-4E13-AE75-3D242938FE4E}"/>
              </a:ext>
            </a:extLst>
          </p:cNvPr>
          <p:cNvCxnSpPr>
            <a:cxnSpLocks/>
          </p:cNvCxnSpPr>
          <p:nvPr/>
        </p:nvCxnSpPr>
        <p:spPr>
          <a:xfrm flipV="1">
            <a:off x="3665987" y="1283516"/>
            <a:ext cx="2024546" cy="25603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BFA3147-84AF-48C0-B037-7F37D8A9B3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582808"/>
              </p:ext>
            </p:extLst>
          </p:nvPr>
        </p:nvGraphicFramePr>
        <p:xfrm>
          <a:off x="5690533" y="2364296"/>
          <a:ext cx="3520579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806">
                  <a:extLst>
                    <a:ext uri="{9D8B030D-6E8A-4147-A177-3AD203B41FA5}">
                      <a16:colId xmlns:a16="http://schemas.microsoft.com/office/drawing/2014/main" val="4111124953"/>
                    </a:ext>
                  </a:extLst>
                </a:gridCol>
                <a:gridCol w="2371773">
                  <a:extLst>
                    <a:ext uri="{9D8B030D-6E8A-4147-A177-3AD203B41FA5}">
                      <a16:colId xmlns:a16="http://schemas.microsoft.com/office/drawing/2014/main" val="1366102575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cp_address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b="0" dirty="0">
                          <a:solidFill>
                            <a:schemeClr val="tx1"/>
                          </a:solidFill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ที่ตั้งค่าย</a:t>
                      </a:r>
                      <a:endParaRPr lang="en-US" sz="1400" b="0" dirty="0"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378798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cp_alley</a:t>
                      </a:r>
                      <a:endParaRPr lang="en-US" sz="1400" dirty="0">
                        <a:solidFill>
                          <a:schemeClr val="tx1"/>
                        </a:solidFill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ซอย</a:t>
                      </a:r>
                      <a:endParaRPr lang="en-US" sz="1400" dirty="0"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4201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cp_road</a:t>
                      </a:r>
                      <a:endParaRPr lang="en-US" sz="1400" dirty="0">
                        <a:solidFill>
                          <a:schemeClr val="tx1"/>
                        </a:solidFill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ถนน</a:t>
                      </a:r>
                      <a:endParaRPr lang="en-US" sz="1400" dirty="0"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1737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cp_village</a:t>
                      </a:r>
                      <a:endParaRPr lang="en-US" sz="1400" dirty="0">
                        <a:solidFill>
                          <a:schemeClr val="tx1"/>
                        </a:solidFill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หมู่</a:t>
                      </a:r>
                      <a:endParaRPr lang="en-US" sz="1400" dirty="0"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73274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cp_subdist</a:t>
                      </a:r>
                      <a:endParaRPr lang="en-US" sz="1400" dirty="0">
                        <a:solidFill>
                          <a:schemeClr val="tx1"/>
                        </a:solidFill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ตำบล</a:t>
                      </a:r>
                      <a:endParaRPr lang="en-US" sz="1400" dirty="0"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81129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cp_district</a:t>
                      </a:r>
                      <a:endParaRPr lang="en-US" sz="1400" dirty="0">
                        <a:solidFill>
                          <a:schemeClr val="tx1"/>
                        </a:solidFill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อำเภอ</a:t>
                      </a:r>
                      <a:endParaRPr lang="en-US" sz="1400" dirty="0"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750519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cp_province</a:t>
                      </a:r>
                      <a:endParaRPr lang="en-US" sz="1400" dirty="0">
                        <a:solidFill>
                          <a:schemeClr val="tx1"/>
                        </a:solidFill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จังหวัด</a:t>
                      </a:r>
                      <a:endParaRPr lang="en-US" sz="1400" dirty="0"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93710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cp_post</a:t>
                      </a:r>
                      <a:endParaRPr lang="en-US" sz="1400" dirty="0">
                        <a:solidFill>
                          <a:schemeClr val="tx1"/>
                        </a:solidFill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รหัสไปรษณีย์</a:t>
                      </a:r>
                      <a:endParaRPr lang="en-US" sz="1400" dirty="0"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61867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cp_lat</a:t>
                      </a:r>
                      <a:endParaRPr lang="en-US" sz="1400" dirty="0">
                        <a:solidFill>
                          <a:schemeClr val="tx1"/>
                        </a:solidFill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ละติจูด</a:t>
                      </a:r>
                      <a:endParaRPr lang="en-US" sz="1400" dirty="0"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54369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cp_long</a:t>
                      </a:r>
                      <a:endParaRPr lang="en-US" sz="1400" dirty="0">
                        <a:solidFill>
                          <a:schemeClr val="tx1"/>
                        </a:solidFill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ลองจิจูด</a:t>
                      </a:r>
                      <a:endParaRPr lang="en-US" sz="1400" dirty="0"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884859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7ED57D6-67A2-4F1F-A624-B5494468CEFB}"/>
              </a:ext>
            </a:extLst>
          </p:cNvPr>
          <p:cNvSpPr txBox="1"/>
          <p:nvPr/>
        </p:nvSpPr>
        <p:spPr>
          <a:xfrm>
            <a:off x="10113818" y="1457814"/>
            <a:ext cx="1560472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th-TH" dirty="0">
                <a:latin typeface="AngsanaUPC" panose="02020603050405020304" pitchFamily="18" charset="-34"/>
                <a:cs typeface="AngsanaUPC" panose="02020603050405020304" pitchFamily="18" charset="-34"/>
              </a:rPr>
              <a:t>ชั่วคราว</a:t>
            </a:r>
          </a:p>
          <a:p>
            <a:r>
              <a:rPr lang="th-TH">
                <a:latin typeface="AngsanaUPC" panose="02020603050405020304" pitchFamily="18" charset="-34"/>
                <a:cs typeface="AngsanaUPC" panose="02020603050405020304" pitchFamily="18" charset="-34"/>
              </a:rPr>
              <a:t>ถาวร</a:t>
            </a:r>
            <a:endParaRPr lang="th-TH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4707E85-DDE5-4BDC-A335-A0E7B9224440}"/>
              </a:ext>
            </a:extLst>
          </p:cNvPr>
          <p:cNvCxnSpPr>
            <a:cxnSpLocks/>
          </p:cNvCxnSpPr>
          <p:nvPr/>
        </p:nvCxnSpPr>
        <p:spPr>
          <a:xfrm flipV="1">
            <a:off x="9211112" y="1780980"/>
            <a:ext cx="902706" cy="4449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011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1643</TotalTime>
  <Words>551</Words>
  <Application>Microsoft Office PowerPoint</Application>
  <PresentationFormat>Widescreen</PresentationFormat>
  <Paragraphs>186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AngsanaUPC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bew</dc:creator>
  <cp:lastModifiedBy>ISAN-PC</cp:lastModifiedBy>
  <cp:revision>22</cp:revision>
  <dcterms:created xsi:type="dcterms:W3CDTF">2021-07-16T05:42:22Z</dcterms:created>
  <dcterms:modified xsi:type="dcterms:W3CDTF">2021-07-28T14:52:08Z</dcterms:modified>
</cp:coreProperties>
</file>