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4"/>
  </p:notesMasterIdLst>
  <p:sldIdLst>
    <p:sldId id="256" r:id="rId2"/>
    <p:sldId id="298" r:id="rId3"/>
    <p:sldId id="29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0" r:id="rId19"/>
    <p:sldId id="295" r:id="rId20"/>
    <p:sldId id="296" r:id="rId21"/>
    <p:sldId id="25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2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C0D7-C1AD-4580-8909-848BDE50739D}" type="datetime1">
              <a:rPr lang="en-US" smtClean="0"/>
              <a:pPr/>
              <a:t>04-Aug-20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4FD-87A8-4EE4-862D-603ACD173CAA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B69D-6A28-4EAE-8401-E62FD853E51A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E6C9-C3BB-4BD2-A36F-1F23048D598A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1A8-05F1-4FB0-AEA5-5ABA50AB0EE5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87D-CC55-48CC-82A5-26C24F37C40E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5140-06F1-47D9-A4CB-07B1244403A2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BBB5-70D2-4191-99E2-C634E7838F9D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CAE-369B-420A-AA93-0AD2C7F9FCF4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EEE8-CC9E-46B6-8AB0-60CF9FE5CD76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A0B0-85A5-4315-B34E-D2FFEF9E27D5}" type="datetime1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38D696-EA47-44CE-9828-812FCF191F01}" type="datetime1">
              <a:rPr lang="en-US" smtClean="0"/>
              <a:pPr/>
              <a:t>04-Aug-20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3300"/>
          </a:solidFill>
        </p:spPr>
        <p:txBody>
          <a:bodyPr/>
          <a:lstStyle/>
          <a:p>
            <a:r>
              <a:rPr smtClean="0"/>
              <a:t>Lecture 02: Concurrency</a:t>
            </a:r>
            <a:br>
              <a:rPr smtClean="0"/>
            </a:br>
            <a:r>
              <a:rPr smtClean="0"/>
              <a:t>(Part 2)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(20 slides)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lum bright="-19000"/>
          </a:blip>
          <a:srcRect/>
          <a:stretch>
            <a:fillRect/>
          </a:stretch>
        </p:blipFill>
        <p:spPr bwMode="auto">
          <a:xfrm>
            <a:off x="228600" y="1219200"/>
            <a:ext cx="86836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lum bright="-13000"/>
          </a:blip>
          <a:srcRect/>
          <a:stretch>
            <a:fillRect/>
          </a:stretch>
        </p:blipFill>
        <p:spPr bwMode="auto">
          <a:xfrm>
            <a:off x="609600" y="1143000"/>
            <a:ext cx="7507288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1676400" y="4495800"/>
            <a:ext cx="6181725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752600"/>
            <a:ext cx="4425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40782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not used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219200"/>
            <a:ext cx="381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Synchronization is used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Deadlock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4648200" cy="403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/>
              <a:t>What is deadlock?</a:t>
            </a:r>
          </a:p>
          <a:p>
            <a:pPr>
              <a:defRPr/>
            </a:pPr>
            <a:r>
              <a:rPr lang="en-US" sz="2800" i="1" dirty="0"/>
              <a:t>Deadlock</a:t>
            </a:r>
            <a:r>
              <a:rPr lang="en-US" sz="2800" dirty="0"/>
              <a:t> describes a situation where two or more threads are blocked forever, waiting for each </a:t>
            </a:r>
            <a:r>
              <a:rPr lang="en-US" sz="2800" dirty="0" smtClean="0"/>
              <a:t>other </a:t>
            </a:r>
            <a:r>
              <a:rPr lang="en-US" sz="2800" dirty="0" smtClean="0">
                <a:sym typeface="Wingdings" pitchFamily="2" charset="2"/>
              </a:rPr>
              <a:t> All threads in a group halt.</a:t>
            </a:r>
            <a:endParaRPr lang="en-US" sz="2800" dirty="0"/>
          </a:p>
          <a:p>
            <a:pPr>
              <a:defRPr/>
            </a:pPr>
            <a:r>
              <a:rPr lang="en-US" sz="2800" u="sng" dirty="0"/>
              <a:t>When  does deadlock occur?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 There exists a circular wait the lock that is held by other thread.</a:t>
            </a:r>
          </a:p>
        </p:txBody>
      </p:sp>
      <p:pic>
        <p:nvPicPr>
          <p:cNvPr id="40965" name="Content Placeholder 6"/>
          <p:cNvPicPr>
            <a:picLocks noGrp="1"/>
          </p:cNvPicPr>
          <p:nvPr>
            <p:ph sz="half" idx="4294967295"/>
          </p:nvPr>
        </p:nvPicPr>
        <p:blipFill>
          <a:blip r:embed="rId2"/>
          <a:srcRect l="54703" t="21457" r="11078" b="24606"/>
          <a:stretch>
            <a:fillRect/>
          </a:stretch>
        </p:blipFill>
        <p:spPr>
          <a:xfrm>
            <a:off x="4953000" y="1371600"/>
            <a:ext cx="4038600" cy="3979863"/>
          </a:xfrm>
        </p:spPr>
      </p:pic>
      <p:sp>
        <p:nvSpPr>
          <p:cNvPr id="6" name="Rectangle 5"/>
          <p:cNvSpPr/>
          <p:nvPr/>
        </p:nvSpPr>
        <p:spPr>
          <a:xfrm>
            <a:off x="5486400" y="55626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Nothing can ensure that DEADLOCK do not occur.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Demo.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95400"/>
            <a:ext cx="2114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162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505200"/>
            <a:ext cx="48006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844800"/>
            <a:ext cx="39624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3454400"/>
            <a:ext cx="1371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3014" name="Picture 5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35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30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7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544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8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40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9" descr="ktuberl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7498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16200000" flipH="1">
            <a:off x="2362200" y="2997200"/>
            <a:ext cx="3810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606800"/>
            <a:ext cx="685800" cy="76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09800" y="4064000"/>
            <a:ext cx="381000" cy="30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505200" y="3962400"/>
            <a:ext cx="609600" cy="33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3657600" y="3225800"/>
            <a:ext cx="533400" cy="228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38800" y="1143000"/>
            <a:ext cx="350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Wait-Notify</a:t>
            </a:r>
          </a:p>
          <a:p>
            <a:pPr algn="ctr">
              <a:defRPr/>
            </a:pPr>
            <a:r>
              <a:rPr lang="en-US" sz="3200" dirty="0"/>
              <a:t>Mechanism, a way helps preventing deadlocks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638800"/>
            <a:ext cx="19050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3  classes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1123950" y="4552950"/>
            <a:ext cx="1295400" cy="8763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rot="5400000" flipH="1" flipV="1">
            <a:off x="1352550" y="4552950"/>
            <a:ext cx="1066800" cy="11049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</p:cNvCxnSpPr>
          <p:nvPr/>
        </p:nvCxnSpPr>
        <p:spPr>
          <a:xfrm rot="16200000" flipV="1">
            <a:off x="717550" y="5022850"/>
            <a:ext cx="685800" cy="5461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800600"/>
            <a:ext cx="2895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Deadlock!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04875"/>
            <a:ext cx="79914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6200000" flipH="1">
            <a:off x="2743200" y="34290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4343399"/>
          <a:ext cx="4419600" cy="19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914400"/>
                <a:gridCol w="533400"/>
                <a:gridCol w="1524000"/>
              </a:tblGrid>
              <a:tr h="692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</a:t>
                      </a:r>
                      <a:r>
                        <a:rPr lang="en-US" sz="1400" baseline="0" dirty="0" smtClean="0"/>
                        <a:t> 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</a:p>
                    <a:p>
                      <a:r>
                        <a:rPr lang="en-US" sz="1400" dirty="0" smtClean="0"/>
                        <a:t>(mili sec)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 </a:t>
                      </a:r>
                      <a:r>
                        <a:rPr lang="en-US" sz="14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40154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r>
                        <a:rPr lang="en-US" sz="1400" baseline="0" dirty="0" smtClean="0"/>
                        <a:t>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80166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Suspended</a:t>
                      </a:r>
                      <a:endParaRPr lang="en-US" sz="1400" dirty="0"/>
                    </a:p>
                  </a:txBody>
                  <a:tcPr/>
                </a:tc>
              </a:tr>
              <a:tr h="31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3657600"/>
            <a:ext cx="1524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09800" y="5181600"/>
            <a:ext cx="518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14" y="1619250"/>
            <a:ext cx="881999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80849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2232" y="942974"/>
            <a:ext cx="3000368" cy="42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Philosophers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57225"/>
            <a:ext cx="6978530" cy="406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91000"/>
            <a:ext cx="39212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 the previous session:</a:t>
            </a:r>
          </a:p>
          <a:p>
            <a:pPr lvl="1"/>
            <a:r>
              <a:rPr lang="en-US" sz="2200" dirty="0" smtClean="0"/>
              <a:t>Definitions: Program, Process, Thread</a:t>
            </a:r>
          </a:p>
          <a:p>
            <a:pPr lvl="1"/>
            <a:r>
              <a:rPr lang="en-US" sz="2200" dirty="0" smtClean="0"/>
              <a:t>Multi-processing system</a:t>
            </a:r>
          </a:p>
          <a:p>
            <a:pPr lvl="1"/>
            <a:r>
              <a:rPr lang="en-US" sz="2200" dirty="0" smtClean="0"/>
              <a:t>Multi-threading programming in Java</a:t>
            </a:r>
          </a:p>
          <a:p>
            <a:pPr lvl="1"/>
            <a:r>
              <a:rPr lang="en-US" sz="2200" dirty="0" smtClean="0"/>
              <a:t>Thread Fundamentals in Java</a:t>
            </a:r>
          </a:p>
          <a:p>
            <a:pPr lvl="1"/>
            <a:r>
              <a:rPr lang="en-US" sz="2200" dirty="0" smtClean="0"/>
              <a:t>Thread states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dirty="0" smtClean="0"/>
              <a:t>Concepts were introduced:</a:t>
            </a:r>
          </a:p>
          <a:p>
            <a:r>
              <a:rPr lang="en-US" sz="2800" dirty="0" smtClean="0"/>
              <a:t>Definitions: Program, Process, Thread</a:t>
            </a:r>
          </a:p>
          <a:p>
            <a:r>
              <a:rPr lang="en-US" sz="2800" dirty="0" smtClean="0"/>
              <a:t>Multi-processing system</a:t>
            </a:r>
          </a:p>
          <a:p>
            <a:r>
              <a:rPr lang="en-US" sz="2800" dirty="0" smtClean="0"/>
              <a:t>Multi-threading programming in Java</a:t>
            </a:r>
          </a:p>
          <a:p>
            <a:r>
              <a:rPr lang="en-US" sz="2800" dirty="0" smtClean="0"/>
              <a:t>Thread Fundamentals in Java</a:t>
            </a:r>
          </a:p>
          <a:p>
            <a:r>
              <a:rPr lang="en-US" sz="2800" dirty="0" smtClean="0"/>
              <a:t>Synchronizing access to common resource.</a:t>
            </a:r>
          </a:p>
          <a:p>
            <a:r>
              <a:rPr lang="en-US" sz="2800" dirty="0" smtClean="0"/>
              <a:t>Monitoring thread states: Wait-notify mechanism.</a:t>
            </a:r>
          </a:p>
          <a:p>
            <a:r>
              <a:rPr lang="en-US" sz="2800" dirty="0" smtClean="0"/>
              <a:t>If you want some tasks executing concurrently, multi-threading is a solution.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Workshop 1 (with report): </a:t>
            </a:r>
            <a:r>
              <a:rPr lang="en-US" sz="2800" dirty="0" smtClean="0"/>
              <a:t>The producer-consumer problem and</a:t>
            </a:r>
            <a:endParaRPr lang="en-US" sz="28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Workshop 2 (with report): </a:t>
            </a:r>
            <a:r>
              <a:rPr lang="en-US" sz="2800" dirty="0" smtClean="0"/>
              <a:t>the philosophers problem. </a:t>
            </a:r>
          </a:p>
          <a:p>
            <a:pPr marL="777240" lvl="1" indent="-457200">
              <a:buAutoNum type="arabicParenBoth"/>
            </a:pPr>
            <a:endParaRPr lang="en-US" sz="2800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develop a non-race multi-thread applications</a:t>
            </a:r>
          </a:p>
          <a:p>
            <a:r>
              <a:rPr lang="en-US" dirty="0" smtClean="0"/>
              <a:t>How to develop a multi-thread applications in which some threads accessing common resources?</a:t>
            </a:r>
          </a:p>
          <a:p>
            <a:r>
              <a:rPr lang="en-US" b="1" dirty="0" smtClean="0"/>
              <a:t>Contents: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Monitors, Waiting and Notifying</a:t>
            </a:r>
          </a:p>
          <a:p>
            <a:pPr lvl="1"/>
            <a:r>
              <a:rPr lang="en-US" dirty="0" smtClean="0"/>
              <a:t>Deadlocks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Non-race Demonstration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This  program contains 2 threads: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 The first thread that will print out the system time for every second.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 The second will print out the sum of two random integers  for every half of a second. 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512" y="2209800"/>
            <a:ext cx="2941026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243" y="2302142"/>
            <a:ext cx="2577364" cy="432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4238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Non-race Demonstration…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838200"/>
            <a:ext cx="50006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9525" y="3733800"/>
            <a:ext cx="53244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91000"/>
            <a:ext cx="4200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7775" y="4838700"/>
            <a:ext cx="2181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4- Monitors, Waiting and Notifying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Some threads can access common resources concurrently. We must synchronize accessing common resources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Every object has a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lock</a:t>
            </a:r>
          </a:p>
          <a:p>
            <a:r>
              <a:rPr lang="en-US" sz="2800" i="1" dirty="0" smtClean="0">
                <a:sym typeface="Wingdings" pitchFamily="2" charset="2"/>
              </a:rPr>
              <a:t>Lock</a:t>
            </a:r>
            <a:r>
              <a:rPr lang="en-US" sz="2800" dirty="0" smtClean="0">
                <a:sym typeface="Wingdings" pitchFamily="2" charset="2"/>
              </a:rPr>
              <a:t>:  an extra variable is added by the compiler for monitoring the state of common resource.  Before a thread accesses the common resource, the lock is tested.  </a:t>
            </a:r>
          </a:p>
          <a:p>
            <a:r>
              <a:rPr lang="en-US" sz="2800" dirty="0" smtClean="0">
                <a:sym typeface="Wingdings" pitchFamily="2" charset="2"/>
              </a:rPr>
              <a:t>After a thread has the lock (it is permitted to access the common resource), it can access common resource. When it did, it needs notifying to others thread ( wait-notify mechanism). </a:t>
            </a:r>
            <a:endParaRPr lang="en-US" sz="2800" dirty="0" smtClean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114800"/>
            <a:ext cx="7086600" cy="2133600"/>
            <a:chOff x="609600" y="4343400"/>
            <a:chExt cx="7086600" cy="2133600"/>
          </a:xfrm>
        </p:grpSpPr>
        <p:sp>
          <p:nvSpPr>
            <p:cNvPr id="5" name="Oval 4"/>
            <p:cNvSpPr/>
            <p:nvPr/>
          </p:nvSpPr>
          <p:spPr>
            <a:xfrm>
              <a:off x="5791200" y="4343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Running</a:t>
              </a:r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rot="10800000">
              <a:off x="3276600" y="4572000"/>
              <a:ext cx="2514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09600" y="5029200"/>
              <a:ext cx="1600200" cy="838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Seeking Lock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51816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waiting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91200" y="5867400"/>
              <a:ext cx="1600200" cy="457200"/>
            </a:xfrm>
            <a:prstGeom prst="ellipse">
              <a:avLst/>
            </a:prstGeom>
            <a:ln>
              <a:noFill/>
            </a:ln>
            <a:effectLst>
              <a:outerShdw dist="50800" dir="2460000" algn="ctr" rotWithShape="0">
                <a:srgbClr val="000000"/>
              </a:outerShdw>
            </a:effectLst>
            <a:scene3d>
              <a:camera prst="orthographicFront"/>
              <a:lightRig rig="sunset" dir="t">
                <a:rot lat="0" lon="0" rev="4800000"/>
              </a:lightRig>
            </a:scene3d>
            <a:sp3d extrusionH="76200" prstMaterial="flat">
              <a:extrusionClr>
                <a:srgbClr val="FF66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Ready</a:t>
              </a:r>
            </a:p>
          </p:txBody>
        </p:sp>
        <p:cxnSp>
          <p:nvCxnSpPr>
            <p:cNvPr id="12" name="Straight Arrow Connector 11"/>
            <p:cNvCxnSpPr>
              <a:endCxn id="8" idx="7"/>
            </p:cNvCxnSpPr>
            <p:nvPr/>
          </p:nvCxnSpPr>
          <p:spPr>
            <a:xfrm rot="10800000" flipV="1">
              <a:off x="1974850" y="4572000"/>
              <a:ext cx="1301750" cy="579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8" idx="6"/>
            </p:cNvCxnSpPr>
            <p:nvPr/>
          </p:nvCxnSpPr>
          <p:spPr>
            <a:xfrm rot="10800000" flipV="1">
              <a:off x="2209800" y="5410200"/>
              <a:ext cx="13716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9" idx="7"/>
            </p:cNvCxnSpPr>
            <p:nvPr/>
          </p:nvCxnSpPr>
          <p:spPr>
            <a:xfrm rot="10800000" flipV="1">
              <a:off x="4946650" y="4724400"/>
              <a:ext cx="996950" cy="5238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5" idx="4"/>
            </p:cNvCxnSpPr>
            <p:nvPr/>
          </p:nvCxnSpPr>
          <p:spPr>
            <a:xfrm rot="5400000" flipH="1" flipV="1">
              <a:off x="6057901" y="5334000"/>
              <a:ext cx="10668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3206750" y="6126163"/>
              <a:ext cx="2514600" cy="1587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1981200" y="5715000"/>
              <a:ext cx="1225550" cy="411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629400" y="51816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48768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86000" y="5029200"/>
              <a:ext cx="12954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notify(), notifyAll(), time out, or interrupt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4495800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Enter synchronized code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400" y="60960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Lock obtained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Monitors, Waiting and Notifying…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Two ways to mark code as synchronize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Synchronize an entire method: </a:t>
            </a:r>
            <a:r>
              <a:rPr lang="en-US" sz="2400" i="1" dirty="0" smtClean="0">
                <a:sym typeface="Wingdings" pitchFamily="2" charset="2"/>
              </a:rPr>
              <a:t>Let the </a:t>
            </a:r>
            <a:r>
              <a:rPr lang="en-US" sz="2400" b="1" i="1" dirty="0" smtClean="0">
                <a:sym typeface="Wingdings" pitchFamily="2" charset="2"/>
              </a:rPr>
              <a:t>synchronized</a:t>
            </a:r>
            <a:r>
              <a:rPr lang="en-US" sz="2400" dirty="0" smtClean="0">
                <a:sym typeface="Wingdings" pitchFamily="2" charset="2"/>
              </a:rPr>
              <a:t> modifier in the method’s declaration.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synchronized Type Method(args){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&lt;code&gt; 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Synchronize some method of an object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Type Method ( args){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……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 object_var){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object_var.method1(args);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object_var.method2(args);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828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 class contains synchronized code is called monitor.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3505200"/>
            <a:ext cx="2895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/>
              <a:t>Monitor: A technique to encapsulate common resources to a class.  When a thread wants to access common resources, it must call a public synchronized method. As a result, common resources are accessed in successive manner.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Demo: The Producer-Consumer Problem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Producer makes a product then puts it to a store.</a:t>
            </a:r>
          </a:p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Consumer buys a product from a store.</a:t>
            </a:r>
          </a:p>
          <a:p>
            <a:pPr eaLnBrk="1" hangingPunct="1">
              <a:buFontTx/>
              <a:buChar char="-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Selling Procedure: First In First Out   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4114800"/>
            <a:ext cx="830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/>
              <a:t>Attention!: 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Store is common resource  of  2 </a:t>
            </a:r>
            <a:r>
              <a:rPr lang="en-US" sz="2000" b="1" dirty="0" smtClean="0"/>
              <a:t>threads: </a:t>
            </a:r>
            <a:r>
              <a:rPr lang="en-US" sz="2000" b="1" dirty="0"/>
              <a:t>producer and consumer.</a:t>
            </a:r>
          </a:p>
          <a:p>
            <a:pPr>
              <a:defRPr/>
            </a:pPr>
            <a:r>
              <a:rPr lang="en-US" sz="2000" b="1" dirty="0">
                <a:sym typeface="Wingdings" pitchFamily="2" charset="2"/>
              </a:rPr>
              <a:t> </a:t>
            </a:r>
            <a:r>
              <a:rPr lang="en-US" sz="2000" b="1" dirty="0" smtClean="0">
                <a:sym typeface="Wingdings" pitchFamily="2" charset="2"/>
              </a:rPr>
              <a:t>Store is a monitor and it’s activities needs </a:t>
            </a:r>
            <a:r>
              <a:rPr lang="en-US" sz="2000" b="1" dirty="0">
                <a:sym typeface="Wingdings" pitchFamily="2" charset="2"/>
              </a:rPr>
              <a:t>synchronization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5257800"/>
            <a:ext cx="8305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Synchronizing: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*  After a thread accessed  common resource, </a:t>
            </a:r>
            <a:r>
              <a:rPr lang="en-US" dirty="0" smtClean="0">
                <a:solidFill>
                  <a:srgbClr val="0000FF"/>
                </a:solidFill>
              </a:rPr>
              <a:t>it should sleep a moment or it </a:t>
            </a:r>
            <a:r>
              <a:rPr lang="en-US" dirty="0">
                <a:solidFill>
                  <a:srgbClr val="0000FF"/>
                </a:solidFill>
              </a:rPr>
              <a:t>must notify to the next thread ( or all thread)  in the thread-pool  to  awake and  execute.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*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Use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synchronized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keyword  to declare  a method that will access common resource.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0" y="30480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0" y="3048000"/>
          <a:ext cx="320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6764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00" y="2667000"/>
            <a:ext cx="12954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1524000" y="3238500"/>
            <a:ext cx="1600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6324600" y="3238500"/>
            <a:ext cx="1295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3429000"/>
            <a:ext cx="1600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to the 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3505200"/>
            <a:ext cx="1981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from the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8600" y="2590800"/>
            <a:ext cx="12192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Producer-Consumer Problem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lum bright="-25000" contrast="14000"/>
          </a:blip>
          <a:srcRect/>
          <a:stretch>
            <a:fillRect/>
          </a:stretch>
        </p:blipFill>
        <p:spPr bwMode="auto">
          <a:xfrm>
            <a:off x="457200" y="850900"/>
            <a:ext cx="7239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2971800"/>
            <a:ext cx="2667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/* synchronized */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 synchronization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24200" y="3352800"/>
            <a:ext cx="1752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26670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167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product is simulated as a number.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787</TotalTime>
  <Words>713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Franklin Gothic Book</vt:lpstr>
      <vt:lpstr>Perpetua</vt:lpstr>
      <vt:lpstr>Tahoma</vt:lpstr>
      <vt:lpstr>Wingdings</vt:lpstr>
      <vt:lpstr>Wingdings 2</vt:lpstr>
      <vt:lpstr>Equity</vt:lpstr>
      <vt:lpstr>Lecture 02: Concurrency (Part 2)</vt:lpstr>
      <vt:lpstr>Review</vt:lpstr>
      <vt:lpstr>Objectives</vt:lpstr>
      <vt:lpstr>Non-race Demonstration</vt:lpstr>
      <vt:lpstr>Non-race Demonstration…</vt:lpstr>
      <vt:lpstr>4- Monitors, Waiting and Notifying</vt:lpstr>
      <vt:lpstr>Monitors, Waiting and Notifying…</vt:lpstr>
      <vt:lpstr>Demo: The Producer-Consumer Problem</vt:lpstr>
      <vt:lpstr>The Producer-Consumer Problem</vt:lpstr>
      <vt:lpstr>The Producer-Consumer Problem</vt:lpstr>
      <vt:lpstr>The Producer-Consumer Problem</vt:lpstr>
      <vt:lpstr>The Producer-Consumer Problem</vt:lpstr>
      <vt:lpstr>5 - Deadlock</vt:lpstr>
      <vt:lpstr>Deadlock Demo.</vt:lpstr>
      <vt:lpstr>The Philosophers Problem</vt:lpstr>
      <vt:lpstr>The Philosophers Problem</vt:lpstr>
      <vt:lpstr>The Philosophers Problem</vt:lpstr>
      <vt:lpstr>The Philosophers Problem</vt:lpstr>
      <vt:lpstr>The Philosophers Problem</vt:lpstr>
      <vt:lpstr>Summary</vt:lpstr>
      <vt:lpstr>Exercises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Đăng Tâm</cp:lastModifiedBy>
  <cp:revision>65</cp:revision>
  <dcterms:created xsi:type="dcterms:W3CDTF">2014-12-30T03:31:12Z</dcterms:created>
  <dcterms:modified xsi:type="dcterms:W3CDTF">2020-08-04T04:23:25Z</dcterms:modified>
</cp:coreProperties>
</file>