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24"/>
  </p:notesMasterIdLst>
  <p:sldIdLst>
    <p:sldId id="256" r:id="rId2"/>
    <p:sldId id="257" r:id="rId3"/>
    <p:sldId id="349" r:id="rId4"/>
    <p:sldId id="356" r:id="rId5"/>
    <p:sldId id="357" r:id="rId6"/>
    <p:sldId id="358" r:id="rId7"/>
    <p:sldId id="359" r:id="rId8"/>
    <p:sldId id="360" r:id="rId9"/>
    <p:sldId id="350" r:id="rId10"/>
    <p:sldId id="351" r:id="rId11"/>
    <p:sldId id="352" r:id="rId12"/>
    <p:sldId id="353" r:id="rId13"/>
    <p:sldId id="354" r:id="rId14"/>
    <p:sldId id="361" r:id="rId15"/>
    <p:sldId id="280" r:id="rId16"/>
    <p:sldId id="281" r:id="rId17"/>
    <p:sldId id="282" r:id="rId18"/>
    <p:sldId id="283" r:id="rId19"/>
    <p:sldId id="284" r:id="rId20"/>
    <p:sldId id="285" r:id="rId21"/>
    <p:sldId id="362" r:id="rId22"/>
    <p:sldId id="34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CFF99"/>
    <a:srgbClr val="66CCFF"/>
    <a:srgbClr val="33CC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879" autoAdjust="0"/>
  </p:normalViewPr>
  <p:slideViewPr>
    <p:cSldViewPr>
      <p:cViewPr varScale="1">
        <p:scale>
          <a:sx n="67" d="100"/>
          <a:sy n="67" d="100"/>
        </p:scale>
        <p:origin x="190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04-Aug-20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7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u="sng" dirty="0" smtClean="0">
                <a:solidFill>
                  <a:srgbClr val="FF0000"/>
                </a:solidFill>
              </a:rPr>
              <a:t>2 types of events</a:t>
            </a:r>
            <a:r>
              <a:rPr lang="en-US" sz="2000" dirty="0" smtClean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Low-level events: </a:t>
            </a:r>
            <a:r>
              <a:rPr lang="en-US" sz="1800" dirty="0" err="1" smtClean="0"/>
              <a:t>FocusEvent</a:t>
            </a:r>
            <a:r>
              <a:rPr lang="en-US" sz="1800" dirty="0" smtClean="0"/>
              <a:t>, </a:t>
            </a:r>
            <a:r>
              <a:rPr lang="en-US" sz="1800" dirty="0" err="1" smtClean="0"/>
              <a:t>KeyEvent</a:t>
            </a:r>
            <a:endParaRPr lang="en-US" sz="1800" dirty="0" smtClean="0"/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High-level events: </a:t>
            </a:r>
            <a:r>
              <a:rPr lang="en-US" sz="1800" dirty="0" err="1" smtClean="0"/>
              <a:t>ActionEvent</a:t>
            </a:r>
            <a:r>
              <a:rPr lang="en-US" sz="1800" dirty="0" smtClean="0"/>
              <a:t>, </a:t>
            </a:r>
            <a:r>
              <a:rPr lang="en-US" sz="1800" dirty="0" err="1" smtClean="0"/>
              <a:t>ItemEvent</a:t>
            </a:r>
            <a:endParaRPr lang="en-US" sz="1800" dirty="0" smtClean="0"/>
          </a:p>
          <a:p>
            <a:r>
              <a:rPr lang="en-US" sz="2000" dirty="0" smtClean="0"/>
              <a:t>Refer to the </a:t>
            </a:r>
            <a:r>
              <a:rPr lang="en-US" sz="2000" b="1" dirty="0" err="1" smtClean="0"/>
              <a:t>java.awt.event</a:t>
            </a:r>
            <a:r>
              <a:rPr lang="en-US" sz="2000" dirty="0" smtClean="0"/>
              <a:t> package for more details.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ADBD-9B17-403B-9B36-67BA1ABD708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97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ADBD-9B17-403B-9B36-67BA1ABD708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03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D669-3FF4-4C1F-BFE3-B3797A3A0DC3}" type="datetime1">
              <a:rPr lang="en-US" smtClean="0"/>
              <a:pPr/>
              <a:t>04-Aug-20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5" name="Picture 14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2A45-ABB8-4888-8E2B-E02219891F89}" type="datetime1">
              <a:rPr lang="en-US" smtClean="0"/>
              <a:pPr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9A8E-DF38-4C5E-8085-94726C755C38}" type="datetime1">
              <a:rPr lang="en-US" smtClean="0"/>
              <a:pPr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EEE6-EF4A-4A79-87DA-878EC5FFB1C8}" type="datetime1">
              <a:rPr lang="en-US" smtClean="0"/>
              <a:pPr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9" name="Picture 10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8A72-9D20-484B-BC47-ECFA8E257C3B}" type="datetime1">
              <a:rPr lang="en-US" smtClean="0"/>
              <a:pPr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13" name="Picture 12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F603-55AE-4303-84C0-104D2C0C6729}" type="datetime1">
              <a:rPr lang="en-US" smtClean="0"/>
              <a:pPr/>
              <a:t>04-Aug-20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9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B08C-0861-4D94-8F04-CC697CCB46EB}" type="datetime1">
              <a:rPr lang="en-US" smtClean="0"/>
              <a:pPr/>
              <a:t>04-Aug-20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9335-4CE7-4D3C-A1EA-BC0B9879963C}" type="datetime1">
              <a:rPr lang="en-US" smtClean="0"/>
              <a:pPr/>
              <a:t>04-Aug-20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19BF-D292-4E9D-B411-51B490479908}" type="datetime1">
              <a:rPr lang="en-US" smtClean="0"/>
              <a:pPr/>
              <a:t>04-Aug-20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31C4-C0C8-4CAC-9F8A-412476362939}" type="datetime1">
              <a:rPr lang="en-US" smtClean="0"/>
              <a:pPr/>
              <a:t>04-Aug-20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5738-D857-4D58-A6D2-FEC4B46D1E25}" type="datetime1">
              <a:rPr lang="en-US" smtClean="0"/>
              <a:pPr/>
              <a:t>04-Aug-20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9C12B4D-FC3A-430E-B5DC-D10D0B809996}" type="datetime1">
              <a:rPr lang="en-US" smtClean="0"/>
              <a:pPr/>
              <a:t>04-Aug-20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1" name="Picture 10" descr="Java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ft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3300"/>
          </a:solidFill>
        </p:spPr>
        <p:txBody>
          <a:bodyPr>
            <a:normAutofit fontScale="90000"/>
          </a:bodyPr>
          <a:lstStyle/>
          <a:p>
            <a:r>
              <a:rPr dirty="0" smtClean="0"/>
              <a:t>Lecture 02</a:t>
            </a:r>
            <a:br>
              <a:rPr dirty="0" smtClean="0"/>
            </a:br>
            <a:r>
              <a:rPr dirty="0" smtClean="0"/>
              <a:t>Creating Graphical User Interface</a:t>
            </a:r>
            <a:br>
              <a:rPr dirty="0" smtClean="0"/>
            </a:br>
            <a:r>
              <a:rPr dirty="0" smtClean="0"/>
              <a:t>Part 2</a:t>
            </a:r>
            <a:endParaRPr lang="en-US" dirty="0"/>
          </a:p>
        </p:txBody>
      </p:sp>
      <p:pic>
        <p:nvPicPr>
          <p:cNvPr id="5" name="Picture 10" descr="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Events in Java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How to Use Menu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4648200"/>
            <a:ext cx="65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References:</a:t>
            </a:r>
          </a:p>
          <a:p>
            <a:pPr marL="457200" indent="-457200">
              <a:buAutoNum type="arabicParenBoth"/>
            </a:pPr>
            <a:r>
              <a:rPr lang="en-US" dirty="0" smtClean="0"/>
              <a:t>Textbook, chapter 11</a:t>
            </a:r>
          </a:p>
          <a:p>
            <a:pPr marL="457200" indent="-457200">
              <a:buAutoNum type="arabicParenBoth"/>
            </a:pPr>
            <a:r>
              <a:rPr lang="en-US" dirty="0" smtClean="0"/>
              <a:t>Java-Tutorials/tutorial-2015/uiswing/index.html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7"/>
          <p:cNvPicPr>
            <a:picLocks noChangeAspect="1" noChangeArrowheads="1"/>
          </p:cNvPicPr>
          <p:nvPr/>
        </p:nvPicPr>
        <p:blipFill>
          <a:blip r:embed="rId2">
            <a:lum bright="-12000"/>
          </a:blip>
          <a:srcRect/>
          <a:stretch>
            <a:fillRect/>
          </a:stretch>
        </p:blipFill>
        <p:spPr bwMode="auto">
          <a:xfrm>
            <a:off x="1295400" y="939466"/>
            <a:ext cx="6248400" cy="5563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096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charset="0"/>
                <a:cs typeface="Arial" charset="0"/>
              </a:rPr>
              <a:t>Demo 4: Ordinary Components…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1"/>
          <p:cNvPicPr>
            <a:picLocks noChangeAspect="1" noChangeArrowheads="1"/>
          </p:cNvPicPr>
          <p:nvPr/>
        </p:nvPicPr>
        <p:blipFill>
          <a:blip r:embed="rId2">
            <a:lum bright="-6000"/>
          </a:blip>
          <a:srcRect/>
          <a:stretch>
            <a:fillRect/>
          </a:stretch>
        </p:blipFill>
        <p:spPr bwMode="auto">
          <a:xfrm>
            <a:off x="838200" y="3886200"/>
            <a:ext cx="67056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6962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charset="0"/>
                <a:cs typeface="Arial" charset="0"/>
              </a:rPr>
              <a:t>Demo 4: Ordinary Components…</a:t>
            </a:r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3">
            <a:lum bright="-6000"/>
          </a:blip>
          <a:srcRect/>
          <a:stretch>
            <a:fillRect/>
          </a:stretch>
        </p:blipFill>
        <p:spPr bwMode="auto">
          <a:xfrm>
            <a:off x="838200" y="2819400"/>
            <a:ext cx="7086600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124200"/>
            <a:ext cx="132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5"/>
          <p:cNvPicPr>
            <a:picLocks noChangeAspect="1" noChangeArrowheads="1"/>
          </p:cNvPicPr>
          <p:nvPr/>
        </p:nvPicPr>
        <p:blipFill>
          <a:blip r:embed="rId5">
            <a:lum bright="-6000"/>
          </a:blip>
          <a:srcRect/>
          <a:stretch>
            <a:fillRect/>
          </a:stretch>
        </p:blipFill>
        <p:spPr bwMode="auto">
          <a:xfrm>
            <a:off x="838200" y="1295400"/>
            <a:ext cx="5334000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2" name="Picture 6"/>
          <p:cNvPicPr>
            <a:picLocks noChangeAspect="1" noChangeArrowheads="1"/>
          </p:cNvPicPr>
          <p:nvPr/>
        </p:nvPicPr>
        <p:blipFill>
          <a:blip r:embed="rId6">
            <a:lum bright="-6000"/>
          </a:blip>
          <a:srcRect/>
          <a:stretch>
            <a:fillRect/>
          </a:stretch>
        </p:blipFill>
        <p:spPr bwMode="auto">
          <a:xfrm>
            <a:off x="838200" y="914400"/>
            <a:ext cx="7223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3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4572000"/>
            <a:ext cx="1247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096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charset="0"/>
                <a:cs typeface="Arial" charset="0"/>
              </a:rPr>
              <a:t>Demo 4: Ordinary Components…</a:t>
            </a:r>
          </a:p>
        </p:txBody>
      </p:sp>
      <p:pic>
        <p:nvPicPr>
          <p:cNvPr id="27653" name="Picture 6"/>
          <p:cNvPicPr>
            <a:picLocks noChangeAspect="1" noChangeArrowheads="1"/>
          </p:cNvPicPr>
          <p:nvPr/>
        </p:nvPicPr>
        <p:blipFill>
          <a:blip r:embed="rId2">
            <a:lum bright="-7000"/>
          </a:blip>
          <a:srcRect/>
          <a:stretch>
            <a:fillRect/>
          </a:stretch>
        </p:blipFill>
        <p:spPr bwMode="auto">
          <a:xfrm>
            <a:off x="1909763" y="1200150"/>
            <a:ext cx="532447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charset="0"/>
                <a:cs typeface="Arial" charset="0"/>
              </a:rPr>
              <a:t>Demo 4: Ordinary Components…</a:t>
            </a:r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50" y="1219200"/>
            <a:ext cx="55245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429000"/>
            <a:ext cx="1289050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13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Menu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200400"/>
          </a:xfrm>
        </p:spPr>
        <p:txBody>
          <a:bodyPr/>
          <a:lstStyle/>
          <a:p>
            <a:r>
              <a:rPr lang="en-US" dirty="0" smtClean="0"/>
              <a:t>Menu is a mean which allows user choose an function of a program at a time</a:t>
            </a:r>
          </a:p>
          <a:p>
            <a:r>
              <a:rPr lang="en-US" dirty="0" smtClean="0"/>
              <a:t>Main characteristic of menu: It needs not to be supply a wide screen area</a:t>
            </a:r>
          </a:p>
          <a:p>
            <a:r>
              <a:rPr lang="en-US" dirty="0" smtClean="0"/>
              <a:t>A menu should be created if the program supporting a lot of operations but we do not want to pay more screen area.  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096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charset="0"/>
                <a:cs typeface="Arial" charset="0"/>
              </a:rPr>
              <a:t>Menu…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28600" y="1219200"/>
            <a:ext cx="8534400" cy="4648200"/>
            <a:chOff x="144" y="720"/>
            <a:chExt cx="5376" cy="2928"/>
          </a:xfrm>
        </p:grpSpPr>
        <p:sp>
          <p:nvSpPr>
            <p:cNvPr id="29701" name="Line 36"/>
            <p:cNvSpPr>
              <a:spLocks noChangeShapeType="1"/>
            </p:cNvSpPr>
            <p:nvPr/>
          </p:nvSpPr>
          <p:spPr bwMode="auto">
            <a:xfrm>
              <a:off x="2880" y="2640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2592" y="864"/>
              <a:ext cx="864" cy="19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JMenuBar</a:t>
              </a:r>
            </a:p>
          </p:txBody>
        </p:sp>
        <p:pic>
          <p:nvPicPr>
            <p:cNvPr id="29703" name="Picture 8"/>
            <p:cNvPicPr>
              <a:picLocks noChangeAspect="1" noChangeArrowheads="1"/>
            </p:cNvPicPr>
            <p:nvPr/>
          </p:nvPicPr>
          <p:blipFill>
            <a:blip r:embed="rId2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864" y="720"/>
              <a:ext cx="1638" cy="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04" name="Rectangle 9"/>
            <p:cNvSpPr>
              <a:spLocks noChangeArrowheads="1"/>
            </p:cNvSpPr>
            <p:nvPr/>
          </p:nvSpPr>
          <p:spPr bwMode="auto">
            <a:xfrm>
              <a:off x="144" y="1872"/>
              <a:ext cx="624" cy="192"/>
            </a:xfrm>
            <a:prstGeom prst="rect">
              <a:avLst/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JMenu </a:t>
              </a:r>
            </a:p>
          </p:txBody>
        </p:sp>
        <p:pic>
          <p:nvPicPr>
            <p:cNvPr id="29705" name="Picture 10"/>
            <p:cNvPicPr>
              <a:picLocks noChangeAspect="1" noChangeArrowheads="1"/>
            </p:cNvPicPr>
            <p:nvPr/>
          </p:nvPicPr>
          <p:blipFill>
            <a:blip r:embed="rId3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864" y="1584"/>
              <a:ext cx="1500" cy="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706" name="Picture 11"/>
            <p:cNvPicPr>
              <a:picLocks noChangeAspect="1" noChangeArrowheads="1"/>
            </p:cNvPicPr>
            <p:nvPr/>
          </p:nvPicPr>
          <p:blipFill>
            <a:blip r:embed="rId4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864" y="2400"/>
              <a:ext cx="1584" cy="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707" name="Picture 12"/>
            <p:cNvPicPr>
              <a:picLocks noChangeAspect="1" noChangeArrowheads="1"/>
            </p:cNvPicPr>
            <p:nvPr/>
          </p:nvPicPr>
          <p:blipFill>
            <a:blip r:embed="rId5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3840" y="1488"/>
              <a:ext cx="1548" cy="1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08" name="Rectangle 13"/>
            <p:cNvSpPr>
              <a:spLocks noChangeArrowheads="1"/>
            </p:cNvSpPr>
            <p:nvPr/>
          </p:nvSpPr>
          <p:spPr bwMode="auto">
            <a:xfrm>
              <a:off x="4176" y="1152"/>
              <a:ext cx="912" cy="19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JPopUpMenu</a:t>
              </a:r>
            </a:p>
          </p:txBody>
        </p:sp>
        <p:sp>
          <p:nvSpPr>
            <p:cNvPr id="29709" name="Rectangle 14"/>
            <p:cNvSpPr>
              <a:spLocks noChangeArrowheads="1"/>
            </p:cNvSpPr>
            <p:nvPr/>
          </p:nvSpPr>
          <p:spPr bwMode="auto">
            <a:xfrm>
              <a:off x="2208" y="2928"/>
              <a:ext cx="158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/>
                <a:t>JRadioButtonMenuItem</a:t>
              </a:r>
            </a:p>
          </p:txBody>
        </p:sp>
        <p:sp>
          <p:nvSpPr>
            <p:cNvPr id="29710" name="Rectangle 15"/>
            <p:cNvSpPr>
              <a:spLocks noChangeArrowheads="1"/>
            </p:cNvSpPr>
            <p:nvPr/>
          </p:nvSpPr>
          <p:spPr bwMode="auto">
            <a:xfrm>
              <a:off x="2160" y="2112"/>
              <a:ext cx="144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/>
                <a:t>JCheckBoxMenuItem</a:t>
              </a:r>
            </a:p>
          </p:txBody>
        </p:sp>
        <p:sp>
          <p:nvSpPr>
            <p:cNvPr id="29711" name="Rectangle 16"/>
            <p:cNvSpPr>
              <a:spLocks noChangeArrowheads="1"/>
            </p:cNvSpPr>
            <p:nvPr/>
          </p:nvSpPr>
          <p:spPr bwMode="auto">
            <a:xfrm>
              <a:off x="2640" y="1152"/>
              <a:ext cx="86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/>
                <a:t>JMenuItem</a:t>
              </a:r>
            </a:p>
          </p:txBody>
        </p:sp>
        <p:sp>
          <p:nvSpPr>
            <p:cNvPr id="29712" name="Line 17"/>
            <p:cNvSpPr>
              <a:spLocks noChangeShapeType="1"/>
            </p:cNvSpPr>
            <p:nvPr/>
          </p:nvSpPr>
          <p:spPr bwMode="auto">
            <a:xfrm flipV="1">
              <a:off x="768" y="1968"/>
              <a:ext cx="14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13" name="Line 19"/>
            <p:cNvSpPr>
              <a:spLocks noChangeShapeType="1"/>
            </p:cNvSpPr>
            <p:nvPr/>
          </p:nvSpPr>
          <p:spPr bwMode="auto">
            <a:xfrm flipH="1" flipV="1">
              <a:off x="2304" y="960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14" name="Line 20"/>
            <p:cNvSpPr>
              <a:spLocks noChangeShapeType="1"/>
            </p:cNvSpPr>
            <p:nvPr/>
          </p:nvSpPr>
          <p:spPr bwMode="auto">
            <a:xfrm flipH="1" flipV="1">
              <a:off x="1872" y="2208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15" name="Line 21"/>
            <p:cNvSpPr>
              <a:spLocks noChangeShapeType="1"/>
            </p:cNvSpPr>
            <p:nvPr/>
          </p:nvSpPr>
          <p:spPr bwMode="auto">
            <a:xfrm flipH="1" flipV="1">
              <a:off x="1920" y="3024"/>
              <a:ext cx="288" cy="0"/>
            </a:xfrm>
            <a:prstGeom prst="line">
              <a:avLst/>
            </a:prstGeom>
            <a:noFill/>
            <a:ln w="28575">
              <a:solidFill>
                <a:srgbClr val="33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16" name="Line 22"/>
            <p:cNvSpPr>
              <a:spLocks noChangeShapeType="1"/>
            </p:cNvSpPr>
            <p:nvPr/>
          </p:nvSpPr>
          <p:spPr bwMode="auto">
            <a:xfrm flipV="1">
              <a:off x="2928" y="2016"/>
              <a:ext cx="13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17" name="Line 23"/>
            <p:cNvSpPr>
              <a:spLocks noChangeShapeType="1"/>
            </p:cNvSpPr>
            <p:nvPr/>
          </p:nvSpPr>
          <p:spPr bwMode="auto">
            <a:xfrm flipV="1">
              <a:off x="3696" y="2160"/>
              <a:ext cx="576" cy="0"/>
            </a:xfrm>
            <a:prstGeom prst="line">
              <a:avLst/>
            </a:prstGeom>
            <a:noFill/>
            <a:ln w="28575">
              <a:solidFill>
                <a:srgbClr val="33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18" name="Line 24"/>
            <p:cNvSpPr>
              <a:spLocks noChangeShapeType="1"/>
            </p:cNvSpPr>
            <p:nvPr/>
          </p:nvSpPr>
          <p:spPr bwMode="auto">
            <a:xfrm flipH="1">
              <a:off x="3696" y="2160"/>
              <a:ext cx="0" cy="768"/>
            </a:xfrm>
            <a:prstGeom prst="line">
              <a:avLst/>
            </a:prstGeom>
            <a:noFill/>
            <a:ln w="28575">
              <a:solidFill>
                <a:srgbClr val="33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19" name="Line 25"/>
            <p:cNvSpPr>
              <a:spLocks noChangeShapeType="1"/>
            </p:cNvSpPr>
            <p:nvPr/>
          </p:nvSpPr>
          <p:spPr bwMode="auto">
            <a:xfrm flipH="1">
              <a:off x="1968" y="1296"/>
              <a:ext cx="67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0" name="Line 26"/>
            <p:cNvSpPr>
              <a:spLocks noChangeShapeType="1"/>
            </p:cNvSpPr>
            <p:nvPr/>
          </p:nvSpPr>
          <p:spPr bwMode="auto">
            <a:xfrm>
              <a:off x="4032" y="2352"/>
              <a:ext cx="288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1" name="Line 27"/>
            <p:cNvSpPr>
              <a:spLocks noChangeShapeType="1"/>
            </p:cNvSpPr>
            <p:nvPr/>
          </p:nvSpPr>
          <p:spPr bwMode="auto">
            <a:xfrm>
              <a:off x="4608" y="1344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2" name="Rectangle 28"/>
            <p:cNvSpPr>
              <a:spLocks noChangeArrowheads="1"/>
            </p:cNvSpPr>
            <p:nvPr/>
          </p:nvSpPr>
          <p:spPr bwMode="auto">
            <a:xfrm>
              <a:off x="2544" y="3456"/>
              <a:ext cx="864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JSeparator</a:t>
              </a:r>
            </a:p>
          </p:txBody>
        </p:sp>
        <p:sp>
          <p:nvSpPr>
            <p:cNvPr id="29723" name="Line 29"/>
            <p:cNvSpPr>
              <a:spLocks noChangeShapeType="1"/>
            </p:cNvSpPr>
            <p:nvPr/>
          </p:nvSpPr>
          <p:spPr bwMode="auto">
            <a:xfrm>
              <a:off x="480" y="288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4" name="Line 30"/>
            <p:cNvSpPr>
              <a:spLocks noChangeShapeType="1"/>
            </p:cNvSpPr>
            <p:nvPr/>
          </p:nvSpPr>
          <p:spPr bwMode="auto">
            <a:xfrm flipH="1">
              <a:off x="4896" y="2208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5" name="Line 31"/>
            <p:cNvSpPr>
              <a:spLocks noChangeShapeType="1"/>
            </p:cNvSpPr>
            <p:nvPr/>
          </p:nvSpPr>
          <p:spPr bwMode="auto">
            <a:xfrm>
              <a:off x="5520" y="2208"/>
              <a:ext cx="0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6" name="Line 32"/>
            <p:cNvSpPr>
              <a:spLocks noChangeShapeType="1"/>
            </p:cNvSpPr>
            <p:nvPr/>
          </p:nvSpPr>
          <p:spPr bwMode="auto">
            <a:xfrm flipH="1">
              <a:off x="3408" y="3552"/>
              <a:ext cx="2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7" name="Line 33"/>
            <p:cNvSpPr>
              <a:spLocks noChangeShapeType="1"/>
            </p:cNvSpPr>
            <p:nvPr/>
          </p:nvSpPr>
          <p:spPr bwMode="auto">
            <a:xfrm flipH="1">
              <a:off x="480" y="3552"/>
              <a:ext cx="2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8" name="Line 34"/>
            <p:cNvSpPr>
              <a:spLocks noChangeShapeType="1"/>
            </p:cNvSpPr>
            <p:nvPr/>
          </p:nvSpPr>
          <p:spPr bwMode="auto">
            <a:xfrm>
              <a:off x="480" y="288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9" name="Line 35"/>
            <p:cNvSpPr>
              <a:spLocks noChangeShapeType="1"/>
            </p:cNvSpPr>
            <p:nvPr/>
          </p:nvSpPr>
          <p:spPr bwMode="auto">
            <a:xfrm>
              <a:off x="2160" y="2640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30" name="Line 38"/>
            <p:cNvSpPr>
              <a:spLocks noChangeShapeType="1"/>
            </p:cNvSpPr>
            <p:nvPr/>
          </p:nvSpPr>
          <p:spPr bwMode="auto">
            <a:xfrm>
              <a:off x="2928" y="2016"/>
              <a:ext cx="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31" name="Line 39"/>
            <p:cNvSpPr>
              <a:spLocks noChangeShapeType="1"/>
            </p:cNvSpPr>
            <p:nvPr/>
          </p:nvSpPr>
          <p:spPr bwMode="auto">
            <a:xfrm flipV="1">
              <a:off x="4032" y="1872"/>
              <a:ext cx="0" cy="48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32" name="Line 40"/>
            <p:cNvSpPr>
              <a:spLocks noChangeShapeType="1"/>
            </p:cNvSpPr>
            <p:nvPr/>
          </p:nvSpPr>
          <p:spPr bwMode="auto">
            <a:xfrm flipH="1">
              <a:off x="3120" y="1872"/>
              <a:ext cx="91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33" name="Line 41"/>
            <p:cNvSpPr>
              <a:spLocks noChangeShapeType="1"/>
            </p:cNvSpPr>
            <p:nvPr/>
          </p:nvSpPr>
          <p:spPr bwMode="auto">
            <a:xfrm flipV="1">
              <a:off x="3120" y="1392"/>
              <a:ext cx="0" cy="48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48000" y="6096000"/>
            <a:ext cx="3276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Menu Organization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096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charset="0"/>
                <a:cs typeface="Arial" charset="0"/>
              </a:rPr>
              <a:t>Demo 5: Menu</a:t>
            </a: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90600"/>
            <a:ext cx="19050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057400"/>
            <a:ext cx="25527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276600"/>
            <a:ext cx="25527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33800" y="914400"/>
            <a:ext cx="23336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8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48400" y="2057400"/>
            <a:ext cx="25527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9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19200" y="4505325"/>
            <a:ext cx="19526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0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305175" y="4505325"/>
            <a:ext cx="19526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1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248400" y="914400"/>
            <a:ext cx="25527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2" name="Picture 6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962400" y="3276600"/>
            <a:ext cx="25527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3" name="Picture 8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553200" y="3257550"/>
            <a:ext cx="25527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4" name="Picture 1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410200" y="4505325"/>
            <a:ext cx="19526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16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096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charset="0"/>
                <a:cs typeface="Arial" charset="0"/>
              </a:rPr>
              <a:t>Demo 5: Menu…</a:t>
            </a: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90600"/>
            <a:ext cx="509587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2667000"/>
            <a:ext cx="1905000" cy="146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4191000"/>
            <a:ext cx="48339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1828800" y="3124200"/>
            <a:ext cx="441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33600" y="4343400"/>
            <a:ext cx="2438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981200" y="2895600"/>
            <a:ext cx="419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z="1600" smtClean="0"/>
              <a:pPr/>
              <a:t>17</a:t>
            </a:fld>
            <a:endParaRPr kumimoji="0" 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charset="0"/>
                <a:cs typeface="Arial" charset="0"/>
              </a:rPr>
              <a:t>Demo 5: Menu</a:t>
            </a:r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8075" y="4267200"/>
            <a:ext cx="65373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3200400"/>
            <a:ext cx="64706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2200" y="5334000"/>
            <a:ext cx="665956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62200" y="1219200"/>
            <a:ext cx="486886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6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1600200"/>
            <a:ext cx="1752600" cy="456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18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charset="0"/>
                <a:cs typeface="Arial" charset="0"/>
              </a:rPr>
              <a:t>Demo 5: Menu…</a:t>
            </a: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143000"/>
            <a:ext cx="58197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590800"/>
            <a:ext cx="57435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43225" y="3657600"/>
            <a:ext cx="57435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1143000"/>
            <a:ext cx="22860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4114800"/>
            <a:ext cx="18383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86000" y="4648200"/>
            <a:ext cx="62309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86000" y="5562600"/>
            <a:ext cx="6172200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19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3600" y="1600200"/>
            <a:ext cx="4495800" cy="2057400"/>
          </a:xfrm>
        </p:spPr>
        <p:txBody>
          <a:bodyPr/>
          <a:lstStyle/>
          <a:p>
            <a:r>
              <a:rPr lang="en-US" dirty="0" smtClean="0"/>
              <a:t>Events in Java</a:t>
            </a:r>
          </a:p>
          <a:p>
            <a:r>
              <a:rPr lang="en-US" dirty="0" smtClean="0"/>
              <a:t>Working with Menu</a:t>
            </a:r>
            <a:endParaRPr lang="en-US" dirty="0"/>
          </a:p>
          <a:p>
            <a:r>
              <a:rPr lang="en-US" dirty="0" smtClean="0"/>
              <a:t>Demonstrations</a:t>
            </a:r>
          </a:p>
        </p:txBody>
      </p:sp>
      <p:pic>
        <p:nvPicPr>
          <p:cNvPr id="7" name="Picture 10" descr="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charset="0"/>
                <a:cs typeface="Arial" charset="0"/>
              </a:rPr>
              <a:t>Demo 5: menu…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18383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447800"/>
            <a:ext cx="661511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3429000"/>
            <a:ext cx="650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20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3600" y="1600200"/>
            <a:ext cx="4495800" cy="2057400"/>
          </a:xfrm>
        </p:spPr>
        <p:txBody>
          <a:bodyPr/>
          <a:lstStyle/>
          <a:p>
            <a:r>
              <a:rPr lang="en-US" dirty="0" smtClean="0"/>
              <a:t>Events in Java</a:t>
            </a:r>
          </a:p>
          <a:p>
            <a:r>
              <a:rPr lang="en-US" dirty="0" smtClean="0"/>
              <a:t>Working with Menu</a:t>
            </a:r>
            <a:endParaRPr lang="en-US" dirty="0"/>
          </a:p>
          <a:p>
            <a:r>
              <a:rPr lang="en-US" dirty="0" smtClean="0"/>
              <a:t>Demonstrations</a:t>
            </a:r>
          </a:p>
        </p:txBody>
      </p:sp>
      <p:pic>
        <p:nvPicPr>
          <p:cNvPr id="7" name="Picture 10" descr="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21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>
          <a:xfrm>
            <a:off x="838200" y="2514600"/>
            <a:ext cx="7010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Thank You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Events in Java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10" y="1102794"/>
            <a:ext cx="6995190" cy="4917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5638800" y="1066800"/>
            <a:ext cx="3276600" cy="2590800"/>
          </a:xfrm>
        </p:spPr>
        <p:txBody>
          <a:bodyPr>
            <a:normAutofit/>
          </a:bodyPr>
          <a:lstStyle/>
          <a:p>
            <a:r>
              <a:rPr lang="en-US" sz="2000" b="1" u="sng" dirty="0" smtClean="0">
                <a:solidFill>
                  <a:srgbClr val="FF0000"/>
                </a:solidFill>
              </a:rPr>
              <a:t>2 types of events</a:t>
            </a:r>
            <a:r>
              <a:rPr lang="en-US" sz="2000" dirty="0" smtClean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Low-level events: </a:t>
            </a:r>
            <a:r>
              <a:rPr lang="en-US" sz="1800" dirty="0" smtClean="0"/>
              <a:t>FocusEvent, KeyEvent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High-level events: </a:t>
            </a:r>
            <a:r>
              <a:rPr lang="en-US" sz="1800" dirty="0" smtClean="0"/>
              <a:t>ActionEvent, ItemEvent</a:t>
            </a:r>
          </a:p>
          <a:p>
            <a:r>
              <a:rPr lang="en-US" sz="2000" dirty="0" smtClean="0"/>
              <a:t>Refer to the </a:t>
            </a:r>
            <a:r>
              <a:rPr lang="en-US" sz="2000" b="1" dirty="0" smtClean="0"/>
              <a:t>java.awt.event</a:t>
            </a:r>
            <a:r>
              <a:rPr lang="en-US" sz="2000" dirty="0" smtClean="0"/>
              <a:t> package for more details. 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Window Events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202022"/>
            <a:ext cx="5600700" cy="4046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705600" y="3886200"/>
            <a:ext cx="22860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Properties:</a:t>
            </a:r>
          </a:p>
          <a:p>
            <a:r>
              <a:rPr lang="en-US" dirty="0" smtClean="0"/>
              <a:t>Layout: null</a:t>
            </a:r>
          </a:p>
          <a:p>
            <a:r>
              <a:rPr lang="en-US" dirty="0" smtClean="0"/>
              <a:t>Title: GUI_02 Demo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16764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Design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990600"/>
            <a:ext cx="845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This demonstration will help you exploring events on the window (Frame)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Window Events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85800"/>
            <a:ext cx="50863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457450"/>
            <a:ext cx="717232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Window Events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70008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743200"/>
            <a:ext cx="23526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352800" y="2667000"/>
            <a:ext cx="533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/>
              <a:t>Run the program</a:t>
            </a:r>
            <a:r>
              <a:rPr lang="en-US" dirty="0" smtClean="0"/>
              <a:t>:</a:t>
            </a:r>
          </a:p>
          <a:p>
            <a:r>
              <a:rPr lang="en-US" dirty="0" smtClean="0"/>
              <a:t>Use the mouse, you will activate/iconify/de-iconify/close the program. You will see results presented in the textarea when the window (frame) is impacted.</a:t>
            </a:r>
          </a:p>
          <a:p>
            <a:endParaRPr lang="en-US" dirty="0" smtClean="0"/>
          </a:p>
          <a:p>
            <a:r>
              <a:rPr lang="en-US" b="1" u="sng" dirty="0" smtClean="0"/>
              <a:t>Questions:</a:t>
            </a:r>
          </a:p>
          <a:p>
            <a:r>
              <a:rPr lang="en-US" dirty="0" smtClean="0"/>
              <a:t>Give your opinion about window events.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3: Low Level Events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14400"/>
            <a:ext cx="433387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334000" y="914400"/>
            <a:ext cx="22860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Properties:</a:t>
            </a:r>
          </a:p>
          <a:p>
            <a:r>
              <a:rPr lang="en-US" dirty="0" smtClean="0"/>
              <a:t>Layout: null</a:t>
            </a:r>
          </a:p>
          <a:p>
            <a:r>
              <a:rPr lang="en-US" dirty="0" smtClean="0"/>
              <a:t>Title: GUI_03 Demo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1981200"/>
            <a:ext cx="24765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09600" y="5029200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you complete code, run the program. Click the mouse on textbox and/or textarea, press some key on the keyboard. The result  will like as the GUI in this slide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14800" y="6019800"/>
            <a:ext cx="4572000" cy="646331"/>
          </a:xfrm>
          <a:prstGeom prst="rect">
            <a:avLst/>
          </a:prstGeom>
          <a:solidFill>
            <a:srgbClr val="0000FF"/>
          </a:solidFill>
        </p:spPr>
        <p:txBody>
          <a:bodyPr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Questions: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Give your opinion about  low-level events.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3: Low Level Events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838200"/>
            <a:ext cx="28670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6325" y="2028825"/>
            <a:ext cx="783907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696200" cy="9144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charset="0"/>
                <a:cs typeface="Arial" charset="0"/>
              </a:rPr>
              <a:t>Demo 4: Ordinary Components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3200400" cy="4906963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Application for managing employees</a:t>
            </a:r>
          </a:p>
        </p:txBody>
      </p:sp>
      <p:pic>
        <p:nvPicPr>
          <p:cNvPr id="24581" name="Picture 7"/>
          <p:cNvPicPr>
            <a:picLocks noChangeAspect="1" noChangeArrowheads="1"/>
          </p:cNvPicPr>
          <p:nvPr/>
        </p:nvPicPr>
        <p:blipFill>
          <a:blip r:embed="rId2">
            <a:lum bright="-9000"/>
          </a:blip>
          <a:srcRect/>
          <a:stretch>
            <a:fillRect/>
          </a:stretch>
        </p:blipFill>
        <p:spPr bwMode="auto">
          <a:xfrm>
            <a:off x="3048000" y="1143000"/>
            <a:ext cx="57912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666</TotalTime>
  <Words>381</Words>
  <Application>Microsoft Office PowerPoint</Application>
  <PresentationFormat>On-screen Show (4:3)</PresentationFormat>
  <Paragraphs>92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Franklin Gothic Book</vt:lpstr>
      <vt:lpstr>Perpetua</vt:lpstr>
      <vt:lpstr>Wingdings 2</vt:lpstr>
      <vt:lpstr>Equity</vt:lpstr>
      <vt:lpstr>Lecture 02 Creating Graphical User Interface Part 2</vt:lpstr>
      <vt:lpstr>Contents</vt:lpstr>
      <vt:lpstr>1- Events in Java</vt:lpstr>
      <vt:lpstr>Demo 2: Window Events</vt:lpstr>
      <vt:lpstr>Demo 2: Window Events</vt:lpstr>
      <vt:lpstr>Demo 2: Window Events</vt:lpstr>
      <vt:lpstr>Demo 3: Low Level Events </vt:lpstr>
      <vt:lpstr>Demo 3: Low Level Events </vt:lpstr>
      <vt:lpstr>Demo 4: Ordinary Components</vt:lpstr>
      <vt:lpstr>Demo 4: Ordinary Components…</vt:lpstr>
      <vt:lpstr>Demo 4: Ordinary Components…</vt:lpstr>
      <vt:lpstr>Demo 4: Ordinary Components…</vt:lpstr>
      <vt:lpstr>Demo 4: Ordinary Components…</vt:lpstr>
      <vt:lpstr>2- Menu</vt:lpstr>
      <vt:lpstr>Menu…</vt:lpstr>
      <vt:lpstr>Demo 5: Menu</vt:lpstr>
      <vt:lpstr>Demo 5: Menu…</vt:lpstr>
      <vt:lpstr>Demo 5: Menu</vt:lpstr>
      <vt:lpstr>Demo 5: Menu…</vt:lpstr>
      <vt:lpstr>Demo 5: menu…</vt:lpstr>
      <vt:lpstr>Summary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Đăng Tâm</cp:lastModifiedBy>
  <cp:revision>53</cp:revision>
  <dcterms:created xsi:type="dcterms:W3CDTF">2014-12-30T03:31:12Z</dcterms:created>
  <dcterms:modified xsi:type="dcterms:W3CDTF">2020-08-04T05:45:04Z</dcterms:modified>
</cp:coreProperties>
</file>