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30"/>
  </p:notesMasterIdLst>
  <p:sldIdLst>
    <p:sldId id="256" r:id="rId2"/>
    <p:sldId id="257" r:id="rId3"/>
    <p:sldId id="349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5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51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99"/>
    <a:srgbClr val="66CCFF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5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04-Aug-20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04-Aug-20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dirty="0" smtClean="0"/>
              <a:t>Lecture 02</a:t>
            </a:r>
            <a:br>
              <a:rPr dirty="0" smtClean="0"/>
            </a:br>
            <a:r>
              <a:rPr dirty="0" smtClean="0"/>
              <a:t>Creating Graphical User Interface</a:t>
            </a:r>
            <a:br>
              <a:rPr dirty="0" smtClean="0"/>
            </a:br>
            <a:r>
              <a:rPr dirty="0" smtClean="0"/>
              <a:t>Part 3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How to use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886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95325"/>
            <a:ext cx="496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450" y="1143000"/>
            <a:ext cx="2305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686050"/>
            <a:ext cx="5162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32766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2954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5257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733800" y="27432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25146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819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32766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886200" y="3733800"/>
            <a:ext cx="2590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6858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825" y="4248150"/>
            <a:ext cx="47529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2628900" y="4914900"/>
            <a:ext cx="2819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62225"/>
            <a:ext cx="5248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191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3276600" y="4495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2578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990600"/>
            <a:ext cx="5857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4343400" y="31242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51530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10000"/>
            <a:ext cx="533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295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3825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10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962400" y="2286000"/>
            <a:ext cx="33528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Custom TableModel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77200" cy="167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times, we want to present some main data columns only.</a:t>
            </a:r>
          </a:p>
          <a:p>
            <a:r>
              <a:rPr lang="en-US" sz="2400" dirty="0" smtClean="0"/>
              <a:t>The class javax.swing.table.AbstractTableModel will help us.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914400" cy="30480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048000"/>
            <a:ext cx="3429000" cy="762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1447800" y="4038600"/>
            <a:ext cx="16764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008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95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5181600" y="1524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4648200" y="1943100"/>
            <a:ext cx="1752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H="1">
            <a:off x="7239000" y="1524000"/>
            <a:ext cx="6858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819400"/>
            <a:ext cx="3038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90600"/>
            <a:ext cx="55626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for an employee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present data in a table?</a:t>
            </a:r>
          </a:p>
          <a:p>
            <a:r>
              <a:rPr lang="en-US" sz="2800" dirty="0" smtClean="0"/>
              <a:t>How to manage events on table?</a:t>
            </a:r>
          </a:p>
          <a:p>
            <a:r>
              <a:rPr lang="en-US" sz="2800" dirty="0" smtClean="0"/>
              <a:t>How to customize a table?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609600"/>
            <a:ext cx="5153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00" y="1905000"/>
            <a:ext cx="4076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762000"/>
            <a:ext cx="3886200" cy="762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for a list employee. This list will be a table model of a table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600" y="4419600"/>
            <a:ext cx="3886200" cy="1219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methods indicate that how to get data from the model and present them on the table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876800" y="4114800"/>
            <a:ext cx="4572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1752600"/>
            <a:ext cx="1981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76400" y="5791200"/>
          <a:ext cx="2980054" cy="80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90"/>
                <a:gridCol w="594172"/>
                <a:gridCol w="763935"/>
                <a:gridCol w="424408"/>
                <a:gridCol w="688249"/>
              </a:tblGrid>
              <a:tr h="204335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sex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salary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8600" y="5715000"/>
            <a:ext cx="8382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5400000" flipH="1" flipV="1">
            <a:off x="-895350" y="3676650"/>
            <a:ext cx="3581400" cy="4953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1066800" y="5867400"/>
            <a:ext cx="533400" cy="533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81400" y="5486400"/>
            <a:ext cx="2209800" cy="990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02" y="1371600"/>
            <a:ext cx="887319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990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GUI Design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157" y="904874"/>
            <a:ext cx="6012862" cy="53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03" y="857250"/>
            <a:ext cx="698917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990600"/>
            <a:ext cx="4972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3581400"/>
            <a:ext cx="52768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807048"/>
            <a:ext cx="5924550" cy="33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81000" y="4800600"/>
            <a:ext cx="2286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addNew=false;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962400"/>
            <a:ext cx="5867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 smtClean="0"/>
              <a:t>Algorithm for Saving the </a:t>
            </a:r>
            <a:r>
              <a:rPr lang="en-US" b="1" u="sng" dirty="0"/>
              <a:t>list to file:</a:t>
            </a:r>
          </a:p>
          <a:p>
            <a:pPr>
              <a:defRPr/>
            </a:pPr>
            <a:r>
              <a:rPr lang="en-US" dirty="0"/>
              <a:t>Open file </a:t>
            </a:r>
            <a:r>
              <a:rPr lang="en-US" dirty="0">
                <a:sym typeface="Wingdings" pitchFamily="2" charset="2"/>
              </a:rPr>
              <a:t> PrintWriter pw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int  n= model.getData().size();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for (int i=0; i&lt;n; i++)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{  Employee emp =  model.getData().get(i);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String S=  emp.getCode() + “;” +  emp.getName() + “;” +. . 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pw.println(S);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Close file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rot="16200000" flipV="1">
            <a:off x="609600" y="3886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1981200"/>
            <a:ext cx="35052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bg1"/>
                </a:solidFill>
              </a:rPr>
              <a:t>Do yourself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Add extra buttons to the GUI  as below. Refer to the previous  demontrations and complete this program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581400"/>
            <a:ext cx="4629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8: Replace Cell Editor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00400"/>
            <a:ext cx="6019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javax.swing.JTable class</a:t>
            </a:r>
          </a:p>
          <a:p>
            <a:r>
              <a:rPr lang="en-US" dirty="0" smtClean="0"/>
              <a:t>Customize tables using javax.swing.table.AbstractTabelModel</a:t>
            </a:r>
          </a:p>
          <a:p>
            <a:r>
              <a:rPr lang="en-US" dirty="0" smtClean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javax.swing.JTable class</a:t>
            </a:r>
          </a:p>
          <a:p>
            <a:r>
              <a:rPr lang="en-US" dirty="0" smtClean="0"/>
              <a:t>Customize tables using javax.swing.table.AbstractTableModel</a:t>
            </a:r>
          </a:p>
          <a:p>
            <a:r>
              <a:rPr lang="en-US" dirty="0" smtClean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</a:t>
            </a:r>
            <a:r>
              <a:rPr lang="en-US" smtClean="0">
                <a:latin typeface="Arial" charset="0"/>
                <a:cs typeface="Arial" charset="0"/>
              </a:rPr>
              <a:t>The JTable </a:t>
            </a:r>
            <a:r>
              <a:rPr lang="en-US" dirty="0" smtClean="0">
                <a:latin typeface="Arial" charset="0"/>
                <a:cs typeface="Arial" charset="0"/>
              </a:rPr>
              <a:t>Class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066800"/>
            <a:ext cx="4581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876800" y="13716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Column Headers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876800" y="19050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data 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44958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44196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5849" name="Picture 10"/>
          <p:cNvPicPr>
            <a:picLocks noChangeAspect="1" noChangeArrowheads="1"/>
          </p:cNvPicPr>
          <p:nvPr/>
        </p:nvPicPr>
        <p:blipFill>
          <a:blip r:embed="rId3">
            <a:lum bright="-20000" contrast="20000"/>
          </a:blip>
          <a:srcRect/>
          <a:stretch>
            <a:fillRect/>
          </a:stretch>
        </p:blipFill>
        <p:spPr bwMode="auto">
          <a:xfrm>
            <a:off x="228600" y="3122613"/>
            <a:ext cx="52578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4419600" y="5257800"/>
            <a:ext cx="4419600" cy="990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u="sng" dirty="0" smtClean="0"/>
              <a:t>Common Event </a:t>
            </a:r>
            <a:r>
              <a:rPr lang="en-US" sz="1400" b="1" u="sng" dirty="0"/>
              <a:t>handling:</a:t>
            </a:r>
            <a:endParaRPr lang="en-US" sz="1400" b="1" dirty="0"/>
          </a:p>
          <a:p>
            <a:r>
              <a:rPr lang="en-US" sz="1400" b="1" dirty="0"/>
              <a:t>MouseEvent</a:t>
            </a:r>
          </a:p>
          <a:p>
            <a:r>
              <a:rPr lang="en-US" sz="1400" b="1" dirty="0"/>
              <a:t>MouseListener</a:t>
            </a:r>
          </a:p>
          <a:p>
            <a:r>
              <a:rPr lang="en-US" sz="1400" b="1" dirty="0"/>
              <a:t>  public void mouseClicked( MouseEvent e)</a:t>
            </a:r>
          </a:p>
        </p:txBody>
      </p:sp>
      <p:sp>
        <p:nvSpPr>
          <p:cNvPr id="35851" name="Rectangle 7"/>
          <p:cNvSpPr>
            <a:spLocks noChangeArrowheads="1"/>
          </p:cNvSpPr>
          <p:nvPr/>
        </p:nvSpPr>
        <p:spPr bwMode="auto">
          <a:xfrm>
            <a:off x="6629400" y="19050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 Model</a:t>
            </a:r>
            <a:endParaRPr lang="en-US" b="1" dirty="0"/>
          </a:p>
        </p:txBody>
      </p:sp>
      <p:sp>
        <p:nvSpPr>
          <p:cNvPr id="35852" name="AutoShape 22"/>
          <p:cNvSpPr>
            <a:spLocks noChangeArrowheads="1"/>
          </p:cNvSpPr>
          <p:nvPr/>
        </p:nvSpPr>
        <p:spPr bwMode="auto">
          <a:xfrm>
            <a:off x="2819400" y="22098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6629400" y="13716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ColumnModel</a:t>
            </a:r>
          </a:p>
        </p:txBody>
      </p:sp>
      <p:sp>
        <p:nvSpPr>
          <p:cNvPr id="35854" name="Rectangle 6"/>
          <p:cNvSpPr>
            <a:spLocks noChangeArrowheads="1"/>
          </p:cNvSpPr>
          <p:nvPr/>
        </p:nvSpPr>
        <p:spPr bwMode="auto">
          <a:xfrm>
            <a:off x="5715000" y="2438400"/>
            <a:ext cx="3048000" cy="2743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class javax.swing.JTable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b="1" dirty="0"/>
              <a:t> tableModel;</a:t>
            </a:r>
          </a:p>
          <a:p>
            <a:r>
              <a:rPr lang="en-US" sz="1400" b="1" dirty="0"/>
              <a:t>  columModel;</a:t>
            </a:r>
          </a:p>
          <a:p>
            <a:r>
              <a:rPr lang="en-US" sz="1400" b="1" dirty="0"/>
              <a:t>  selectionModel;</a:t>
            </a:r>
          </a:p>
          <a:p>
            <a:r>
              <a:rPr lang="en-US" sz="1400" b="1" dirty="0"/>
              <a:t>  cellEditor; </a:t>
            </a:r>
          </a:p>
          <a:p>
            <a:r>
              <a:rPr lang="en-US" sz="1400" b="1" dirty="0"/>
              <a:t>  editorComp;</a:t>
            </a:r>
          </a:p>
          <a:p>
            <a:r>
              <a:rPr lang="en-US" sz="1400" b="1" dirty="0"/>
              <a:t>  cellRenderer;</a:t>
            </a:r>
          </a:p>
          <a:p>
            <a:r>
              <a:rPr lang="en-US" sz="1400" b="1" dirty="0"/>
              <a:t>  tableHeader;</a:t>
            </a:r>
          </a:p>
          <a:p>
            <a:r>
              <a:rPr lang="en-US" sz="1400" b="1" dirty="0"/>
              <a:t>  int editingColumn, edittingRow;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color ….</a:t>
            </a:r>
            <a:endParaRPr lang="en-US" sz="1400" b="1" dirty="0"/>
          </a:p>
          <a:p>
            <a:r>
              <a:rPr lang="en-US" sz="1400" b="1" dirty="0"/>
              <a:t>  ….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}</a:t>
            </a:r>
            <a:endParaRPr lang="en-US" sz="1400" b="1" dirty="0"/>
          </a:p>
        </p:txBody>
      </p:sp>
      <p:sp>
        <p:nvSpPr>
          <p:cNvPr id="35855" name="AutoShape 22"/>
          <p:cNvSpPr>
            <a:spLocks noChangeArrowheads="1"/>
          </p:cNvSpPr>
          <p:nvPr/>
        </p:nvSpPr>
        <p:spPr bwMode="auto">
          <a:xfrm>
            <a:off x="7162800" y="28956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get/set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257800"/>
            <a:ext cx="362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more details:</a:t>
            </a:r>
          </a:p>
          <a:p>
            <a:r>
              <a:rPr lang="en-US" dirty="0" smtClean="0"/>
              <a:t>docs-Java8/api/javax/swing/JTable.html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JTable...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1066800"/>
            <a:ext cx="8686800" cy="4114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u="sng" dirty="0"/>
              <a:t>Common Methods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set/get/remove –  setModel(..)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r>
              <a:rPr lang="en-US" sz="2000" b="1" dirty="0" smtClean="0">
                <a:solidFill>
                  <a:srgbClr val="0000CC"/>
                </a:solidFill>
              </a:rPr>
              <a:t>addColumn</a:t>
            </a:r>
            <a:r>
              <a:rPr lang="en-US" sz="2000" b="1" dirty="0" smtClean="0"/>
              <a:t>(TableColumn</a:t>
            </a:r>
            <a:r>
              <a:rPr lang="en-US" sz="2000" b="1" dirty="0"/>
              <a:t> aColumn)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addColumnSelectionInterval</a:t>
            </a:r>
            <a:r>
              <a:rPr lang="en-US" sz="2000" dirty="0"/>
              <a:t>(int index0, int index1) </a:t>
            </a:r>
          </a:p>
          <a:p>
            <a:r>
              <a:rPr lang="en-US" sz="2000" dirty="0"/>
              <a:t>int </a:t>
            </a:r>
            <a:r>
              <a:rPr lang="en-US" sz="2000" b="1" dirty="0">
                <a:solidFill>
                  <a:srgbClr val="0000CC"/>
                </a:solidFill>
              </a:rPr>
              <a:t>columnAtPoint</a:t>
            </a:r>
            <a:r>
              <a:rPr lang="en-US" sz="2000" dirty="0"/>
              <a:t>(Point point) // get column index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createxxxx </a:t>
            </a:r>
            <a:r>
              <a:rPr lang="en-US" sz="2000" dirty="0"/>
              <a:t> // create Model, Renderer, Editor, SelectionModel, TableHeader</a:t>
            </a:r>
          </a:p>
          <a:p>
            <a:r>
              <a:rPr lang="en-US" sz="2000" b="1" dirty="0"/>
              <a:t>updateUI()</a:t>
            </a:r>
          </a:p>
          <a:p>
            <a:r>
              <a:rPr lang="en-US" sz="2000" b="1" dirty="0"/>
              <a:t>………….</a:t>
            </a:r>
          </a:p>
          <a:p>
            <a:r>
              <a:rPr lang="en-US" sz="2000" b="1" dirty="0"/>
              <a:t>int getRowCount()   		int getColumnCount()</a:t>
            </a:r>
          </a:p>
          <a:p>
            <a:r>
              <a:rPr lang="en-US" sz="2000" b="1" dirty="0"/>
              <a:t>int getSelectedRow()  		int getSelectedColumn()</a:t>
            </a:r>
          </a:p>
          <a:p>
            <a:r>
              <a:rPr lang="en-US" sz="2000" b="1" dirty="0"/>
              <a:t>Object  getValueAt(int i, int j)  	void setValueAt(Object obj ,int </a:t>
            </a:r>
            <a:r>
              <a:rPr lang="en-US" sz="2000" b="1" dirty="0" smtClean="0"/>
              <a:t>row, int col)</a:t>
            </a:r>
            <a:endParaRPr lang="en-US" sz="2000" b="1" dirty="0"/>
          </a:p>
          <a:p>
            <a:r>
              <a:rPr lang="en-US" sz="2000" b="1" dirty="0"/>
              <a:t>TableColum getTableModel().getColumn(int </a:t>
            </a:r>
            <a:r>
              <a:rPr lang="en-US" sz="2000" b="1" dirty="0" smtClean="0"/>
              <a:t>col)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6200" y="2160588"/>
            <a:ext cx="8763000" cy="462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962400" cy="16160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28600" y="12954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Interfaces and classes are used in the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javax.swing.JTable  class.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4038600" y="4572000"/>
            <a:ext cx="48006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Each Defaultxxxxx class implements the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correlative interface.</a:t>
            </a:r>
          </a:p>
        </p:txBody>
      </p:sp>
      <p:sp>
        <p:nvSpPr>
          <p:cNvPr id="389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JTable…: Related Interfaces and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JTable: Architecture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8600" y="838200"/>
            <a:ext cx="8686800" cy="5410200"/>
            <a:chOff x="96" y="192"/>
            <a:chExt cx="5472" cy="3408"/>
          </a:xfrm>
        </p:grpSpPr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92" y="1632"/>
              <a:ext cx="157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672" y="1440"/>
              <a:ext cx="624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JTable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400" y="2016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776" y="182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1344" y="1152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TableHeader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600" y="2016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3744" y="2304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 </a:t>
              </a: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3744" y="2496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CellEditor </a:t>
              </a: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 flipV="1">
              <a:off x="144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3" name="Rectangle 18"/>
            <p:cNvSpPr>
              <a:spLocks noChangeArrowheads="1"/>
            </p:cNvSpPr>
            <p:nvPr/>
          </p:nvSpPr>
          <p:spPr bwMode="auto">
            <a:xfrm>
              <a:off x="3600" y="1152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326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5" name="Rectangle 20"/>
            <p:cNvSpPr>
              <a:spLocks noChangeArrowheads="1"/>
            </p:cNvSpPr>
            <p:nvPr/>
          </p:nvSpPr>
          <p:spPr bwMode="auto">
            <a:xfrm>
              <a:off x="3744" y="1440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 </a:t>
              </a: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2400" y="1152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</a:p>
          </p:txBody>
        </p:sp>
        <p:sp>
          <p:nvSpPr>
            <p:cNvPr id="37907" name="Line 24"/>
            <p:cNvSpPr>
              <a:spLocks noChangeShapeType="1"/>
            </p:cNvSpPr>
            <p:nvPr/>
          </p:nvSpPr>
          <p:spPr bwMode="auto">
            <a:xfrm>
              <a:off x="2208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8" name="Rectangle 25"/>
            <p:cNvSpPr>
              <a:spLocks noChangeArrowheads="1"/>
            </p:cNvSpPr>
            <p:nvPr/>
          </p:nvSpPr>
          <p:spPr bwMode="auto">
            <a:xfrm>
              <a:off x="1584" y="624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font</a:t>
              </a:r>
            </a:p>
            <a:p>
              <a:r>
                <a:rPr lang="en-US" sz="1200" b="1" dirty="0"/>
                <a:t>color</a:t>
              </a:r>
            </a:p>
            <a:p>
              <a:r>
                <a:rPr lang="en-US" sz="1200" b="1" dirty="0"/>
                <a:t>…..</a:t>
              </a:r>
            </a:p>
          </p:txBody>
        </p:sp>
        <p:sp>
          <p:nvSpPr>
            <p:cNvPr id="37909" name="AutoShape 26"/>
            <p:cNvSpPr>
              <a:spLocks noChangeArrowheads="1"/>
            </p:cNvSpPr>
            <p:nvPr/>
          </p:nvSpPr>
          <p:spPr bwMode="auto">
            <a:xfrm>
              <a:off x="4848" y="2256"/>
              <a:ext cx="720" cy="528"/>
            </a:xfrm>
            <a:prstGeom prst="wedgeRectCallout">
              <a:avLst>
                <a:gd name="adj1" fmla="val -72639"/>
                <a:gd name="adj2" fmla="val 2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Maybe: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JCheckBox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JTextField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JComboBox</a:t>
              </a:r>
            </a:p>
          </p:txBody>
        </p:sp>
        <p:sp>
          <p:nvSpPr>
            <p:cNvPr id="37910" name="Rectangle 27"/>
            <p:cNvSpPr>
              <a:spLocks noChangeArrowheads="1"/>
            </p:cNvSpPr>
            <p:nvPr/>
          </p:nvSpPr>
          <p:spPr bwMode="auto">
            <a:xfrm>
              <a:off x="96" y="2736"/>
              <a:ext cx="2160" cy="8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int rowAtPoint(Point)</a:t>
              </a:r>
            </a:p>
            <a:p>
              <a:r>
                <a:rPr lang="en-US" sz="1200" b="1" dirty="0"/>
                <a:t>int coloumnAtPoint(Point)</a:t>
              </a:r>
            </a:p>
            <a:p>
              <a:r>
                <a:rPr lang="en-US" sz="1200" b="1" dirty="0"/>
                <a:t>changeSelection(row,col,…)</a:t>
              </a:r>
            </a:p>
            <a:p>
              <a:r>
                <a:rPr lang="en-US" sz="1200" b="1" dirty="0"/>
                <a:t>int getSelectedColumn()</a:t>
              </a:r>
            </a:p>
            <a:p>
              <a:r>
                <a:rPr lang="en-US" sz="1200" b="1" dirty="0"/>
                <a:t>int getSelectedRow()</a:t>
              </a:r>
            </a:p>
            <a:p>
              <a:r>
                <a:rPr lang="en-US" sz="1200" b="1" dirty="0"/>
                <a:t>setSurrendersFocusOnKeyStroke (boolean)</a:t>
              </a:r>
            </a:p>
            <a:p>
              <a:r>
                <a:rPr lang="en-US" sz="1200" b="1" dirty="0"/>
                <a:t>set/getValueAt(…)…..</a:t>
              </a:r>
            </a:p>
          </p:txBody>
        </p:sp>
        <p:sp>
          <p:nvSpPr>
            <p:cNvPr id="37911" name="Rectangle 28"/>
            <p:cNvSpPr>
              <a:spLocks noChangeArrowheads="1"/>
            </p:cNvSpPr>
            <p:nvPr/>
          </p:nvSpPr>
          <p:spPr bwMode="auto">
            <a:xfrm>
              <a:off x="2400" y="2304"/>
              <a:ext cx="115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add/removeColumn()</a:t>
              </a:r>
            </a:p>
            <a:p>
              <a:r>
                <a:rPr lang="en-US" sz="1200" b="1" dirty="0"/>
                <a:t>removeRow(…)</a:t>
              </a:r>
            </a:p>
            <a:p>
              <a:r>
                <a:rPr lang="en-US" sz="1200" b="1" dirty="0"/>
                <a:t>getColumn ( i)</a:t>
              </a:r>
            </a:p>
            <a:p>
              <a:r>
                <a:rPr lang="en-US" sz="1200" b="1" dirty="0"/>
                <a:t>……</a:t>
              </a:r>
            </a:p>
          </p:txBody>
        </p:sp>
        <p:sp>
          <p:nvSpPr>
            <p:cNvPr id="37912" name="Rectangle 29"/>
            <p:cNvSpPr>
              <a:spLocks noChangeArrowheads="1"/>
            </p:cNvSpPr>
            <p:nvPr/>
          </p:nvSpPr>
          <p:spPr bwMode="auto">
            <a:xfrm>
              <a:off x="384" y="2064"/>
              <a:ext cx="1248" cy="62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 smtClean="0"/>
                <a:t>color</a:t>
              </a:r>
              <a:endParaRPr lang="en-US" sz="1200" b="1" dirty="0"/>
            </a:p>
            <a:p>
              <a:r>
                <a:rPr lang="en-US" sz="1200" b="1" dirty="0"/>
                <a:t>lineColor</a:t>
              </a:r>
            </a:p>
            <a:p>
              <a:r>
                <a:rPr lang="en-US" sz="1200" b="1" dirty="0"/>
                <a:t>rowHeight</a:t>
              </a:r>
            </a:p>
            <a:p>
              <a:r>
                <a:rPr lang="en-US" sz="1200" b="1" dirty="0"/>
                <a:t>rowCount</a:t>
              </a:r>
            </a:p>
            <a:p>
              <a:r>
                <a:rPr lang="en-US" sz="1200" b="1" dirty="0"/>
                <a:t>columnCount</a:t>
              </a:r>
            </a:p>
          </p:txBody>
        </p:sp>
        <p:sp>
          <p:nvSpPr>
            <p:cNvPr id="37913" name="Rectangle 30"/>
            <p:cNvSpPr>
              <a:spLocks noChangeArrowheads="1"/>
            </p:cNvSpPr>
            <p:nvPr/>
          </p:nvSpPr>
          <p:spPr bwMode="auto">
            <a:xfrm>
              <a:off x="3744" y="2688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Width</a:t>
              </a:r>
            </a:p>
          </p:txBody>
        </p:sp>
        <p:sp>
          <p:nvSpPr>
            <p:cNvPr id="37914" name="Rectangle 31"/>
            <p:cNvSpPr>
              <a:spLocks noChangeArrowheads="1"/>
            </p:cNvSpPr>
            <p:nvPr/>
          </p:nvSpPr>
          <p:spPr bwMode="auto">
            <a:xfrm>
              <a:off x="240" y="960"/>
              <a:ext cx="864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TableModel</a:t>
              </a:r>
            </a:p>
          </p:txBody>
        </p:sp>
        <p:sp>
          <p:nvSpPr>
            <p:cNvPr id="37915" name="Rectangle 32"/>
            <p:cNvSpPr>
              <a:spLocks noChangeArrowheads="1"/>
            </p:cNvSpPr>
            <p:nvPr/>
          </p:nvSpPr>
          <p:spPr bwMode="auto">
            <a:xfrm>
              <a:off x="96" y="192"/>
              <a:ext cx="1248" cy="72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addRow()</a:t>
              </a:r>
            </a:p>
            <a:p>
              <a:r>
                <a:rPr lang="en-US" sz="1200" b="1" dirty="0"/>
                <a:t>rowCount</a:t>
              </a:r>
            </a:p>
            <a:p>
              <a:r>
                <a:rPr lang="en-US" sz="1200" b="1" dirty="0"/>
                <a:t>columnCount</a:t>
              </a:r>
            </a:p>
            <a:p>
              <a:r>
                <a:rPr lang="en-US" sz="1200" b="1" dirty="0"/>
                <a:t>…..</a:t>
              </a:r>
            </a:p>
            <a:p>
              <a:r>
                <a:rPr lang="en-US" sz="1200" b="1" dirty="0"/>
                <a:t>get/setValueAt(row,col)</a:t>
              </a:r>
            </a:p>
          </p:txBody>
        </p:sp>
        <p:sp>
          <p:nvSpPr>
            <p:cNvPr id="37916" name="Line 33"/>
            <p:cNvSpPr>
              <a:spLocks noChangeShapeType="1"/>
            </p:cNvSpPr>
            <p:nvPr/>
          </p:nvSpPr>
          <p:spPr bwMode="auto">
            <a:xfrm>
              <a:off x="43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078468"/>
            <a:ext cx="3810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Initial employee details are stored in a file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838200"/>
            <a:ext cx="3733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Managing Program is expected: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52400" y="4648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</a:t>
            </a:r>
          </a:p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90675" y="3848100"/>
            <a:ext cx="6943725" cy="2857500"/>
            <a:chOff x="1590675" y="3848100"/>
            <a:chExt cx="6943725" cy="2857500"/>
          </a:xfrm>
        </p:grpSpPr>
        <p:pic>
          <p:nvPicPr>
            <p:cNvPr id="39942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90675" y="3848100"/>
              <a:ext cx="6943725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514600" y="42672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124994" y="4648200"/>
              <a:ext cx="989806" cy="305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76600" y="51816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048000" y="4953000"/>
              <a:ext cx="3200400" cy="990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200400" y="5105400"/>
              <a:ext cx="3352800" cy="10668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066800"/>
            <a:ext cx="3048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43500"/>
            <a:ext cx="5657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648200" y="3886200"/>
            <a:ext cx="60960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4667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1500" y="2286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6705600" y="4724400"/>
            <a:ext cx="17526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8382000" y="1828800"/>
            <a:ext cx="5334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795</TotalTime>
  <Words>529</Words>
  <Application>Microsoft Office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Lecture 02 Creating Graphical User Interface Part 3</vt:lpstr>
      <vt:lpstr>Objectives</vt:lpstr>
      <vt:lpstr>Contents</vt:lpstr>
      <vt:lpstr>1- The JTable Class</vt:lpstr>
      <vt:lpstr>JTable...</vt:lpstr>
      <vt:lpstr>JTable…: Related Interfaces and Classes</vt:lpstr>
      <vt:lpstr>JTable: Architecture</vt:lpstr>
      <vt:lpstr>Demo 6: JTable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2- Custom TableModel</vt:lpstr>
      <vt:lpstr>Demo 7: Custom TableModel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8: Replace Cell Editor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Đăng Tâm</cp:lastModifiedBy>
  <cp:revision>47</cp:revision>
  <dcterms:created xsi:type="dcterms:W3CDTF">2014-12-30T03:31:12Z</dcterms:created>
  <dcterms:modified xsi:type="dcterms:W3CDTF">2020-08-04T05:54:01Z</dcterms:modified>
</cp:coreProperties>
</file>