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6" r:id="rId1"/>
  </p:sldMasterIdLst>
  <p:notesMasterIdLst>
    <p:notesMasterId r:id="rId13"/>
  </p:notesMasterIdLst>
  <p:sldIdLst>
    <p:sldId id="256" r:id="rId2"/>
    <p:sldId id="257" r:id="rId3"/>
    <p:sldId id="322" r:id="rId4"/>
    <p:sldId id="323" r:id="rId5"/>
    <p:sldId id="324" r:id="rId6"/>
    <p:sldId id="325" r:id="rId7"/>
    <p:sldId id="326" r:id="rId8"/>
    <p:sldId id="327" r:id="rId9"/>
    <p:sldId id="328" r:id="rId10"/>
    <p:sldId id="349" r:id="rId11"/>
    <p:sldId id="34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a:srgbClr val="0000FF"/>
    <a:srgbClr val="66CCFF"/>
    <a:srgbClr val="33CC33"/>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18B72C-0139-49C4-BC11-B1BC54406BD1}" type="datetimeFigureOut">
              <a:rPr lang="en-US" smtClean="0"/>
              <a:pPr/>
              <a:t>01-Aug-20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B1ADBD-9B17-403B-9B36-67BA1ABD708B}" type="slidenum">
              <a:rPr lang="en-US" smtClean="0"/>
              <a:pPr/>
              <a:t>‹#›</a:t>
            </a:fld>
            <a:endParaRPr lang="en-US" dirty="0"/>
          </a:p>
        </p:txBody>
      </p:sp>
    </p:spTree>
    <p:extLst>
      <p:ext uri="{BB962C8B-B14F-4D97-AF65-F5344CB8AC3E}">
        <p14:creationId xmlns:p14="http://schemas.microsoft.com/office/powerpoint/2010/main" val="1523733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5C5D669-3FF4-4C1F-BFE3-B3797A3A0DC3}" type="datetime1">
              <a:rPr lang="en-US" smtClean="0"/>
              <a:pPr/>
              <a:t>01-Aug-20</a:t>
            </a:fld>
            <a:endParaRPr lang="en-US" dirty="0">
              <a:solidFill>
                <a:srgbClr val="FFFFFF"/>
              </a:solidFill>
            </a:endParaRPr>
          </a:p>
        </p:txBody>
      </p:sp>
      <p:sp>
        <p:nvSpPr>
          <p:cNvPr id="17" name="Footer Placeholder 16"/>
          <p:cNvSpPr>
            <a:spLocks noGrp="1"/>
          </p:cNvSpPr>
          <p:nvPr>
            <p:ph type="ftr" sz="quarter" idx="11"/>
          </p:nvPr>
        </p:nvSpPr>
        <p:spPr/>
        <p:txBody>
          <a:bodyPr/>
          <a:lstStyle/>
          <a:p>
            <a:endParaRPr kumimoji="0" lang="en-US" dirty="0">
              <a:solidFill>
                <a:schemeClr val="accent1">
                  <a:tint val="20000"/>
                </a:schemeClr>
              </a:solidFill>
            </a:endParaRPr>
          </a:p>
        </p:txBody>
      </p:sp>
      <p:sp>
        <p:nvSpPr>
          <p:cNvPr id="29" name="Slide Number Placeholder 28"/>
          <p:cNvSpPr>
            <a:spLocks noGrp="1"/>
          </p:cNvSpPr>
          <p:nvPr>
            <p:ph type="sldNum" sz="quarter" idx="12"/>
          </p:nvPr>
        </p:nvSpPr>
        <p:spPr>
          <a:xfrm>
            <a:off x="146304" y="6210300"/>
            <a:ext cx="539496" cy="457200"/>
          </a:xfrm>
        </p:spPr>
        <p:txBody>
          <a:bodyPr lIns="0" tIns="0" rIns="0" bIns="0">
            <a:noAutofit/>
          </a:bodyPr>
          <a:lstStyle>
            <a:lvl1pPr>
              <a:defRPr sz="1400">
                <a:solidFill>
                  <a:srgbClr val="FFFFFF"/>
                </a:solidFill>
              </a:defRPr>
            </a:lvl1pPr>
          </a:lstStyle>
          <a:p>
            <a:fld id="{CA15C064-DD44-4CAC-873E-2D1F54821676}" type="slidenum">
              <a:rPr kumimoji="0" lang="en-US" smtClean="0"/>
              <a:pPr/>
              <a:t>‹#›</a:t>
            </a:fld>
            <a:endParaRPr kumimoji="0"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pic>
        <p:nvPicPr>
          <p:cNvPr id="15" name="Picture 14"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8"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632A45-ABB8-4888-8E2B-E02219891F89}" type="datetime1">
              <a:rPr lang="en-US" smtClean="0"/>
              <a:pPr/>
              <a:t>01-Aug-20</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649A8E-DF38-4C5E-8085-94726C755C38}" type="datetime1">
              <a:rPr lang="en-US" smtClean="0"/>
              <a:pPr/>
              <a:t>01-Aug-20</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727EEE6-EF4A-4A79-87DA-878EC5FFB1C8}" type="datetime1">
              <a:rPr lang="en-US" smtClean="0"/>
              <a:pPr/>
              <a:t>01-Aug-20</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9" name="Picture 10"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63A8A72-9D20-484B-BC47-ECFA8E257C3B}" type="datetime1">
              <a:rPr lang="en-US" smtClean="0"/>
              <a:pPr/>
              <a:t>01-Aug-20</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pic>
        <p:nvPicPr>
          <p:cNvPr id="13" name="Picture 12"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5"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540F603-55AE-4303-84C0-104D2C0C6729}" type="datetime1">
              <a:rPr lang="en-US" smtClean="0"/>
              <a:pPr/>
              <a:t>01-Aug-20</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9"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073B08C-0861-4D94-8F04-CC697CCB46EB}" type="datetime1">
              <a:rPr lang="en-US" smtClean="0"/>
              <a:pPr/>
              <a:t>01-Aug-20</a:t>
            </a:fld>
            <a:endParaRPr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5CD9335-4CE7-4D3C-A1EA-BC0B9879963C}" type="datetime1">
              <a:rPr lang="en-US" smtClean="0"/>
              <a:pPr/>
              <a:t>01-Aug-20</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19BF-D292-4E9D-B411-51B490479908}" type="datetime1">
              <a:rPr lang="en-US" smtClean="0"/>
              <a:pPr/>
              <a:t>01-Aug-20</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EA431C4-C0C8-4CAC-9F8A-412476362939}" type="datetime1">
              <a:rPr lang="en-US" smtClean="0"/>
              <a:pPr/>
              <a:t>01-Aug-20</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1"/>
          <p:cNvPicPr>
            <a:picLocks noChangeAspect="1" noChangeArrowheads="1"/>
          </p:cNvPicPr>
          <p:nvPr userDrawn="1"/>
        </p:nvPicPr>
        <p:blipFill>
          <a:blip r:embed="rId2"/>
          <a:srcRect/>
          <a:stretch>
            <a:fillRect/>
          </a:stretch>
        </p:blipFill>
        <p:spPr bwMode="auto">
          <a:xfrm>
            <a:off x="0" y="0"/>
            <a:ext cx="2133600" cy="590550"/>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1BA5738-D857-4D58-A6D2-FEC4B46D1E25}" type="datetime1">
              <a:rPr lang="en-US" smtClean="0"/>
              <a:pPr/>
              <a:t>01-Aug-20</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kumimoji="0" lang="en-US" dirty="0"/>
          </a:p>
        </p:txBody>
      </p:sp>
      <p:sp>
        <p:nvSpPr>
          <p:cNvPr id="7" name="Slide Number Placeholder 6"/>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0"/>
            <a:ext cx="7696200" cy="6858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914400"/>
            <a:ext cx="7772400" cy="51054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9C12B4D-FC3A-430E-B5DC-D10D0B809996}" type="datetime1">
              <a:rPr lang="en-US" smtClean="0"/>
              <a:pPr/>
              <a:t>01-Aug-20</a:t>
            </a:fld>
            <a:endParaRPr lang="en-US" sz="1000" dirty="0">
              <a:solidFill>
                <a:schemeClr val="tx1"/>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lgn="r" eaLnBrk="1" latinLnBrk="0" hangingPunct="1"/>
            <a:endParaRPr kumimoji="0" lang="en-US" sz="1000" dirty="0">
              <a:solidFill>
                <a:schemeClr val="tx1"/>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A15C064-DD44-4CAC-873E-2D1F54821676}" type="slidenum">
              <a:rPr kumimoji="0" lang="en-US" smtClean="0"/>
              <a:pPr/>
              <a:t>‹#›</a:t>
            </a:fld>
            <a:endParaRPr kumimoji="0" lang="en-US" dirty="0">
              <a:solidFill>
                <a:schemeClr val="accent1">
                  <a:shade val="75000"/>
                </a:schemeClr>
              </a:solidFill>
            </a:endParaRPr>
          </a:p>
        </p:txBody>
      </p:sp>
      <p:pic>
        <p:nvPicPr>
          <p:cNvPr id="11" name="Picture 10" descr="Java"/>
          <p:cNvPicPr>
            <a:picLocks noChangeAspect="1" noChangeArrowheads="1"/>
          </p:cNvPicPr>
          <p:nvPr userDrawn="1"/>
        </p:nvPicPr>
        <p:blipFill>
          <a:blip r:embed="rId13"/>
          <a:srcRect/>
          <a:stretch>
            <a:fillRect/>
          </a:stretch>
        </p:blipFill>
        <p:spPr bwMode="auto">
          <a:xfrm>
            <a:off x="8610600" y="0"/>
            <a:ext cx="495300" cy="838200"/>
          </a:xfrm>
          <a:prstGeom prst="rect">
            <a:avLst/>
          </a:prstGeom>
          <a:noFill/>
          <a:ln w="9525">
            <a:noFill/>
            <a:miter lim="800000"/>
            <a:headEnd/>
            <a:tailEnd/>
          </a:ln>
        </p:spPr>
      </p:pic>
      <p:pic>
        <p:nvPicPr>
          <p:cNvPr id="12" name="Picture 1"/>
          <p:cNvPicPr>
            <a:picLocks noChangeAspect="1" noChangeArrowheads="1"/>
          </p:cNvPicPr>
          <p:nvPr userDrawn="1"/>
        </p:nvPicPr>
        <p:blipFill>
          <a:blip r:embed="rId14"/>
          <a:srcRect/>
          <a:stretch>
            <a:fillRect/>
          </a:stretch>
        </p:blipFill>
        <p:spPr bwMode="auto">
          <a:xfrm>
            <a:off x="0" y="0"/>
            <a:ext cx="2133600" cy="5905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hdr="0" ftr="0" dt="0"/>
  <p:txStyles>
    <p:titleStyle>
      <a:lvl1pPr algn="r" rtl="0" eaLnBrk="1" latinLnBrk="0" hangingPunct="1">
        <a:spcBef>
          <a:spcPct val="0"/>
        </a:spcBef>
        <a:buNone/>
        <a:defRPr kumimoji="0" sz="3600" b="1" kern="1200">
          <a:solidFill>
            <a:srgbClr val="0000FF"/>
          </a:solidFill>
          <a:latin typeface="Arial" pitchFamily="34" charset="0"/>
          <a:ea typeface="+mj-ea"/>
          <a:cs typeface="Arial" pitchFamily="34" charset="0"/>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Arial" pitchFamily="34" charset="0"/>
          <a:ea typeface="+mn-ea"/>
          <a:cs typeface="Arial" pitchFamily="34" charset="0"/>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Arial" pitchFamily="34" charset="0"/>
          <a:ea typeface="+mn-ea"/>
          <a:cs typeface="Arial" pitchFamily="34" charset="0"/>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Arial" pitchFamily="34" charset="0"/>
          <a:ea typeface="+mn-ea"/>
          <a:cs typeface="Arial" pitchFamily="34" charset="0"/>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Arial" pitchFamily="34" charset="0"/>
          <a:ea typeface="+mn-ea"/>
          <a:cs typeface="Arial" pitchFamily="34" charset="0"/>
        </a:defRPr>
      </a:lvl4pPr>
      <a:lvl5pPr marL="1371600" indent="-228600" algn="l" rtl="0" eaLnBrk="1" latinLnBrk="0" hangingPunct="1">
        <a:spcBef>
          <a:spcPts val="370"/>
        </a:spcBef>
        <a:buClr>
          <a:schemeClr val="accent3"/>
        </a:buClr>
        <a:buFontTx/>
        <a:buChar char="o"/>
        <a:defRPr kumimoji="0" sz="2000" kern="1200">
          <a:solidFill>
            <a:schemeClr val="tx1"/>
          </a:solidFill>
          <a:latin typeface="Arial" pitchFamily="34" charset="0"/>
          <a:ea typeface="+mn-ea"/>
          <a:cs typeface="Arial" pitchFamily="34"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FF0000"/>
          </a:solidFill>
        </p:spPr>
        <p:txBody>
          <a:bodyPr>
            <a:normAutofit fontScale="90000"/>
          </a:bodyPr>
          <a:lstStyle/>
          <a:p>
            <a:r>
              <a:rPr smtClean="0"/>
              <a:t>Lecture 02</a:t>
            </a:r>
            <a:br>
              <a:rPr smtClean="0"/>
            </a:br>
            <a:r>
              <a:rPr smtClean="0"/>
              <a:t>Creating Graphical User Interface</a:t>
            </a:r>
            <a:br>
              <a:rPr smtClean="0"/>
            </a:br>
            <a:r>
              <a:rPr smtClean="0"/>
              <a:t>Part 6</a:t>
            </a:r>
            <a:endParaRPr lang="en-US" dirty="0"/>
          </a:p>
        </p:txBody>
      </p:sp>
      <p:pic>
        <p:nvPicPr>
          <p:cNvPr id="5"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6"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8" name="Subtitle 7"/>
          <p:cNvSpPr>
            <a:spLocks noGrp="1"/>
          </p:cNvSpPr>
          <p:nvPr>
            <p:ph type="subTitle" idx="1"/>
          </p:nvPr>
        </p:nvSpPr>
        <p:spPr/>
        <p:txBody>
          <a:bodyPr/>
          <a:lstStyle/>
          <a:p>
            <a:r>
              <a:rPr lang="en-US" b="1" dirty="0" smtClean="0">
                <a:solidFill>
                  <a:srgbClr val="008000"/>
                </a:solidFill>
                <a:latin typeface="Arial" charset="0"/>
                <a:cs typeface="Arial" charset="0"/>
              </a:rPr>
              <a:t>Panes - Choosers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a:t>
            </a:r>
            <a:endParaRPr lang="en-US" dirty="0"/>
          </a:p>
        </p:txBody>
      </p:sp>
      <p:sp>
        <p:nvSpPr>
          <p:cNvPr id="3" name="Content Placeholder 2"/>
          <p:cNvSpPr>
            <a:spLocks noGrp="1"/>
          </p:cNvSpPr>
          <p:nvPr>
            <p:ph sz="quarter" idx="1"/>
          </p:nvPr>
        </p:nvSpPr>
        <p:spPr/>
        <p:txBody>
          <a:bodyPr/>
          <a:lstStyle/>
          <a:p>
            <a:r>
              <a:rPr lang="en-US" dirty="0" smtClean="0"/>
              <a:t>Using panes</a:t>
            </a:r>
          </a:p>
          <a:p>
            <a:r>
              <a:rPr lang="en-US" dirty="0" smtClean="0"/>
              <a:t>Using Java Dialogs</a:t>
            </a:r>
          </a:p>
          <a:p>
            <a:r>
              <a:rPr lang="en-US" dirty="0" smtClean="0"/>
              <a:t>Using file chooser and color chooser</a:t>
            </a:r>
          </a:p>
          <a:p>
            <a:r>
              <a:rPr lang="en-US" dirty="0" smtClean="0"/>
              <a:t>Demonstrations</a:t>
            </a:r>
          </a:p>
        </p:txBody>
      </p:sp>
      <p:pic>
        <p:nvPicPr>
          <p:cNvPr id="7"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9"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CA15C064-DD44-4CAC-873E-2D1F54821676}" type="slidenum">
              <a:rPr kumimoji="0" lang="en-US" smtClean="0"/>
              <a:pPr/>
              <a:t>10</a:t>
            </a:fld>
            <a:endParaRPr kumimoji="0"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a:xfrm>
            <a:off x="838200" y="2514600"/>
            <a:ext cx="7010400" cy="533400"/>
          </a:xfrm>
        </p:spPr>
        <p:txBody>
          <a:bodyPr>
            <a:normAutofit fontScale="90000"/>
          </a:bodyPr>
          <a:lstStyle/>
          <a:p>
            <a:r>
              <a:rPr lang="en-US" dirty="0" smtClean="0">
                <a:latin typeface="Arial" charset="0"/>
                <a:cs typeface="Arial" charset="0"/>
              </a:rPr>
              <a:t>Thank You</a:t>
            </a:r>
          </a:p>
        </p:txBody>
      </p:sp>
      <p:sp>
        <p:nvSpPr>
          <p:cNvPr id="99331" name="Content Placeholder 2"/>
          <p:cNvSpPr>
            <a:spLocks noGrp="1"/>
          </p:cNvSpPr>
          <p:nvPr>
            <p:ph idx="1"/>
          </p:nvPr>
        </p:nvSpPr>
        <p:spPr/>
        <p:txBody>
          <a:bodyPr/>
          <a:lstStyle/>
          <a:p>
            <a:endParaRPr lang="en-US" dirty="0" smtClean="0">
              <a:latin typeface="Arial" charset="0"/>
              <a:cs typeface="Arial" charset="0"/>
            </a:endParaRP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11</a:t>
            </a:fld>
            <a:endParaRPr kumimoji="0"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Contents</a:t>
            </a:r>
            <a:endParaRPr lang="en-US" dirty="0"/>
          </a:p>
        </p:txBody>
      </p:sp>
      <p:sp>
        <p:nvSpPr>
          <p:cNvPr id="3" name="Content Placeholder 2"/>
          <p:cNvSpPr>
            <a:spLocks noGrp="1"/>
          </p:cNvSpPr>
          <p:nvPr>
            <p:ph sz="quarter" idx="1"/>
          </p:nvPr>
        </p:nvSpPr>
        <p:spPr/>
        <p:txBody>
          <a:bodyPr/>
          <a:lstStyle/>
          <a:p>
            <a:r>
              <a:rPr lang="en-US" dirty="0" smtClean="0"/>
              <a:t>Using panes</a:t>
            </a:r>
          </a:p>
          <a:p>
            <a:r>
              <a:rPr lang="en-US" dirty="0" smtClean="0"/>
              <a:t>Using Java Dialogs</a:t>
            </a:r>
          </a:p>
          <a:p>
            <a:r>
              <a:rPr lang="en-US" dirty="0" smtClean="0"/>
              <a:t>Using file chooser and color chooser</a:t>
            </a:r>
          </a:p>
          <a:p>
            <a:r>
              <a:rPr lang="en-US" dirty="0" smtClean="0"/>
              <a:t>Demonstrations</a:t>
            </a:r>
          </a:p>
        </p:txBody>
      </p:sp>
      <p:pic>
        <p:nvPicPr>
          <p:cNvPr id="7"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9"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dirty="0" smtClean="0">
                <a:latin typeface="Arial" charset="0"/>
                <a:cs typeface="Arial" charset="0"/>
              </a:rPr>
              <a:t>Panes</a:t>
            </a:r>
          </a:p>
        </p:txBody>
      </p:sp>
      <p:sp>
        <p:nvSpPr>
          <p:cNvPr id="72707" name="Content Placeholder 2"/>
          <p:cNvSpPr>
            <a:spLocks noGrp="1"/>
          </p:cNvSpPr>
          <p:nvPr>
            <p:ph idx="1"/>
          </p:nvPr>
        </p:nvSpPr>
        <p:spPr>
          <a:xfrm>
            <a:off x="457200" y="1600200"/>
            <a:ext cx="8229600" cy="5257800"/>
          </a:xfrm>
        </p:spPr>
        <p:txBody>
          <a:bodyPr/>
          <a:lstStyle/>
          <a:p>
            <a:pPr algn="just"/>
            <a:r>
              <a:rPr lang="en-US" dirty="0" smtClean="0">
                <a:latin typeface="Times New Roman" pitchFamily="18" charset="0"/>
                <a:cs typeface="Times New Roman" pitchFamily="18" charset="0"/>
              </a:rPr>
              <a:t>Swing panes provide some form of container service.</a:t>
            </a:r>
          </a:p>
          <a:p>
            <a:pPr algn="just"/>
            <a:r>
              <a:rPr lang="en-US" dirty="0" smtClean="0">
                <a:latin typeface="Times New Roman" pitchFamily="18" charset="0"/>
                <a:cs typeface="Times New Roman" pitchFamily="18" charset="0"/>
              </a:rPr>
              <a:t>These services provide:</a:t>
            </a:r>
          </a:p>
          <a:p>
            <a:pPr lvl="1" algn="just"/>
            <a:r>
              <a:rPr lang="en-US" dirty="0" smtClean="0">
                <a:solidFill>
                  <a:srgbClr val="FF0000"/>
                </a:solidFill>
                <a:latin typeface="Times New Roman" pitchFamily="18" charset="0"/>
                <a:cs typeface="Times New Roman" pitchFamily="18" charset="0"/>
              </a:rPr>
              <a:t>Layout managers</a:t>
            </a:r>
          </a:p>
          <a:p>
            <a:pPr lvl="2" algn="just"/>
            <a:r>
              <a:rPr lang="en-US" dirty="0" smtClean="0">
                <a:latin typeface="Times New Roman" pitchFamily="18" charset="0"/>
                <a:cs typeface="Times New Roman" pitchFamily="18" charset="0"/>
              </a:rPr>
              <a:t>JSplitPane</a:t>
            </a:r>
          </a:p>
          <a:p>
            <a:pPr lvl="2" algn="just"/>
            <a:r>
              <a:rPr lang="en-US" dirty="0" smtClean="0">
                <a:latin typeface="Times New Roman" pitchFamily="18" charset="0"/>
                <a:cs typeface="Times New Roman" pitchFamily="18" charset="0"/>
              </a:rPr>
              <a:t>JScrollPane</a:t>
            </a:r>
          </a:p>
          <a:p>
            <a:pPr lvl="1" algn="just"/>
            <a:r>
              <a:rPr lang="en-US" dirty="0" smtClean="0">
                <a:solidFill>
                  <a:srgbClr val="FF0000"/>
                </a:solidFill>
                <a:latin typeface="Times New Roman" pitchFamily="18" charset="0"/>
                <a:cs typeface="Times New Roman" pitchFamily="18" charset="0"/>
              </a:rPr>
              <a:t>Dialog boxes</a:t>
            </a:r>
          </a:p>
          <a:p>
            <a:pPr lvl="2" algn="just"/>
            <a:r>
              <a:rPr lang="en-US" dirty="0" smtClean="0">
                <a:latin typeface="Times New Roman" pitchFamily="18" charset="0"/>
                <a:cs typeface="Times New Roman" pitchFamily="18" charset="0"/>
              </a:rPr>
              <a:t>JOptionPane</a:t>
            </a:r>
          </a:p>
          <a:p>
            <a:pPr lvl="2" algn="just"/>
            <a:r>
              <a:rPr lang="en-US" dirty="0" smtClean="0">
                <a:latin typeface="Times New Roman" pitchFamily="18" charset="0"/>
                <a:cs typeface="Times New Roman" pitchFamily="18" charset="0"/>
              </a:rPr>
              <a:t>JTabbedPane</a:t>
            </a:r>
          </a:p>
          <a:p>
            <a:pPr lvl="2" algn="just"/>
            <a:r>
              <a:rPr lang="en-US" dirty="0" smtClean="0">
                <a:latin typeface="Times New Roman" pitchFamily="18" charset="0"/>
                <a:cs typeface="Times New Roman" pitchFamily="18" charset="0"/>
              </a:rPr>
              <a:t>JFileChooser</a:t>
            </a:r>
          </a:p>
          <a:p>
            <a:pPr lvl="2" algn="just"/>
            <a:r>
              <a:rPr lang="en-US" dirty="0" smtClean="0">
                <a:latin typeface="Times New Roman" pitchFamily="18" charset="0"/>
                <a:cs typeface="Times New Roman" pitchFamily="18" charset="0"/>
              </a:rPr>
              <a:t>JColorChooser</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3</a:t>
            </a:fld>
            <a:endParaRPr kumimoji="0"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dirty="0" smtClean="0">
                <a:latin typeface="Arial" charset="0"/>
                <a:cs typeface="Arial" charset="0"/>
              </a:rPr>
              <a:t>The JSplitPane Class</a:t>
            </a:r>
          </a:p>
        </p:txBody>
      </p:sp>
      <p:sp>
        <p:nvSpPr>
          <p:cNvPr id="73731" name="Content Placeholder 2"/>
          <p:cNvSpPr>
            <a:spLocks noGrp="1"/>
          </p:cNvSpPr>
          <p:nvPr>
            <p:ph idx="1"/>
          </p:nvPr>
        </p:nvSpPr>
        <p:spPr>
          <a:xfrm>
            <a:off x="533400" y="3505200"/>
            <a:ext cx="8229600" cy="2743200"/>
          </a:xfrm>
        </p:spPr>
        <p:txBody>
          <a:bodyPr/>
          <a:lstStyle/>
          <a:p>
            <a:r>
              <a:rPr lang="en-US" sz="2400" dirty="0" smtClean="0">
                <a:latin typeface="Arial" charset="0"/>
                <a:cs typeface="Arial" charset="0"/>
              </a:rPr>
              <a:t>A </a:t>
            </a:r>
            <a:r>
              <a:rPr lang="en-US" sz="2400" b="1" dirty="0" smtClean="0">
                <a:latin typeface="Arial" charset="0"/>
                <a:cs typeface="Arial" charset="0"/>
              </a:rPr>
              <a:t>JSplitPane</a:t>
            </a:r>
            <a:r>
              <a:rPr lang="en-US" sz="2400" dirty="0" smtClean="0">
                <a:latin typeface="Arial" charset="0"/>
                <a:cs typeface="Arial" charset="0"/>
              </a:rPr>
              <a:t> displays two components, either side by side or one on top of the other. By dragging the divider that appears between the components, the user can specify how much of the split pane's total area goes to each component. You can divide screen space among three or more components by putting split panes inside of split panes</a:t>
            </a:r>
          </a:p>
        </p:txBody>
      </p:sp>
      <p:sp>
        <p:nvSpPr>
          <p:cNvPr id="73733" name="AutoShape 2" descr="A snapshot of SplitPaneDemo"/>
          <p:cNvSpPr>
            <a:spLocks noChangeAspect="1" noChangeArrowheads="1"/>
          </p:cNvSpPr>
          <p:nvPr/>
        </p:nvSpPr>
        <p:spPr bwMode="auto">
          <a:xfrm>
            <a:off x="155575" y="-1066800"/>
            <a:ext cx="3886200" cy="2228850"/>
          </a:xfrm>
          <a:prstGeom prst="rect">
            <a:avLst/>
          </a:prstGeom>
          <a:noFill/>
          <a:ln w="9525">
            <a:noFill/>
            <a:miter lim="800000"/>
            <a:headEnd/>
            <a:tailEnd/>
          </a:ln>
        </p:spPr>
        <p:txBody>
          <a:bodyPr/>
          <a:lstStyle/>
          <a:p>
            <a:endParaRPr lang="en-US" dirty="0"/>
          </a:p>
        </p:txBody>
      </p:sp>
      <p:sp>
        <p:nvSpPr>
          <p:cNvPr id="73734" name="AutoShape 4" descr="A snapshot of SplitPaneDemo"/>
          <p:cNvSpPr>
            <a:spLocks noChangeAspect="1" noChangeArrowheads="1"/>
          </p:cNvSpPr>
          <p:nvPr/>
        </p:nvSpPr>
        <p:spPr bwMode="auto">
          <a:xfrm>
            <a:off x="155575" y="-1066800"/>
            <a:ext cx="3886200" cy="2228850"/>
          </a:xfrm>
          <a:prstGeom prst="rect">
            <a:avLst/>
          </a:prstGeom>
          <a:noFill/>
          <a:ln w="9525">
            <a:noFill/>
            <a:miter lim="800000"/>
            <a:headEnd/>
            <a:tailEnd/>
          </a:ln>
        </p:spPr>
        <p:txBody>
          <a:bodyPr/>
          <a:lstStyle/>
          <a:p>
            <a:endParaRPr lang="en-US" dirty="0"/>
          </a:p>
        </p:txBody>
      </p:sp>
      <p:sp>
        <p:nvSpPr>
          <p:cNvPr id="73735" name="AutoShape 6" descr="A snapshot of SplitPaneDemo"/>
          <p:cNvSpPr>
            <a:spLocks noChangeAspect="1" noChangeArrowheads="1"/>
          </p:cNvSpPr>
          <p:nvPr/>
        </p:nvSpPr>
        <p:spPr bwMode="auto">
          <a:xfrm>
            <a:off x="155575" y="-1066800"/>
            <a:ext cx="3886200" cy="2228850"/>
          </a:xfrm>
          <a:prstGeom prst="rect">
            <a:avLst/>
          </a:prstGeom>
          <a:noFill/>
          <a:ln w="9525">
            <a:noFill/>
            <a:miter lim="800000"/>
            <a:headEnd/>
            <a:tailEnd/>
          </a:ln>
        </p:spPr>
        <p:txBody>
          <a:bodyPr/>
          <a:lstStyle/>
          <a:p>
            <a:endParaRPr lang="en-US" dirty="0"/>
          </a:p>
        </p:txBody>
      </p:sp>
      <p:pic>
        <p:nvPicPr>
          <p:cNvPr id="73736" name="Picture 7"/>
          <p:cNvPicPr>
            <a:picLocks noChangeAspect="1" noChangeArrowheads="1"/>
          </p:cNvPicPr>
          <p:nvPr/>
        </p:nvPicPr>
        <p:blipFill>
          <a:blip r:embed="rId2"/>
          <a:srcRect/>
          <a:stretch>
            <a:fillRect/>
          </a:stretch>
        </p:blipFill>
        <p:spPr bwMode="auto">
          <a:xfrm>
            <a:off x="2590800" y="1066800"/>
            <a:ext cx="3886200" cy="2228850"/>
          </a:xfrm>
          <a:prstGeom prst="rect">
            <a:avLst/>
          </a:prstGeom>
          <a:noFill/>
          <a:ln w="9525">
            <a:noFill/>
            <a:miter lim="800000"/>
            <a:headEnd/>
            <a:tailEnd/>
          </a:ln>
        </p:spPr>
      </p:pic>
      <p:sp>
        <p:nvSpPr>
          <p:cNvPr id="9" name="Slide Number Placeholder 8"/>
          <p:cNvSpPr>
            <a:spLocks noGrp="1"/>
          </p:cNvSpPr>
          <p:nvPr>
            <p:ph type="sldNum" sz="quarter" idx="12"/>
          </p:nvPr>
        </p:nvSpPr>
        <p:spPr/>
        <p:txBody>
          <a:bodyPr/>
          <a:lstStyle/>
          <a:p>
            <a:fld id="{CA15C064-DD44-4CAC-873E-2D1F54821676}" type="slidenum">
              <a:rPr kumimoji="0" lang="en-US" smtClean="0"/>
              <a:pPr/>
              <a:t>4</a:t>
            </a:fld>
            <a:endParaRPr kumimoji="0"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US" smtClean="0">
                <a:latin typeface="Arial" charset="0"/>
                <a:cs typeface="Arial" charset="0"/>
              </a:rPr>
              <a:t>Demo 11- SplitPane-Choosers</a:t>
            </a:r>
            <a:endParaRPr lang="en-US" dirty="0" smtClean="0">
              <a:latin typeface="Arial" charset="0"/>
              <a:cs typeface="Arial" charset="0"/>
            </a:endParaRPr>
          </a:p>
        </p:txBody>
      </p:sp>
      <p:sp>
        <p:nvSpPr>
          <p:cNvPr id="5" name="Rectangle 4"/>
          <p:cNvSpPr/>
          <p:nvPr/>
        </p:nvSpPr>
        <p:spPr>
          <a:xfrm>
            <a:off x="228600" y="1066800"/>
            <a:ext cx="868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How to use the JSplitPane, JFileChooser, JColorChooser classes?</a:t>
            </a:r>
          </a:p>
        </p:txBody>
      </p:sp>
      <p:pic>
        <p:nvPicPr>
          <p:cNvPr id="74757" name="Picture 2"/>
          <p:cNvPicPr>
            <a:picLocks noChangeAspect="1" noChangeArrowheads="1"/>
          </p:cNvPicPr>
          <p:nvPr/>
        </p:nvPicPr>
        <p:blipFill>
          <a:blip r:embed="rId2"/>
          <a:srcRect/>
          <a:stretch>
            <a:fillRect/>
          </a:stretch>
        </p:blipFill>
        <p:spPr bwMode="auto">
          <a:xfrm>
            <a:off x="1447800" y="1828800"/>
            <a:ext cx="6096000" cy="379095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CA15C064-DD44-4CAC-873E-2D1F54821676}" type="slidenum">
              <a:rPr kumimoji="0" lang="en-US" smtClean="0"/>
              <a:pPr/>
              <a:t>5</a:t>
            </a:fld>
            <a:endParaRPr kumimoji="0"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normAutofit/>
          </a:bodyPr>
          <a:lstStyle/>
          <a:p>
            <a:r>
              <a:rPr lang="en-US" sz="3200" smtClean="0">
                <a:latin typeface="Arial" charset="0"/>
                <a:cs typeface="Arial" charset="0"/>
              </a:rPr>
              <a:t>Demo 11- SplitPane-Choosers…</a:t>
            </a:r>
            <a:endParaRPr lang="en-US" sz="3200" dirty="0" smtClean="0">
              <a:latin typeface="Arial" charset="0"/>
              <a:cs typeface="Arial" charset="0"/>
            </a:endParaRPr>
          </a:p>
        </p:txBody>
      </p:sp>
      <p:pic>
        <p:nvPicPr>
          <p:cNvPr id="75780" name="Picture 2"/>
          <p:cNvPicPr>
            <a:picLocks noChangeAspect="1" noChangeArrowheads="1"/>
          </p:cNvPicPr>
          <p:nvPr/>
        </p:nvPicPr>
        <p:blipFill>
          <a:blip r:embed="rId2"/>
          <a:srcRect/>
          <a:stretch>
            <a:fillRect/>
          </a:stretch>
        </p:blipFill>
        <p:spPr bwMode="auto">
          <a:xfrm>
            <a:off x="457200" y="1295400"/>
            <a:ext cx="3810000" cy="2552700"/>
          </a:xfrm>
          <a:prstGeom prst="rect">
            <a:avLst/>
          </a:prstGeom>
          <a:noFill/>
          <a:ln w="9525">
            <a:noFill/>
            <a:miter lim="800000"/>
            <a:headEnd/>
            <a:tailEnd/>
          </a:ln>
        </p:spPr>
      </p:pic>
      <p:pic>
        <p:nvPicPr>
          <p:cNvPr id="75781" name="Picture 3"/>
          <p:cNvPicPr>
            <a:picLocks noChangeAspect="1" noChangeArrowheads="1"/>
          </p:cNvPicPr>
          <p:nvPr/>
        </p:nvPicPr>
        <p:blipFill>
          <a:blip r:embed="rId3"/>
          <a:srcRect/>
          <a:stretch>
            <a:fillRect/>
          </a:stretch>
        </p:blipFill>
        <p:spPr bwMode="auto">
          <a:xfrm>
            <a:off x="4572000" y="1295400"/>
            <a:ext cx="3810000" cy="2552700"/>
          </a:xfrm>
          <a:prstGeom prst="rect">
            <a:avLst/>
          </a:prstGeom>
          <a:noFill/>
          <a:ln w="9525">
            <a:noFill/>
            <a:miter lim="800000"/>
            <a:headEnd/>
            <a:tailEnd/>
          </a:ln>
        </p:spPr>
      </p:pic>
      <p:pic>
        <p:nvPicPr>
          <p:cNvPr id="75782" name="Picture 4"/>
          <p:cNvPicPr>
            <a:picLocks noChangeAspect="1" noChangeArrowheads="1"/>
          </p:cNvPicPr>
          <p:nvPr/>
        </p:nvPicPr>
        <p:blipFill>
          <a:blip r:embed="rId4"/>
          <a:srcRect/>
          <a:stretch>
            <a:fillRect/>
          </a:stretch>
        </p:blipFill>
        <p:spPr bwMode="auto">
          <a:xfrm>
            <a:off x="2590800" y="4038600"/>
            <a:ext cx="3810000" cy="255270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CA15C064-DD44-4CAC-873E-2D1F54821676}" type="slidenum">
              <a:rPr kumimoji="0" lang="en-US" smtClean="0"/>
              <a:pPr/>
              <a:t>6</a:t>
            </a:fld>
            <a:endParaRPr kumimoji="0"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normAutofit/>
          </a:bodyPr>
          <a:lstStyle/>
          <a:p>
            <a:r>
              <a:rPr lang="en-US" sz="2800" smtClean="0">
                <a:latin typeface="Arial" charset="0"/>
                <a:cs typeface="Arial" charset="0"/>
              </a:rPr>
              <a:t>Demo 11- SplitPane-Choosers…</a:t>
            </a:r>
            <a:endParaRPr lang="en-US" sz="2800" dirty="0" smtClean="0">
              <a:latin typeface="Arial" charset="0"/>
              <a:cs typeface="Arial" charset="0"/>
            </a:endParaRPr>
          </a:p>
        </p:txBody>
      </p:sp>
      <p:pic>
        <p:nvPicPr>
          <p:cNvPr id="76804" name="Picture 7"/>
          <p:cNvPicPr>
            <a:picLocks noChangeAspect="1" noChangeArrowheads="1"/>
          </p:cNvPicPr>
          <p:nvPr/>
        </p:nvPicPr>
        <p:blipFill>
          <a:blip r:embed="rId2"/>
          <a:srcRect/>
          <a:stretch>
            <a:fillRect/>
          </a:stretch>
        </p:blipFill>
        <p:spPr bwMode="auto">
          <a:xfrm>
            <a:off x="228600" y="914400"/>
            <a:ext cx="4476750" cy="2609850"/>
          </a:xfrm>
          <a:prstGeom prst="rect">
            <a:avLst/>
          </a:prstGeom>
          <a:noFill/>
          <a:ln w="9525">
            <a:noFill/>
            <a:miter lim="800000"/>
            <a:headEnd/>
            <a:tailEnd/>
          </a:ln>
        </p:spPr>
      </p:pic>
      <p:pic>
        <p:nvPicPr>
          <p:cNvPr id="76805" name="Picture 8"/>
          <p:cNvPicPr>
            <a:picLocks noChangeAspect="1" noChangeArrowheads="1"/>
          </p:cNvPicPr>
          <p:nvPr/>
        </p:nvPicPr>
        <p:blipFill>
          <a:blip r:embed="rId3"/>
          <a:srcRect/>
          <a:stretch>
            <a:fillRect/>
          </a:stretch>
        </p:blipFill>
        <p:spPr bwMode="auto">
          <a:xfrm>
            <a:off x="2895600" y="2971800"/>
            <a:ext cx="5705475" cy="952500"/>
          </a:xfrm>
          <a:prstGeom prst="rect">
            <a:avLst/>
          </a:prstGeom>
          <a:noFill/>
          <a:ln w="9525">
            <a:noFill/>
            <a:miter lim="800000"/>
            <a:headEnd/>
            <a:tailEnd/>
          </a:ln>
        </p:spPr>
      </p:pic>
      <p:pic>
        <p:nvPicPr>
          <p:cNvPr id="76806" name="Picture 10"/>
          <p:cNvPicPr>
            <a:picLocks noChangeAspect="1" noChangeArrowheads="1"/>
          </p:cNvPicPr>
          <p:nvPr/>
        </p:nvPicPr>
        <p:blipFill>
          <a:blip r:embed="rId4"/>
          <a:srcRect/>
          <a:stretch>
            <a:fillRect/>
          </a:stretch>
        </p:blipFill>
        <p:spPr bwMode="auto">
          <a:xfrm>
            <a:off x="2895600" y="4038600"/>
            <a:ext cx="5715000" cy="971550"/>
          </a:xfrm>
          <a:prstGeom prst="rect">
            <a:avLst/>
          </a:prstGeom>
          <a:noFill/>
          <a:ln w="9525">
            <a:noFill/>
            <a:miter lim="800000"/>
            <a:headEnd/>
            <a:tailEnd/>
          </a:ln>
        </p:spPr>
      </p:pic>
      <p:pic>
        <p:nvPicPr>
          <p:cNvPr id="76807" name="Picture 11"/>
          <p:cNvPicPr>
            <a:picLocks noChangeAspect="1" noChangeArrowheads="1"/>
          </p:cNvPicPr>
          <p:nvPr/>
        </p:nvPicPr>
        <p:blipFill>
          <a:blip r:embed="rId5"/>
          <a:srcRect/>
          <a:stretch>
            <a:fillRect/>
          </a:stretch>
        </p:blipFill>
        <p:spPr bwMode="auto">
          <a:xfrm>
            <a:off x="1371600" y="5029200"/>
            <a:ext cx="5648325" cy="781050"/>
          </a:xfrm>
          <a:prstGeom prst="rect">
            <a:avLst/>
          </a:prstGeom>
          <a:noFill/>
          <a:ln w="9525">
            <a:noFill/>
            <a:miter lim="800000"/>
            <a:headEnd/>
            <a:tailEnd/>
          </a:ln>
        </p:spPr>
      </p:pic>
      <p:pic>
        <p:nvPicPr>
          <p:cNvPr id="76808" name="Picture 12"/>
          <p:cNvPicPr>
            <a:picLocks noChangeAspect="1" noChangeArrowheads="1"/>
          </p:cNvPicPr>
          <p:nvPr/>
        </p:nvPicPr>
        <p:blipFill>
          <a:blip r:embed="rId6"/>
          <a:srcRect/>
          <a:stretch>
            <a:fillRect/>
          </a:stretch>
        </p:blipFill>
        <p:spPr bwMode="auto">
          <a:xfrm>
            <a:off x="228600" y="5838825"/>
            <a:ext cx="5724525" cy="790575"/>
          </a:xfrm>
          <a:prstGeom prst="rect">
            <a:avLst/>
          </a:prstGeom>
          <a:noFill/>
          <a:ln w="9525">
            <a:noFill/>
            <a:miter lim="800000"/>
            <a:headEnd/>
            <a:tailEnd/>
          </a:ln>
        </p:spPr>
      </p:pic>
      <p:cxnSp>
        <p:nvCxnSpPr>
          <p:cNvPr id="14" name="Straight Connector 13"/>
          <p:cNvCxnSpPr>
            <a:endCxn id="73736" idx="1"/>
          </p:cNvCxnSpPr>
          <p:nvPr/>
        </p:nvCxnSpPr>
        <p:spPr>
          <a:xfrm rot="5400000" flipH="1" flipV="1">
            <a:off x="542925" y="3514725"/>
            <a:ext cx="2419350" cy="2286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73738" idx="1"/>
          </p:cNvCxnSpPr>
          <p:nvPr/>
        </p:nvCxnSpPr>
        <p:spPr>
          <a:xfrm flipV="1">
            <a:off x="2286000" y="4524375"/>
            <a:ext cx="609600" cy="504825"/>
          </a:xfrm>
          <a:prstGeom prst="line">
            <a:avLst/>
          </a:prstGeom>
          <a:ln w="31750"/>
        </p:spPr>
        <p:style>
          <a:lnRef idx="1">
            <a:schemeClr val="accent1"/>
          </a:lnRef>
          <a:fillRef idx="0">
            <a:schemeClr val="accent1"/>
          </a:fillRef>
          <a:effectRef idx="0">
            <a:schemeClr val="accent1"/>
          </a:effectRef>
          <a:fontRef idx="minor">
            <a:schemeClr val="tx1"/>
          </a:fontRef>
        </p:style>
      </p:cxnSp>
      <p:pic>
        <p:nvPicPr>
          <p:cNvPr id="76811" name="Picture 12"/>
          <p:cNvPicPr>
            <a:picLocks noChangeAspect="1" noChangeArrowheads="1"/>
          </p:cNvPicPr>
          <p:nvPr/>
        </p:nvPicPr>
        <p:blipFill>
          <a:blip r:embed="rId7"/>
          <a:srcRect/>
          <a:stretch>
            <a:fillRect/>
          </a:stretch>
        </p:blipFill>
        <p:spPr bwMode="auto">
          <a:xfrm>
            <a:off x="4953000" y="914400"/>
            <a:ext cx="3505200" cy="2011363"/>
          </a:xfrm>
          <a:prstGeom prst="rect">
            <a:avLst/>
          </a:prstGeom>
          <a:noFill/>
          <a:ln w="9525">
            <a:noFill/>
            <a:miter lim="800000"/>
            <a:headEnd/>
            <a:tailEnd/>
          </a:ln>
        </p:spPr>
      </p:pic>
      <p:sp>
        <p:nvSpPr>
          <p:cNvPr id="12" name="Slide Number Placeholder 11"/>
          <p:cNvSpPr>
            <a:spLocks noGrp="1"/>
          </p:cNvSpPr>
          <p:nvPr>
            <p:ph type="sldNum" sz="quarter" idx="12"/>
          </p:nvPr>
        </p:nvSpPr>
        <p:spPr/>
        <p:txBody>
          <a:bodyPr/>
          <a:lstStyle/>
          <a:p>
            <a:fld id="{CA15C064-DD44-4CAC-873E-2D1F54821676}" type="slidenum">
              <a:rPr kumimoji="0" lang="en-US" smtClean="0"/>
              <a:pPr/>
              <a:t>7</a:t>
            </a:fld>
            <a:endParaRPr kumimoji="0"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normAutofit/>
          </a:bodyPr>
          <a:lstStyle/>
          <a:p>
            <a:r>
              <a:rPr lang="en-US" sz="2800" smtClean="0">
                <a:latin typeface="Arial" charset="0"/>
                <a:cs typeface="Arial" charset="0"/>
              </a:rPr>
              <a:t>Demo 11- SplitPane-Choosers…</a:t>
            </a:r>
            <a:endParaRPr lang="en-US" sz="2800" dirty="0" smtClean="0">
              <a:latin typeface="Arial" charset="0"/>
              <a:cs typeface="Arial" charset="0"/>
            </a:endParaRPr>
          </a:p>
        </p:txBody>
      </p:sp>
      <p:pic>
        <p:nvPicPr>
          <p:cNvPr id="77828" name="Picture 2"/>
          <p:cNvPicPr>
            <a:picLocks noChangeAspect="1" noChangeArrowheads="1"/>
          </p:cNvPicPr>
          <p:nvPr/>
        </p:nvPicPr>
        <p:blipFill>
          <a:blip r:embed="rId2"/>
          <a:srcRect/>
          <a:stretch>
            <a:fillRect/>
          </a:stretch>
        </p:blipFill>
        <p:spPr bwMode="auto">
          <a:xfrm>
            <a:off x="0" y="904875"/>
            <a:ext cx="5791200" cy="4962525"/>
          </a:xfrm>
          <a:prstGeom prst="rect">
            <a:avLst/>
          </a:prstGeom>
          <a:noFill/>
          <a:ln w="9525">
            <a:noFill/>
            <a:miter lim="800000"/>
            <a:headEnd/>
            <a:tailEnd/>
          </a:ln>
        </p:spPr>
      </p:pic>
      <p:pic>
        <p:nvPicPr>
          <p:cNvPr id="77829" name="Picture 3"/>
          <p:cNvPicPr>
            <a:picLocks noChangeAspect="1" noChangeArrowheads="1"/>
          </p:cNvPicPr>
          <p:nvPr/>
        </p:nvPicPr>
        <p:blipFill>
          <a:blip r:embed="rId3"/>
          <a:srcRect/>
          <a:stretch>
            <a:fillRect/>
          </a:stretch>
        </p:blipFill>
        <p:spPr bwMode="auto">
          <a:xfrm>
            <a:off x="685800" y="5943600"/>
            <a:ext cx="5676900" cy="762000"/>
          </a:xfrm>
          <a:prstGeom prst="rect">
            <a:avLst/>
          </a:prstGeom>
          <a:noFill/>
          <a:ln w="9525">
            <a:noFill/>
            <a:miter lim="800000"/>
            <a:headEnd/>
            <a:tailEnd/>
          </a:ln>
        </p:spPr>
      </p:pic>
      <p:pic>
        <p:nvPicPr>
          <p:cNvPr id="96260" name="Picture 4"/>
          <p:cNvPicPr>
            <a:picLocks noChangeAspect="1" noChangeArrowheads="1"/>
          </p:cNvPicPr>
          <p:nvPr/>
        </p:nvPicPr>
        <p:blipFill>
          <a:blip r:embed="rId4"/>
          <a:srcRect/>
          <a:stretch>
            <a:fillRect/>
          </a:stretch>
        </p:blipFill>
        <p:spPr bwMode="auto">
          <a:xfrm>
            <a:off x="3781425" y="1447800"/>
            <a:ext cx="5362575" cy="762000"/>
          </a:xfrm>
          <a:prstGeom prst="rect">
            <a:avLst/>
          </a:prstGeom>
          <a:noFill/>
          <a:ln w="9525">
            <a:solidFill>
              <a:schemeClr val="accent1">
                <a:shade val="95000"/>
                <a:satMod val="105000"/>
              </a:schemeClr>
            </a:solidFill>
            <a:miter lim="800000"/>
            <a:headEnd/>
            <a:tailEnd/>
          </a:ln>
          <a:effectLst/>
        </p:spPr>
      </p:pic>
      <p:pic>
        <p:nvPicPr>
          <p:cNvPr id="77831" name="Picture 5"/>
          <p:cNvPicPr>
            <a:picLocks noChangeAspect="1" noChangeArrowheads="1"/>
          </p:cNvPicPr>
          <p:nvPr/>
        </p:nvPicPr>
        <p:blipFill>
          <a:blip r:embed="rId5"/>
          <a:srcRect/>
          <a:stretch>
            <a:fillRect/>
          </a:stretch>
        </p:blipFill>
        <p:spPr bwMode="auto">
          <a:xfrm>
            <a:off x="5867400" y="2411413"/>
            <a:ext cx="3048000" cy="2160587"/>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CA15C064-DD44-4CAC-873E-2D1F54821676}" type="slidenum">
              <a:rPr kumimoji="0" lang="en-US" smtClean="0"/>
              <a:pPr/>
              <a:t>8</a:t>
            </a:fld>
            <a:endParaRPr kumimoji="0"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dirty="0" smtClean="0">
                <a:latin typeface="Arial" charset="0"/>
                <a:cs typeface="Arial" charset="0"/>
              </a:rPr>
              <a:t>The JOptionPane Class</a:t>
            </a:r>
          </a:p>
        </p:txBody>
      </p:sp>
      <p:pic>
        <p:nvPicPr>
          <p:cNvPr id="78852" name="Picture 4"/>
          <p:cNvPicPr>
            <a:picLocks noChangeAspect="1" noChangeArrowheads="1"/>
          </p:cNvPicPr>
          <p:nvPr/>
        </p:nvPicPr>
        <p:blipFill>
          <a:blip r:embed="rId2"/>
          <a:srcRect/>
          <a:stretch>
            <a:fillRect/>
          </a:stretch>
        </p:blipFill>
        <p:spPr bwMode="auto">
          <a:xfrm>
            <a:off x="4524375" y="1000125"/>
            <a:ext cx="4467225" cy="3114675"/>
          </a:xfrm>
          <a:prstGeom prst="rect">
            <a:avLst/>
          </a:prstGeom>
          <a:noFill/>
          <a:ln w="9525">
            <a:noFill/>
            <a:miter lim="800000"/>
            <a:headEnd/>
            <a:tailEnd/>
          </a:ln>
        </p:spPr>
      </p:pic>
      <p:sp>
        <p:nvSpPr>
          <p:cNvPr id="78853" name="Rectangle 5"/>
          <p:cNvSpPr>
            <a:spLocks noChangeArrowheads="1"/>
          </p:cNvSpPr>
          <p:nvPr/>
        </p:nvSpPr>
        <p:spPr bwMode="auto">
          <a:xfrm>
            <a:off x="3200400" y="990600"/>
            <a:ext cx="1066800" cy="304800"/>
          </a:xfrm>
          <a:prstGeom prst="rect">
            <a:avLst/>
          </a:prstGeom>
          <a:solidFill>
            <a:schemeClr val="accent1"/>
          </a:solidFill>
          <a:ln w="9525">
            <a:solidFill>
              <a:schemeClr val="tx1"/>
            </a:solidFill>
            <a:miter lim="800000"/>
            <a:headEnd/>
            <a:tailEnd/>
          </a:ln>
        </p:spPr>
        <p:txBody>
          <a:bodyPr wrap="none" anchor="ctr"/>
          <a:lstStyle/>
          <a:p>
            <a:pPr algn="ctr"/>
            <a:r>
              <a:rPr lang="en-US" dirty="0">
                <a:solidFill>
                  <a:schemeClr val="bg1"/>
                </a:solidFill>
              </a:rPr>
              <a:t>title</a:t>
            </a:r>
          </a:p>
        </p:txBody>
      </p:sp>
      <p:sp>
        <p:nvSpPr>
          <p:cNvPr id="78854" name="Rectangle 6"/>
          <p:cNvSpPr>
            <a:spLocks noChangeArrowheads="1"/>
          </p:cNvSpPr>
          <p:nvPr/>
        </p:nvSpPr>
        <p:spPr bwMode="auto">
          <a:xfrm>
            <a:off x="3200400" y="1524000"/>
            <a:ext cx="1066800" cy="304800"/>
          </a:xfrm>
          <a:prstGeom prst="rect">
            <a:avLst/>
          </a:prstGeom>
          <a:solidFill>
            <a:schemeClr val="accent1"/>
          </a:solidFill>
          <a:ln w="9525">
            <a:solidFill>
              <a:schemeClr val="tx1"/>
            </a:solidFill>
            <a:miter lim="800000"/>
            <a:headEnd/>
            <a:tailEnd/>
          </a:ln>
        </p:spPr>
        <p:txBody>
          <a:bodyPr wrap="none" anchor="ctr"/>
          <a:lstStyle/>
          <a:p>
            <a:pPr algn="ctr"/>
            <a:r>
              <a:rPr lang="en-US" sz="1600" dirty="0">
                <a:solidFill>
                  <a:schemeClr val="bg1"/>
                </a:solidFill>
              </a:rPr>
              <a:t>message</a:t>
            </a:r>
          </a:p>
        </p:txBody>
      </p:sp>
      <p:sp>
        <p:nvSpPr>
          <p:cNvPr id="78855" name="Rectangle 7"/>
          <p:cNvSpPr>
            <a:spLocks noChangeArrowheads="1"/>
          </p:cNvSpPr>
          <p:nvPr/>
        </p:nvSpPr>
        <p:spPr bwMode="auto">
          <a:xfrm>
            <a:off x="3200400" y="2971800"/>
            <a:ext cx="1066800" cy="304800"/>
          </a:xfrm>
          <a:prstGeom prst="rect">
            <a:avLst/>
          </a:prstGeom>
          <a:solidFill>
            <a:schemeClr val="accent1"/>
          </a:solidFill>
          <a:ln w="9525">
            <a:solidFill>
              <a:schemeClr val="tx1"/>
            </a:solidFill>
            <a:miter lim="800000"/>
            <a:headEnd/>
            <a:tailEnd/>
          </a:ln>
        </p:spPr>
        <p:txBody>
          <a:bodyPr wrap="none" anchor="ctr"/>
          <a:lstStyle/>
          <a:p>
            <a:pPr algn="ctr"/>
            <a:r>
              <a:rPr lang="en-US" sz="1600" dirty="0">
                <a:solidFill>
                  <a:schemeClr val="bg1"/>
                </a:solidFill>
              </a:rPr>
              <a:t>icon</a:t>
            </a:r>
          </a:p>
        </p:txBody>
      </p:sp>
      <p:sp>
        <p:nvSpPr>
          <p:cNvPr id="78856" name="Rectangle 8"/>
          <p:cNvSpPr>
            <a:spLocks noChangeArrowheads="1"/>
          </p:cNvSpPr>
          <p:nvPr/>
        </p:nvSpPr>
        <p:spPr bwMode="auto">
          <a:xfrm>
            <a:off x="3200400" y="3429000"/>
            <a:ext cx="1066800" cy="304800"/>
          </a:xfrm>
          <a:prstGeom prst="rect">
            <a:avLst/>
          </a:prstGeom>
          <a:solidFill>
            <a:schemeClr val="accent1"/>
          </a:solidFill>
          <a:ln w="9525">
            <a:solidFill>
              <a:schemeClr val="tx1"/>
            </a:solidFill>
            <a:miter lim="800000"/>
            <a:headEnd/>
            <a:tailEnd/>
          </a:ln>
        </p:spPr>
        <p:txBody>
          <a:bodyPr wrap="none" anchor="ctr"/>
          <a:lstStyle/>
          <a:p>
            <a:pPr algn="ctr"/>
            <a:r>
              <a:rPr lang="en-US" sz="1600" dirty="0">
                <a:solidFill>
                  <a:schemeClr val="bg1"/>
                </a:solidFill>
              </a:rPr>
              <a:t>buttons</a:t>
            </a:r>
          </a:p>
        </p:txBody>
      </p:sp>
      <p:sp>
        <p:nvSpPr>
          <p:cNvPr id="78857" name="Line 9"/>
          <p:cNvSpPr>
            <a:spLocks noChangeShapeType="1"/>
          </p:cNvSpPr>
          <p:nvPr/>
        </p:nvSpPr>
        <p:spPr bwMode="auto">
          <a:xfrm>
            <a:off x="4114800" y="1143000"/>
            <a:ext cx="457200" cy="0"/>
          </a:xfrm>
          <a:prstGeom prst="line">
            <a:avLst/>
          </a:prstGeom>
          <a:noFill/>
          <a:ln w="9525">
            <a:solidFill>
              <a:schemeClr val="tx1"/>
            </a:solidFill>
            <a:round/>
            <a:headEnd/>
            <a:tailEnd type="triangle" w="med" len="med"/>
          </a:ln>
        </p:spPr>
        <p:txBody>
          <a:bodyPr/>
          <a:lstStyle/>
          <a:p>
            <a:endParaRPr lang="en-US" dirty="0"/>
          </a:p>
        </p:txBody>
      </p:sp>
      <p:sp>
        <p:nvSpPr>
          <p:cNvPr id="78858" name="Line 10"/>
          <p:cNvSpPr>
            <a:spLocks noChangeShapeType="1"/>
          </p:cNvSpPr>
          <p:nvPr/>
        </p:nvSpPr>
        <p:spPr bwMode="auto">
          <a:xfrm flipV="1">
            <a:off x="4267200" y="1524000"/>
            <a:ext cx="1143000" cy="152400"/>
          </a:xfrm>
          <a:prstGeom prst="line">
            <a:avLst/>
          </a:prstGeom>
          <a:noFill/>
          <a:ln w="9525">
            <a:solidFill>
              <a:schemeClr val="tx1"/>
            </a:solidFill>
            <a:round/>
            <a:headEnd/>
            <a:tailEnd type="triangle" w="med" len="med"/>
          </a:ln>
        </p:spPr>
        <p:txBody>
          <a:bodyPr/>
          <a:lstStyle/>
          <a:p>
            <a:endParaRPr lang="en-US" dirty="0"/>
          </a:p>
        </p:txBody>
      </p:sp>
      <p:sp>
        <p:nvSpPr>
          <p:cNvPr id="78859" name="Line 11"/>
          <p:cNvSpPr>
            <a:spLocks noChangeShapeType="1"/>
          </p:cNvSpPr>
          <p:nvPr/>
        </p:nvSpPr>
        <p:spPr bwMode="auto">
          <a:xfrm>
            <a:off x="4267200" y="3124200"/>
            <a:ext cx="1371600" cy="0"/>
          </a:xfrm>
          <a:prstGeom prst="line">
            <a:avLst/>
          </a:prstGeom>
          <a:noFill/>
          <a:ln w="9525">
            <a:solidFill>
              <a:schemeClr val="tx1"/>
            </a:solidFill>
            <a:round/>
            <a:headEnd/>
            <a:tailEnd type="triangle" w="med" len="med"/>
          </a:ln>
        </p:spPr>
        <p:txBody>
          <a:bodyPr/>
          <a:lstStyle/>
          <a:p>
            <a:endParaRPr lang="en-US" dirty="0"/>
          </a:p>
        </p:txBody>
      </p:sp>
      <p:sp>
        <p:nvSpPr>
          <p:cNvPr id="78860" name="Line 12"/>
          <p:cNvSpPr>
            <a:spLocks noChangeShapeType="1"/>
          </p:cNvSpPr>
          <p:nvPr/>
        </p:nvSpPr>
        <p:spPr bwMode="auto">
          <a:xfrm>
            <a:off x="4267200" y="3581400"/>
            <a:ext cx="1981200" cy="0"/>
          </a:xfrm>
          <a:prstGeom prst="line">
            <a:avLst/>
          </a:prstGeom>
          <a:noFill/>
          <a:ln w="9525">
            <a:solidFill>
              <a:schemeClr val="tx1"/>
            </a:solidFill>
            <a:round/>
            <a:headEnd/>
            <a:tailEnd type="triangle" w="med" len="med"/>
          </a:ln>
        </p:spPr>
        <p:txBody>
          <a:bodyPr/>
          <a:lstStyle/>
          <a:p>
            <a:endParaRPr lang="en-US" dirty="0"/>
          </a:p>
        </p:txBody>
      </p:sp>
      <p:pic>
        <p:nvPicPr>
          <p:cNvPr id="78861" name="Picture 13"/>
          <p:cNvPicPr>
            <a:picLocks noChangeAspect="1" noChangeArrowheads="1"/>
          </p:cNvPicPr>
          <p:nvPr/>
        </p:nvPicPr>
        <p:blipFill>
          <a:blip r:embed="rId3">
            <a:lum bright="-20000" contrast="20000"/>
          </a:blip>
          <a:srcRect/>
          <a:stretch>
            <a:fillRect/>
          </a:stretch>
        </p:blipFill>
        <p:spPr bwMode="auto">
          <a:xfrm>
            <a:off x="76200" y="1676400"/>
            <a:ext cx="2809875" cy="2028825"/>
          </a:xfrm>
          <a:prstGeom prst="rect">
            <a:avLst/>
          </a:prstGeom>
          <a:noFill/>
          <a:ln w="9525">
            <a:noFill/>
            <a:miter lim="800000"/>
            <a:headEnd/>
            <a:tailEnd/>
          </a:ln>
        </p:spPr>
      </p:pic>
      <p:sp>
        <p:nvSpPr>
          <p:cNvPr id="14" name="Slide Number Placeholder 13"/>
          <p:cNvSpPr>
            <a:spLocks noGrp="1"/>
          </p:cNvSpPr>
          <p:nvPr>
            <p:ph type="sldNum" sz="quarter" idx="12"/>
          </p:nvPr>
        </p:nvSpPr>
        <p:spPr/>
        <p:txBody>
          <a:bodyPr/>
          <a:lstStyle/>
          <a:p>
            <a:fld id="{CA15C064-DD44-4CAC-873E-2D1F54821676}" type="slidenum">
              <a:rPr kumimoji="0" lang="en-US" smtClean="0"/>
              <a:pPr/>
              <a:t>9</a:t>
            </a:fld>
            <a:endParaRPr kumimoji="0" lang="en-US" dirty="0"/>
          </a:p>
        </p:txBody>
      </p:sp>
      <p:sp>
        <p:nvSpPr>
          <p:cNvPr id="15" name="Rectangle 14"/>
          <p:cNvSpPr/>
          <p:nvPr/>
        </p:nvSpPr>
        <p:spPr>
          <a:xfrm>
            <a:off x="152400" y="4800600"/>
            <a:ext cx="8839200" cy="1371600"/>
          </a:xfrm>
          <a:prstGeom prst="rect">
            <a:avLst/>
          </a:prstGeom>
          <a:solidFill>
            <a:srgbClr val="CC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0000FF"/>
                </a:solidFill>
              </a:rPr>
              <a:t>How to change the Java Look and feel?</a:t>
            </a:r>
          </a:p>
          <a:p>
            <a:pPr algn="ctr"/>
            <a:r>
              <a:rPr lang="en-US" sz="2800" dirty="0" smtClean="0">
                <a:solidFill>
                  <a:srgbClr val="0000FF"/>
                </a:solidFill>
              </a:rPr>
              <a:t>3 build-in mechanisms: Metal (default), Windows, Motif.</a:t>
            </a:r>
          </a:p>
          <a:p>
            <a:pPr algn="ctr"/>
            <a:r>
              <a:rPr lang="en-US" sz="2800" dirty="0" smtClean="0">
                <a:solidFill>
                  <a:srgbClr val="0000FF"/>
                </a:solidFill>
              </a:rPr>
              <a:t>Refer to the Java Tutorial</a:t>
            </a:r>
            <a:endParaRPr lang="en-US" sz="2800" dirty="0">
              <a:solidFill>
                <a:srgbClr val="0000FF"/>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472</TotalTime>
  <Words>192</Words>
  <Application>Microsoft Office PowerPoint</Application>
  <PresentationFormat>On-screen Show (4:3)</PresentationFormat>
  <Paragraphs>49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Franklin Gothic Book</vt:lpstr>
      <vt:lpstr>Perpetua</vt:lpstr>
      <vt:lpstr>Times New Roman</vt:lpstr>
      <vt:lpstr>Wingdings 2</vt:lpstr>
      <vt:lpstr>Equity</vt:lpstr>
      <vt:lpstr>Lecture 02 Creating Graphical User Interface Part 6</vt:lpstr>
      <vt:lpstr>Contents</vt:lpstr>
      <vt:lpstr>Panes</vt:lpstr>
      <vt:lpstr>The JSplitPane Class</vt:lpstr>
      <vt:lpstr>Demo 11- SplitPane-Choosers</vt:lpstr>
      <vt:lpstr>Demo 11- SplitPane-Choosers…</vt:lpstr>
      <vt:lpstr>Demo 11- SplitPane-Choosers…</vt:lpstr>
      <vt:lpstr>Demo 11- SplitPane-Choosers…</vt:lpstr>
      <vt:lpstr>The JOptionPane Class</vt:lpstr>
      <vt:lpstr>Summary</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Titile</dc:title>
  <dc:creator>USER</dc:creator>
  <cp:lastModifiedBy>Đăng Tâm</cp:lastModifiedBy>
  <cp:revision>36</cp:revision>
  <dcterms:created xsi:type="dcterms:W3CDTF">2014-12-30T03:31:12Z</dcterms:created>
  <dcterms:modified xsi:type="dcterms:W3CDTF">2020-08-01T05:05:54Z</dcterms:modified>
</cp:coreProperties>
</file>