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6" r:id="rId1"/>
  </p:sldMasterIdLst>
  <p:notesMasterIdLst>
    <p:notesMasterId r:id="rId25"/>
  </p:notesMasterIdLst>
  <p:sldIdLst>
    <p:sldId id="256" r:id="rId2"/>
    <p:sldId id="257" r:id="rId3"/>
    <p:sldId id="266" r:id="rId4"/>
    <p:sldId id="316" r:id="rId5"/>
    <p:sldId id="313" r:id="rId6"/>
    <p:sldId id="314" r:id="rId7"/>
    <p:sldId id="267" r:id="rId8"/>
    <p:sldId id="268" r:id="rId9"/>
    <p:sldId id="269" r:id="rId10"/>
    <p:sldId id="270" r:id="rId11"/>
    <p:sldId id="315" r:id="rId12"/>
    <p:sldId id="317" r:id="rId13"/>
    <p:sldId id="318" r:id="rId14"/>
    <p:sldId id="319" r:id="rId15"/>
    <p:sldId id="320" r:id="rId16"/>
    <p:sldId id="323" r:id="rId17"/>
    <p:sldId id="322" r:id="rId18"/>
    <p:sldId id="324" r:id="rId19"/>
    <p:sldId id="325" r:id="rId20"/>
    <p:sldId id="326" r:id="rId21"/>
    <p:sldId id="327" r:id="rId22"/>
    <p:sldId id="311" r:id="rId23"/>
    <p:sldId id="31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FF99"/>
    <a:srgbClr val="99FF99"/>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160" autoAdjust="0"/>
    <p:restoredTop sz="84639" autoAdjust="0"/>
  </p:normalViewPr>
  <p:slideViewPr>
    <p:cSldViewPr>
      <p:cViewPr varScale="1">
        <p:scale>
          <a:sx n="75" d="100"/>
          <a:sy n="75" d="100"/>
        </p:scale>
        <p:origin x="1411"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18B72C-0139-49C4-BC11-B1BC54406BD1}" type="datetimeFigureOut">
              <a:rPr lang="en-US" smtClean="0"/>
              <a:pPr/>
              <a:t>07-Aug-20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B1ADBD-9B17-403B-9B36-67BA1ABD708B}" type="slidenum">
              <a:rPr lang="en-US" smtClean="0"/>
              <a:pPr/>
              <a:t>‹#›</a:t>
            </a:fld>
            <a:endParaRPr lang="en-US" dirty="0"/>
          </a:p>
        </p:txBody>
      </p:sp>
    </p:spTree>
    <p:extLst>
      <p:ext uri="{BB962C8B-B14F-4D97-AF65-F5344CB8AC3E}">
        <p14:creationId xmlns:p14="http://schemas.microsoft.com/office/powerpoint/2010/main" val="180978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B1ADBD-9B17-403B-9B36-67BA1ABD708B}" type="slidenum">
              <a:rPr lang="en-US" smtClean="0"/>
              <a:pPr/>
              <a:t>5</a:t>
            </a:fld>
            <a:endParaRPr lang="en-US" dirty="0"/>
          </a:p>
        </p:txBody>
      </p:sp>
    </p:spTree>
    <p:extLst>
      <p:ext uri="{BB962C8B-B14F-4D97-AF65-F5344CB8AC3E}">
        <p14:creationId xmlns:p14="http://schemas.microsoft.com/office/powerpoint/2010/main" val="2211609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B1ADBD-9B17-403B-9B36-67BA1ABD708B}" type="slidenum">
              <a:rPr lang="en-US" smtClean="0"/>
              <a:pPr/>
              <a:t>19</a:t>
            </a:fld>
            <a:endParaRPr lang="en-US" dirty="0"/>
          </a:p>
        </p:txBody>
      </p:sp>
    </p:spTree>
    <p:extLst>
      <p:ext uri="{BB962C8B-B14F-4D97-AF65-F5344CB8AC3E}">
        <p14:creationId xmlns:p14="http://schemas.microsoft.com/office/powerpoint/2010/main" val="39834288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F80DC5F-7F63-4C89-B668-8E3AB11F8A12}" type="datetime1">
              <a:rPr lang="en-US" smtClean="0"/>
              <a:pPr/>
              <a:t>07-Aug-20</a:t>
            </a:fld>
            <a:endParaRPr lang="en-US" dirty="0">
              <a:solidFill>
                <a:srgbClr val="FFFFFF"/>
              </a:solidFill>
            </a:endParaRPr>
          </a:p>
        </p:txBody>
      </p:sp>
      <p:sp>
        <p:nvSpPr>
          <p:cNvPr id="17" name="Footer Placeholder 16"/>
          <p:cNvSpPr>
            <a:spLocks noGrp="1"/>
          </p:cNvSpPr>
          <p:nvPr>
            <p:ph type="ftr" sz="quarter" idx="11"/>
          </p:nvPr>
        </p:nvSpPr>
        <p:spPr/>
        <p:txBody>
          <a:bodyPr/>
          <a:lstStyle/>
          <a:p>
            <a:endParaRPr kumimoji="0" lang="en-US" dirty="0">
              <a:solidFill>
                <a:schemeClr val="accent1">
                  <a:tint val="20000"/>
                </a:schemeClr>
              </a:solidFill>
            </a:endParaRPr>
          </a:p>
        </p:txBody>
      </p:sp>
      <p:sp>
        <p:nvSpPr>
          <p:cNvPr id="29" name="Slide Number Placeholder 28"/>
          <p:cNvSpPr>
            <a:spLocks noGrp="1"/>
          </p:cNvSpPr>
          <p:nvPr>
            <p:ph type="sldNum" sz="quarter" idx="12"/>
          </p:nvPr>
        </p:nvSpPr>
        <p:spPr>
          <a:xfrm>
            <a:off x="146304" y="6210300"/>
            <a:ext cx="539496" cy="457200"/>
          </a:xfrm>
        </p:spPr>
        <p:txBody>
          <a:bodyPr lIns="0" tIns="0" rIns="0" bIns="0">
            <a:noAutofit/>
          </a:bodyPr>
          <a:lstStyle>
            <a:lvl1pPr>
              <a:defRPr sz="1400">
                <a:solidFill>
                  <a:srgbClr val="FFFFFF"/>
                </a:solidFill>
              </a:defRPr>
            </a:lvl1pPr>
          </a:lstStyle>
          <a:p>
            <a:fld id="{CA15C064-DD44-4CAC-873E-2D1F54821676}" type="slidenum">
              <a:rPr kumimoji="0" lang="en-US" smtClean="0"/>
              <a:pPr/>
              <a:t>‹#›</a:t>
            </a:fld>
            <a:endParaRPr kumimoji="0"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pic>
        <p:nvPicPr>
          <p:cNvPr id="15" name="Picture 14"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8"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631DD5A-EDFF-4B25-8FCC-E61799E3FEC7}" type="datetime1">
              <a:rPr lang="en-US" smtClean="0"/>
              <a:pPr/>
              <a:t>07-Aug-20</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D30CBD-4DA0-4629-965F-E48BB8A9AD83}" type="datetime1">
              <a:rPr lang="en-US" smtClean="0"/>
              <a:pPr/>
              <a:t>07-Aug-20</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78ABD3D-96B8-4A35-8A13-6AE8A9D58F90}" type="datetime1">
              <a:rPr lang="en-US" smtClean="0"/>
              <a:pPr/>
              <a:t>07-Aug-20</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9" name="Picture 10"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45E9330-3801-438C-B724-2C2329AD3EBB}" type="datetime1">
              <a:rPr lang="en-US" smtClean="0"/>
              <a:pPr/>
              <a:t>07-Aug-20</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kumimoji="0"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pic>
        <p:nvPicPr>
          <p:cNvPr id="13" name="Picture 12"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5"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B8F50C1-0D64-4D42-8CBD-589B2F524D08}" type="datetime1">
              <a:rPr lang="en-US" smtClean="0"/>
              <a:pPr/>
              <a:t>07-Aug-20</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9"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4C2F22C-87C6-476D-8788-F1D1D6C60A5E}" type="datetime1">
              <a:rPr lang="en-US" smtClean="0"/>
              <a:pPr/>
              <a:t>07-Aug-20</a:t>
            </a:fld>
            <a:endParaRPr lang="en-US" dirty="0"/>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56293D9-CA3B-4C83-8A7F-97B77A74D4D2}" type="datetime1">
              <a:rPr lang="en-US" smtClean="0"/>
              <a:pPr/>
              <a:t>07-Aug-20</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FA7D67-39CB-4263-A420-8047187D2A10}" type="datetime1">
              <a:rPr lang="en-US" smtClean="0"/>
              <a:pPr/>
              <a:t>07-Aug-20</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663AB1C-9C0D-4BC0-9162-186ABCD268A0}" type="datetime1">
              <a:rPr lang="en-US" smtClean="0"/>
              <a:pPr/>
              <a:t>07-Aug-20</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1"/>
          <p:cNvPicPr>
            <a:picLocks noChangeAspect="1" noChangeArrowheads="1"/>
          </p:cNvPicPr>
          <p:nvPr userDrawn="1"/>
        </p:nvPicPr>
        <p:blipFill>
          <a:blip r:embed="rId2"/>
          <a:srcRect/>
          <a:stretch>
            <a:fillRect/>
          </a:stretch>
        </p:blipFill>
        <p:spPr bwMode="auto">
          <a:xfrm>
            <a:off x="0" y="0"/>
            <a:ext cx="2133600" cy="590550"/>
          </a:xfrm>
          <a:prstGeom prst="rect">
            <a:avLst/>
          </a:prstGeom>
          <a:noFill/>
          <a:ln w="9525">
            <a:noFill/>
            <a:miter lim="800000"/>
            <a:headEnd/>
            <a:tailEnd/>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8599421-DC92-4F62-871A-749F7E191AD0}" type="datetime1">
              <a:rPr lang="en-US" smtClean="0"/>
              <a:pPr/>
              <a:t>07-Aug-20</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kumimoji="0" lang="en-US" dirty="0"/>
          </a:p>
        </p:txBody>
      </p:sp>
      <p:sp>
        <p:nvSpPr>
          <p:cNvPr id="7" name="Slide Number Placeholder 6"/>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0"/>
            <a:ext cx="7696200" cy="6858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914400"/>
            <a:ext cx="7772400" cy="51054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2245604-EE3F-431F-A2E9-943810AA10B9}" type="datetime1">
              <a:rPr lang="en-US" smtClean="0"/>
              <a:pPr/>
              <a:t>07-Aug-20</a:t>
            </a:fld>
            <a:endParaRPr lang="en-US" sz="1000" dirty="0">
              <a:solidFill>
                <a:schemeClr val="tx1"/>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lgn="r" eaLnBrk="1" latinLnBrk="0" hangingPunct="1"/>
            <a:endParaRPr kumimoji="0" lang="en-US" sz="1000" dirty="0">
              <a:solidFill>
                <a:schemeClr val="tx1"/>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A15C064-DD44-4CAC-873E-2D1F54821676}" type="slidenum">
              <a:rPr kumimoji="0" lang="en-US" smtClean="0"/>
              <a:pPr/>
              <a:t>‹#›</a:t>
            </a:fld>
            <a:endParaRPr kumimoji="0" lang="en-US" dirty="0">
              <a:solidFill>
                <a:schemeClr val="accent1">
                  <a:shade val="75000"/>
                </a:schemeClr>
              </a:solidFill>
            </a:endParaRPr>
          </a:p>
        </p:txBody>
      </p:sp>
      <p:pic>
        <p:nvPicPr>
          <p:cNvPr id="11" name="Picture 10" descr="Java"/>
          <p:cNvPicPr>
            <a:picLocks noChangeAspect="1" noChangeArrowheads="1"/>
          </p:cNvPicPr>
          <p:nvPr userDrawn="1"/>
        </p:nvPicPr>
        <p:blipFill>
          <a:blip r:embed="rId13"/>
          <a:srcRect/>
          <a:stretch>
            <a:fillRect/>
          </a:stretch>
        </p:blipFill>
        <p:spPr bwMode="auto">
          <a:xfrm>
            <a:off x="8610600" y="0"/>
            <a:ext cx="495300" cy="838200"/>
          </a:xfrm>
          <a:prstGeom prst="rect">
            <a:avLst/>
          </a:prstGeom>
          <a:noFill/>
          <a:ln w="9525">
            <a:noFill/>
            <a:miter lim="800000"/>
            <a:headEnd/>
            <a:tailEnd/>
          </a:ln>
        </p:spPr>
      </p:pic>
      <p:pic>
        <p:nvPicPr>
          <p:cNvPr id="12" name="Picture 1"/>
          <p:cNvPicPr>
            <a:picLocks noChangeAspect="1" noChangeArrowheads="1"/>
          </p:cNvPicPr>
          <p:nvPr userDrawn="1"/>
        </p:nvPicPr>
        <p:blipFill>
          <a:blip r:embed="rId14"/>
          <a:srcRect/>
          <a:stretch>
            <a:fillRect/>
          </a:stretch>
        </p:blipFill>
        <p:spPr bwMode="auto">
          <a:xfrm>
            <a:off x="0" y="0"/>
            <a:ext cx="2133600" cy="5905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hf hdr="0" ftr="0" dt="0"/>
  <p:txStyles>
    <p:titleStyle>
      <a:lvl1pPr algn="r" rtl="0" eaLnBrk="1" latinLnBrk="0" hangingPunct="1">
        <a:spcBef>
          <a:spcPct val="0"/>
        </a:spcBef>
        <a:buNone/>
        <a:defRPr kumimoji="0" sz="3600" b="1" kern="1200">
          <a:solidFill>
            <a:srgbClr val="0000FF"/>
          </a:solidFill>
          <a:latin typeface="Arial" pitchFamily="34" charset="0"/>
          <a:ea typeface="+mj-ea"/>
          <a:cs typeface="Arial" pitchFamily="34" charset="0"/>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Arial" pitchFamily="34" charset="0"/>
          <a:ea typeface="+mn-ea"/>
          <a:cs typeface="Arial" pitchFamily="34" charset="0"/>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Arial" pitchFamily="34" charset="0"/>
          <a:ea typeface="+mn-ea"/>
          <a:cs typeface="Arial" pitchFamily="34" charset="0"/>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Arial" pitchFamily="34" charset="0"/>
          <a:ea typeface="+mn-ea"/>
          <a:cs typeface="Arial" pitchFamily="34" charset="0"/>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Arial" pitchFamily="34" charset="0"/>
          <a:ea typeface="+mn-ea"/>
          <a:cs typeface="Arial" pitchFamily="34" charset="0"/>
        </a:defRPr>
      </a:lvl4pPr>
      <a:lvl5pPr marL="1371600" indent="-228600" algn="l" rtl="0" eaLnBrk="1" latinLnBrk="0" hangingPunct="1">
        <a:spcBef>
          <a:spcPts val="370"/>
        </a:spcBef>
        <a:buClr>
          <a:schemeClr val="accent3"/>
        </a:buClr>
        <a:buFontTx/>
        <a:buChar char="o"/>
        <a:defRPr kumimoji="0" sz="2000" kern="1200">
          <a:solidFill>
            <a:schemeClr val="tx1"/>
          </a:solidFill>
          <a:latin typeface="Arial" pitchFamily="34" charset="0"/>
          <a:ea typeface="+mn-ea"/>
          <a:cs typeface="Arial" pitchFamily="34"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file:///J:\Softs\JavaSofts\JavaDocs\docs-Java8\api\java\net\URLEncoder.html" TargetMode="External"/><Relationship Id="rId3" Type="http://schemas.openxmlformats.org/officeDocument/2006/relationships/hyperlink" Target="file:///J:\Softs\JavaSofts\JavaDocs\docs-Java8\api\java\io\Serializable.html" TargetMode="External"/><Relationship Id="rId7" Type="http://schemas.openxmlformats.org/officeDocument/2006/relationships/hyperlink" Target="file:///J:\Softs\JavaSofts\JavaDocs\docs-Java8\api\java\net\URLDecoder.html" TargetMode="External"/><Relationship Id="rId12" Type="http://schemas.openxmlformats.org/officeDocument/2006/relationships/hyperlink" Target="file:///J:\Softs\JavaSofts\JavaDocs\docs-Java8\api\java\net\Socket.html" TargetMode="External"/><Relationship Id="rId2" Type="http://schemas.openxmlformats.org/officeDocument/2006/relationships/hyperlink" Target="file:///J:\Softs\JavaSofts\JavaDocs\docs-Java8\api\java\net\URL.html" TargetMode="External"/><Relationship Id="rId1" Type="http://schemas.openxmlformats.org/officeDocument/2006/relationships/slideLayout" Target="../slideLayouts/slideLayout2.xml"/><Relationship Id="rId6" Type="http://schemas.openxmlformats.org/officeDocument/2006/relationships/hyperlink" Target="file:///J:\Softs\JavaSofts\JavaDocs\docs-Java8\api\java\net\JarURLConnection.html" TargetMode="External"/><Relationship Id="rId11" Type="http://schemas.openxmlformats.org/officeDocument/2006/relationships/hyperlink" Target="file:///J:\Softs\JavaSofts\JavaDocs\docs-Java8\api\java\io\Closeable.html" TargetMode="External"/><Relationship Id="rId5" Type="http://schemas.openxmlformats.org/officeDocument/2006/relationships/hyperlink" Target="file:///J:\Softs\JavaSofts\JavaDocs\docs-Java8\api\java\net\HttpURLConnection.html" TargetMode="External"/><Relationship Id="rId10" Type="http://schemas.openxmlformats.org/officeDocument/2006/relationships/hyperlink" Target="file:///J:\Softs\JavaSofts\JavaDocs\docs-Java8\api\java\net\ServerSocket.html" TargetMode="External"/><Relationship Id="rId4" Type="http://schemas.openxmlformats.org/officeDocument/2006/relationships/hyperlink" Target="file:///J:\Softs\JavaSofts\JavaDocs\docs-Java8\api\java\net\URLConnection.html" TargetMode="External"/><Relationship Id="rId9" Type="http://schemas.openxmlformats.org/officeDocument/2006/relationships/hyperlink" Target="file:///J:\Softs\JavaSofts\JavaDocs\docs-Java8\api\java\net\URLStreamHandler.html"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file:///J:\Softs\JavaSofts\JavaDocs\docs-Java8\api\java\io\Serializable.html" TargetMode="External"/><Relationship Id="rId2" Type="http://schemas.openxmlformats.org/officeDocument/2006/relationships/hyperlink" Target="file:///J:\Softs\JavaSofts\JavaDocs\docs-Java8\api\java\lang\Object.html" TargetMode="External"/><Relationship Id="rId1" Type="http://schemas.openxmlformats.org/officeDocument/2006/relationships/slideLayout" Target="../slideLayouts/slideLayout2.xml"/><Relationship Id="rId6" Type="http://schemas.openxmlformats.org/officeDocument/2006/relationships/hyperlink" Target="file:///J:\Softs\JavaSofts\JavaDocs\docs-Java8\api\java\net\URLStreamHandler.html" TargetMode="External"/><Relationship Id="rId5" Type="http://schemas.openxmlformats.org/officeDocument/2006/relationships/hyperlink" Target="file:///J:\Softs\JavaSofts\JavaDocs\docs-Java8\api\java\lang\String.html" TargetMode="External"/><Relationship Id="rId4" Type="http://schemas.openxmlformats.org/officeDocument/2006/relationships/hyperlink" Target="file:///J:\Softs\JavaSofts\JavaDocs\docs-Java8\api\java\net\URL.htm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ietf.org/rfc/rfc790.txt"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C00000"/>
          </a:solidFill>
        </p:spPr>
        <p:txBody>
          <a:bodyPr>
            <a:normAutofit fontScale="90000"/>
          </a:bodyPr>
          <a:lstStyle/>
          <a:p>
            <a:r>
              <a:rPr dirty="0" smtClean="0">
                <a:latin typeface="Arial" charset="0"/>
                <a:cs typeface="Arial" charset="0"/>
              </a:rPr>
              <a:t>Lecture 03</a:t>
            </a:r>
            <a:br>
              <a:rPr dirty="0" smtClean="0">
                <a:latin typeface="Arial" charset="0"/>
                <a:cs typeface="Arial" charset="0"/>
              </a:rPr>
            </a:br>
            <a:r>
              <a:rPr dirty="0" smtClean="0">
                <a:latin typeface="Arial" charset="0"/>
                <a:cs typeface="Arial" charset="0"/>
              </a:rPr>
              <a:t>Custom Networking</a:t>
            </a:r>
            <a:br>
              <a:rPr dirty="0" smtClean="0">
                <a:latin typeface="Arial" charset="0"/>
                <a:cs typeface="Arial" charset="0"/>
              </a:rPr>
            </a:br>
            <a:r>
              <a:rPr dirty="0" smtClean="0">
                <a:latin typeface="Arial" charset="0"/>
                <a:cs typeface="Arial" charset="0"/>
              </a:rPr>
              <a:t>Part 1</a:t>
            </a:r>
            <a:endParaRPr lang="en-US" dirty="0"/>
          </a:p>
        </p:txBody>
      </p:sp>
      <p:pic>
        <p:nvPicPr>
          <p:cNvPr id="5"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6"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
        <p:nvSpPr>
          <p:cNvPr id="8" name="Subtitle 7"/>
          <p:cNvSpPr>
            <a:spLocks noGrp="1"/>
          </p:cNvSpPr>
          <p:nvPr>
            <p:ph type="subTitle" idx="1"/>
          </p:nvPr>
        </p:nvSpPr>
        <p:spPr/>
        <p:txBody>
          <a:bodyPr>
            <a:normAutofit/>
          </a:bodyPr>
          <a:lstStyle/>
          <a:p>
            <a:r>
              <a:rPr lang="en-US" b="1" dirty="0" smtClean="0">
                <a:solidFill>
                  <a:srgbClr val="00B050"/>
                </a:solidFill>
              </a:rPr>
              <a:t>Networking Basics</a:t>
            </a:r>
          </a:p>
          <a:p>
            <a:r>
              <a:rPr lang="en-US" b="1" dirty="0" smtClean="0">
                <a:solidFill>
                  <a:srgbClr val="00B050"/>
                </a:solidFill>
              </a:rPr>
              <a:t>Working with URL </a:t>
            </a:r>
            <a:endParaRPr lang="en-US" b="1" dirty="0">
              <a:solidFill>
                <a:srgbClr val="00B050"/>
              </a:solidFill>
            </a:endParaRPr>
          </a:p>
        </p:txBody>
      </p:sp>
      <p:sp>
        <p:nvSpPr>
          <p:cNvPr id="7" name="Rectangle 6"/>
          <p:cNvSpPr/>
          <p:nvPr/>
        </p:nvSpPr>
        <p:spPr>
          <a:xfrm>
            <a:off x="1219200" y="5334000"/>
            <a:ext cx="5754332" cy="461665"/>
          </a:xfrm>
          <a:prstGeom prst="rect">
            <a:avLst/>
          </a:prstGeom>
        </p:spPr>
        <p:txBody>
          <a:bodyPr wrap="none">
            <a:spAutoFit/>
          </a:bodyPr>
          <a:lstStyle/>
          <a:p>
            <a:r>
              <a:rPr lang="en-US" sz="2400" dirty="0" smtClean="0"/>
              <a:t>Reference: tutorial-2015/networking/index.html</a:t>
            </a: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4"/>
          <p:cNvPicPr>
            <a:picLocks noChangeAspect="1" noChangeArrowheads="1"/>
          </p:cNvPicPr>
          <p:nvPr/>
        </p:nvPicPr>
        <p:blipFill>
          <a:blip r:embed="rId2">
            <a:lum bright="-20000" contrast="20000"/>
          </a:blip>
          <a:srcRect/>
          <a:stretch>
            <a:fillRect/>
          </a:stretch>
        </p:blipFill>
        <p:spPr bwMode="auto">
          <a:xfrm>
            <a:off x="2514600" y="1828800"/>
            <a:ext cx="6629400" cy="4658806"/>
          </a:xfrm>
          <a:prstGeom prst="rect">
            <a:avLst/>
          </a:prstGeom>
          <a:noFill/>
          <a:ln w="9525">
            <a:noFill/>
            <a:miter lim="800000"/>
            <a:headEnd/>
            <a:tailEnd/>
          </a:ln>
        </p:spPr>
      </p:pic>
      <p:sp>
        <p:nvSpPr>
          <p:cNvPr id="19459" name="Title 1"/>
          <p:cNvSpPr>
            <a:spLocks noGrp="1"/>
          </p:cNvSpPr>
          <p:nvPr>
            <p:ph type="title"/>
          </p:nvPr>
        </p:nvSpPr>
        <p:spPr>
          <a:xfrm>
            <a:off x="1447800" y="152400"/>
            <a:ext cx="7162800" cy="533400"/>
          </a:xfrm>
        </p:spPr>
        <p:txBody>
          <a:bodyPr>
            <a:normAutofit fontScale="90000"/>
          </a:bodyPr>
          <a:lstStyle/>
          <a:p>
            <a:r>
              <a:rPr lang="en-US" dirty="0" smtClean="0">
                <a:latin typeface="Arial" charset="0"/>
                <a:cs typeface="Arial" charset="0"/>
              </a:rPr>
              <a:t>Client-Server Model: Anatomy…</a:t>
            </a:r>
          </a:p>
        </p:txBody>
      </p:sp>
      <p:sp>
        <p:nvSpPr>
          <p:cNvPr id="19460" name="Content Placeholder 2"/>
          <p:cNvSpPr>
            <a:spLocks noGrp="1"/>
          </p:cNvSpPr>
          <p:nvPr>
            <p:ph idx="1"/>
          </p:nvPr>
        </p:nvSpPr>
        <p:spPr>
          <a:xfrm>
            <a:off x="76200" y="914400"/>
            <a:ext cx="8915400" cy="609600"/>
          </a:xfrm>
        </p:spPr>
        <p:txBody>
          <a:bodyPr>
            <a:noAutofit/>
          </a:bodyPr>
          <a:lstStyle/>
          <a:p>
            <a:pPr>
              <a:buFont typeface="Arial" charset="0"/>
              <a:buNone/>
            </a:pPr>
            <a:r>
              <a:rPr lang="en-US" sz="2200" dirty="0" smtClean="0">
                <a:solidFill>
                  <a:srgbClr val="FF0000"/>
                </a:solidFill>
                <a:latin typeface="Arial" charset="0"/>
                <a:cs typeface="Arial" charset="0"/>
              </a:rPr>
              <a:t>How to distinguish a network-communicating process in a computer?</a:t>
            </a:r>
          </a:p>
        </p:txBody>
      </p:sp>
      <p:pic>
        <p:nvPicPr>
          <p:cNvPr id="19462" name="Picture 2"/>
          <p:cNvPicPr>
            <a:picLocks noChangeAspect="1" noChangeArrowheads="1"/>
          </p:cNvPicPr>
          <p:nvPr/>
        </p:nvPicPr>
        <p:blipFill>
          <a:blip r:embed="rId3"/>
          <a:srcRect/>
          <a:stretch>
            <a:fillRect/>
          </a:stretch>
        </p:blipFill>
        <p:spPr bwMode="auto">
          <a:xfrm>
            <a:off x="149018" y="1828800"/>
            <a:ext cx="3813382" cy="1895474"/>
          </a:xfrm>
          <a:prstGeom prst="rect">
            <a:avLst/>
          </a:prstGeom>
          <a:noFill/>
          <a:ln w="9525">
            <a:noFill/>
            <a:miter lim="800000"/>
            <a:headEnd/>
            <a:tailEnd/>
          </a:ln>
        </p:spPr>
      </p:pic>
      <p:sp>
        <p:nvSpPr>
          <p:cNvPr id="7" name="Rectangle 6"/>
          <p:cNvSpPr/>
          <p:nvPr/>
        </p:nvSpPr>
        <p:spPr>
          <a:xfrm>
            <a:off x="7772400" y="1295400"/>
            <a:ext cx="990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PORT</a:t>
            </a:r>
            <a:endParaRPr lang="en-US" sz="2400" dirty="0"/>
          </a:p>
        </p:txBody>
      </p:sp>
      <p:sp>
        <p:nvSpPr>
          <p:cNvPr id="8" name="Slide Number Placeholder 7"/>
          <p:cNvSpPr>
            <a:spLocks noGrp="1"/>
          </p:cNvSpPr>
          <p:nvPr>
            <p:ph type="sldNum" sz="quarter" idx="12"/>
          </p:nvPr>
        </p:nvSpPr>
        <p:spPr/>
        <p:txBody>
          <a:bodyPr/>
          <a:lstStyle/>
          <a:p>
            <a:fld id="{CA15C064-DD44-4CAC-873E-2D1F54821676}" type="slidenum">
              <a:rPr kumimoji="0" lang="en-US" smtClean="0"/>
              <a:pPr/>
              <a:t>10</a:t>
            </a:fld>
            <a:endParaRPr kumimoji="0"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itle 1"/>
          <p:cNvSpPr>
            <a:spLocks noGrp="1"/>
          </p:cNvSpPr>
          <p:nvPr>
            <p:ph type="title"/>
          </p:nvPr>
        </p:nvSpPr>
        <p:spPr>
          <a:xfrm>
            <a:off x="1447800" y="152400"/>
            <a:ext cx="7162800" cy="533400"/>
          </a:xfrm>
        </p:spPr>
        <p:txBody>
          <a:bodyPr>
            <a:normAutofit fontScale="90000"/>
          </a:bodyPr>
          <a:lstStyle/>
          <a:p>
            <a:r>
              <a:rPr lang="en-US" dirty="0" smtClean="0">
                <a:latin typeface="Arial" charset="0"/>
                <a:cs typeface="Arial" charset="0"/>
              </a:rPr>
              <a:t>Client-Server Model: Anatomy…</a:t>
            </a:r>
          </a:p>
        </p:txBody>
      </p:sp>
      <p:sp>
        <p:nvSpPr>
          <p:cNvPr id="19460" name="Content Placeholder 2"/>
          <p:cNvSpPr>
            <a:spLocks noGrp="1"/>
          </p:cNvSpPr>
          <p:nvPr>
            <p:ph idx="1"/>
          </p:nvPr>
        </p:nvSpPr>
        <p:spPr>
          <a:xfrm>
            <a:off x="76200" y="914400"/>
            <a:ext cx="8915400" cy="609600"/>
          </a:xfrm>
        </p:spPr>
        <p:txBody>
          <a:bodyPr>
            <a:noAutofit/>
          </a:bodyPr>
          <a:lstStyle/>
          <a:p>
            <a:pPr>
              <a:buFont typeface="Arial" charset="0"/>
              <a:buNone/>
            </a:pPr>
            <a:r>
              <a:rPr lang="en-US" sz="2800" dirty="0" smtClean="0">
                <a:solidFill>
                  <a:srgbClr val="FF0000"/>
                </a:solidFill>
                <a:latin typeface="Arial" charset="0"/>
                <a:cs typeface="Arial" charset="0"/>
              </a:rPr>
              <a:t>How to specify a resource in internet/network?</a:t>
            </a:r>
          </a:p>
        </p:txBody>
      </p:sp>
      <p:grpSp>
        <p:nvGrpSpPr>
          <p:cNvPr id="8" name="Group 19"/>
          <p:cNvGrpSpPr>
            <a:grpSpLocks/>
          </p:cNvGrpSpPr>
          <p:nvPr/>
        </p:nvGrpSpPr>
        <p:grpSpPr bwMode="auto">
          <a:xfrm>
            <a:off x="533400" y="2667000"/>
            <a:ext cx="7696200" cy="1905000"/>
            <a:chOff x="336" y="1056"/>
            <a:chExt cx="4848" cy="1200"/>
          </a:xfrm>
        </p:grpSpPr>
        <p:sp>
          <p:nvSpPr>
            <p:cNvPr id="9" name="Rectangle 4"/>
            <p:cNvSpPr>
              <a:spLocks noChangeArrowheads="1"/>
            </p:cNvSpPr>
            <p:nvPr/>
          </p:nvSpPr>
          <p:spPr bwMode="auto">
            <a:xfrm>
              <a:off x="336" y="1056"/>
              <a:ext cx="4848" cy="576"/>
            </a:xfrm>
            <a:prstGeom prst="rect">
              <a:avLst/>
            </a:prstGeom>
            <a:solidFill>
              <a:srgbClr val="FFCCFF"/>
            </a:solidFill>
            <a:ln w="9525">
              <a:solidFill>
                <a:schemeClr val="tx1"/>
              </a:solidFill>
              <a:miter lim="800000"/>
              <a:headEnd/>
              <a:tailEnd/>
            </a:ln>
          </p:spPr>
          <p:txBody>
            <a:bodyPr wrap="none" anchor="ctr"/>
            <a:lstStyle/>
            <a:p>
              <a:pPr algn="ctr"/>
              <a:r>
                <a:rPr lang="en-US" sz="2800" b="1" dirty="0"/>
                <a:t>http://www.abc.com:80/users/index.html</a:t>
              </a:r>
            </a:p>
          </p:txBody>
        </p:sp>
        <p:sp>
          <p:nvSpPr>
            <p:cNvPr id="10" name="Rectangle 5"/>
            <p:cNvSpPr>
              <a:spLocks noChangeArrowheads="1"/>
            </p:cNvSpPr>
            <p:nvPr/>
          </p:nvSpPr>
          <p:spPr bwMode="auto">
            <a:xfrm>
              <a:off x="432" y="1872"/>
              <a:ext cx="816" cy="384"/>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b="1" dirty="0">
                  <a:solidFill>
                    <a:srgbClr val="FF0000"/>
                  </a:solidFill>
                </a:rPr>
                <a:t>Protocol</a:t>
              </a:r>
            </a:p>
          </p:txBody>
        </p:sp>
        <p:sp>
          <p:nvSpPr>
            <p:cNvPr id="11" name="Rectangle 6"/>
            <p:cNvSpPr>
              <a:spLocks noChangeArrowheads="1"/>
            </p:cNvSpPr>
            <p:nvPr/>
          </p:nvSpPr>
          <p:spPr bwMode="auto">
            <a:xfrm>
              <a:off x="1632" y="1872"/>
              <a:ext cx="816" cy="384"/>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b="1" dirty="0">
                  <a:solidFill>
                    <a:srgbClr val="0000CC"/>
                  </a:solidFill>
                </a:rPr>
                <a:t>Host</a:t>
              </a:r>
            </a:p>
          </p:txBody>
        </p:sp>
        <p:sp>
          <p:nvSpPr>
            <p:cNvPr id="12" name="Rectangle 7"/>
            <p:cNvSpPr>
              <a:spLocks noChangeArrowheads="1"/>
            </p:cNvSpPr>
            <p:nvPr/>
          </p:nvSpPr>
          <p:spPr bwMode="auto">
            <a:xfrm>
              <a:off x="2640" y="1872"/>
              <a:ext cx="816" cy="384"/>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b="1" dirty="0">
                  <a:solidFill>
                    <a:srgbClr val="FF9900"/>
                  </a:solidFill>
                </a:rPr>
                <a:t>Port</a:t>
              </a:r>
            </a:p>
            <a:p>
              <a:pPr algn="ctr"/>
              <a:r>
                <a:rPr lang="en-US" b="1" dirty="0">
                  <a:solidFill>
                    <a:srgbClr val="FF9900"/>
                  </a:solidFill>
                </a:rPr>
                <a:t>(option)</a:t>
              </a:r>
            </a:p>
          </p:txBody>
        </p:sp>
        <p:sp>
          <p:nvSpPr>
            <p:cNvPr id="13" name="Rectangle 8"/>
            <p:cNvSpPr>
              <a:spLocks noChangeArrowheads="1"/>
            </p:cNvSpPr>
            <p:nvPr/>
          </p:nvSpPr>
          <p:spPr bwMode="auto">
            <a:xfrm>
              <a:off x="3552" y="1872"/>
              <a:ext cx="816" cy="384"/>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b="1" dirty="0">
                  <a:solidFill>
                    <a:srgbClr val="008000"/>
                  </a:solidFill>
                </a:rPr>
                <a:t>File</a:t>
              </a:r>
            </a:p>
          </p:txBody>
        </p:sp>
        <p:sp>
          <p:nvSpPr>
            <p:cNvPr id="14" name="Line 9"/>
            <p:cNvSpPr>
              <a:spLocks noChangeShapeType="1"/>
            </p:cNvSpPr>
            <p:nvPr/>
          </p:nvSpPr>
          <p:spPr bwMode="auto">
            <a:xfrm flipV="1">
              <a:off x="864" y="1488"/>
              <a:ext cx="0" cy="336"/>
            </a:xfrm>
            <a:prstGeom prst="line">
              <a:avLst/>
            </a:prstGeom>
            <a:noFill/>
            <a:ln w="9525">
              <a:solidFill>
                <a:schemeClr val="tx1"/>
              </a:solidFill>
              <a:round/>
              <a:headEnd/>
              <a:tailEnd type="triangle" w="med" len="med"/>
            </a:ln>
          </p:spPr>
          <p:txBody>
            <a:bodyPr/>
            <a:lstStyle/>
            <a:p>
              <a:endParaRPr lang="en-US" dirty="0"/>
            </a:p>
          </p:txBody>
        </p:sp>
        <p:sp>
          <p:nvSpPr>
            <p:cNvPr id="15" name="Line 10"/>
            <p:cNvSpPr>
              <a:spLocks noChangeShapeType="1"/>
            </p:cNvSpPr>
            <p:nvPr/>
          </p:nvSpPr>
          <p:spPr bwMode="auto">
            <a:xfrm flipV="1">
              <a:off x="2064" y="1488"/>
              <a:ext cx="0" cy="384"/>
            </a:xfrm>
            <a:prstGeom prst="line">
              <a:avLst/>
            </a:prstGeom>
            <a:noFill/>
            <a:ln w="9525">
              <a:solidFill>
                <a:schemeClr val="tx1"/>
              </a:solidFill>
              <a:round/>
              <a:headEnd/>
              <a:tailEnd type="triangle" w="med" len="med"/>
            </a:ln>
          </p:spPr>
          <p:txBody>
            <a:bodyPr/>
            <a:lstStyle/>
            <a:p>
              <a:endParaRPr lang="en-US" dirty="0"/>
            </a:p>
          </p:txBody>
        </p:sp>
        <p:sp>
          <p:nvSpPr>
            <p:cNvPr id="16" name="Line 11"/>
            <p:cNvSpPr>
              <a:spLocks noChangeShapeType="1"/>
            </p:cNvSpPr>
            <p:nvPr/>
          </p:nvSpPr>
          <p:spPr bwMode="auto">
            <a:xfrm flipV="1">
              <a:off x="2928" y="1488"/>
              <a:ext cx="0" cy="336"/>
            </a:xfrm>
            <a:prstGeom prst="line">
              <a:avLst/>
            </a:prstGeom>
            <a:noFill/>
            <a:ln w="9525">
              <a:solidFill>
                <a:schemeClr val="tx1"/>
              </a:solidFill>
              <a:round/>
              <a:headEnd/>
              <a:tailEnd type="triangle" w="med" len="med"/>
            </a:ln>
          </p:spPr>
          <p:txBody>
            <a:bodyPr/>
            <a:lstStyle/>
            <a:p>
              <a:endParaRPr lang="en-US" dirty="0"/>
            </a:p>
          </p:txBody>
        </p:sp>
        <p:sp>
          <p:nvSpPr>
            <p:cNvPr id="17" name="Line 12"/>
            <p:cNvSpPr>
              <a:spLocks noChangeShapeType="1"/>
            </p:cNvSpPr>
            <p:nvPr/>
          </p:nvSpPr>
          <p:spPr bwMode="auto">
            <a:xfrm flipV="1">
              <a:off x="3936" y="1488"/>
              <a:ext cx="0" cy="384"/>
            </a:xfrm>
            <a:prstGeom prst="line">
              <a:avLst/>
            </a:prstGeom>
            <a:noFill/>
            <a:ln w="9525">
              <a:solidFill>
                <a:schemeClr val="tx1"/>
              </a:solidFill>
              <a:round/>
              <a:headEnd/>
              <a:tailEnd type="triangle" w="med" len="med"/>
            </a:ln>
          </p:spPr>
          <p:txBody>
            <a:bodyPr/>
            <a:lstStyle/>
            <a:p>
              <a:endParaRPr lang="en-US" dirty="0"/>
            </a:p>
          </p:txBody>
        </p:sp>
        <p:sp>
          <p:nvSpPr>
            <p:cNvPr id="18" name="Line 13"/>
            <p:cNvSpPr>
              <a:spLocks noChangeShapeType="1"/>
            </p:cNvSpPr>
            <p:nvPr/>
          </p:nvSpPr>
          <p:spPr bwMode="auto">
            <a:xfrm>
              <a:off x="624" y="1488"/>
              <a:ext cx="432" cy="0"/>
            </a:xfrm>
            <a:prstGeom prst="line">
              <a:avLst/>
            </a:prstGeom>
            <a:noFill/>
            <a:ln w="38100">
              <a:solidFill>
                <a:srgbClr val="FF0000"/>
              </a:solidFill>
              <a:round/>
              <a:headEnd/>
              <a:tailEnd/>
            </a:ln>
          </p:spPr>
          <p:txBody>
            <a:bodyPr/>
            <a:lstStyle/>
            <a:p>
              <a:endParaRPr lang="en-US" dirty="0"/>
            </a:p>
          </p:txBody>
        </p:sp>
        <p:sp>
          <p:nvSpPr>
            <p:cNvPr id="19" name="Line 14"/>
            <p:cNvSpPr>
              <a:spLocks noChangeShapeType="1"/>
            </p:cNvSpPr>
            <p:nvPr/>
          </p:nvSpPr>
          <p:spPr bwMode="auto">
            <a:xfrm>
              <a:off x="1248" y="1488"/>
              <a:ext cx="1440" cy="0"/>
            </a:xfrm>
            <a:prstGeom prst="line">
              <a:avLst/>
            </a:prstGeom>
            <a:noFill/>
            <a:ln w="38100">
              <a:solidFill>
                <a:srgbClr val="0000CC"/>
              </a:solidFill>
              <a:round/>
              <a:headEnd/>
              <a:tailEnd/>
            </a:ln>
          </p:spPr>
          <p:txBody>
            <a:bodyPr/>
            <a:lstStyle/>
            <a:p>
              <a:endParaRPr lang="en-US" dirty="0"/>
            </a:p>
          </p:txBody>
        </p:sp>
        <p:sp>
          <p:nvSpPr>
            <p:cNvPr id="20" name="Line 15"/>
            <p:cNvSpPr>
              <a:spLocks noChangeShapeType="1"/>
            </p:cNvSpPr>
            <p:nvPr/>
          </p:nvSpPr>
          <p:spPr bwMode="auto">
            <a:xfrm>
              <a:off x="2832" y="1488"/>
              <a:ext cx="192" cy="0"/>
            </a:xfrm>
            <a:prstGeom prst="line">
              <a:avLst/>
            </a:prstGeom>
            <a:noFill/>
            <a:ln w="38100">
              <a:solidFill>
                <a:srgbClr val="FF9900"/>
              </a:solidFill>
              <a:round/>
              <a:headEnd/>
              <a:tailEnd/>
            </a:ln>
          </p:spPr>
          <p:txBody>
            <a:bodyPr/>
            <a:lstStyle/>
            <a:p>
              <a:endParaRPr lang="en-US" dirty="0"/>
            </a:p>
          </p:txBody>
        </p:sp>
        <p:sp>
          <p:nvSpPr>
            <p:cNvPr id="21" name="Line 16"/>
            <p:cNvSpPr>
              <a:spLocks noChangeShapeType="1"/>
            </p:cNvSpPr>
            <p:nvPr/>
          </p:nvSpPr>
          <p:spPr bwMode="auto">
            <a:xfrm>
              <a:off x="3168" y="1488"/>
              <a:ext cx="1728" cy="0"/>
            </a:xfrm>
            <a:prstGeom prst="line">
              <a:avLst/>
            </a:prstGeom>
            <a:noFill/>
            <a:ln w="38100">
              <a:solidFill>
                <a:srgbClr val="008000"/>
              </a:solidFill>
              <a:round/>
              <a:headEnd/>
              <a:tailEnd/>
            </a:ln>
          </p:spPr>
          <p:txBody>
            <a:bodyPr/>
            <a:lstStyle/>
            <a:p>
              <a:endParaRPr lang="en-US" dirty="0"/>
            </a:p>
          </p:txBody>
        </p:sp>
        <p:sp>
          <p:nvSpPr>
            <p:cNvPr id="22" name="Rectangle 17"/>
            <p:cNvSpPr>
              <a:spLocks noChangeArrowheads="1"/>
            </p:cNvSpPr>
            <p:nvPr/>
          </p:nvSpPr>
          <p:spPr bwMode="auto">
            <a:xfrm>
              <a:off x="1344" y="1872"/>
              <a:ext cx="192" cy="384"/>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b="1" dirty="0"/>
                <a:t>://</a:t>
              </a:r>
            </a:p>
          </p:txBody>
        </p:sp>
        <p:sp>
          <p:nvSpPr>
            <p:cNvPr id="23" name="Rectangle 18"/>
            <p:cNvSpPr>
              <a:spLocks noChangeArrowheads="1"/>
            </p:cNvSpPr>
            <p:nvPr/>
          </p:nvSpPr>
          <p:spPr bwMode="auto">
            <a:xfrm>
              <a:off x="2496" y="1872"/>
              <a:ext cx="96" cy="384"/>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b="1" dirty="0"/>
                <a:t>:</a:t>
              </a:r>
            </a:p>
          </p:txBody>
        </p:sp>
      </p:grpSp>
      <p:sp>
        <p:nvSpPr>
          <p:cNvPr id="24" name="Rectangle 23"/>
          <p:cNvSpPr/>
          <p:nvPr/>
        </p:nvSpPr>
        <p:spPr>
          <a:xfrm>
            <a:off x="609600" y="1600200"/>
            <a:ext cx="8077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URL: Uniform Resource Locator</a:t>
            </a:r>
          </a:p>
          <a:p>
            <a:r>
              <a:rPr lang="en-US" sz="2400" dirty="0" smtClean="0"/>
              <a:t>URN: Uniform Resource Name. It  involves URL and pathname</a:t>
            </a:r>
          </a:p>
        </p:txBody>
      </p:sp>
      <p:sp>
        <p:nvSpPr>
          <p:cNvPr id="25" name="Slide Number Placeholder 24"/>
          <p:cNvSpPr>
            <a:spLocks noGrp="1"/>
          </p:cNvSpPr>
          <p:nvPr>
            <p:ph type="sldNum" sz="quarter" idx="12"/>
          </p:nvPr>
        </p:nvSpPr>
        <p:spPr/>
        <p:txBody>
          <a:bodyPr/>
          <a:lstStyle/>
          <a:p>
            <a:fld id="{CA15C064-DD44-4CAC-873E-2D1F54821676}" type="slidenum">
              <a:rPr kumimoji="0" lang="en-US" smtClean="0"/>
              <a:pPr/>
              <a:t>11</a:t>
            </a:fld>
            <a:endParaRPr kumimoji="0" lang="en-US" dirty="0"/>
          </a:p>
        </p:txBody>
      </p:sp>
      <p:sp>
        <p:nvSpPr>
          <p:cNvPr id="26" name="Rectangle 25"/>
          <p:cNvSpPr/>
          <p:nvPr/>
        </p:nvSpPr>
        <p:spPr>
          <a:xfrm>
            <a:off x="1066800" y="5486400"/>
            <a:ext cx="6248400" cy="584775"/>
          </a:xfrm>
          <a:prstGeom prst="rect">
            <a:avLst/>
          </a:prstGeom>
          <a:solidFill>
            <a:srgbClr val="0000FF"/>
          </a:solidFill>
        </p:spPr>
        <p:txBody>
          <a:bodyPr wrap="square">
            <a:spAutoFit/>
          </a:bodyPr>
          <a:lstStyle/>
          <a:p>
            <a:pPr algn="ctr">
              <a:defRPr/>
            </a:pPr>
            <a:r>
              <a:rPr lang="en-US" sz="3200" dirty="0" smtClean="0">
                <a:solidFill>
                  <a:schemeClr val="bg1"/>
                </a:solidFill>
              </a:rPr>
              <a:t>"rmi://localhost:1098/Math1";</a:t>
            </a:r>
            <a:endParaRPr lang="en-US" sz="3200" dirty="0">
              <a:solidFill>
                <a:schemeClr val="bg1"/>
              </a:solidFill>
            </a:endParaRPr>
          </a:p>
        </p:txBody>
      </p:sp>
      <p:cxnSp>
        <p:nvCxnSpPr>
          <p:cNvPr id="28" name="Straight Arrow Connector 27"/>
          <p:cNvCxnSpPr>
            <a:stCxn id="10" idx="2"/>
          </p:cNvCxnSpPr>
          <p:nvPr/>
        </p:nvCxnSpPr>
        <p:spPr>
          <a:xfrm rot="16200000" flipH="1">
            <a:off x="1238250" y="4667250"/>
            <a:ext cx="914400" cy="723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1" idx="2"/>
          </p:cNvCxnSpPr>
          <p:nvPr/>
        </p:nvCxnSpPr>
        <p:spPr>
          <a:xfrm rot="16200000" flipH="1">
            <a:off x="2914650" y="4895850"/>
            <a:ext cx="914400" cy="26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2" idx="2"/>
          </p:cNvCxnSpPr>
          <p:nvPr/>
        </p:nvCxnSpPr>
        <p:spPr>
          <a:xfrm rot="16200000" flipH="1">
            <a:off x="4400550" y="5010150"/>
            <a:ext cx="914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ectangle 8"/>
          <p:cNvSpPr>
            <a:spLocks noChangeArrowheads="1"/>
          </p:cNvSpPr>
          <p:nvPr/>
        </p:nvSpPr>
        <p:spPr bwMode="auto">
          <a:xfrm>
            <a:off x="5638800" y="4648200"/>
            <a:ext cx="1295400" cy="609600"/>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b="1" dirty="0" smtClean="0">
                <a:solidFill>
                  <a:srgbClr val="008000"/>
                </a:solidFill>
              </a:rPr>
              <a:t>Object name</a:t>
            </a:r>
            <a:endParaRPr lang="en-US" b="1" dirty="0">
              <a:solidFill>
                <a:srgbClr val="008000"/>
              </a:solidFill>
            </a:endParaRPr>
          </a:p>
        </p:txBody>
      </p:sp>
      <p:cxnSp>
        <p:nvCxnSpPr>
          <p:cNvPr id="35" name="Straight Arrow Connector 34"/>
          <p:cNvCxnSpPr/>
          <p:nvPr/>
        </p:nvCxnSpPr>
        <p:spPr>
          <a:xfrm rot="5400000">
            <a:off x="5943600" y="5257800"/>
            <a:ext cx="228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3" idx="2"/>
          </p:cNvCxnSpPr>
          <p:nvPr/>
        </p:nvCxnSpPr>
        <p:spPr>
          <a:xfrm rot="16200000" flipH="1">
            <a:off x="3733800" y="4876800"/>
            <a:ext cx="914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 Working With URL</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12</a:t>
            </a:fld>
            <a:endParaRPr kumimoji="0" lang="en-US" dirty="0"/>
          </a:p>
        </p:txBody>
      </p:sp>
      <p:sp>
        <p:nvSpPr>
          <p:cNvPr id="4" name="Content Placeholder 3"/>
          <p:cNvSpPr>
            <a:spLocks noGrp="1"/>
          </p:cNvSpPr>
          <p:nvPr>
            <p:ph sz="quarter" idx="1"/>
          </p:nvPr>
        </p:nvSpPr>
        <p:spPr/>
        <p:txBody>
          <a:bodyPr/>
          <a:lstStyle/>
          <a:p>
            <a:r>
              <a:rPr lang="en-US" dirty="0" smtClean="0"/>
              <a:t>The package </a:t>
            </a:r>
            <a:r>
              <a:rPr lang="en-US" b="1" i="1" dirty="0" smtClean="0"/>
              <a:t>java.net</a:t>
            </a:r>
          </a:p>
          <a:p>
            <a:r>
              <a:rPr lang="en-US" dirty="0" smtClean="0"/>
              <a:t>The class </a:t>
            </a:r>
            <a:r>
              <a:rPr lang="en-US" b="1" i="1" dirty="0" smtClean="0"/>
              <a:t>java.net.URL</a:t>
            </a:r>
          </a:p>
          <a:p>
            <a:r>
              <a:rPr lang="en-US" dirty="0" smtClean="0"/>
              <a:t>Demonstrations for using the URL and URLConnection classes to get contents from urls.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java.net package</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13</a:t>
            </a:fld>
            <a:endParaRPr kumimoji="0" lang="en-US" dirty="0"/>
          </a:p>
        </p:txBody>
      </p:sp>
      <p:sp>
        <p:nvSpPr>
          <p:cNvPr id="4" name="Content Placeholder 3"/>
          <p:cNvSpPr>
            <a:spLocks noGrp="1"/>
          </p:cNvSpPr>
          <p:nvPr>
            <p:ph sz="quarter" idx="1"/>
          </p:nvPr>
        </p:nvSpPr>
        <p:spPr/>
        <p:txBody>
          <a:bodyPr>
            <a:normAutofit fontScale="85000" lnSpcReduction="10000"/>
          </a:bodyPr>
          <a:lstStyle/>
          <a:p>
            <a:r>
              <a:rPr lang="en-US" dirty="0" smtClean="0"/>
              <a:t>It contains basic APIs for connecting computer networks.</a:t>
            </a:r>
          </a:p>
          <a:p>
            <a:r>
              <a:rPr lang="en-US" dirty="0" smtClean="0"/>
              <a:t>Reference: docs-Java8/api/java/net/package-tree.html</a:t>
            </a:r>
          </a:p>
          <a:p>
            <a:r>
              <a:rPr lang="en-US" dirty="0" smtClean="0"/>
              <a:t>Common used classes:</a:t>
            </a:r>
          </a:p>
          <a:p>
            <a:pPr lvl="1"/>
            <a:r>
              <a:rPr lang="en-US" dirty="0" smtClean="0"/>
              <a:t>java.net.</a:t>
            </a:r>
            <a:r>
              <a:rPr lang="en-US" b="1" dirty="0" smtClean="0">
                <a:hlinkClick r:id="rId2" action="ppaction://hlinkfile" tooltip="class in java.net"/>
              </a:rPr>
              <a:t>URL</a:t>
            </a:r>
            <a:r>
              <a:rPr lang="en-US" dirty="0" smtClean="0"/>
              <a:t> (implements java.io.</a:t>
            </a:r>
            <a:r>
              <a:rPr lang="en-US" dirty="0" smtClean="0">
                <a:hlinkClick r:id="rId3" action="ppaction://hlinkfile" tooltip="interface in java.io"/>
              </a:rPr>
              <a:t>Serializable</a:t>
            </a:r>
            <a:r>
              <a:rPr lang="en-US" dirty="0" smtClean="0"/>
              <a:t>)</a:t>
            </a:r>
          </a:p>
          <a:p>
            <a:pPr lvl="1"/>
            <a:r>
              <a:rPr lang="en-US" dirty="0" smtClean="0"/>
              <a:t>java.net.</a:t>
            </a:r>
            <a:r>
              <a:rPr lang="en-US" b="1" dirty="0" smtClean="0">
                <a:hlinkClick r:id="rId4" action="ppaction://hlinkfile" tooltip="class in java.net"/>
              </a:rPr>
              <a:t>URLConnection</a:t>
            </a:r>
            <a:r>
              <a:rPr lang="en-US" b="1" dirty="0" smtClean="0"/>
              <a:t> </a:t>
            </a:r>
            <a:r>
              <a:rPr lang="en-US" dirty="0" smtClean="0"/>
              <a:t>( abstract class)</a:t>
            </a:r>
          </a:p>
          <a:p>
            <a:pPr lvl="2"/>
            <a:r>
              <a:rPr lang="en-US" dirty="0" smtClean="0"/>
              <a:t>java.net.</a:t>
            </a:r>
            <a:r>
              <a:rPr lang="en-US" b="1" dirty="0" smtClean="0">
                <a:hlinkClick r:id="rId5" action="ppaction://hlinkfile" tooltip="class in java.net"/>
              </a:rPr>
              <a:t>HttpURLConnection</a:t>
            </a:r>
            <a:endParaRPr lang="en-US" dirty="0" smtClean="0"/>
          </a:p>
          <a:p>
            <a:pPr lvl="2"/>
            <a:r>
              <a:rPr lang="en-US" dirty="0" smtClean="0"/>
              <a:t>java.net.</a:t>
            </a:r>
            <a:r>
              <a:rPr lang="en-US" b="1" dirty="0" smtClean="0">
                <a:hlinkClick r:id="rId6" action="ppaction://hlinkfile" tooltip="class in java.net"/>
              </a:rPr>
              <a:t>JarURLConnection</a:t>
            </a:r>
            <a:endParaRPr lang="en-US" dirty="0" smtClean="0"/>
          </a:p>
          <a:p>
            <a:pPr lvl="1"/>
            <a:r>
              <a:rPr lang="en-US" dirty="0" smtClean="0"/>
              <a:t>java.net.</a:t>
            </a:r>
            <a:r>
              <a:rPr lang="en-US" b="1" dirty="0" smtClean="0">
                <a:hlinkClick r:id="rId7" action="ppaction://hlinkfile" tooltip="class in java.net"/>
              </a:rPr>
              <a:t>URLDecoder</a:t>
            </a:r>
            <a:endParaRPr lang="en-US" dirty="0" smtClean="0"/>
          </a:p>
          <a:p>
            <a:pPr lvl="1"/>
            <a:r>
              <a:rPr lang="en-US" dirty="0" smtClean="0"/>
              <a:t>java.net.</a:t>
            </a:r>
            <a:r>
              <a:rPr lang="en-US" b="1" dirty="0" smtClean="0">
                <a:hlinkClick r:id="rId8" action="ppaction://hlinkfile" tooltip="class in java.net"/>
              </a:rPr>
              <a:t>URLEncoder</a:t>
            </a:r>
            <a:endParaRPr lang="en-US" dirty="0" smtClean="0"/>
          </a:p>
          <a:p>
            <a:pPr lvl="1"/>
            <a:r>
              <a:rPr lang="en-US" dirty="0" smtClean="0"/>
              <a:t>java.net.</a:t>
            </a:r>
            <a:r>
              <a:rPr lang="en-US" b="1" dirty="0" smtClean="0">
                <a:hlinkClick r:id="rId9" action="ppaction://hlinkfile" tooltip="class in java.net"/>
              </a:rPr>
              <a:t>URLStreamHandler</a:t>
            </a:r>
            <a:endParaRPr lang="en-US" b="1" dirty="0" smtClean="0"/>
          </a:p>
          <a:p>
            <a:pPr lvl="1"/>
            <a:r>
              <a:rPr lang="en-US" dirty="0" smtClean="0"/>
              <a:t>java.net.</a:t>
            </a:r>
            <a:r>
              <a:rPr lang="en-US" b="1" dirty="0" smtClean="0">
                <a:hlinkClick r:id="rId10" action="ppaction://hlinkfile" tooltip="class in java.net"/>
              </a:rPr>
              <a:t>ServerSocket</a:t>
            </a:r>
            <a:r>
              <a:rPr lang="en-US" dirty="0" smtClean="0"/>
              <a:t> (implements java.io.</a:t>
            </a:r>
            <a:r>
              <a:rPr lang="en-US" dirty="0" smtClean="0">
                <a:hlinkClick r:id="rId11" action="ppaction://hlinkfile" tooltip="interface in java.io"/>
              </a:rPr>
              <a:t>Closeable</a:t>
            </a:r>
            <a:r>
              <a:rPr lang="en-US" dirty="0" smtClean="0"/>
              <a:t>)</a:t>
            </a:r>
          </a:p>
          <a:p>
            <a:pPr lvl="1"/>
            <a:r>
              <a:rPr lang="en-US" dirty="0" smtClean="0"/>
              <a:t>java.net.</a:t>
            </a:r>
            <a:r>
              <a:rPr lang="en-US" b="1" dirty="0" smtClean="0">
                <a:hlinkClick r:id="rId12" action="ppaction://hlinkfile" tooltip="class in java.net"/>
              </a:rPr>
              <a:t>Socket</a:t>
            </a:r>
            <a:r>
              <a:rPr lang="en-US" dirty="0" smtClean="0"/>
              <a:t> (implements java.io.</a:t>
            </a:r>
            <a:r>
              <a:rPr lang="en-US" dirty="0" smtClean="0">
                <a:hlinkClick r:id="rId11" action="ppaction://hlinkfile" tooltip="interface in java.io"/>
              </a:rPr>
              <a:t>Closeable</a:t>
            </a:r>
            <a:r>
              <a:rPr lang="en-US" dirty="0" smtClean="0"/>
              <a:t>)</a:t>
            </a:r>
          </a:p>
          <a:p>
            <a:r>
              <a:rPr lang="en-US" dirty="0" smtClean="0"/>
              <a:t>This session will introduce the URL only.</a:t>
            </a:r>
          </a:p>
          <a:p>
            <a:endParaRPr lang="en-US"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URL Class</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14</a:t>
            </a:fld>
            <a:endParaRPr kumimoji="0" lang="en-US" dirty="0"/>
          </a:p>
        </p:txBody>
      </p:sp>
      <p:sp>
        <p:nvSpPr>
          <p:cNvPr id="4" name="Content Placeholder 3"/>
          <p:cNvSpPr>
            <a:spLocks noGrp="1"/>
          </p:cNvSpPr>
          <p:nvPr>
            <p:ph sz="quarter" idx="1"/>
          </p:nvPr>
        </p:nvSpPr>
        <p:spPr>
          <a:xfrm>
            <a:off x="685800" y="990600"/>
            <a:ext cx="8001000" cy="5029200"/>
          </a:xfrm>
        </p:spPr>
        <p:txBody>
          <a:bodyPr>
            <a:noAutofit/>
          </a:bodyPr>
          <a:lstStyle/>
          <a:p>
            <a:r>
              <a:rPr lang="en-US" sz="2000" dirty="0" smtClean="0"/>
              <a:t>A URL takes the form of a string that describes how to find a resource on the Internet. URLs have two main components: </a:t>
            </a:r>
            <a:r>
              <a:rPr lang="en-US" sz="2000" b="1" dirty="0" smtClean="0">
                <a:solidFill>
                  <a:srgbClr val="FF0000"/>
                </a:solidFill>
              </a:rPr>
              <a:t>the protocol</a:t>
            </a:r>
            <a:r>
              <a:rPr lang="en-US" sz="2000" dirty="0" smtClean="0"/>
              <a:t> needed to access the resource and </a:t>
            </a:r>
            <a:r>
              <a:rPr lang="en-US" sz="2000" b="1" dirty="0" smtClean="0">
                <a:solidFill>
                  <a:srgbClr val="FF0000"/>
                </a:solidFill>
              </a:rPr>
              <a:t>the location </a:t>
            </a:r>
            <a:r>
              <a:rPr lang="en-US" sz="2000" dirty="0" smtClean="0"/>
              <a:t>of the resource.</a:t>
            </a:r>
          </a:p>
          <a:p>
            <a:r>
              <a:rPr lang="en-US" sz="2000" dirty="0" smtClean="0"/>
              <a:t>public final class </a:t>
            </a:r>
            <a:r>
              <a:rPr lang="en-US" sz="2000" b="1" dirty="0" smtClean="0"/>
              <a:t>URL</a:t>
            </a:r>
            <a:r>
              <a:rPr lang="en-US" sz="2000" dirty="0" smtClean="0"/>
              <a:t> extends </a:t>
            </a:r>
            <a:r>
              <a:rPr lang="en-US" sz="2000" dirty="0" smtClean="0">
                <a:hlinkClick r:id="rId2" action="ppaction://hlinkfile" tooltip="class in java.lang"/>
              </a:rPr>
              <a:t>Object</a:t>
            </a:r>
            <a:r>
              <a:rPr lang="en-US" sz="2000" dirty="0" smtClean="0"/>
              <a:t> implements </a:t>
            </a:r>
            <a:r>
              <a:rPr lang="en-US" sz="2000" dirty="0" smtClean="0">
                <a:hlinkClick r:id="rId3" action="ppaction://hlinkfile" tooltip="interface in java.io"/>
              </a:rPr>
              <a:t>Serializable</a:t>
            </a:r>
            <a:endParaRPr lang="en-US" sz="2000" dirty="0" smtClean="0"/>
          </a:p>
          <a:p>
            <a:r>
              <a:rPr lang="en-US" sz="1800" b="1" u="sng" dirty="0" smtClean="0"/>
              <a:t>Constructors:</a:t>
            </a:r>
            <a:endParaRPr lang="en-US" sz="1800" dirty="0" smtClean="0"/>
          </a:p>
          <a:p>
            <a:pPr lvl="1" fontAlgn="t">
              <a:buNone/>
            </a:pPr>
            <a:r>
              <a:rPr lang="en-US" sz="1800" b="1" dirty="0" smtClean="0">
                <a:hlinkClick r:id="rId4" action="ppaction://hlinkfile"/>
              </a:rPr>
              <a:t>URL</a:t>
            </a:r>
            <a:r>
              <a:rPr lang="en-US" sz="1800" dirty="0" smtClean="0"/>
              <a:t>(</a:t>
            </a:r>
            <a:r>
              <a:rPr lang="en-US" sz="1800" b="1" dirty="0" smtClean="0">
                <a:hlinkClick r:id="rId5" action="ppaction://hlinkfile" tooltip="class in java.lang"/>
              </a:rPr>
              <a:t>String</a:t>
            </a:r>
            <a:r>
              <a:rPr lang="en-US" sz="1800" dirty="0" smtClean="0"/>
              <a:t> spec) Creates a URL object from the String representation.</a:t>
            </a:r>
          </a:p>
          <a:p>
            <a:pPr lvl="1" fontAlgn="t">
              <a:buNone/>
            </a:pPr>
            <a:r>
              <a:rPr lang="en-US" sz="1800" b="1" dirty="0" smtClean="0">
                <a:hlinkClick r:id="rId4" action="ppaction://hlinkfile"/>
              </a:rPr>
              <a:t>URL</a:t>
            </a:r>
            <a:r>
              <a:rPr lang="en-US" sz="1800" dirty="0" smtClean="0"/>
              <a:t>(</a:t>
            </a:r>
            <a:r>
              <a:rPr lang="en-US" sz="1800" b="1" dirty="0" smtClean="0">
                <a:hlinkClick r:id="rId5" action="ppaction://hlinkfile" tooltip="class in java.lang"/>
              </a:rPr>
              <a:t>String</a:t>
            </a:r>
            <a:r>
              <a:rPr lang="en-US" sz="1800" dirty="0" smtClean="0"/>
              <a:t> protocol, </a:t>
            </a:r>
            <a:r>
              <a:rPr lang="en-US" sz="1800" b="1" dirty="0" smtClean="0">
                <a:hlinkClick r:id="rId5" action="ppaction://hlinkfile" tooltip="class in java.lang"/>
              </a:rPr>
              <a:t>String</a:t>
            </a:r>
            <a:r>
              <a:rPr lang="en-US" sz="1800" dirty="0" smtClean="0"/>
              <a:t> host, int port, </a:t>
            </a:r>
            <a:r>
              <a:rPr lang="en-US" sz="1800" b="1" dirty="0" smtClean="0">
                <a:hlinkClick r:id="rId5" action="ppaction://hlinkfile" tooltip="class in java.lang"/>
              </a:rPr>
              <a:t>String</a:t>
            </a:r>
            <a:r>
              <a:rPr lang="en-US" sz="1800" dirty="0" smtClean="0"/>
              <a:t> file)Creates a URL object from the specified protocol, host, port number, and file.</a:t>
            </a:r>
          </a:p>
          <a:p>
            <a:pPr lvl="1" fontAlgn="t">
              <a:buNone/>
            </a:pPr>
            <a:r>
              <a:rPr lang="en-US" sz="1800" b="1" dirty="0" smtClean="0">
                <a:hlinkClick r:id="rId4" action="ppaction://hlinkfile"/>
              </a:rPr>
              <a:t>URL</a:t>
            </a:r>
            <a:r>
              <a:rPr lang="en-US" sz="1800" dirty="0" smtClean="0"/>
              <a:t>(</a:t>
            </a:r>
            <a:r>
              <a:rPr lang="en-US" sz="1800" b="1" dirty="0" smtClean="0">
                <a:hlinkClick r:id="rId5" action="ppaction://hlinkfile" tooltip="class in java.lang"/>
              </a:rPr>
              <a:t>String</a:t>
            </a:r>
            <a:r>
              <a:rPr lang="en-US" sz="1800" dirty="0" smtClean="0"/>
              <a:t> protocol, </a:t>
            </a:r>
            <a:r>
              <a:rPr lang="en-US" sz="1800" b="1" dirty="0" smtClean="0">
                <a:hlinkClick r:id="rId5" action="ppaction://hlinkfile" tooltip="class in java.lang"/>
              </a:rPr>
              <a:t>String</a:t>
            </a:r>
            <a:r>
              <a:rPr lang="en-US" sz="1800" dirty="0" smtClean="0"/>
              <a:t> host, int port, </a:t>
            </a:r>
            <a:r>
              <a:rPr lang="en-US" sz="1800" b="1" dirty="0" smtClean="0">
                <a:hlinkClick r:id="rId5" action="ppaction://hlinkfile" tooltip="class in java.lang"/>
              </a:rPr>
              <a:t>String</a:t>
            </a:r>
            <a:r>
              <a:rPr lang="en-US" sz="1800" dirty="0" smtClean="0"/>
              <a:t> file, </a:t>
            </a:r>
            <a:r>
              <a:rPr lang="en-US" sz="1800" b="1" dirty="0" smtClean="0">
                <a:hlinkClick r:id="rId6" action="ppaction://hlinkfile" tooltip="class in java.net"/>
              </a:rPr>
              <a:t>URLStreamHandler</a:t>
            </a:r>
            <a:r>
              <a:rPr lang="en-US" sz="1800" dirty="0" smtClean="0"/>
              <a:t> handler)Creates a URL object from the specified protocol, host, port number, file, and handler.</a:t>
            </a:r>
          </a:p>
          <a:p>
            <a:pPr lvl="1" fontAlgn="t">
              <a:buNone/>
            </a:pPr>
            <a:r>
              <a:rPr lang="en-US" sz="1800" b="1" dirty="0" smtClean="0">
                <a:hlinkClick r:id="rId4" action="ppaction://hlinkfile"/>
              </a:rPr>
              <a:t>URL</a:t>
            </a:r>
            <a:r>
              <a:rPr lang="en-US" sz="1800" dirty="0" smtClean="0"/>
              <a:t>(</a:t>
            </a:r>
            <a:r>
              <a:rPr lang="en-US" sz="1800" b="1" dirty="0" smtClean="0">
                <a:hlinkClick r:id="rId5" action="ppaction://hlinkfile" tooltip="class in java.lang"/>
              </a:rPr>
              <a:t>String</a:t>
            </a:r>
            <a:r>
              <a:rPr lang="en-US" sz="1800" dirty="0" smtClean="0"/>
              <a:t> protocol, </a:t>
            </a:r>
            <a:r>
              <a:rPr lang="en-US" sz="1800" b="1" dirty="0" smtClean="0">
                <a:hlinkClick r:id="rId5" action="ppaction://hlinkfile" tooltip="class in java.lang"/>
              </a:rPr>
              <a:t>String</a:t>
            </a:r>
            <a:r>
              <a:rPr lang="en-US" sz="1800" dirty="0" smtClean="0"/>
              <a:t> host, </a:t>
            </a:r>
            <a:r>
              <a:rPr lang="en-US" sz="1800" b="1" dirty="0" smtClean="0">
                <a:hlinkClick r:id="rId5" action="ppaction://hlinkfile" tooltip="class in java.lang"/>
              </a:rPr>
              <a:t>String</a:t>
            </a:r>
            <a:r>
              <a:rPr lang="en-US" sz="1800" dirty="0" smtClean="0"/>
              <a:t> file)Creates a URL from the specified protocol name, host name, and file name.</a:t>
            </a:r>
          </a:p>
          <a:p>
            <a:pPr lvl="1" fontAlgn="t">
              <a:buNone/>
            </a:pPr>
            <a:r>
              <a:rPr lang="en-US" sz="1800" b="1" dirty="0" smtClean="0">
                <a:hlinkClick r:id="rId4" action="ppaction://hlinkfile"/>
              </a:rPr>
              <a:t>URL</a:t>
            </a:r>
            <a:r>
              <a:rPr lang="en-US" sz="1800" dirty="0" smtClean="0"/>
              <a:t>(</a:t>
            </a:r>
            <a:r>
              <a:rPr lang="en-US" sz="1800" b="1" dirty="0" smtClean="0">
                <a:hlinkClick r:id="rId4" action="ppaction://hlinkfile" tooltip="class in java.net"/>
              </a:rPr>
              <a:t>URL</a:t>
            </a:r>
            <a:r>
              <a:rPr lang="en-US" sz="1800" dirty="0" smtClean="0"/>
              <a:t> context, </a:t>
            </a:r>
            <a:r>
              <a:rPr lang="en-US" sz="1800" b="1" dirty="0" smtClean="0">
                <a:hlinkClick r:id="rId5" action="ppaction://hlinkfile" tooltip="class in java.lang"/>
              </a:rPr>
              <a:t>String</a:t>
            </a:r>
            <a:r>
              <a:rPr lang="en-US" sz="1800" dirty="0" smtClean="0"/>
              <a:t> spec)Creates a URL by parsing the given spec within a specified context.</a:t>
            </a:r>
          </a:p>
          <a:p>
            <a:pPr lvl="1" fontAlgn="t">
              <a:buNone/>
            </a:pPr>
            <a:r>
              <a:rPr lang="en-US" sz="1800" b="1" dirty="0" smtClean="0">
                <a:hlinkClick r:id="rId4" action="ppaction://hlinkfile"/>
              </a:rPr>
              <a:t>URL</a:t>
            </a:r>
            <a:r>
              <a:rPr lang="en-US" sz="1800" dirty="0" smtClean="0"/>
              <a:t>(</a:t>
            </a:r>
            <a:r>
              <a:rPr lang="en-US" sz="1800" b="1" dirty="0" smtClean="0">
                <a:hlinkClick r:id="rId4" action="ppaction://hlinkfile" tooltip="class in java.net"/>
              </a:rPr>
              <a:t>URL</a:t>
            </a:r>
            <a:r>
              <a:rPr lang="en-US" sz="1800" dirty="0" smtClean="0"/>
              <a:t> context, </a:t>
            </a:r>
            <a:r>
              <a:rPr lang="en-US" sz="1800" b="1" dirty="0" smtClean="0">
                <a:hlinkClick r:id="rId5" action="ppaction://hlinkfile" tooltip="class in java.lang"/>
              </a:rPr>
              <a:t>String</a:t>
            </a:r>
            <a:r>
              <a:rPr lang="en-US" sz="1800" dirty="0" smtClean="0"/>
              <a:t> spec, </a:t>
            </a:r>
            <a:r>
              <a:rPr lang="en-US" sz="1800" b="1" dirty="0" smtClean="0">
                <a:hlinkClick r:id="rId6" action="ppaction://hlinkfile" tooltip="class in java.net"/>
              </a:rPr>
              <a:t>URLStreamHandler</a:t>
            </a:r>
            <a:r>
              <a:rPr lang="en-US" sz="1800" dirty="0" smtClean="0"/>
              <a:t> handler)Creates a URL by parsing the given spec with the specified handler within a specified context.</a:t>
            </a:r>
            <a:endParaRPr lang="en-US" sz="1800"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 1: Parse a URL</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15</a:t>
            </a:fld>
            <a:endParaRPr kumimoji="0" lang="en-US" dirty="0"/>
          </a:p>
        </p:txBody>
      </p:sp>
      <p:sp>
        <p:nvSpPr>
          <p:cNvPr id="4" name="Content Placeholder 3"/>
          <p:cNvSpPr>
            <a:spLocks noGrp="1"/>
          </p:cNvSpPr>
          <p:nvPr>
            <p:ph sz="quarter" idx="1"/>
          </p:nvPr>
        </p:nvSpPr>
        <p:spPr>
          <a:xfrm>
            <a:off x="304800" y="4953000"/>
            <a:ext cx="3276600" cy="1752600"/>
          </a:xfrm>
        </p:spPr>
        <p:txBody>
          <a:bodyPr>
            <a:normAutofit/>
          </a:bodyPr>
          <a:lstStyle/>
          <a:p>
            <a:r>
              <a:rPr lang="en-US" sz="2000" dirty="0" smtClean="0"/>
              <a:t>This program will get components in a URL and no connection is carried out.</a:t>
            </a:r>
            <a:endParaRPr lang="en-US" sz="2000" dirty="0"/>
          </a:p>
        </p:txBody>
      </p:sp>
      <p:pic>
        <p:nvPicPr>
          <p:cNvPr id="1026" name="Picture 2"/>
          <p:cNvPicPr>
            <a:picLocks noChangeAspect="1" noChangeArrowheads="1"/>
          </p:cNvPicPr>
          <p:nvPr/>
        </p:nvPicPr>
        <p:blipFill>
          <a:blip r:embed="rId2"/>
          <a:srcRect/>
          <a:stretch>
            <a:fillRect/>
          </a:stretch>
        </p:blipFill>
        <p:spPr bwMode="auto">
          <a:xfrm>
            <a:off x="457200" y="685800"/>
            <a:ext cx="7648575" cy="40005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819655" y="4572000"/>
            <a:ext cx="5181340" cy="1809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 2: Read a URL</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16</a:t>
            </a:fld>
            <a:endParaRPr kumimoji="0" lang="en-US" dirty="0"/>
          </a:p>
        </p:txBody>
      </p:sp>
      <p:pic>
        <p:nvPicPr>
          <p:cNvPr id="3074" name="Picture 2"/>
          <p:cNvPicPr>
            <a:picLocks noChangeAspect="1" noChangeArrowheads="1"/>
          </p:cNvPicPr>
          <p:nvPr/>
        </p:nvPicPr>
        <p:blipFill>
          <a:blip r:embed="rId2"/>
          <a:srcRect/>
          <a:stretch>
            <a:fillRect/>
          </a:stretch>
        </p:blipFill>
        <p:spPr bwMode="auto">
          <a:xfrm>
            <a:off x="152400" y="2133600"/>
            <a:ext cx="4305300" cy="33909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4648200" y="2133600"/>
            <a:ext cx="4305300" cy="3390900"/>
          </a:xfrm>
          <a:prstGeom prst="rect">
            <a:avLst/>
          </a:prstGeom>
          <a:noFill/>
          <a:ln w="9525">
            <a:noFill/>
            <a:miter lim="800000"/>
            <a:headEnd/>
            <a:tailEnd/>
          </a:ln>
          <a:effectLst/>
        </p:spPr>
      </p:pic>
      <p:sp>
        <p:nvSpPr>
          <p:cNvPr id="6" name="TextBox 5"/>
          <p:cNvSpPr txBox="1"/>
          <p:nvPr/>
        </p:nvSpPr>
        <p:spPr>
          <a:xfrm>
            <a:off x="304800" y="990600"/>
            <a:ext cx="8458200" cy="1015663"/>
          </a:xfrm>
          <a:prstGeom prst="rect">
            <a:avLst/>
          </a:prstGeom>
          <a:noFill/>
        </p:spPr>
        <p:txBody>
          <a:bodyPr wrap="square" rtlCol="0">
            <a:spAutoFit/>
          </a:bodyPr>
          <a:lstStyle/>
          <a:p>
            <a:r>
              <a:rPr lang="en-US" sz="2000" dirty="0" smtClean="0"/>
              <a:t>In the following program, if user enters a URL then clicks the button </a:t>
            </a:r>
            <a:r>
              <a:rPr lang="en-US" sz="2000" b="1" dirty="0" smtClean="0"/>
              <a:t>Connect</a:t>
            </a:r>
            <a:r>
              <a:rPr lang="en-US" sz="2000" dirty="0" smtClean="0"/>
              <a:t>, the content of this URL will be shown. If inputted URL string is malformed,  a message will be shown.</a:t>
            </a:r>
            <a:endParaRPr lang="en-US" sz="2000" dirty="0"/>
          </a:p>
        </p:txBody>
      </p:sp>
      <p:pic>
        <p:nvPicPr>
          <p:cNvPr id="3077" name="Picture 5"/>
          <p:cNvPicPr>
            <a:picLocks noChangeAspect="1" noChangeArrowheads="1"/>
          </p:cNvPicPr>
          <p:nvPr/>
        </p:nvPicPr>
        <p:blipFill>
          <a:blip r:embed="rId4"/>
          <a:srcRect/>
          <a:stretch>
            <a:fillRect/>
          </a:stretch>
        </p:blipFill>
        <p:spPr bwMode="auto">
          <a:xfrm>
            <a:off x="1905000" y="3962400"/>
            <a:ext cx="4267200" cy="2105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2"/>
          <a:srcRect/>
          <a:stretch>
            <a:fillRect/>
          </a:stretch>
        </p:blipFill>
        <p:spPr bwMode="auto">
          <a:xfrm>
            <a:off x="609600" y="838200"/>
            <a:ext cx="7096125" cy="3667125"/>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Demo 2: Read a URL…</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17</a:t>
            </a:fld>
            <a:endParaRPr kumimoji="0" lang="en-US" dirty="0"/>
          </a:p>
        </p:txBody>
      </p:sp>
      <p:cxnSp>
        <p:nvCxnSpPr>
          <p:cNvPr id="8" name="Straight Arrow Connector 7"/>
          <p:cNvCxnSpPr/>
          <p:nvPr/>
        </p:nvCxnSpPr>
        <p:spPr>
          <a:xfrm rot="10800000">
            <a:off x="5638808" y="1981206"/>
            <a:ext cx="1447793" cy="8381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054" name="Picture 6"/>
          <p:cNvPicPr>
            <a:picLocks noChangeAspect="1" noChangeArrowheads="1"/>
          </p:cNvPicPr>
          <p:nvPr/>
        </p:nvPicPr>
        <p:blipFill>
          <a:blip r:embed="rId3"/>
          <a:srcRect/>
          <a:stretch>
            <a:fillRect/>
          </a:stretch>
        </p:blipFill>
        <p:spPr bwMode="auto">
          <a:xfrm>
            <a:off x="6934200" y="2362200"/>
            <a:ext cx="1895475" cy="619125"/>
          </a:xfrm>
          <a:prstGeom prst="rect">
            <a:avLst/>
          </a:prstGeom>
          <a:noFill/>
          <a:ln w="9525">
            <a:solidFill>
              <a:srgbClr val="FF0000"/>
            </a:solidFill>
            <a:miter lim="800000"/>
            <a:headEnd/>
            <a:tailEnd/>
          </a:ln>
          <a:effectLst/>
        </p:spPr>
      </p:pic>
      <p:pic>
        <p:nvPicPr>
          <p:cNvPr id="2050" name="Picture 2"/>
          <p:cNvPicPr>
            <a:picLocks noChangeAspect="1" noChangeArrowheads="1"/>
          </p:cNvPicPr>
          <p:nvPr/>
        </p:nvPicPr>
        <p:blipFill>
          <a:blip r:embed="rId4"/>
          <a:srcRect/>
          <a:stretch>
            <a:fillRect/>
          </a:stretch>
        </p:blipFill>
        <p:spPr bwMode="auto">
          <a:xfrm>
            <a:off x="3143250" y="3962400"/>
            <a:ext cx="5695950" cy="2590800"/>
          </a:xfrm>
          <a:prstGeom prst="rect">
            <a:avLst/>
          </a:prstGeom>
          <a:noFill/>
          <a:ln w="9525">
            <a:solidFill>
              <a:srgbClr val="0000FF"/>
            </a:solid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2: Read a URL…</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18</a:t>
            </a:fld>
            <a:endParaRPr kumimoji="0" lang="en-US" dirty="0"/>
          </a:p>
        </p:txBody>
      </p:sp>
      <p:pic>
        <p:nvPicPr>
          <p:cNvPr id="1026" name="Picture 2"/>
          <p:cNvPicPr>
            <a:picLocks noChangeAspect="1" noChangeArrowheads="1"/>
          </p:cNvPicPr>
          <p:nvPr/>
        </p:nvPicPr>
        <p:blipFill>
          <a:blip r:embed="rId2"/>
          <a:srcRect/>
          <a:stretch>
            <a:fillRect/>
          </a:stretch>
        </p:blipFill>
        <p:spPr bwMode="auto">
          <a:xfrm>
            <a:off x="228600" y="838200"/>
            <a:ext cx="6791325" cy="3305175"/>
          </a:xfrm>
          <a:prstGeom prst="rect">
            <a:avLst/>
          </a:prstGeom>
          <a:noFill/>
          <a:ln w="9525">
            <a:solidFill>
              <a:srgbClr val="0000FF"/>
            </a:solid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1000125" y="3990975"/>
            <a:ext cx="7610475" cy="2867025"/>
          </a:xfrm>
          <a:prstGeom prst="rect">
            <a:avLst/>
          </a:prstGeom>
          <a:noFill/>
          <a:ln w="9525">
            <a:solidFill>
              <a:srgbClr val="0000FF"/>
            </a:solidFill>
            <a:miter lim="800000"/>
            <a:headEnd/>
            <a:tailEnd/>
          </a:ln>
          <a:effectLst/>
        </p:spPr>
      </p:pic>
      <p:cxnSp>
        <p:nvCxnSpPr>
          <p:cNvPr id="8" name="Straight Arrow Connector 7"/>
          <p:cNvCxnSpPr/>
          <p:nvPr/>
        </p:nvCxnSpPr>
        <p:spPr>
          <a:xfrm rot="16200000" flipV="1">
            <a:off x="1676400" y="2286000"/>
            <a:ext cx="4038600" cy="1752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3: Using URLConnection</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19</a:t>
            </a:fld>
            <a:endParaRPr kumimoji="0" lang="en-US" dirty="0"/>
          </a:p>
        </p:txBody>
      </p:sp>
      <p:pic>
        <p:nvPicPr>
          <p:cNvPr id="5122" name="Picture 2"/>
          <p:cNvPicPr>
            <a:picLocks noChangeAspect="1" noChangeArrowheads="1"/>
          </p:cNvPicPr>
          <p:nvPr/>
        </p:nvPicPr>
        <p:blipFill>
          <a:blip r:embed="rId3"/>
          <a:srcRect/>
          <a:stretch>
            <a:fillRect/>
          </a:stretch>
        </p:blipFill>
        <p:spPr bwMode="auto">
          <a:xfrm>
            <a:off x="4038600" y="2743200"/>
            <a:ext cx="4286250" cy="2857500"/>
          </a:xfrm>
          <a:prstGeom prst="rect">
            <a:avLst/>
          </a:prstGeom>
          <a:noFill/>
          <a:ln w="9525">
            <a:noFill/>
            <a:miter lim="800000"/>
            <a:headEnd/>
            <a:tailEnd/>
          </a:ln>
          <a:effectLst/>
        </p:spPr>
      </p:pic>
      <p:sp>
        <p:nvSpPr>
          <p:cNvPr id="5" name="Rectangle 4"/>
          <p:cNvSpPr/>
          <p:nvPr/>
        </p:nvSpPr>
        <p:spPr>
          <a:xfrm>
            <a:off x="3657600" y="910632"/>
            <a:ext cx="51054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Use the function REFRACTOR of NetBeans to copy and rename the class ReadURL to ReadURLConnection, modify code to gain the similar result as following:</a:t>
            </a:r>
            <a:endParaRPr lang="en-US" sz="2000" dirty="0"/>
          </a:p>
        </p:txBody>
      </p:sp>
      <p:pic>
        <p:nvPicPr>
          <p:cNvPr id="5123" name="Picture 3"/>
          <p:cNvPicPr>
            <a:picLocks noChangeAspect="1" noChangeArrowheads="1"/>
          </p:cNvPicPr>
          <p:nvPr/>
        </p:nvPicPr>
        <p:blipFill>
          <a:blip r:embed="rId4"/>
          <a:srcRect/>
          <a:stretch>
            <a:fillRect/>
          </a:stretch>
        </p:blipFill>
        <p:spPr bwMode="auto">
          <a:xfrm>
            <a:off x="304799" y="923925"/>
            <a:ext cx="3133725" cy="3857625"/>
          </a:xfrm>
          <a:prstGeom prst="rect">
            <a:avLst/>
          </a:prstGeom>
          <a:noFill/>
          <a:ln w="9525">
            <a:noFill/>
            <a:miter lim="800000"/>
            <a:headEnd/>
            <a:tailEnd/>
          </a:ln>
          <a:effectLst/>
        </p:spPr>
      </p:pic>
      <p:sp>
        <p:nvSpPr>
          <p:cNvPr id="4" name="TextBox 3"/>
          <p:cNvSpPr txBox="1"/>
          <p:nvPr/>
        </p:nvSpPr>
        <p:spPr>
          <a:xfrm>
            <a:off x="1219200" y="5697477"/>
            <a:ext cx="7391400" cy="923330"/>
          </a:xfrm>
          <a:prstGeom prst="rect">
            <a:avLst/>
          </a:prstGeom>
          <a:noFill/>
        </p:spPr>
        <p:txBody>
          <a:bodyPr wrap="square" rtlCol="0">
            <a:spAutoFit/>
          </a:bodyPr>
          <a:lstStyle/>
          <a:p>
            <a:r>
              <a:rPr lang="en-US" dirty="0" smtClean="0"/>
              <a:t>“Reading </a:t>
            </a:r>
            <a:r>
              <a:rPr lang="en-US" dirty="0"/>
              <a:t>from </a:t>
            </a:r>
            <a:r>
              <a:rPr lang="en-US" dirty="0" smtClean="0"/>
              <a:t>a </a:t>
            </a:r>
            <a:r>
              <a:rPr lang="en-US" dirty="0" err="1" smtClean="0"/>
              <a:t>URLConnection</a:t>
            </a:r>
            <a:r>
              <a:rPr lang="en-US" dirty="0"/>
              <a:t> instead of reading directly from a URL might be more useful. This is because you can use the </a:t>
            </a:r>
            <a:r>
              <a:rPr lang="en-US" dirty="0" err="1"/>
              <a:t>URLConnection</a:t>
            </a:r>
            <a:r>
              <a:rPr lang="en-US" dirty="0"/>
              <a:t> object for other tasks (like writing to the URL) at the same time</a:t>
            </a:r>
            <a:r>
              <a:rPr lang="en-US" dirty="0" smtClean="0"/>
              <a: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should we study this lecture?</a:t>
            </a:r>
            <a:endParaRPr lang="en-US" dirty="0"/>
          </a:p>
        </p:txBody>
      </p:sp>
      <p:sp>
        <p:nvSpPr>
          <p:cNvPr id="3" name="Content Placeholder 2"/>
          <p:cNvSpPr>
            <a:spLocks noGrp="1"/>
          </p:cNvSpPr>
          <p:nvPr>
            <p:ph sz="quarter" idx="1"/>
          </p:nvPr>
        </p:nvSpPr>
        <p:spPr/>
        <p:txBody>
          <a:bodyPr/>
          <a:lstStyle/>
          <a:p>
            <a:r>
              <a:rPr lang="en-US" dirty="0" smtClean="0"/>
              <a:t>Nowadays, distributed applications are popular. People need large applications, running based on a computer network (local area networks-LANs- or wide area network-WAN), including many sites working concurrently. Do you want to create such applications?</a:t>
            </a:r>
          </a:p>
          <a:p>
            <a:r>
              <a:rPr lang="en-US" dirty="0" smtClean="0"/>
              <a:t>How do we develop Java network applications? </a:t>
            </a:r>
            <a:endParaRPr lang="en-US" dirty="0"/>
          </a:p>
        </p:txBody>
      </p:sp>
      <p:pic>
        <p:nvPicPr>
          <p:cNvPr id="7"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9"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3: Using URLConnection</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20</a:t>
            </a:fld>
            <a:endParaRPr kumimoji="0" lang="en-US" dirty="0"/>
          </a:p>
        </p:txBody>
      </p:sp>
      <p:pic>
        <p:nvPicPr>
          <p:cNvPr id="3074" name="Picture 2"/>
          <p:cNvPicPr>
            <a:picLocks noChangeAspect="1" noChangeArrowheads="1"/>
          </p:cNvPicPr>
          <p:nvPr/>
        </p:nvPicPr>
        <p:blipFill>
          <a:blip r:embed="rId2"/>
          <a:srcRect/>
          <a:stretch>
            <a:fillRect/>
          </a:stretch>
        </p:blipFill>
        <p:spPr bwMode="auto">
          <a:xfrm>
            <a:off x="551102" y="1600201"/>
            <a:ext cx="8041798" cy="3657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3: Using URLConnection</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21</a:t>
            </a:fld>
            <a:endParaRPr kumimoji="0" lang="en-US" dirty="0"/>
          </a:p>
        </p:txBody>
      </p:sp>
      <p:pic>
        <p:nvPicPr>
          <p:cNvPr id="4098" name="Picture 2"/>
          <p:cNvPicPr>
            <a:picLocks noChangeAspect="1" noChangeArrowheads="1"/>
          </p:cNvPicPr>
          <p:nvPr/>
        </p:nvPicPr>
        <p:blipFill>
          <a:blip r:embed="rId2"/>
          <a:srcRect/>
          <a:stretch>
            <a:fillRect/>
          </a:stretch>
        </p:blipFill>
        <p:spPr bwMode="auto">
          <a:xfrm>
            <a:off x="304800" y="914400"/>
            <a:ext cx="7334250" cy="2838450"/>
          </a:xfrm>
          <a:prstGeom prst="rect">
            <a:avLst/>
          </a:prstGeom>
          <a:noFill/>
          <a:ln w="9525">
            <a:solidFill>
              <a:srgbClr val="0000FF"/>
            </a:solid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1295400" y="3848100"/>
            <a:ext cx="7620000" cy="2628900"/>
          </a:xfrm>
          <a:prstGeom prst="rect">
            <a:avLst/>
          </a:prstGeom>
          <a:noFill/>
          <a:ln w="9525">
            <a:solidFill>
              <a:srgbClr val="0000FF"/>
            </a:solidFill>
            <a:miter lim="800000"/>
            <a:headEnd/>
            <a:tailEnd/>
          </a:ln>
          <a:effectLst/>
        </p:spPr>
      </p:pic>
      <p:sp>
        <p:nvSpPr>
          <p:cNvPr id="6" name="TextBox 5"/>
          <p:cNvSpPr txBox="1"/>
          <p:nvPr/>
        </p:nvSpPr>
        <p:spPr>
          <a:xfrm>
            <a:off x="6477000" y="5410200"/>
            <a:ext cx="2362200" cy="923330"/>
          </a:xfrm>
          <a:prstGeom prst="rect">
            <a:avLst/>
          </a:prstGeom>
          <a:solidFill>
            <a:schemeClr val="accent1">
              <a:lumMod val="20000"/>
              <a:lumOff val="80000"/>
            </a:schemeClr>
          </a:solidFill>
        </p:spPr>
        <p:txBody>
          <a:bodyPr wrap="square" rtlCol="0">
            <a:spAutoFit/>
          </a:bodyPr>
          <a:lstStyle/>
          <a:p>
            <a:r>
              <a:rPr lang="en-US" b="1" smtClean="0"/>
              <a:t>This code is not different from those in the previous demo.</a:t>
            </a:r>
            <a:endParaRPr lang="en-US" b="1"/>
          </a:p>
        </p:txBody>
      </p:sp>
      <p:sp>
        <p:nvSpPr>
          <p:cNvPr id="7" name="TextBox 6"/>
          <p:cNvSpPr txBox="1"/>
          <p:nvPr/>
        </p:nvSpPr>
        <p:spPr>
          <a:xfrm>
            <a:off x="6477000" y="2438400"/>
            <a:ext cx="2362200" cy="923330"/>
          </a:xfrm>
          <a:prstGeom prst="rect">
            <a:avLst/>
          </a:prstGeom>
          <a:solidFill>
            <a:schemeClr val="accent1">
              <a:lumMod val="20000"/>
              <a:lumOff val="80000"/>
            </a:schemeClr>
          </a:solidFill>
        </p:spPr>
        <p:txBody>
          <a:bodyPr wrap="square" rtlCol="0">
            <a:spAutoFit/>
          </a:bodyPr>
          <a:lstStyle/>
          <a:p>
            <a:pPr algn="ctr"/>
            <a:r>
              <a:rPr lang="en-US" b="1" smtClean="0"/>
              <a:t>This code is modified from those in the previous demo.</a:t>
            </a:r>
            <a:endParaRPr lang="en-US" b="1"/>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dirty="0" smtClean="0">
                <a:latin typeface="Arial" charset="0"/>
                <a:cs typeface="Arial" charset="0"/>
              </a:rPr>
              <a:t>Summary</a:t>
            </a:r>
          </a:p>
        </p:txBody>
      </p:sp>
      <p:sp>
        <p:nvSpPr>
          <p:cNvPr id="61443" name="Content Placeholder 2"/>
          <p:cNvSpPr>
            <a:spLocks noGrp="1"/>
          </p:cNvSpPr>
          <p:nvPr>
            <p:ph idx="1"/>
          </p:nvPr>
        </p:nvSpPr>
        <p:spPr/>
        <p:txBody>
          <a:bodyPr/>
          <a:lstStyle/>
          <a:p>
            <a:r>
              <a:rPr lang="en-US" sz="2600" dirty="0" smtClean="0">
                <a:latin typeface="Arial" charset="0"/>
                <a:cs typeface="Arial" charset="0"/>
              </a:rPr>
              <a:t>IP and Port</a:t>
            </a:r>
          </a:p>
          <a:p>
            <a:r>
              <a:rPr lang="en-US" sz="2400" dirty="0" smtClean="0">
                <a:latin typeface="Arial" charset="0"/>
                <a:cs typeface="Arial" charset="0"/>
              </a:rPr>
              <a:t>TCP, UDP Protocols</a:t>
            </a:r>
          </a:p>
          <a:p>
            <a:r>
              <a:rPr lang="en-US" sz="2400" dirty="0" smtClean="0">
                <a:latin typeface="Arial" charset="0"/>
                <a:cs typeface="Arial" charset="0"/>
              </a:rPr>
              <a:t>Sockets and Ports</a:t>
            </a:r>
          </a:p>
          <a:p>
            <a:r>
              <a:rPr lang="en-US" sz="2400" dirty="0" smtClean="0">
                <a:latin typeface="Arial" charset="0"/>
                <a:cs typeface="Arial" charset="0"/>
              </a:rPr>
              <a:t>Client Sockets/ Server Sockets in Java</a:t>
            </a:r>
          </a:p>
          <a:p>
            <a:r>
              <a:rPr lang="en-US" sz="2400" dirty="0" smtClean="0">
                <a:latin typeface="Arial" charset="0"/>
                <a:cs typeface="Arial" charset="0"/>
              </a:rPr>
              <a:t>Object Streams and Serialization</a:t>
            </a:r>
          </a:p>
          <a:p>
            <a:r>
              <a:rPr lang="en-US" sz="2400" dirty="0" smtClean="0">
                <a:latin typeface="Arial" charset="0"/>
                <a:cs typeface="Arial" charset="0"/>
              </a:rPr>
              <a:t>Remote Control using Object Streams</a:t>
            </a:r>
          </a:p>
          <a:p>
            <a:r>
              <a:rPr lang="en-US" sz="2600" dirty="0" smtClean="0">
                <a:latin typeface="Arial" charset="0"/>
                <a:cs typeface="Arial" charset="0"/>
              </a:rPr>
              <a:t>Remote Method Invocation</a:t>
            </a:r>
          </a:p>
          <a:p>
            <a:pPr lvl="1"/>
            <a:r>
              <a:rPr lang="en-US" dirty="0" smtClean="0">
                <a:latin typeface="Arial" charset="0"/>
                <a:cs typeface="Arial" charset="0"/>
              </a:rPr>
              <a:t>Remote interface, Class for Server object</a:t>
            </a:r>
          </a:p>
          <a:p>
            <a:pPr lvl="1"/>
            <a:r>
              <a:rPr lang="en-US" dirty="0" smtClean="0">
                <a:latin typeface="Arial" charset="0"/>
                <a:cs typeface="Arial" charset="0"/>
              </a:rPr>
              <a:t>Server Program, Client Program</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22</a:t>
            </a:fld>
            <a:endParaRPr kumimoji="0"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838200" y="2514600"/>
            <a:ext cx="7010400" cy="533400"/>
          </a:xfrm>
        </p:spPr>
        <p:txBody>
          <a:bodyPr>
            <a:normAutofit fontScale="90000"/>
          </a:bodyPr>
          <a:lstStyle/>
          <a:p>
            <a:r>
              <a:rPr lang="en-US" dirty="0" smtClean="0">
                <a:latin typeface="Arial" charset="0"/>
                <a:cs typeface="Arial" charset="0"/>
              </a:rPr>
              <a:t>Thank You</a:t>
            </a:r>
          </a:p>
        </p:txBody>
      </p:sp>
      <p:sp>
        <p:nvSpPr>
          <p:cNvPr id="62467" name="Content Placeholder 2"/>
          <p:cNvSpPr>
            <a:spLocks noGrp="1"/>
          </p:cNvSpPr>
          <p:nvPr>
            <p:ph idx="1"/>
          </p:nvPr>
        </p:nvSpPr>
        <p:spPr/>
        <p:txBody>
          <a:bodyPr/>
          <a:lstStyle/>
          <a:p>
            <a:endParaRPr lang="en-US" dirty="0" smtClean="0">
              <a:latin typeface="Arial" charset="0"/>
              <a:cs typeface="Arial" charset="0"/>
            </a:endParaRP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23</a:t>
            </a:fld>
            <a:endParaRPr kumimoji="0"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latin typeface="Arial" charset="0"/>
                <a:cs typeface="Arial" charset="0"/>
              </a:rPr>
              <a:t>Contents</a:t>
            </a:r>
          </a:p>
        </p:txBody>
      </p:sp>
      <p:sp>
        <p:nvSpPr>
          <p:cNvPr id="15363" name="Content Placeholder 2"/>
          <p:cNvSpPr>
            <a:spLocks noGrp="1"/>
          </p:cNvSpPr>
          <p:nvPr>
            <p:ph idx="1"/>
          </p:nvPr>
        </p:nvSpPr>
        <p:spPr>
          <a:xfrm>
            <a:off x="914400" y="1066800"/>
            <a:ext cx="7772400" cy="5334000"/>
          </a:xfrm>
        </p:spPr>
        <p:txBody>
          <a:bodyPr>
            <a:normAutofit/>
          </a:bodyPr>
          <a:lstStyle/>
          <a:p>
            <a:r>
              <a:rPr lang="en-US" sz="2600" dirty="0" smtClean="0">
                <a:latin typeface="Arial" charset="0"/>
                <a:cs typeface="Arial" charset="0"/>
              </a:rPr>
              <a:t>Networking Basics</a:t>
            </a:r>
          </a:p>
          <a:p>
            <a:r>
              <a:rPr lang="en-US" sz="2600" dirty="0" smtClean="0">
                <a:latin typeface="Arial" charset="0"/>
                <a:cs typeface="Arial" charset="0"/>
              </a:rPr>
              <a:t>Working with URLs</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3</a:t>
            </a:fld>
            <a:endParaRPr kumimoji="0"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Networking Basics</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4</a:t>
            </a:fld>
            <a:endParaRPr kumimoji="0" lang="en-US" dirty="0"/>
          </a:p>
        </p:txBody>
      </p:sp>
      <p:sp>
        <p:nvSpPr>
          <p:cNvPr id="4" name="Content Placeholder 3"/>
          <p:cNvSpPr>
            <a:spLocks noGrp="1"/>
          </p:cNvSpPr>
          <p:nvPr>
            <p:ph sz="quarter" idx="1"/>
          </p:nvPr>
        </p:nvSpPr>
        <p:spPr/>
        <p:txBody>
          <a:bodyPr/>
          <a:lstStyle/>
          <a:p>
            <a:r>
              <a:rPr lang="en-US" dirty="0" smtClean="0"/>
              <a:t>Some definitions related to networking</a:t>
            </a:r>
          </a:p>
          <a:p>
            <a:r>
              <a:rPr lang="en-US" dirty="0" smtClean="0"/>
              <a:t>Client-Server Model</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Definitions</a:t>
            </a:r>
            <a:endParaRPr lang="en-US" sz="3200" dirty="0"/>
          </a:p>
        </p:txBody>
      </p:sp>
      <p:sp>
        <p:nvSpPr>
          <p:cNvPr id="3" name="Content Placeholder 2"/>
          <p:cNvSpPr>
            <a:spLocks noGrp="1"/>
          </p:cNvSpPr>
          <p:nvPr>
            <p:ph sz="quarter" idx="1"/>
          </p:nvPr>
        </p:nvSpPr>
        <p:spPr>
          <a:xfrm>
            <a:off x="914400" y="838200"/>
            <a:ext cx="7772400" cy="5257800"/>
          </a:xfrm>
        </p:spPr>
        <p:txBody>
          <a:bodyPr>
            <a:noAutofit/>
          </a:bodyPr>
          <a:lstStyle/>
          <a:p>
            <a:r>
              <a:rPr lang="en-US" sz="2000" b="1" dirty="0" smtClean="0">
                <a:solidFill>
                  <a:srgbClr val="0000FF"/>
                </a:solidFill>
              </a:rPr>
              <a:t>Platform</a:t>
            </a:r>
            <a:r>
              <a:rPr lang="en-US" sz="2000" dirty="0" smtClean="0"/>
              <a:t>: hardware + operating system.</a:t>
            </a:r>
          </a:p>
          <a:p>
            <a:r>
              <a:rPr lang="en-US" sz="2000" b="1" dirty="0" smtClean="0">
                <a:solidFill>
                  <a:srgbClr val="0000FF"/>
                </a:solidFill>
              </a:rPr>
              <a:t>Client</a:t>
            </a:r>
            <a:r>
              <a:rPr lang="en-US" sz="2000" dirty="0" smtClean="0"/>
              <a:t>: an application running in a computer (such as browser) can receive data from another (server).</a:t>
            </a:r>
          </a:p>
          <a:p>
            <a:r>
              <a:rPr lang="en-US" sz="2000" b="1" dirty="0" smtClean="0">
                <a:solidFill>
                  <a:srgbClr val="0000FF"/>
                </a:solidFill>
              </a:rPr>
              <a:t>Server</a:t>
            </a:r>
            <a:r>
              <a:rPr lang="en-US" sz="2000" dirty="0" smtClean="0"/>
              <a:t>: an application running in a computer (such as IIS- Windows Internet Information Service) can supply data to others (clients).</a:t>
            </a:r>
          </a:p>
          <a:p>
            <a:r>
              <a:rPr lang="en-US" sz="2000" b="1" dirty="0" smtClean="0">
                <a:solidFill>
                  <a:srgbClr val="0000FF"/>
                </a:solidFill>
              </a:rPr>
              <a:t>IP address</a:t>
            </a:r>
            <a:r>
              <a:rPr lang="en-US" sz="2000" dirty="0" smtClean="0"/>
              <a:t> (internet protocol): unsigned integer helps identifying a network element(computer, router,…).</a:t>
            </a:r>
          </a:p>
          <a:p>
            <a:r>
              <a:rPr lang="en-US" sz="2000" b="1" dirty="0" smtClean="0">
                <a:solidFill>
                  <a:srgbClr val="0000FF"/>
                </a:solidFill>
              </a:rPr>
              <a:t>IPv4</a:t>
            </a:r>
            <a:r>
              <a:rPr lang="en-US" sz="2000" dirty="0" smtClean="0"/>
              <a:t>: 4-byte IP address, such as 192.143.5.1</a:t>
            </a:r>
          </a:p>
          <a:p>
            <a:r>
              <a:rPr lang="en-US" sz="2000" b="1" dirty="0" smtClean="0">
                <a:solidFill>
                  <a:srgbClr val="0000FF"/>
                </a:solidFill>
              </a:rPr>
              <a:t>IPv6</a:t>
            </a:r>
            <a:r>
              <a:rPr lang="en-US" sz="2000" dirty="0" smtClean="0"/>
              <a:t>: 16-byte IP address</a:t>
            </a:r>
          </a:p>
          <a:p>
            <a:r>
              <a:rPr lang="en-US" sz="2000" b="1" dirty="0" smtClean="0">
                <a:solidFill>
                  <a:srgbClr val="0000FF"/>
                </a:solidFill>
              </a:rPr>
              <a:t>Port</a:t>
            </a:r>
            <a:r>
              <a:rPr lang="en-US" sz="2000" dirty="0" smtClean="0"/>
              <a:t>: unsigned 2-byte integer helps operating system differentiating a network communicating process.</a:t>
            </a:r>
          </a:p>
          <a:p>
            <a:r>
              <a:rPr lang="en-US" sz="2000" b="1" dirty="0" smtClean="0">
                <a:solidFill>
                  <a:srgbClr val="0000FF"/>
                </a:solidFill>
              </a:rPr>
              <a:t>Protocol</a:t>
            </a:r>
            <a:r>
              <a:rPr lang="en-US" sz="2000" dirty="0" smtClean="0"/>
              <a:t>: Rules for packaging data of a network communication because client and server can be working in different platform. Two common basic protocols are TCP and UDP</a:t>
            </a:r>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5</a:t>
            </a:fld>
            <a:endParaRPr kumimoji="0"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Definitions</a:t>
            </a:r>
            <a:endParaRPr lang="en-US" sz="3200" dirty="0"/>
          </a:p>
        </p:txBody>
      </p:sp>
      <p:sp>
        <p:nvSpPr>
          <p:cNvPr id="3" name="Content Placeholder 2"/>
          <p:cNvSpPr>
            <a:spLocks noGrp="1"/>
          </p:cNvSpPr>
          <p:nvPr>
            <p:ph sz="quarter" idx="1"/>
          </p:nvPr>
        </p:nvSpPr>
        <p:spPr>
          <a:xfrm>
            <a:off x="914400" y="838200"/>
            <a:ext cx="7772400" cy="5257800"/>
          </a:xfrm>
        </p:spPr>
        <p:txBody>
          <a:bodyPr>
            <a:noAutofit/>
          </a:bodyPr>
          <a:lstStyle/>
          <a:p>
            <a:r>
              <a:rPr lang="en-US" sz="2000" b="1" dirty="0" smtClean="0">
                <a:solidFill>
                  <a:srgbClr val="0000FF"/>
                </a:solidFill>
              </a:rPr>
              <a:t>TCP</a:t>
            </a:r>
            <a:r>
              <a:rPr lang="en-US" sz="2000" dirty="0" smtClean="0"/>
              <a:t>: (</a:t>
            </a:r>
            <a:r>
              <a:rPr lang="en-US" sz="2000" i="1" dirty="0" smtClean="0"/>
              <a:t>Transmission Control Protocol</a:t>
            </a:r>
            <a:r>
              <a:rPr lang="en-US" sz="2000" dirty="0" smtClean="0"/>
              <a:t>) is a connection-based protocol (only one connecting line only) that provides a reliable flow of data between two computers based on the acknowledge mechanism.</a:t>
            </a:r>
          </a:p>
          <a:p>
            <a:r>
              <a:rPr lang="en-US" sz="2000" b="1" dirty="0" smtClean="0">
                <a:solidFill>
                  <a:srgbClr val="0000FF"/>
                </a:solidFill>
              </a:rPr>
              <a:t>UDP</a:t>
            </a:r>
            <a:r>
              <a:rPr lang="en-US" sz="2000" dirty="0" smtClean="0"/>
              <a:t>: (</a:t>
            </a:r>
            <a:r>
              <a:rPr lang="en-US" sz="2000" i="1" dirty="0" smtClean="0"/>
              <a:t>User Datagram Protocol</a:t>
            </a:r>
            <a:r>
              <a:rPr lang="en-US" sz="2000" dirty="0" smtClean="0"/>
              <a:t>) is a protocol that sends independent packets of data, called datagrams, from one computer to another with no guarantees about arrival (many connecting lines can be used, acknowledge mechanism is not used). Many firewalls and routers have been configured not to allow UDP packets. Ask your system administrator if UDP is permitted.</a:t>
            </a:r>
          </a:p>
          <a:p>
            <a:r>
              <a:rPr lang="en-US" sz="2000" b="1" dirty="0" smtClean="0">
                <a:solidFill>
                  <a:srgbClr val="0000FF"/>
                </a:solidFill>
                <a:latin typeface="Arial" charset="0"/>
                <a:cs typeface="Arial" charset="0"/>
              </a:rPr>
              <a:t>Serialization</a:t>
            </a:r>
            <a:r>
              <a:rPr lang="en-US" sz="2000" dirty="0" smtClean="0">
                <a:latin typeface="Arial" charset="0"/>
                <a:cs typeface="Arial" charset="0"/>
              </a:rPr>
              <a:t>: a process that converts object’s state (values in fields of the object) to a byte stream.</a:t>
            </a:r>
            <a:endParaRPr lang="en-US" sz="2000" dirty="0" smtClean="0"/>
          </a:p>
          <a:p>
            <a:r>
              <a:rPr lang="en-US" sz="2000" b="1" dirty="0" smtClean="0">
                <a:solidFill>
                  <a:srgbClr val="0000FF"/>
                </a:solidFill>
              </a:rPr>
              <a:t>De-</a:t>
            </a:r>
            <a:r>
              <a:rPr lang="en-US" sz="2000" b="1" dirty="0" smtClean="0">
                <a:solidFill>
                  <a:srgbClr val="0000FF"/>
                </a:solidFill>
                <a:latin typeface="Arial" charset="0"/>
                <a:cs typeface="Arial" charset="0"/>
              </a:rPr>
              <a:t> serialization</a:t>
            </a:r>
            <a:r>
              <a:rPr lang="en-US" sz="2000" dirty="0" smtClean="0"/>
              <a:t>:</a:t>
            </a:r>
            <a:r>
              <a:rPr lang="en-US" sz="2000" dirty="0" smtClean="0">
                <a:latin typeface="Arial" charset="0"/>
                <a:cs typeface="Arial" charset="0"/>
              </a:rPr>
              <a:t> a process that splits data in a byte stream then set data to fields of an object.</a:t>
            </a:r>
            <a:endParaRPr lang="en-US" sz="2000" dirty="0" smtClean="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6</a:t>
            </a:fld>
            <a:endParaRPr kumimoji="0"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normAutofit/>
          </a:bodyPr>
          <a:lstStyle/>
          <a:p>
            <a:r>
              <a:rPr lang="en-US" sz="3200" dirty="0" smtClean="0">
                <a:latin typeface="Arial" charset="0"/>
                <a:cs typeface="Arial" charset="0"/>
              </a:rPr>
              <a:t>Client-Server Model</a:t>
            </a:r>
          </a:p>
        </p:txBody>
      </p:sp>
      <p:pic>
        <p:nvPicPr>
          <p:cNvPr id="16388" name="Picture 2"/>
          <p:cNvPicPr>
            <a:picLocks noChangeAspect="1" noChangeArrowheads="1"/>
          </p:cNvPicPr>
          <p:nvPr/>
        </p:nvPicPr>
        <p:blipFill>
          <a:blip r:embed="rId2"/>
          <a:srcRect/>
          <a:stretch>
            <a:fillRect/>
          </a:stretch>
        </p:blipFill>
        <p:spPr bwMode="auto">
          <a:xfrm>
            <a:off x="457200" y="2971800"/>
            <a:ext cx="1485900" cy="1628775"/>
          </a:xfrm>
          <a:prstGeom prst="rect">
            <a:avLst/>
          </a:prstGeom>
          <a:noFill/>
          <a:ln w="9525">
            <a:noFill/>
            <a:miter lim="800000"/>
            <a:headEnd/>
            <a:tailEnd/>
          </a:ln>
        </p:spPr>
      </p:pic>
      <p:pic>
        <p:nvPicPr>
          <p:cNvPr id="16389" name="Picture 3"/>
          <p:cNvPicPr>
            <a:picLocks noChangeAspect="1" noChangeArrowheads="1"/>
          </p:cNvPicPr>
          <p:nvPr/>
        </p:nvPicPr>
        <p:blipFill>
          <a:blip r:embed="rId3"/>
          <a:srcRect/>
          <a:stretch>
            <a:fillRect/>
          </a:stretch>
        </p:blipFill>
        <p:spPr bwMode="auto">
          <a:xfrm>
            <a:off x="7562850" y="3048000"/>
            <a:ext cx="1276350" cy="1295400"/>
          </a:xfrm>
          <a:prstGeom prst="rect">
            <a:avLst/>
          </a:prstGeom>
          <a:noFill/>
          <a:ln w="9525">
            <a:noFill/>
            <a:miter lim="800000"/>
            <a:headEnd/>
            <a:tailEnd/>
          </a:ln>
        </p:spPr>
      </p:pic>
      <p:sp>
        <p:nvSpPr>
          <p:cNvPr id="7" name="Rectangle 6"/>
          <p:cNvSpPr/>
          <p:nvPr/>
        </p:nvSpPr>
        <p:spPr>
          <a:xfrm>
            <a:off x="6477000" y="4495800"/>
            <a:ext cx="2438400" cy="1219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smtClean="0"/>
              <a:t>Server</a:t>
            </a:r>
          </a:p>
          <a:p>
            <a:pPr algn="ctr">
              <a:defRPr/>
            </a:pPr>
            <a:r>
              <a:rPr lang="en-US" b="1" dirty="0" smtClean="0"/>
              <a:t>( can be a container, web </a:t>
            </a:r>
            <a:r>
              <a:rPr lang="en-US" b="1" dirty="0"/>
              <a:t>container </a:t>
            </a:r>
            <a:r>
              <a:rPr lang="en-US" b="1" dirty="0" smtClean="0"/>
              <a:t> or Application </a:t>
            </a:r>
            <a:r>
              <a:rPr lang="en-US" b="1" dirty="0"/>
              <a:t>container</a:t>
            </a:r>
            <a:r>
              <a:rPr lang="en-US" b="1" dirty="0" smtClean="0"/>
              <a:t>)</a:t>
            </a:r>
            <a:endParaRPr lang="en-US" b="1" dirty="0"/>
          </a:p>
        </p:txBody>
      </p:sp>
      <p:cxnSp>
        <p:nvCxnSpPr>
          <p:cNvPr id="9" name="Straight Arrow Connector 8"/>
          <p:cNvCxnSpPr>
            <a:stCxn id="66562" idx="3"/>
            <a:endCxn id="66563" idx="1"/>
          </p:cNvCxnSpPr>
          <p:nvPr/>
        </p:nvCxnSpPr>
        <p:spPr>
          <a:xfrm flipV="1">
            <a:off x="1943100" y="3695700"/>
            <a:ext cx="5619750" cy="904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1981200" y="3886200"/>
            <a:ext cx="5562600" cy="52388"/>
          </a:xfrm>
          <a:prstGeom prst="straightConnector1">
            <a:avLst/>
          </a:prstGeom>
          <a:ln w="25400">
            <a:solidFill>
              <a:srgbClr val="009900"/>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0" y="2590800"/>
            <a:ext cx="4495800" cy="1066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t>Request can be</a:t>
            </a:r>
            <a:endParaRPr lang="en-US" dirty="0"/>
          </a:p>
          <a:p>
            <a:pPr algn="ctr">
              <a:defRPr/>
            </a:pPr>
            <a:r>
              <a:rPr lang="en-US" dirty="0"/>
              <a:t>(file.html, file.txt</a:t>
            </a:r>
          </a:p>
          <a:p>
            <a:pPr algn="ctr">
              <a:defRPr/>
            </a:pPr>
            <a:r>
              <a:rPr lang="en-US" dirty="0"/>
              <a:t>Script file -.asp, .aspx. .php, .jsp….</a:t>
            </a:r>
          </a:p>
          <a:p>
            <a:pPr algn="ctr">
              <a:defRPr/>
            </a:pPr>
            <a:r>
              <a:rPr lang="en-US" dirty="0"/>
              <a:t>Execute </a:t>
            </a:r>
            <a:r>
              <a:rPr lang="en-US" dirty="0" smtClean="0"/>
              <a:t>a method </a:t>
            </a:r>
            <a:r>
              <a:rPr lang="en-US" dirty="0"/>
              <a:t>of running object</a:t>
            </a:r>
          </a:p>
        </p:txBody>
      </p:sp>
      <p:sp>
        <p:nvSpPr>
          <p:cNvPr id="13" name="Rectangle 12"/>
          <p:cNvSpPr/>
          <p:nvPr/>
        </p:nvSpPr>
        <p:spPr>
          <a:xfrm>
            <a:off x="3124200" y="4038600"/>
            <a:ext cx="3048000" cy="1066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Response:</a:t>
            </a:r>
          </a:p>
          <a:p>
            <a:pPr algn="ctr">
              <a:defRPr/>
            </a:pPr>
            <a:r>
              <a:rPr lang="en-US" dirty="0"/>
              <a:t>File.html, .txt,…</a:t>
            </a:r>
          </a:p>
          <a:p>
            <a:pPr algn="ctr">
              <a:defRPr/>
            </a:pPr>
            <a:r>
              <a:rPr lang="en-US" dirty="0"/>
              <a:t>Result  of processing</a:t>
            </a:r>
          </a:p>
        </p:txBody>
      </p:sp>
      <p:sp>
        <p:nvSpPr>
          <p:cNvPr id="12" name="Rectangle 11"/>
          <p:cNvSpPr/>
          <p:nvPr/>
        </p:nvSpPr>
        <p:spPr>
          <a:xfrm>
            <a:off x="381000" y="1524000"/>
            <a:ext cx="16764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rPr>
              <a:t>Step 1: Client sends a request to server</a:t>
            </a:r>
            <a:endParaRPr lang="en-US" sz="2000" b="1" dirty="0">
              <a:solidFill>
                <a:schemeClr val="bg1"/>
              </a:solidFill>
            </a:endParaRPr>
          </a:p>
        </p:txBody>
      </p:sp>
      <p:sp>
        <p:nvSpPr>
          <p:cNvPr id="15" name="Rectangle 14"/>
          <p:cNvSpPr/>
          <p:nvPr/>
        </p:nvSpPr>
        <p:spPr>
          <a:xfrm>
            <a:off x="7010400" y="1066800"/>
            <a:ext cx="19050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rPr>
              <a:t>Step 2:  Server analyzes the request then process it </a:t>
            </a:r>
            <a:endParaRPr lang="en-US" sz="2000" b="1" dirty="0">
              <a:solidFill>
                <a:schemeClr val="bg1"/>
              </a:solidFill>
            </a:endParaRPr>
          </a:p>
        </p:txBody>
      </p:sp>
      <p:sp>
        <p:nvSpPr>
          <p:cNvPr id="16" name="Rectangle 15"/>
          <p:cNvSpPr/>
          <p:nvPr/>
        </p:nvSpPr>
        <p:spPr>
          <a:xfrm>
            <a:off x="3657600" y="5181600"/>
            <a:ext cx="16764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rPr>
              <a:t>Step 3: Server sends response to client</a:t>
            </a:r>
            <a:endParaRPr lang="en-US" sz="2000" b="1" dirty="0">
              <a:solidFill>
                <a:schemeClr val="bg1"/>
              </a:solidFill>
            </a:endParaRPr>
          </a:p>
        </p:txBody>
      </p:sp>
      <p:sp>
        <p:nvSpPr>
          <p:cNvPr id="17" name="Rectangle 16"/>
          <p:cNvSpPr/>
          <p:nvPr/>
        </p:nvSpPr>
        <p:spPr>
          <a:xfrm>
            <a:off x="152400" y="4724400"/>
            <a:ext cx="2438400" cy="6858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smtClean="0"/>
              <a:t>Client </a:t>
            </a:r>
          </a:p>
          <a:p>
            <a:pPr algn="ctr">
              <a:defRPr/>
            </a:pPr>
            <a:r>
              <a:rPr lang="en-US" b="1" dirty="0" smtClean="0"/>
              <a:t>(can be a browser)</a:t>
            </a:r>
            <a:endParaRPr lang="en-US" b="1" dirty="0"/>
          </a:p>
        </p:txBody>
      </p:sp>
      <p:sp>
        <p:nvSpPr>
          <p:cNvPr id="18" name="Slide Number Placeholder 17"/>
          <p:cNvSpPr>
            <a:spLocks noGrp="1"/>
          </p:cNvSpPr>
          <p:nvPr>
            <p:ph type="sldNum" sz="quarter" idx="12"/>
          </p:nvPr>
        </p:nvSpPr>
        <p:spPr/>
        <p:txBody>
          <a:bodyPr/>
          <a:lstStyle/>
          <a:p>
            <a:fld id="{CA15C064-DD44-4CAC-873E-2D1F54821676}" type="slidenum">
              <a:rPr kumimoji="0" lang="en-US" smtClean="0"/>
              <a:pPr/>
              <a:t>7</a:t>
            </a:fld>
            <a:endParaRPr kumimoji="0"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normAutofit/>
          </a:bodyPr>
          <a:lstStyle/>
          <a:p>
            <a:r>
              <a:rPr lang="en-US" sz="3200" dirty="0" smtClean="0">
                <a:latin typeface="Arial" charset="0"/>
                <a:cs typeface="Arial" charset="0"/>
              </a:rPr>
              <a:t>Client-Server Model: Anatomy</a:t>
            </a:r>
          </a:p>
        </p:txBody>
      </p:sp>
      <p:sp>
        <p:nvSpPr>
          <p:cNvPr id="17411" name="Content Placeholder 2"/>
          <p:cNvSpPr>
            <a:spLocks noGrp="1"/>
          </p:cNvSpPr>
          <p:nvPr>
            <p:ph idx="1"/>
          </p:nvPr>
        </p:nvSpPr>
        <p:spPr>
          <a:xfrm>
            <a:off x="457200" y="1066800"/>
            <a:ext cx="8229600" cy="838200"/>
          </a:xfrm>
        </p:spPr>
        <p:txBody>
          <a:bodyPr>
            <a:normAutofit lnSpcReduction="10000"/>
          </a:bodyPr>
          <a:lstStyle/>
          <a:p>
            <a:r>
              <a:rPr lang="en-US" dirty="0" smtClean="0">
                <a:latin typeface="Arial" charset="0"/>
                <a:cs typeface="Arial" charset="0"/>
              </a:rPr>
              <a:t>Computers running on the Internet communicate to each other:</a:t>
            </a:r>
          </a:p>
        </p:txBody>
      </p:sp>
      <p:pic>
        <p:nvPicPr>
          <p:cNvPr id="17413" name="Picture 2"/>
          <p:cNvPicPr>
            <a:picLocks noChangeAspect="1" noChangeArrowheads="1"/>
          </p:cNvPicPr>
          <p:nvPr/>
        </p:nvPicPr>
        <p:blipFill>
          <a:blip r:embed="rId2"/>
          <a:srcRect/>
          <a:stretch>
            <a:fillRect/>
          </a:stretch>
        </p:blipFill>
        <p:spPr bwMode="auto">
          <a:xfrm>
            <a:off x="1905000" y="2209800"/>
            <a:ext cx="1524000" cy="2257424"/>
          </a:xfrm>
          <a:prstGeom prst="rect">
            <a:avLst/>
          </a:prstGeom>
          <a:noFill/>
          <a:ln w="9525">
            <a:noFill/>
            <a:miter lim="800000"/>
            <a:headEnd/>
            <a:tailEnd/>
          </a:ln>
        </p:spPr>
      </p:pic>
      <p:pic>
        <p:nvPicPr>
          <p:cNvPr id="17414" name="Picture 3"/>
          <p:cNvPicPr>
            <a:picLocks noChangeAspect="1" noChangeArrowheads="1"/>
          </p:cNvPicPr>
          <p:nvPr/>
        </p:nvPicPr>
        <p:blipFill>
          <a:blip r:embed="rId2"/>
          <a:srcRect/>
          <a:stretch>
            <a:fillRect/>
          </a:stretch>
        </p:blipFill>
        <p:spPr bwMode="auto">
          <a:xfrm>
            <a:off x="5715000" y="2286000"/>
            <a:ext cx="1524000" cy="2105024"/>
          </a:xfrm>
          <a:prstGeom prst="rect">
            <a:avLst/>
          </a:prstGeom>
          <a:noFill/>
          <a:ln w="9525">
            <a:noFill/>
            <a:miter lim="800000"/>
            <a:headEnd/>
            <a:tailEnd/>
          </a:ln>
        </p:spPr>
      </p:pic>
      <p:sp>
        <p:nvSpPr>
          <p:cNvPr id="7" name="16-Point Star 6"/>
          <p:cNvSpPr/>
          <p:nvPr/>
        </p:nvSpPr>
        <p:spPr>
          <a:xfrm>
            <a:off x="3352800" y="3886200"/>
            <a:ext cx="2438400" cy="11430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Network</a:t>
            </a:r>
          </a:p>
          <a:p>
            <a:pPr algn="ctr">
              <a:defRPr/>
            </a:pPr>
            <a:r>
              <a:rPr lang="en-US" dirty="0"/>
              <a:t>Environment</a:t>
            </a:r>
          </a:p>
        </p:txBody>
      </p:sp>
      <p:cxnSp>
        <p:nvCxnSpPr>
          <p:cNvPr id="12" name="Straight Arrow Connector 11"/>
          <p:cNvCxnSpPr/>
          <p:nvPr/>
        </p:nvCxnSpPr>
        <p:spPr>
          <a:xfrm>
            <a:off x="3200400" y="4191000"/>
            <a:ext cx="533400" cy="266700"/>
          </a:xfrm>
          <a:prstGeom prst="straightConnector1">
            <a:avLst/>
          </a:prstGeom>
          <a:ln w="28575">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flipV="1">
            <a:off x="5257800" y="4191000"/>
            <a:ext cx="685800" cy="304800"/>
          </a:xfrm>
          <a:prstGeom prst="straightConnector1">
            <a:avLst/>
          </a:prstGeom>
          <a:ln w="28575">
            <a:solidFill>
              <a:srgbClr val="0000FF"/>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276600" y="2667000"/>
            <a:ext cx="2590800" cy="1588"/>
          </a:xfrm>
          <a:prstGeom prst="straightConnector1">
            <a:avLst/>
          </a:prstGeom>
          <a:ln>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276600" y="3124200"/>
            <a:ext cx="2590800" cy="1588"/>
          </a:xfrm>
          <a:prstGeom prst="straightConnector1">
            <a:avLst/>
          </a:prstGeom>
          <a:ln>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276600" y="3505200"/>
            <a:ext cx="2590800" cy="1588"/>
          </a:xfrm>
          <a:prstGeom prst="straightConnector1">
            <a:avLst/>
          </a:prstGeom>
          <a:ln>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a:off x="1181894" y="3085306"/>
            <a:ext cx="1600200"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6287294" y="3390106"/>
            <a:ext cx="1600200" cy="1588"/>
          </a:xfrm>
          <a:prstGeom prst="straightConnector1">
            <a:avLst/>
          </a:prstGeom>
          <a:ln w="28575">
            <a:solidFill>
              <a:srgbClr val="0000FF"/>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57200" y="5257800"/>
            <a:ext cx="8305800" cy="8382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 package is attached an appropriate header (H-identifiable data) when it is transferred to each layer. A layer is an applications or a function library of network managing  system </a:t>
            </a:r>
            <a:endParaRPr lang="en-US" sz="2000" dirty="0"/>
          </a:p>
        </p:txBody>
      </p:sp>
      <p:sp>
        <p:nvSpPr>
          <p:cNvPr id="40" name="Rectangle 39"/>
          <p:cNvSpPr/>
          <p:nvPr/>
        </p:nvSpPr>
        <p:spPr>
          <a:xfrm>
            <a:off x="1295400" y="24384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41" name="Rectangle 40"/>
          <p:cNvSpPr/>
          <p:nvPr/>
        </p:nvSpPr>
        <p:spPr>
          <a:xfrm>
            <a:off x="1295400" y="28956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42" name="Rectangle 41"/>
          <p:cNvSpPr/>
          <p:nvPr/>
        </p:nvSpPr>
        <p:spPr>
          <a:xfrm>
            <a:off x="914400" y="2895600"/>
            <a:ext cx="381000" cy="304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H1</a:t>
            </a:r>
            <a:endParaRPr lang="en-US" sz="1200" dirty="0"/>
          </a:p>
        </p:txBody>
      </p:sp>
      <p:sp>
        <p:nvSpPr>
          <p:cNvPr id="43" name="Rectangle 42"/>
          <p:cNvSpPr/>
          <p:nvPr/>
        </p:nvSpPr>
        <p:spPr>
          <a:xfrm>
            <a:off x="533400" y="3352800"/>
            <a:ext cx="381000" cy="3048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H2</a:t>
            </a:r>
            <a:endParaRPr lang="en-US" sz="1200" dirty="0"/>
          </a:p>
        </p:txBody>
      </p:sp>
      <p:sp>
        <p:nvSpPr>
          <p:cNvPr id="44" name="Rectangle 43"/>
          <p:cNvSpPr/>
          <p:nvPr/>
        </p:nvSpPr>
        <p:spPr>
          <a:xfrm>
            <a:off x="1295400" y="33528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45" name="Rectangle 44"/>
          <p:cNvSpPr/>
          <p:nvPr/>
        </p:nvSpPr>
        <p:spPr>
          <a:xfrm>
            <a:off x="914400" y="3352800"/>
            <a:ext cx="381000" cy="304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H1</a:t>
            </a:r>
            <a:endParaRPr lang="en-US" sz="1200" dirty="0"/>
          </a:p>
        </p:txBody>
      </p:sp>
      <p:sp>
        <p:nvSpPr>
          <p:cNvPr id="46" name="Rectangle 45"/>
          <p:cNvSpPr/>
          <p:nvPr/>
        </p:nvSpPr>
        <p:spPr>
          <a:xfrm>
            <a:off x="533400" y="3962400"/>
            <a:ext cx="381000" cy="3048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H2</a:t>
            </a:r>
            <a:endParaRPr lang="en-US" sz="1200" dirty="0"/>
          </a:p>
        </p:txBody>
      </p:sp>
      <p:sp>
        <p:nvSpPr>
          <p:cNvPr id="47" name="Rectangle 46"/>
          <p:cNvSpPr/>
          <p:nvPr/>
        </p:nvSpPr>
        <p:spPr>
          <a:xfrm>
            <a:off x="1295400" y="39624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48" name="Rectangle 47"/>
          <p:cNvSpPr/>
          <p:nvPr/>
        </p:nvSpPr>
        <p:spPr>
          <a:xfrm>
            <a:off x="914400" y="3962400"/>
            <a:ext cx="381000" cy="304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H1</a:t>
            </a:r>
            <a:endParaRPr lang="en-US" sz="1200" dirty="0"/>
          </a:p>
        </p:txBody>
      </p:sp>
      <p:sp>
        <p:nvSpPr>
          <p:cNvPr id="49" name="Rectangle 48"/>
          <p:cNvSpPr/>
          <p:nvPr/>
        </p:nvSpPr>
        <p:spPr>
          <a:xfrm>
            <a:off x="152400" y="3962400"/>
            <a:ext cx="381000" cy="3048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H3</a:t>
            </a:r>
            <a:endParaRPr lang="en-US" sz="1200" dirty="0">
              <a:solidFill>
                <a:schemeClr val="tx1"/>
              </a:solidFill>
            </a:endParaRPr>
          </a:p>
        </p:txBody>
      </p:sp>
      <p:sp>
        <p:nvSpPr>
          <p:cNvPr id="62" name="Rectangle 61"/>
          <p:cNvSpPr/>
          <p:nvPr/>
        </p:nvSpPr>
        <p:spPr>
          <a:xfrm>
            <a:off x="7315200" y="24384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63" name="Rectangle 62"/>
          <p:cNvSpPr/>
          <p:nvPr/>
        </p:nvSpPr>
        <p:spPr>
          <a:xfrm>
            <a:off x="7696200" y="28956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64" name="Rectangle 63"/>
          <p:cNvSpPr/>
          <p:nvPr/>
        </p:nvSpPr>
        <p:spPr>
          <a:xfrm>
            <a:off x="7315200" y="2895600"/>
            <a:ext cx="381000" cy="304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H1</a:t>
            </a:r>
            <a:endParaRPr lang="en-US" sz="1200" dirty="0"/>
          </a:p>
        </p:txBody>
      </p:sp>
      <p:sp>
        <p:nvSpPr>
          <p:cNvPr id="65" name="Rectangle 64"/>
          <p:cNvSpPr/>
          <p:nvPr/>
        </p:nvSpPr>
        <p:spPr>
          <a:xfrm>
            <a:off x="7315200" y="3352800"/>
            <a:ext cx="381000" cy="3048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H2</a:t>
            </a:r>
            <a:endParaRPr lang="en-US" sz="1200" dirty="0"/>
          </a:p>
        </p:txBody>
      </p:sp>
      <p:sp>
        <p:nvSpPr>
          <p:cNvPr id="66" name="Rectangle 65"/>
          <p:cNvSpPr/>
          <p:nvPr/>
        </p:nvSpPr>
        <p:spPr>
          <a:xfrm>
            <a:off x="8077200" y="33528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67" name="Rectangle 66"/>
          <p:cNvSpPr/>
          <p:nvPr/>
        </p:nvSpPr>
        <p:spPr>
          <a:xfrm>
            <a:off x="7696200" y="3352800"/>
            <a:ext cx="381000" cy="304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H1</a:t>
            </a:r>
            <a:endParaRPr lang="en-US" sz="1200" dirty="0"/>
          </a:p>
        </p:txBody>
      </p:sp>
      <p:sp>
        <p:nvSpPr>
          <p:cNvPr id="68" name="Rectangle 67"/>
          <p:cNvSpPr/>
          <p:nvPr/>
        </p:nvSpPr>
        <p:spPr>
          <a:xfrm>
            <a:off x="7696200" y="3962400"/>
            <a:ext cx="381000" cy="3048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H2</a:t>
            </a:r>
            <a:endParaRPr lang="en-US" sz="1200" dirty="0"/>
          </a:p>
        </p:txBody>
      </p:sp>
      <p:sp>
        <p:nvSpPr>
          <p:cNvPr id="69" name="Rectangle 68"/>
          <p:cNvSpPr/>
          <p:nvPr/>
        </p:nvSpPr>
        <p:spPr>
          <a:xfrm>
            <a:off x="8458200" y="39624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70" name="Rectangle 69"/>
          <p:cNvSpPr/>
          <p:nvPr/>
        </p:nvSpPr>
        <p:spPr>
          <a:xfrm>
            <a:off x="8077200" y="3962400"/>
            <a:ext cx="381000" cy="304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H1</a:t>
            </a:r>
            <a:endParaRPr lang="en-US" sz="1200" dirty="0"/>
          </a:p>
        </p:txBody>
      </p:sp>
      <p:sp>
        <p:nvSpPr>
          <p:cNvPr id="71" name="Rectangle 70"/>
          <p:cNvSpPr/>
          <p:nvPr/>
        </p:nvSpPr>
        <p:spPr>
          <a:xfrm>
            <a:off x="7315200" y="3962400"/>
            <a:ext cx="381000" cy="3048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H3</a:t>
            </a:r>
            <a:endParaRPr lang="en-US" sz="1200" dirty="0">
              <a:solidFill>
                <a:schemeClr val="tx1"/>
              </a:solidFill>
            </a:endParaRPr>
          </a:p>
        </p:txBody>
      </p:sp>
      <p:sp>
        <p:nvSpPr>
          <p:cNvPr id="80" name="Slide Number Placeholder 79"/>
          <p:cNvSpPr>
            <a:spLocks noGrp="1"/>
          </p:cNvSpPr>
          <p:nvPr>
            <p:ph type="sldNum" sz="quarter" idx="12"/>
          </p:nvPr>
        </p:nvSpPr>
        <p:spPr/>
        <p:txBody>
          <a:bodyPr/>
          <a:lstStyle/>
          <a:p>
            <a:fld id="{CA15C064-DD44-4CAC-873E-2D1F54821676}" type="slidenum">
              <a:rPr kumimoji="0" lang="en-US" smtClean="0"/>
              <a:pPr/>
              <a:t>8</a:t>
            </a:fld>
            <a:endParaRPr kumimoji="0" lang="en-US" dirty="0"/>
          </a:p>
        </p:txBody>
      </p:sp>
      <p:sp>
        <p:nvSpPr>
          <p:cNvPr id="36" name="Oval 35"/>
          <p:cNvSpPr/>
          <p:nvPr/>
        </p:nvSpPr>
        <p:spPr>
          <a:xfrm>
            <a:off x="0" y="3352800"/>
            <a:ext cx="533400" cy="381000"/>
          </a:xfrm>
          <a:prstGeom prst="ellipse">
            <a:avLst/>
          </a:prstGeom>
          <a:solidFill>
            <a:srgbClr val="CC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IP</a:t>
            </a:r>
            <a:endParaRPr lang="en-US" dirty="0">
              <a:solidFill>
                <a:schemeClr val="tx1"/>
              </a:solidFill>
            </a:endParaRPr>
          </a:p>
        </p:txBody>
      </p:sp>
      <p:sp>
        <p:nvSpPr>
          <p:cNvPr id="37" name="Oval 36"/>
          <p:cNvSpPr/>
          <p:nvPr/>
        </p:nvSpPr>
        <p:spPr>
          <a:xfrm>
            <a:off x="0" y="2895600"/>
            <a:ext cx="914400" cy="304800"/>
          </a:xfrm>
          <a:prstGeom prst="ellipse">
            <a:avLst/>
          </a:prstGeom>
          <a:solidFill>
            <a:srgbClr val="CC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Port</a:t>
            </a:r>
            <a:endParaRPr lang="en-US"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a:bodyPr>
          <a:lstStyle/>
          <a:p>
            <a:r>
              <a:rPr lang="en-US" sz="3200" dirty="0" smtClean="0">
                <a:latin typeface="Arial" charset="0"/>
                <a:cs typeface="Arial" charset="0"/>
              </a:rPr>
              <a:t>Client-Server Model: Anatomy…</a:t>
            </a:r>
          </a:p>
        </p:txBody>
      </p:sp>
      <p:sp>
        <p:nvSpPr>
          <p:cNvPr id="18435" name="Content Placeholder 2"/>
          <p:cNvSpPr>
            <a:spLocks noGrp="1"/>
          </p:cNvSpPr>
          <p:nvPr>
            <p:ph idx="1"/>
          </p:nvPr>
        </p:nvSpPr>
        <p:spPr>
          <a:xfrm>
            <a:off x="457200" y="914400"/>
            <a:ext cx="8229600" cy="533400"/>
          </a:xfrm>
        </p:spPr>
        <p:txBody>
          <a:bodyPr>
            <a:normAutofit/>
          </a:bodyPr>
          <a:lstStyle/>
          <a:p>
            <a:r>
              <a:rPr lang="en-US" sz="2400" dirty="0" smtClean="0">
                <a:solidFill>
                  <a:srgbClr val="FF0000"/>
                </a:solidFill>
                <a:latin typeface="Arial" charset="0"/>
                <a:cs typeface="Arial" charset="0"/>
              </a:rPr>
              <a:t>How to distinguish a computer in a network?</a:t>
            </a:r>
          </a:p>
        </p:txBody>
      </p:sp>
      <p:pic>
        <p:nvPicPr>
          <p:cNvPr id="18437" name="Picture 4"/>
          <p:cNvPicPr>
            <a:picLocks noChangeAspect="1" noChangeArrowheads="1"/>
          </p:cNvPicPr>
          <p:nvPr/>
        </p:nvPicPr>
        <p:blipFill>
          <a:blip r:embed="rId2">
            <a:lum bright="-20000" contrast="20000"/>
          </a:blip>
          <a:srcRect/>
          <a:stretch>
            <a:fillRect/>
          </a:stretch>
        </p:blipFill>
        <p:spPr bwMode="auto">
          <a:xfrm>
            <a:off x="76200" y="1524000"/>
            <a:ext cx="4343400" cy="3227388"/>
          </a:xfrm>
          <a:prstGeom prst="rect">
            <a:avLst/>
          </a:prstGeom>
          <a:noFill/>
          <a:ln w="9525">
            <a:noFill/>
            <a:miter lim="800000"/>
            <a:headEnd/>
            <a:tailEnd/>
          </a:ln>
        </p:spPr>
      </p:pic>
      <p:sp>
        <p:nvSpPr>
          <p:cNvPr id="18438" name="Rectangle 5"/>
          <p:cNvSpPr>
            <a:spLocks noChangeArrowheads="1"/>
          </p:cNvSpPr>
          <p:nvPr/>
        </p:nvSpPr>
        <p:spPr bwMode="auto">
          <a:xfrm>
            <a:off x="4495800" y="1752600"/>
            <a:ext cx="3657600" cy="381000"/>
          </a:xfrm>
          <a:prstGeom prst="rect">
            <a:avLst/>
          </a:prstGeom>
          <a:solidFill>
            <a:srgbClr val="0000FF"/>
          </a:solidFill>
          <a:ln w="9525">
            <a:solidFill>
              <a:schemeClr val="tx1"/>
            </a:solidFill>
            <a:miter lim="800000"/>
            <a:headEnd/>
            <a:tailEnd/>
          </a:ln>
        </p:spPr>
        <p:txBody>
          <a:bodyPr wrap="none" anchor="ctr"/>
          <a:lstStyle/>
          <a:p>
            <a:pPr algn="ctr"/>
            <a:r>
              <a:rPr lang="en-US" b="1" dirty="0">
                <a:solidFill>
                  <a:schemeClr val="bg1"/>
                </a:solidFill>
              </a:rPr>
              <a:t>IP:152.3.21.121 </a:t>
            </a:r>
            <a:r>
              <a:rPr lang="en-US" b="1" dirty="0" smtClean="0">
                <a:solidFill>
                  <a:schemeClr val="bg1"/>
                </a:solidFill>
              </a:rPr>
              <a:t>or </a:t>
            </a:r>
            <a:r>
              <a:rPr lang="en-US" b="1" dirty="0">
                <a:solidFill>
                  <a:schemeClr val="bg1"/>
                </a:solidFill>
              </a:rPr>
              <a:t>Hostname</a:t>
            </a:r>
          </a:p>
        </p:txBody>
      </p:sp>
      <p:sp>
        <p:nvSpPr>
          <p:cNvPr id="18439" name="Rectangle 7"/>
          <p:cNvSpPr>
            <a:spLocks noChangeArrowheads="1"/>
          </p:cNvSpPr>
          <p:nvPr/>
        </p:nvSpPr>
        <p:spPr bwMode="auto">
          <a:xfrm>
            <a:off x="4495800" y="2209800"/>
            <a:ext cx="3657600" cy="381000"/>
          </a:xfrm>
          <a:prstGeom prst="rect">
            <a:avLst/>
          </a:prstGeom>
          <a:solidFill>
            <a:srgbClr val="0000FF"/>
          </a:solidFill>
          <a:ln w="9525">
            <a:solidFill>
              <a:schemeClr val="tx1"/>
            </a:solidFill>
            <a:miter lim="800000"/>
            <a:headEnd/>
            <a:tailEnd/>
          </a:ln>
        </p:spPr>
        <p:txBody>
          <a:bodyPr wrap="none" anchor="ctr"/>
          <a:lstStyle/>
          <a:p>
            <a:pPr algn="ctr"/>
            <a:r>
              <a:rPr lang="en-US" b="1" dirty="0">
                <a:solidFill>
                  <a:schemeClr val="bg1"/>
                </a:solidFill>
              </a:rPr>
              <a:t>Personal computer IP: 127.0.0.1</a:t>
            </a:r>
          </a:p>
        </p:txBody>
      </p:sp>
      <p:sp>
        <p:nvSpPr>
          <p:cNvPr id="18440" name="Rectangle 7"/>
          <p:cNvSpPr>
            <a:spLocks noChangeArrowheads="1"/>
          </p:cNvSpPr>
          <p:nvPr/>
        </p:nvSpPr>
        <p:spPr bwMode="auto">
          <a:xfrm>
            <a:off x="4495800" y="2667000"/>
            <a:ext cx="4648200" cy="1477963"/>
          </a:xfrm>
          <a:prstGeom prst="rect">
            <a:avLst/>
          </a:prstGeom>
          <a:noFill/>
          <a:ln w="9525">
            <a:noFill/>
            <a:miter lim="800000"/>
            <a:headEnd/>
            <a:tailEnd/>
          </a:ln>
        </p:spPr>
        <p:txBody>
          <a:bodyPr>
            <a:spAutoFit/>
          </a:bodyPr>
          <a:lstStyle/>
          <a:p>
            <a:r>
              <a:rPr lang="en-US" dirty="0"/>
              <a:t>An IP address is either a 32-bit or 128-bit unsigned number used by IP, a lower-level protocol on which protocols like UDP and TCP are built. The IP address architecture is defined by </a:t>
            </a:r>
            <a:r>
              <a:rPr lang="en-US" i="1" dirty="0">
                <a:hlinkClick r:id="rId3"/>
              </a:rPr>
              <a:t>RFC 790: </a:t>
            </a:r>
            <a:endParaRPr lang="en-US" dirty="0"/>
          </a:p>
        </p:txBody>
      </p:sp>
      <p:sp>
        <p:nvSpPr>
          <p:cNvPr id="25" name="Slide Number Placeholder 24"/>
          <p:cNvSpPr>
            <a:spLocks noGrp="1"/>
          </p:cNvSpPr>
          <p:nvPr>
            <p:ph type="sldNum" sz="quarter" idx="12"/>
          </p:nvPr>
        </p:nvSpPr>
        <p:spPr/>
        <p:txBody>
          <a:bodyPr/>
          <a:lstStyle/>
          <a:p>
            <a:fld id="{CA15C064-DD44-4CAC-873E-2D1F54821676}" type="slidenum">
              <a:rPr kumimoji="0" lang="en-US" smtClean="0"/>
              <a:pPr/>
              <a:t>9</a:t>
            </a:fld>
            <a:endParaRPr kumimoji="0"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759</TotalTime>
  <Words>943</Words>
  <Application>Microsoft Office PowerPoint</Application>
  <PresentationFormat>On-screen Show (4:3)</PresentationFormat>
  <Paragraphs>167</Paragraphs>
  <Slides>23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Franklin Gothic Book</vt:lpstr>
      <vt:lpstr>Perpetua</vt:lpstr>
      <vt:lpstr>Wingdings 2</vt:lpstr>
      <vt:lpstr>Equity</vt:lpstr>
      <vt:lpstr>Lecture 03 Custom Networking Part 1</vt:lpstr>
      <vt:lpstr>Why should we study this lecture?</vt:lpstr>
      <vt:lpstr>Contents</vt:lpstr>
      <vt:lpstr>1- Networking Basics</vt:lpstr>
      <vt:lpstr>Definitions</vt:lpstr>
      <vt:lpstr>Definitions</vt:lpstr>
      <vt:lpstr>Client-Server Model</vt:lpstr>
      <vt:lpstr>Client-Server Model: Anatomy</vt:lpstr>
      <vt:lpstr>Client-Server Model: Anatomy…</vt:lpstr>
      <vt:lpstr>Client-Server Model: Anatomy…</vt:lpstr>
      <vt:lpstr>Client-Server Model: Anatomy…</vt:lpstr>
      <vt:lpstr>2- Working With URL</vt:lpstr>
      <vt:lpstr>The java.net package</vt:lpstr>
      <vt:lpstr>The URL Class</vt:lpstr>
      <vt:lpstr>Demo 1: Parse a URL</vt:lpstr>
      <vt:lpstr>Demo 2: Read a URL</vt:lpstr>
      <vt:lpstr>Demo 2: Read a URL…</vt:lpstr>
      <vt:lpstr>Demo 2: Read a URL…</vt:lpstr>
      <vt:lpstr>Demo 3: Using URLConnection</vt:lpstr>
      <vt:lpstr>Demo 3: Using URLConnection</vt:lpstr>
      <vt:lpstr>Demo 3: Using URLConnection</vt:lpstr>
      <vt:lpstr>Summary</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Titile</dc:title>
  <dc:creator>USER</dc:creator>
  <cp:lastModifiedBy>Đăng Tâm</cp:lastModifiedBy>
  <cp:revision>70</cp:revision>
  <dcterms:created xsi:type="dcterms:W3CDTF">2014-12-30T03:31:12Z</dcterms:created>
  <dcterms:modified xsi:type="dcterms:W3CDTF">2020-08-07T16:29:36Z</dcterms:modified>
</cp:coreProperties>
</file>