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31"/>
  </p:notesMasterIdLst>
  <p:sldIdLst>
    <p:sldId id="256" r:id="rId2"/>
    <p:sldId id="257" r:id="rId3"/>
    <p:sldId id="335" r:id="rId4"/>
    <p:sldId id="286" r:id="rId5"/>
    <p:sldId id="287" r:id="rId6"/>
    <p:sldId id="288" r:id="rId7"/>
    <p:sldId id="336" r:id="rId8"/>
    <p:sldId id="337" r:id="rId9"/>
    <p:sldId id="338" r:id="rId10"/>
    <p:sldId id="339" r:id="rId11"/>
    <p:sldId id="340" r:id="rId12"/>
    <p:sldId id="341" r:id="rId13"/>
    <p:sldId id="342" r:id="rId14"/>
    <p:sldId id="343" r:id="rId15"/>
    <p:sldId id="344" r:id="rId16"/>
    <p:sldId id="345"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CCFF99"/>
    <a:srgbClr val="0000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15" autoAdjust="0"/>
    <p:restoredTop sz="94660"/>
  </p:normalViewPr>
  <p:slideViewPr>
    <p:cSldViewPr>
      <p:cViewPr varScale="1">
        <p:scale>
          <a:sx n="84" d="100"/>
          <a:sy n="84" d="100"/>
        </p:scale>
        <p:origin x="118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04-Aug-20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2985317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b="1" smtClean="0"/>
              <a:t>Remote Reference Layer</a:t>
            </a:r>
            <a:r>
              <a:rPr lang="en-US" altLang="en-US" smtClean="0"/>
              <a:t>:</a:t>
            </a:r>
          </a:p>
          <a:p>
            <a:r>
              <a:rPr lang="en-US" altLang="en-US" smtClean="0"/>
              <a:t>This layer is the middleware between the stub &amp; skeleton layer and the underlying transport layer. This layer handles </a:t>
            </a:r>
            <a:r>
              <a:rPr lang="en-US" altLang="en-US" b="1" smtClean="0"/>
              <a:t>the creation and management of remote object </a:t>
            </a:r>
            <a:r>
              <a:rPr lang="en-US" altLang="en-US" smtClean="0"/>
              <a:t>references. It also connects clients to exported objects that are running on the server. Connection is a one-to-one (unicast) link. In Java 2 SDK, this layer was enhanced to support the activation of dormant remote service objects via Remote Object Activation.</a:t>
            </a:r>
          </a:p>
          <a:p>
            <a:r>
              <a:rPr lang="vi-VN" altLang="en-US" b="1" smtClean="0"/>
              <a:t>Transport layer</a:t>
            </a:r>
            <a:r>
              <a:rPr lang="en-US" altLang="en-US" smtClean="0"/>
              <a:t>:</a:t>
            </a:r>
          </a:p>
          <a:p>
            <a:r>
              <a:rPr lang="en-US" altLang="en-US" smtClean="0"/>
              <a:t>The transport layer is based on TCP/IP connections between machines on the network. It provides basic connectivity, as well as some rewall penetration strategies. All connections are stream-based network connections that use TCP/IP. Even if two JVMs are running on the same physical computer, they connect through their host computer's TCP/IP network protocol stack.</a:t>
            </a:r>
            <a:endParaRPr lang="vi-VN" altLang="en-US" smtClean="0"/>
          </a:p>
        </p:txBody>
      </p:sp>
      <p:sp>
        <p:nvSpPr>
          <p:cNvPr id="4" name="Slide Number Placeholder 3"/>
          <p:cNvSpPr>
            <a:spLocks noGrp="1"/>
          </p:cNvSpPr>
          <p:nvPr>
            <p:ph type="sldNum" sz="quarter" idx="5"/>
          </p:nvPr>
        </p:nvSpPr>
        <p:spPr/>
        <p:txBody>
          <a:bodyPr/>
          <a:lstStyle/>
          <a:p>
            <a:pPr>
              <a:defRPr/>
            </a:pPr>
            <a:fld id="{BB4E33F2-433F-4EEE-84BB-769C4E0EEF1F}" type="slidenum">
              <a:rPr lang="en-US" smtClean="0"/>
              <a:pPr>
                <a:defRPr/>
              </a:pPr>
              <a:t>9</a:t>
            </a:fld>
            <a:endParaRPr lang="en-US"/>
          </a:p>
        </p:txBody>
      </p:sp>
    </p:spTree>
    <p:extLst>
      <p:ext uri="{BB962C8B-B14F-4D97-AF65-F5344CB8AC3E}">
        <p14:creationId xmlns:p14="http://schemas.microsoft.com/office/powerpoint/2010/main" val="2672275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04-Aug-20</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04-Aug-20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04-Aug-20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04-Aug-20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04-Aug-20</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04-Aug-20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04-Aug-20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04-Aug-20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04-Aug-20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04-Aug-20</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C:\Program%20Files\Java\docs\api\java\io\Externalizable.html" TargetMode="External"/><Relationship Id="rId2" Type="http://schemas.openxmlformats.org/officeDocument/2006/relationships/hyperlink" Target="file:///C:\Program%20Files\Java\docs\api\java\io\Serializa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smtClean="0">
                <a:latin typeface="Arial" charset="0"/>
                <a:cs typeface="Arial" charset="0"/>
              </a:rPr>
              <a:t>Lecture 03</a:t>
            </a:r>
            <a:br>
              <a:rPr smtClean="0">
                <a:latin typeface="Arial" charset="0"/>
                <a:cs typeface="Arial" charset="0"/>
              </a:rPr>
            </a:br>
            <a:r>
              <a:rPr smtClean="0">
                <a:latin typeface="Arial" charset="0"/>
                <a:cs typeface="Arial" charset="0"/>
              </a:rPr>
              <a:t>Custom Networking</a:t>
            </a:r>
            <a:br>
              <a:rPr smtClean="0">
                <a:latin typeface="Arial" charset="0"/>
                <a:cs typeface="Arial" charset="0"/>
              </a:rPr>
            </a:br>
            <a:r>
              <a:rPr smtClean="0">
                <a:latin typeface="Arial" charset="0"/>
                <a:cs typeface="Arial" charset="0"/>
              </a:rPr>
              <a:t>Part 3</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fontScale="92500"/>
          </a:bodyPr>
          <a:lstStyle/>
          <a:p>
            <a:r>
              <a:rPr lang="en-US" b="1" dirty="0" smtClean="0">
                <a:solidFill>
                  <a:srgbClr val="008000"/>
                </a:solidFill>
                <a:latin typeface="Arial" charset="0"/>
                <a:cs typeface="Arial" charset="0"/>
              </a:rPr>
              <a:t>Remote Method Invocation</a:t>
            </a:r>
          </a:p>
          <a:p>
            <a:r>
              <a:rPr lang="en-US" b="1" dirty="0" smtClean="0">
                <a:solidFill>
                  <a:srgbClr val="008000"/>
                </a:solidFill>
                <a:latin typeface="Arial" charset="0"/>
                <a:cs typeface="Arial" charset="0"/>
              </a:rPr>
              <a:t>Book: Chapter 13- Object Streams and RMI </a:t>
            </a:r>
          </a:p>
          <a:p>
            <a:r>
              <a:rPr lang="en-US" b="1" dirty="0" smtClean="0">
                <a:solidFill>
                  <a:srgbClr val="FF0000"/>
                </a:solidFill>
                <a:latin typeface="Arial" charset="0"/>
                <a:cs typeface="Arial" charset="0"/>
              </a:rPr>
              <a:t>(The java.rmi package)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447800" y="152400"/>
            <a:ext cx="7010400" cy="609600"/>
          </a:xfrm>
        </p:spPr>
        <p:txBody>
          <a:bodyPr>
            <a:normAutofit fontScale="90000"/>
          </a:bodyPr>
          <a:lstStyle/>
          <a:p>
            <a:r>
              <a:rPr lang="en-US" altLang="en-US" smtClean="0">
                <a:latin typeface="Arial" charset="0"/>
                <a:cs typeface="Arial" charset="0"/>
              </a:rPr>
              <a:t>RMI… 6 Step plan</a:t>
            </a:r>
          </a:p>
        </p:txBody>
      </p:sp>
      <p:sp>
        <p:nvSpPr>
          <p:cNvPr id="46083" name="Content Placeholder 2"/>
          <p:cNvSpPr>
            <a:spLocks noGrp="1"/>
          </p:cNvSpPr>
          <p:nvPr>
            <p:ph idx="1"/>
          </p:nvPr>
        </p:nvSpPr>
        <p:spPr/>
        <p:txBody>
          <a:bodyPr/>
          <a:lstStyle/>
          <a:p>
            <a:pPr>
              <a:buFont typeface="Arial" charset="0"/>
              <a:buNone/>
            </a:pPr>
            <a:r>
              <a:rPr lang="en-US" altLang="en-US" sz="2800" smtClean="0">
                <a:latin typeface="Arial" charset="0"/>
                <a:cs typeface="Arial" charset="0"/>
              </a:rPr>
              <a:t>1- Create the remote interface</a:t>
            </a:r>
          </a:p>
          <a:p>
            <a:pPr>
              <a:buFont typeface="Arial" charset="0"/>
              <a:buNone/>
            </a:pPr>
            <a:r>
              <a:rPr lang="en-US" altLang="en-US" sz="2800" smtClean="0">
                <a:latin typeface="Arial" charset="0"/>
                <a:cs typeface="Arial" charset="0"/>
              </a:rPr>
              <a:t>2- Create the remote class </a:t>
            </a:r>
          </a:p>
          <a:p>
            <a:pPr>
              <a:buFont typeface="Arial" charset="0"/>
              <a:buNone/>
            </a:pPr>
            <a:r>
              <a:rPr lang="en-US" altLang="en-US" sz="2800" smtClean="0">
                <a:latin typeface="Arial" charset="0"/>
                <a:cs typeface="Arial" charset="0"/>
              </a:rPr>
              <a:t>3- Create the stub (from remote class using rmic.exe)</a:t>
            </a:r>
          </a:p>
          <a:p>
            <a:pPr>
              <a:buFont typeface="Arial" charset="0"/>
              <a:buNone/>
            </a:pPr>
            <a:r>
              <a:rPr lang="en-US" altLang="en-US" sz="2800" smtClean="0">
                <a:latin typeface="Arial" charset="0"/>
                <a:cs typeface="Arial" charset="0"/>
              </a:rPr>
              <a:t>4- Create remote server object (use rmiregistry.exe and Naming.rebind(…) method</a:t>
            </a:r>
          </a:p>
          <a:p>
            <a:pPr>
              <a:buFont typeface="Arial" charset="0"/>
              <a:buNone/>
            </a:pPr>
            <a:r>
              <a:rPr lang="en-US" altLang="en-US" sz="2800" smtClean="0">
                <a:latin typeface="Arial" charset="0"/>
                <a:cs typeface="Arial" charset="0"/>
              </a:rPr>
              <a:t>5- Create the client</a:t>
            </a:r>
          </a:p>
          <a:p>
            <a:pPr>
              <a:buFont typeface="Arial" charset="0"/>
              <a:buNone/>
            </a:pPr>
            <a:r>
              <a:rPr lang="en-US" altLang="en-US" sz="2800" smtClean="0">
                <a:latin typeface="Arial" charset="0"/>
                <a:cs typeface="Arial" charset="0"/>
              </a:rPr>
              <a:t>6- Start server program then the client program.</a:t>
            </a:r>
          </a:p>
        </p:txBody>
      </p:sp>
      <p:sp>
        <p:nvSpPr>
          <p:cNvPr id="4" name="Slide Number Placeholder 3"/>
          <p:cNvSpPr>
            <a:spLocks noGrp="1"/>
          </p:cNvSpPr>
          <p:nvPr>
            <p:ph type="sldNum" sz="quarter" idx="12"/>
          </p:nvPr>
        </p:nvSpPr>
        <p:spPr/>
        <p:txBody>
          <a:bodyPr/>
          <a:lstStyle/>
          <a:p>
            <a:pPr>
              <a:defRPr/>
            </a:pPr>
            <a:fld id="{101A7E5C-D683-4E14-8A45-490C4CC957E0}" type="slidenum">
              <a:rPr lang="en-US" smtClean="0"/>
              <a:pPr>
                <a:defRPr/>
              </a:pPr>
              <a:t>10</a:t>
            </a:fld>
            <a:r>
              <a:rPr lang="en-US" dirty="0" smtClean="0"/>
              <a:t>/52</a:t>
            </a:r>
            <a:endParaRPr lang="en-US" dirty="0"/>
          </a:p>
        </p:txBody>
      </p:sp>
    </p:spTree>
    <p:extLst>
      <p:ext uri="{BB962C8B-B14F-4D97-AF65-F5344CB8AC3E}">
        <p14:creationId xmlns:p14="http://schemas.microsoft.com/office/powerpoint/2010/main" val="2390030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EA98D76B-68F9-491E-9069-34F98463E7E0}" type="slidenum">
              <a:rPr lang="en-US" smtClean="0"/>
              <a:pPr>
                <a:defRPr/>
              </a:pPr>
              <a:t>11</a:t>
            </a:fld>
            <a:r>
              <a:rPr lang="en-US" dirty="0" smtClean="0"/>
              <a:t>/52</a:t>
            </a:r>
            <a:endParaRPr lang="en-US" dirty="0"/>
          </a:p>
        </p:txBody>
      </p:sp>
      <p:pic>
        <p:nvPicPr>
          <p:cNvPr id="13" name="Picture 12" descr="rmi1.png"/>
          <p:cNvPicPr>
            <a:picLocks noChangeAspect="1"/>
          </p:cNvPicPr>
          <p:nvPr/>
        </p:nvPicPr>
        <p:blipFill>
          <a:blip r:embed="rId2"/>
          <a:stretch>
            <a:fillRect/>
          </a:stretch>
        </p:blipFill>
        <p:spPr>
          <a:xfrm>
            <a:off x="2209800" y="1752600"/>
            <a:ext cx="4953000" cy="3568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4882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9FCF25AA-9E35-4641-A0F3-8BFD3F5B88FF}" type="slidenum">
              <a:rPr lang="en-US" smtClean="0"/>
              <a:pPr>
                <a:defRPr/>
              </a:pPr>
              <a:t>12</a:t>
            </a:fld>
            <a:r>
              <a:rPr lang="en-US" dirty="0" smtClean="0"/>
              <a:t>/52</a:t>
            </a:r>
            <a:endParaRPr lang="en-US" dirty="0"/>
          </a:p>
        </p:txBody>
      </p:sp>
      <p:pic>
        <p:nvPicPr>
          <p:cNvPr id="5" name="Picture 4" descr="rmi3.png"/>
          <p:cNvPicPr>
            <a:picLocks noChangeAspect="1"/>
          </p:cNvPicPr>
          <p:nvPr/>
        </p:nvPicPr>
        <p:blipFill>
          <a:blip r:embed="rId2"/>
          <a:stretch>
            <a:fillRect/>
          </a:stretch>
        </p:blipFill>
        <p:spPr>
          <a:xfrm>
            <a:off x="0" y="914400"/>
            <a:ext cx="4381500" cy="240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ounded Rectangle 6"/>
          <p:cNvSpPr/>
          <p:nvPr/>
        </p:nvSpPr>
        <p:spPr>
          <a:xfrm>
            <a:off x="5181600" y="914400"/>
            <a:ext cx="35814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Step 1: Remote Interface:</a:t>
            </a:r>
          </a:p>
          <a:p>
            <a:pPr>
              <a:buFontTx/>
              <a:buChar char="-"/>
              <a:defRPr/>
            </a:pPr>
            <a:r>
              <a:rPr lang="en-US" dirty="0"/>
              <a:t>Must </a:t>
            </a:r>
            <a:r>
              <a:rPr lang="en-US" u="sng" dirty="0"/>
              <a:t>extend </a:t>
            </a:r>
            <a:r>
              <a:rPr lang="en-US" u="sng" dirty="0" err="1"/>
              <a:t>java.rmi.Remote</a:t>
            </a:r>
            <a:r>
              <a:rPr lang="en-US" dirty="0"/>
              <a:t>. </a:t>
            </a:r>
          </a:p>
          <a:p>
            <a:pPr>
              <a:buFontTx/>
              <a:buChar char="-"/>
              <a:defRPr/>
            </a:pPr>
            <a:r>
              <a:rPr lang="en-US" dirty="0"/>
              <a:t> All methods in the remote interface must also </a:t>
            </a:r>
            <a:r>
              <a:rPr lang="en-US" u="sng" dirty="0"/>
              <a:t>throw </a:t>
            </a:r>
            <a:r>
              <a:rPr lang="en-US" u="sng" dirty="0" err="1"/>
              <a:t>java.rmi.RemoteException</a:t>
            </a:r>
            <a:endParaRPr lang="en-US" u="sng" dirty="0"/>
          </a:p>
        </p:txBody>
      </p:sp>
      <p:sp>
        <p:nvSpPr>
          <p:cNvPr id="9" name="Right Arrow 8"/>
          <p:cNvSpPr/>
          <p:nvPr/>
        </p:nvSpPr>
        <p:spPr>
          <a:xfrm>
            <a:off x="3886200" y="10668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ounded Rectangle 9"/>
          <p:cNvSpPr/>
          <p:nvPr/>
        </p:nvSpPr>
        <p:spPr>
          <a:xfrm>
            <a:off x="63500" y="4038600"/>
            <a:ext cx="38989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Step 2: Remote class</a:t>
            </a:r>
          </a:p>
          <a:p>
            <a:pPr>
              <a:buFontTx/>
              <a:buChar char="-"/>
              <a:defRPr/>
            </a:pPr>
            <a:r>
              <a:rPr lang="en-US" dirty="0"/>
              <a:t>Must extend </a:t>
            </a:r>
            <a:r>
              <a:rPr lang="en-US" dirty="0" err="1"/>
              <a:t>java.rmi.server.UnicastRemoteIObject</a:t>
            </a:r>
            <a:endParaRPr lang="en-US" dirty="0"/>
          </a:p>
          <a:p>
            <a:pPr>
              <a:buFontTx/>
              <a:buChar char="-"/>
              <a:defRPr/>
            </a:pPr>
            <a:r>
              <a:rPr lang="en-US" dirty="0"/>
              <a:t>Must implement remote interface</a:t>
            </a:r>
          </a:p>
          <a:p>
            <a:pPr>
              <a:buFontTx/>
              <a:buChar char="-"/>
              <a:defRPr/>
            </a:pPr>
            <a:r>
              <a:rPr lang="en-US" dirty="0"/>
              <a:t> Must have a default constructor</a:t>
            </a:r>
          </a:p>
        </p:txBody>
      </p:sp>
      <p:pic>
        <p:nvPicPr>
          <p:cNvPr id="6" name="Picture 5" descr="rmi2.png"/>
          <p:cNvPicPr>
            <a:picLocks noChangeAspect="1"/>
          </p:cNvPicPr>
          <p:nvPr/>
        </p:nvPicPr>
        <p:blipFill>
          <a:blip r:embed="rId3"/>
          <a:stretch>
            <a:fillRect/>
          </a:stretch>
        </p:blipFill>
        <p:spPr>
          <a:xfrm>
            <a:off x="3981450" y="2705100"/>
            <a:ext cx="5162550" cy="4152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ight Arrow 10"/>
          <p:cNvSpPr/>
          <p:nvPr/>
        </p:nvSpPr>
        <p:spPr>
          <a:xfrm rot="7494447">
            <a:off x="3152775" y="3484563"/>
            <a:ext cx="1371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646112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6DD898F0-1186-497B-A1FF-7B2581A31340}" type="slidenum">
              <a:rPr lang="en-US" smtClean="0"/>
              <a:pPr>
                <a:defRPr/>
              </a:pPr>
              <a:t>13</a:t>
            </a:fld>
            <a:r>
              <a:rPr lang="en-US" dirty="0" smtClean="0"/>
              <a:t>/52</a:t>
            </a:r>
            <a:endParaRPr lang="en-US" dirty="0"/>
          </a:p>
        </p:txBody>
      </p:sp>
      <p:pic>
        <p:nvPicPr>
          <p:cNvPr id="6" name="Picture 5" descr="rmi_stub.png"/>
          <p:cNvPicPr>
            <a:picLocks noChangeAspect="1"/>
          </p:cNvPicPr>
          <p:nvPr/>
        </p:nvPicPr>
        <p:blipFill>
          <a:blip r:embed="rId2"/>
          <a:stretch>
            <a:fillRect/>
          </a:stretch>
        </p:blipFill>
        <p:spPr>
          <a:xfrm>
            <a:off x="1676400" y="2514600"/>
            <a:ext cx="6367463" cy="2914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9157" name="TextBox 6"/>
          <p:cNvSpPr txBox="1">
            <a:spLocks noChangeArrowheads="1"/>
          </p:cNvSpPr>
          <p:nvPr/>
        </p:nvSpPr>
        <p:spPr bwMode="auto">
          <a:xfrm>
            <a:off x="1066800" y="13716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3: Create Stub</a:t>
            </a:r>
          </a:p>
        </p:txBody>
      </p:sp>
    </p:spTree>
    <p:extLst>
      <p:ext uri="{BB962C8B-B14F-4D97-AF65-F5344CB8AC3E}">
        <p14:creationId xmlns:p14="http://schemas.microsoft.com/office/powerpoint/2010/main" val="1859519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345D3EB4-A46A-4C49-BDDC-8D3E2B439A5F}" type="slidenum">
              <a:rPr lang="en-US" smtClean="0"/>
              <a:pPr>
                <a:defRPr/>
              </a:pPr>
              <a:t>14</a:t>
            </a:fld>
            <a:r>
              <a:rPr lang="en-US" dirty="0" smtClean="0"/>
              <a:t>/52</a:t>
            </a:r>
            <a:endParaRPr lang="en-US" dirty="0"/>
          </a:p>
        </p:txBody>
      </p:sp>
      <p:pic>
        <p:nvPicPr>
          <p:cNvPr id="6" name="Picture 5" descr="rmi_server.png"/>
          <p:cNvPicPr>
            <a:picLocks noChangeAspect="1"/>
          </p:cNvPicPr>
          <p:nvPr/>
        </p:nvPicPr>
        <p:blipFill>
          <a:blip r:embed="rId2"/>
          <a:stretch>
            <a:fillRect/>
          </a:stretch>
        </p:blipFill>
        <p:spPr>
          <a:xfrm>
            <a:off x="1752600" y="2133600"/>
            <a:ext cx="6707188" cy="3476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0181" name="TextBox 6"/>
          <p:cNvSpPr txBox="1">
            <a:spLocks noChangeArrowheads="1"/>
          </p:cNvSpPr>
          <p:nvPr/>
        </p:nvSpPr>
        <p:spPr bwMode="auto">
          <a:xfrm>
            <a:off x="762000" y="1219200"/>
            <a:ext cx="624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4: CreateServer (Including creating rmiregistry)</a:t>
            </a:r>
          </a:p>
        </p:txBody>
      </p:sp>
      <p:sp>
        <p:nvSpPr>
          <p:cNvPr id="7" name="Down Arrow 6"/>
          <p:cNvSpPr/>
          <p:nvPr/>
        </p:nvSpPr>
        <p:spPr>
          <a:xfrm>
            <a:off x="4572000" y="1600200"/>
            <a:ext cx="46038"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992694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5A7C7A49-8D7F-4632-B54F-74E27CDEF948}" type="slidenum">
              <a:rPr lang="en-US" smtClean="0"/>
              <a:pPr>
                <a:defRPr/>
              </a:pPr>
              <a:t>15</a:t>
            </a:fld>
            <a:r>
              <a:rPr lang="en-US" dirty="0" smtClean="0"/>
              <a:t>/52</a:t>
            </a:r>
            <a:endParaRPr lang="en-US" dirty="0"/>
          </a:p>
        </p:txBody>
      </p:sp>
      <p:pic>
        <p:nvPicPr>
          <p:cNvPr id="6" name="Picture 5" descr="rmi_client.png"/>
          <p:cNvPicPr>
            <a:picLocks noChangeAspect="1"/>
          </p:cNvPicPr>
          <p:nvPr/>
        </p:nvPicPr>
        <p:blipFill>
          <a:blip r:embed="rId2"/>
          <a:stretch>
            <a:fillRect/>
          </a:stretch>
        </p:blipFill>
        <p:spPr>
          <a:xfrm>
            <a:off x="990600" y="2286000"/>
            <a:ext cx="7816850" cy="2928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1205" name="TextBox 6"/>
          <p:cNvSpPr txBox="1">
            <a:spLocks noChangeArrowheads="1"/>
          </p:cNvSpPr>
          <p:nvPr/>
        </p:nvSpPr>
        <p:spPr bwMode="auto">
          <a:xfrm>
            <a:off x="457200" y="11430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5: Create Client</a:t>
            </a:r>
          </a:p>
        </p:txBody>
      </p:sp>
    </p:spTree>
    <p:extLst>
      <p:ext uri="{BB962C8B-B14F-4D97-AF65-F5344CB8AC3E}">
        <p14:creationId xmlns:p14="http://schemas.microsoft.com/office/powerpoint/2010/main" val="1449082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latin typeface="Arial" charset="0"/>
                <a:cs typeface="Arial" charset="0"/>
              </a:rPr>
              <a:t>RMI Demo 1.</a:t>
            </a:r>
          </a:p>
        </p:txBody>
      </p:sp>
      <p:sp>
        <p:nvSpPr>
          <p:cNvPr id="4" name="Slide Number Placeholder 3"/>
          <p:cNvSpPr>
            <a:spLocks noGrp="1"/>
          </p:cNvSpPr>
          <p:nvPr>
            <p:ph type="sldNum" sz="quarter" idx="12"/>
          </p:nvPr>
        </p:nvSpPr>
        <p:spPr/>
        <p:txBody>
          <a:bodyPr/>
          <a:lstStyle/>
          <a:p>
            <a:pPr>
              <a:defRPr/>
            </a:pPr>
            <a:fld id="{EFE78908-BA92-47A8-9869-8F7B24609822}" type="slidenum">
              <a:rPr lang="en-US" smtClean="0"/>
              <a:pPr>
                <a:defRPr/>
              </a:pPr>
              <a:t>16</a:t>
            </a:fld>
            <a:r>
              <a:rPr lang="en-US" dirty="0" smtClean="0"/>
              <a:t>/52</a:t>
            </a:r>
            <a:endParaRPr lang="en-US" dirty="0"/>
          </a:p>
        </p:txBody>
      </p:sp>
      <p:sp>
        <p:nvSpPr>
          <p:cNvPr id="52228" name="TextBox 6"/>
          <p:cNvSpPr txBox="1">
            <a:spLocks noChangeArrowheads="1"/>
          </p:cNvSpPr>
          <p:nvPr/>
        </p:nvSpPr>
        <p:spPr bwMode="auto">
          <a:xfrm>
            <a:off x="457200" y="11430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u="sng"/>
              <a:t>Step 6: Execute programs</a:t>
            </a:r>
          </a:p>
        </p:txBody>
      </p:sp>
      <p:pic>
        <p:nvPicPr>
          <p:cNvPr id="6" name="Picture 5" descr="rmi_ex.png"/>
          <p:cNvPicPr>
            <a:picLocks noChangeAspect="1"/>
          </p:cNvPicPr>
          <p:nvPr/>
        </p:nvPicPr>
        <p:blipFill>
          <a:blip r:embed="rId2"/>
          <a:stretch>
            <a:fillRect/>
          </a:stretch>
        </p:blipFill>
        <p:spPr>
          <a:xfrm>
            <a:off x="852488" y="2181225"/>
            <a:ext cx="7439025" cy="2924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5354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smtClean="0">
                <a:latin typeface="Arial" charset="0"/>
                <a:cs typeface="Arial" charset="0"/>
              </a:rPr>
              <a:t>Demo 2: Data are stored in server</a:t>
            </a:r>
          </a:p>
        </p:txBody>
      </p:sp>
      <p:sp>
        <p:nvSpPr>
          <p:cNvPr id="50179" name="Content Placeholder 2"/>
          <p:cNvSpPr>
            <a:spLocks noGrp="1"/>
          </p:cNvSpPr>
          <p:nvPr>
            <p:ph idx="1"/>
          </p:nvPr>
        </p:nvSpPr>
        <p:spPr>
          <a:xfrm>
            <a:off x="838200" y="2057400"/>
            <a:ext cx="7772400" cy="3886200"/>
          </a:xfrm>
        </p:spPr>
        <p:txBody>
          <a:bodyPr/>
          <a:lstStyle/>
          <a:p>
            <a:r>
              <a:rPr lang="en-US" dirty="0" smtClean="0">
                <a:latin typeface="Arial" charset="0"/>
                <a:cs typeface="Arial" charset="0"/>
              </a:rPr>
              <a:t>At server side</a:t>
            </a:r>
          </a:p>
          <a:p>
            <a:pPr lvl="1"/>
            <a:r>
              <a:rPr lang="en-US" dirty="0" smtClean="0">
                <a:latin typeface="Arial" charset="0"/>
                <a:cs typeface="Arial" charset="0"/>
              </a:rPr>
              <a:t>An initial list of employees is stored in the </a:t>
            </a:r>
            <a:r>
              <a:rPr lang="en-US" b="1" dirty="0" smtClean="0">
                <a:latin typeface="Arial" charset="0"/>
                <a:cs typeface="Arial" charset="0"/>
              </a:rPr>
              <a:t>employees.txt</a:t>
            </a:r>
            <a:r>
              <a:rPr lang="en-US" dirty="0" smtClean="0">
                <a:latin typeface="Arial" charset="0"/>
                <a:cs typeface="Arial" charset="0"/>
              </a:rPr>
              <a:t> file ( a line for an employee with the format: code, Name, salary).</a:t>
            </a:r>
          </a:p>
          <a:p>
            <a:pPr lvl="1"/>
            <a:r>
              <a:rPr lang="en-US" dirty="0" smtClean="0">
                <a:latin typeface="Arial" charset="0"/>
                <a:cs typeface="Arial" charset="0"/>
              </a:rPr>
              <a:t>A program running in console mode in which a remote server can support two operations:</a:t>
            </a:r>
          </a:p>
          <a:p>
            <a:pPr lvl="2"/>
            <a:r>
              <a:rPr lang="en-US" dirty="0" smtClean="0">
                <a:latin typeface="Arial" charset="0"/>
                <a:cs typeface="Arial" charset="0"/>
              </a:rPr>
              <a:t>Supply initial list of employees to a client program.</a:t>
            </a:r>
          </a:p>
          <a:p>
            <a:pPr lvl="2"/>
            <a:r>
              <a:rPr lang="en-US" dirty="0" smtClean="0">
                <a:latin typeface="Arial" charset="0"/>
                <a:cs typeface="Arial" charset="0"/>
              </a:rPr>
              <a:t>Save using override mode a list of employees transferred from a client program.</a:t>
            </a:r>
          </a:p>
        </p:txBody>
      </p:sp>
      <p:pic>
        <p:nvPicPr>
          <p:cNvPr id="50182" name="Picture 2"/>
          <p:cNvPicPr>
            <a:picLocks noChangeAspect="1" noChangeArrowheads="1"/>
          </p:cNvPicPr>
          <p:nvPr/>
        </p:nvPicPr>
        <p:blipFill>
          <a:blip r:embed="rId2"/>
          <a:srcRect/>
          <a:stretch>
            <a:fillRect/>
          </a:stretch>
        </p:blipFill>
        <p:spPr bwMode="auto">
          <a:xfrm>
            <a:off x="4254719" y="1028700"/>
            <a:ext cx="3663512" cy="14859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dirty="0" smtClean="0">
                <a:latin typeface="Arial" charset="0"/>
                <a:cs typeface="Arial" charset="0"/>
              </a:rPr>
              <a:t>Demo 2…</a:t>
            </a:r>
          </a:p>
        </p:txBody>
      </p:sp>
      <p:sp>
        <p:nvSpPr>
          <p:cNvPr id="51203" name="Content Placeholder 2"/>
          <p:cNvSpPr>
            <a:spLocks noGrp="1"/>
          </p:cNvSpPr>
          <p:nvPr>
            <p:ph idx="1"/>
          </p:nvPr>
        </p:nvSpPr>
        <p:spPr>
          <a:xfrm>
            <a:off x="381000" y="990600"/>
            <a:ext cx="4953000" cy="5029200"/>
          </a:xfrm>
        </p:spPr>
        <p:txBody>
          <a:bodyPr>
            <a:normAutofit lnSpcReduction="10000"/>
          </a:bodyPr>
          <a:lstStyle/>
          <a:p>
            <a:r>
              <a:rPr lang="en-US" dirty="0" smtClean="0">
                <a:latin typeface="Arial" charset="0"/>
                <a:cs typeface="Arial" charset="0"/>
              </a:rPr>
              <a:t>At client side: </a:t>
            </a:r>
          </a:p>
          <a:p>
            <a:pPr lvl="1"/>
            <a:r>
              <a:rPr lang="en-US" dirty="0" smtClean="0">
                <a:latin typeface="Arial" charset="0"/>
                <a:cs typeface="Arial" charset="0"/>
              </a:rPr>
              <a:t>Initially, a list of employees is supplied from server will be presented on a table of the GUI.</a:t>
            </a:r>
          </a:p>
          <a:p>
            <a:pPr lvl="1"/>
            <a:r>
              <a:rPr lang="en-US" dirty="0" smtClean="0">
                <a:latin typeface="Arial" charset="0"/>
                <a:cs typeface="Arial" charset="0"/>
              </a:rPr>
              <a:t>User can</a:t>
            </a:r>
          </a:p>
          <a:p>
            <a:pPr lvl="2"/>
            <a:r>
              <a:rPr lang="en-US" dirty="0" smtClean="0">
                <a:latin typeface="Arial" charset="0"/>
                <a:cs typeface="Arial" charset="0"/>
              </a:rPr>
              <a:t>Add new employee ( the employee’s code must have the format E000 and it is not duplicated with existing employee codes.</a:t>
            </a:r>
          </a:p>
          <a:p>
            <a:pPr lvl="2"/>
            <a:r>
              <a:rPr lang="en-US" dirty="0" smtClean="0">
                <a:latin typeface="Arial" charset="0"/>
                <a:cs typeface="Arial" charset="0"/>
              </a:rPr>
              <a:t>Remove an employee.</a:t>
            </a:r>
          </a:p>
          <a:p>
            <a:pPr lvl="2"/>
            <a:r>
              <a:rPr lang="en-US" dirty="0" smtClean="0">
                <a:latin typeface="Arial" charset="0"/>
                <a:cs typeface="Arial" charset="0"/>
              </a:rPr>
              <a:t>Update employee details.</a:t>
            </a:r>
          </a:p>
          <a:p>
            <a:pPr lvl="2"/>
            <a:r>
              <a:rPr lang="en-US" dirty="0" smtClean="0">
                <a:latin typeface="Arial" charset="0"/>
                <a:cs typeface="Arial" charset="0"/>
              </a:rPr>
              <a:t>Save the list on server.</a:t>
            </a:r>
          </a:p>
          <a:p>
            <a:endParaRPr lang="en-US" dirty="0" smtClean="0">
              <a:latin typeface="Arial" charset="0"/>
              <a:cs typeface="Arial" charset="0"/>
            </a:endParaRPr>
          </a:p>
        </p:txBody>
      </p:sp>
      <p:pic>
        <p:nvPicPr>
          <p:cNvPr id="51205" name="Picture 3"/>
          <p:cNvPicPr>
            <a:picLocks noChangeAspect="1" noChangeArrowheads="1"/>
          </p:cNvPicPr>
          <p:nvPr/>
        </p:nvPicPr>
        <p:blipFill>
          <a:blip r:embed="rId2"/>
          <a:srcRect/>
          <a:stretch>
            <a:fillRect/>
          </a:stretch>
        </p:blipFill>
        <p:spPr bwMode="auto">
          <a:xfrm>
            <a:off x="5418821" y="4200524"/>
            <a:ext cx="3297458" cy="1590676"/>
          </a:xfrm>
          <a:prstGeom prst="rect">
            <a:avLst/>
          </a:prstGeom>
          <a:noFill/>
          <a:ln w="9525">
            <a:noFill/>
            <a:miter lim="800000"/>
            <a:headEnd/>
            <a:tailEnd/>
          </a:ln>
        </p:spPr>
      </p:pic>
      <p:cxnSp>
        <p:nvCxnSpPr>
          <p:cNvPr id="8" name="Straight Arrow Connector 7"/>
          <p:cNvCxnSpPr/>
          <p:nvPr/>
        </p:nvCxnSpPr>
        <p:spPr>
          <a:xfrm>
            <a:off x="3962400" y="48768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3"/>
          <a:srcRect/>
          <a:stretch>
            <a:fillRect/>
          </a:stretch>
        </p:blipFill>
        <p:spPr bwMode="auto">
          <a:xfrm>
            <a:off x="4981574" y="977010"/>
            <a:ext cx="4162426" cy="298539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p:cNvPicPr>
            <a:picLocks noChangeAspect="1" noChangeArrowheads="1"/>
          </p:cNvPicPr>
          <p:nvPr/>
        </p:nvPicPr>
        <p:blipFill>
          <a:blip r:embed="rId2"/>
          <a:srcRect/>
          <a:stretch>
            <a:fillRect/>
          </a:stretch>
        </p:blipFill>
        <p:spPr bwMode="auto">
          <a:xfrm>
            <a:off x="1295400" y="3048816"/>
            <a:ext cx="6248400" cy="3809184"/>
          </a:xfrm>
          <a:prstGeom prst="rect">
            <a:avLst/>
          </a:prstGeom>
          <a:noFill/>
          <a:ln w="9525">
            <a:noFill/>
            <a:miter lim="800000"/>
            <a:headEnd/>
            <a:tailEnd/>
          </a:ln>
        </p:spPr>
      </p:pic>
      <p:sp>
        <p:nvSpPr>
          <p:cNvPr id="52227" name="Title 1"/>
          <p:cNvSpPr>
            <a:spLocks noGrp="1"/>
          </p:cNvSpPr>
          <p:nvPr>
            <p:ph type="title"/>
          </p:nvPr>
        </p:nvSpPr>
        <p:spPr>
          <a:xfrm>
            <a:off x="0" y="0"/>
            <a:ext cx="8610600" cy="1143000"/>
          </a:xfrm>
        </p:spPr>
        <p:txBody>
          <a:bodyPr>
            <a:normAutofit fontScale="90000"/>
          </a:bodyPr>
          <a:lstStyle/>
          <a:p>
            <a:r>
              <a:rPr lang="en-US" dirty="0" smtClean="0">
                <a:latin typeface="Arial" charset="0"/>
                <a:cs typeface="Arial" charset="0"/>
              </a:rPr>
              <a:t>Demo 2: Remote Interface </a:t>
            </a:r>
            <a:br>
              <a:rPr lang="en-US" dirty="0" smtClean="0">
                <a:latin typeface="Arial" charset="0"/>
                <a:cs typeface="Arial" charset="0"/>
              </a:rPr>
            </a:br>
            <a:r>
              <a:rPr lang="en-US" dirty="0" smtClean="0">
                <a:latin typeface="Arial" charset="0"/>
                <a:cs typeface="Arial" charset="0"/>
              </a:rPr>
              <a:t>and Server Object</a:t>
            </a:r>
          </a:p>
        </p:txBody>
      </p:sp>
      <p:pic>
        <p:nvPicPr>
          <p:cNvPr id="52229" name="Picture 5"/>
          <p:cNvPicPr>
            <a:picLocks noChangeAspect="1" noChangeArrowheads="1"/>
          </p:cNvPicPr>
          <p:nvPr/>
        </p:nvPicPr>
        <p:blipFill>
          <a:blip r:embed="rId3"/>
          <a:srcRect/>
          <a:stretch>
            <a:fillRect/>
          </a:stretch>
        </p:blipFill>
        <p:spPr bwMode="auto">
          <a:xfrm>
            <a:off x="76200" y="1143000"/>
            <a:ext cx="2381250" cy="1390650"/>
          </a:xfrm>
          <a:prstGeom prst="rect">
            <a:avLst/>
          </a:prstGeom>
          <a:noFill/>
          <a:ln w="9525">
            <a:noFill/>
            <a:miter lim="800000"/>
            <a:headEnd/>
            <a:tailEnd/>
          </a:ln>
        </p:spPr>
      </p:pic>
      <p:pic>
        <p:nvPicPr>
          <p:cNvPr id="52230" name="Picture 6"/>
          <p:cNvPicPr>
            <a:picLocks noChangeAspect="1" noChangeArrowheads="1"/>
          </p:cNvPicPr>
          <p:nvPr/>
        </p:nvPicPr>
        <p:blipFill>
          <a:blip r:embed="rId4"/>
          <a:srcRect/>
          <a:stretch>
            <a:fillRect/>
          </a:stretch>
        </p:blipFill>
        <p:spPr bwMode="auto">
          <a:xfrm>
            <a:off x="2962276" y="1066800"/>
            <a:ext cx="6029324" cy="2013130"/>
          </a:xfrm>
          <a:prstGeom prst="rect">
            <a:avLst/>
          </a:prstGeom>
          <a:noFill/>
          <a:ln w="9525">
            <a:noFill/>
            <a:miter lim="800000"/>
            <a:headEnd/>
            <a:tailEnd/>
          </a:ln>
        </p:spPr>
      </p:pic>
      <p:cxnSp>
        <p:nvCxnSpPr>
          <p:cNvPr id="10" name="Straight Arrow Connector 9"/>
          <p:cNvCxnSpPr/>
          <p:nvPr/>
        </p:nvCxnSpPr>
        <p:spPr>
          <a:xfrm rot="5400000" flipH="1" flipV="1">
            <a:off x="3848100" y="3924300"/>
            <a:ext cx="2362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a:xfrm>
            <a:off x="304800" y="1143000"/>
            <a:ext cx="8534400" cy="2667000"/>
          </a:xfrm>
        </p:spPr>
        <p:txBody>
          <a:bodyPr/>
          <a:lstStyle/>
          <a:p>
            <a:r>
              <a:rPr lang="en-US" dirty="0" smtClean="0"/>
              <a:t>Nowadays, distributed applications are popular. People need large applications, running based on a computer network (local area networks-LANs- or wide area network-WAN), including many sites working concurrently. Do you want to create such applications?</a:t>
            </a:r>
          </a:p>
          <a:p>
            <a:r>
              <a:rPr lang="en-US" dirty="0" smtClean="0"/>
              <a:t>How do Java distributed applications work?</a:t>
            </a:r>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pic>
        <p:nvPicPr>
          <p:cNvPr id="1026" name="Picture 2"/>
          <p:cNvPicPr>
            <a:picLocks noChangeAspect="1" noChangeArrowheads="1"/>
          </p:cNvPicPr>
          <p:nvPr/>
        </p:nvPicPr>
        <p:blipFill>
          <a:blip r:embed="rId4"/>
          <a:srcRect/>
          <a:stretch>
            <a:fillRect/>
          </a:stretch>
        </p:blipFill>
        <p:spPr bwMode="auto">
          <a:xfrm>
            <a:off x="2057400" y="3810000"/>
            <a:ext cx="4457700" cy="2381250"/>
          </a:xfrm>
          <a:prstGeom prst="rect">
            <a:avLst/>
          </a:prstGeom>
          <a:noFill/>
          <a:ln w="9525">
            <a:noFill/>
            <a:miter lim="800000"/>
            <a:headEnd/>
            <a:tailEnd/>
          </a:ln>
          <a:effectLst/>
        </p:spPr>
      </p:pic>
      <p:sp>
        <p:nvSpPr>
          <p:cNvPr id="10" name="TextBox 9"/>
          <p:cNvSpPr txBox="1"/>
          <p:nvPr/>
        </p:nvSpPr>
        <p:spPr>
          <a:xfrm>
            <a:off x="3429000" y="6248400"/>
            <a:ext cx="2514600" cy="369332"/>
          </a:xfrm>
          <a:prstGeom prst="rect">
            <a:avLst/>
          </a:prstGeom>
          <a:noFill/>
        </p:spPr>
        <p:txBody>
          <a:bodyPr wrap="square" rtlCol="0">
            <a:spAutoFit/>
          </a:bodyPr>
          <a:lstStyle/>
          <a:p>
            <a:r>
              <a:rPr lang="en-US" dirty="0" smtClean="0"/>
              <a:t>From Java8-Tutorial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a:bodyPr>
          <a:lstStyle/>
          <a:p>
            <a:r>
              <a:rPr lang="en-US" dirty="0" smtClean="0">
                <a:latin typeface="Arial" charset="0"/>
                <a:cs typeface="Arial" charset="0"/>
              </a:rPr>
              <a:t>Demo 2: Server side</a:t>
            </a:r>
          </a:p>
        </p:txBody>
      </p:sp>
      <p:pic>
        <p:nvPicPr>
          <p:cNvPr id="53252" name="Picture 5"/>
          <p:cNvPicPr>
            <a:picLocks noChangeAspect="1" noChangeArrowheads="1"/>
          </p:cNvPicPr>
          <p:nvPr/>
        </p:nvPicPr>
        <p:blipFill>
          <a:blip r:embed="rId2"/>
          <a:srcRect/>
          <a:stretch>
            <a:fillRect/>
          </a:stretch>
        </p:blipFill>
        <p:spPr bwMode="auto">
          <a:xfrm>
            <a:off x="533400" y="762000"/>
            <a:ext cx="6697106" cy="5353050"/>
          </a:xfrm>
          <a:prstGeom prst="rect">
            <a:avLst/>
          </a:prstGeom>
          <a:noFill/>
          <a:ln w="9525">
            <a:noFill/>
            <a:miter lim="800000"/>
            <a:headEnd/>
            <a:tailEnd/>
          </a:ln>
        </p:spPr>
      </p:pic>
      <p:pic>
        <p:nvPicPr>
          <p:cNvPr id="53253" name="Picture 2"/>
          <p:cNvPicPr>
            <a:picLocks noChangeAspect="1" noChangeArrowheads="1"/>
          </p:cNvPicPr>
          <p:nvPr/>
        </p:nvPicPr>
        <p:blipFill>
          <a:blip r:embed="rId3"/>
          <a:srcRect/>
          <a:stretch>
            <a:fillRect/>
          </a:stretch>
        </p:blipFill>
        <p:spPr bwMode="auto">
          <a:xfrm>
            <a:off x="4267200" y="4572000"/>
            <a:ext cx="4437342" cy="179976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latin typeface="Arial" charset="0"/>
                <a:cs typeface="Arial" charset="0"/>
              </a:rPr>
              <a:t>Demo 2: Server Object…</a:t>
            </a:r>
          </a:p>
        </p:txBody>
      </p:sp>
      <p:pic>
        <p:nvPicPr>
          <p:cNvPr id="54276" name="Picture 5"/>
          <p:cNvPicPr>
            <a:picLocks noGrp="1" noChangeAspect="1" noChangeArrowheads="1"/>
          </p:cNvPicPr>
          <p:nvPr>
            <p:ph idx="1"/>
          </p:nvPr>
        </p:nvPicPr>
        <p:blipFill>
          <a:blip r:embed="rId2"/>
          <a:srcRect/>
          <a:stretch>
            <a:fillRect/>
          </a:stretch>
        </p:blipFill>
        <p:spPr>
          <a:xfrm>
            <a:off x="485776" y="1087016"/>
            <a:ext cx="7439024" cy="4998294"/>
          </a:xfrm>
          <a:noFill/>
        </p:spPr>
      </p:pic>
      <p:pic>
        <p:nvPicPr>
          <p:cNvPr id="54277" name="Picture 3"/>
          <p:cNvPicPr>
            <a:picLocks noChangeAspect="1" noChangeArrowheads="1"/>
          </p:cNvPicPr>
          <p:nvPr/>
        </p:nvPicPr>
        <p:blipFill>
          <a:blip r:embed="rId3"/>
          <a:srcRect/>
          <a:stretch>
            <a:fillRect/>
          </a:stretch>
        </p:blipFill>
        <p:spPr bwMode="auto">
          <a:xfrm>
            <a:off x="4191000" y="4562476"/>
            <a:ext cx="4600640" cy="221932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latin typeface="Arial" charset="0"/>
                <a:cs typeface="Arial" charset="0"/>
              </a:rPr>
              <a:t>Demo 2: Server Program</a:t>
            </a:r>
          </a:p>
        </p:txBody>
      </p:sp>
      <p:pic>
        <p:nvPicPr>
          <p:cNvPr id="55300" name="Picture 5"/>
          <p:cNvPicPr>
            <a:picLocks noChangeAspect="1" noChangeArrowheads="1"/>
          </p:cNvPicPr>
          <p:nvPr/>
        </p:nvPicPr>
        <p:blipFill>
          <a:blip r:embed="rId2"/>
          <a:srcRect/>
          <a:stretch>
            <a:fillRect/>
          </a:stretch>
        </p:blipFill>
        <p:spPr bwMode="auto">
          <a:xfrm>
            <a:off x="152400" y="934410"/>
            <a:ext cx="7162800" cy="498918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
        <p:nvSpPr>
          <p:cNvPr id="6" name="Rectangle 5"/>
          <p:cNvSpPr/>
          <p:nvPr/>
        </p:nvSpPr>
        <p:spPr>
          <a:xfrm>
            <a:off x="4953000" y="1143000"/>
            <a:ext cx="4114800" cy="762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Using </a:t>
            </a:r>
            <a:r>
              <a:rPr lang="en-US" dirty="0" smtClean="0"/>
              <a:t>default </a:t>
            </a:r>
            <a:r>
              <a:rPr lang="en-US" dirty="0"/>
              <a:t>RMI container in JVM</a:t>
            </a:r>
          </a:p>
          <a:p>
            <a:pPr algn="ctr">
              <a:defRPr/>
            </a:pPr>
            <a:r>
              <a:rPr lang="en-US" dirty="0"/>
              <a:t>import java.rmi.registry.LocateRegistry;</a:t>
            </a:r>
          </a:p>
        </p:txBody>
      </p:sp>
      <p:sp>
        <p:nvSpPr>
          <p:cNvPr id="7" name="Rectangle 6"/>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a:t>
            </a:r>
            <a:r>
              <a:rPr lang="en-US" dirty="0" smtClean="0"/>
              <a:t>localhost:1098/EmployeeService”</a:t>
            </a:r>
            <a:endParaRPr lang="en-US" dirty="0"/>
          </a:p>
        </p:txBody>
      </p:sp>
      <p:sp>
        <p:nvSpPr>
          <p:cNvPr id="8" name="Rectangle 7"/>
          <p:cNvSpPr/>
          <p:nvPr/>
        </p:nvSpPr>
        <p:spPr>
          <a:xfrm>
            <a:off x="5486400" y="3276600"/>
            <a:ext cx="36576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LocateRegistry.createRegistry(1098);</a:t>
            </a:r>
          </a:p>
        </p:txBody>
      </p:sp>
      <p:cxnSp>
        <p:nvCxnSpPr>
          <p:cNvPr id="9" name="Straight Arrow Connector 8"/>
          <p:cNvCxnSpPr>
            <a:stCxn id="6" idx="1"/>
          </p:cNvCxnSpPr>
          <p:nvPr/>
        </p:nvCxnSpPr>
        <p:spPr>
          <a:xfrm rot="10800000">
            <a:off x="3124200" y="1295400"/>
            <a:ext cx="1828800" cy="2286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1"/>
          </p:cNvCxnSpPr>
          <p:nvPr/>
        </p:nvCxnSpPr>
        <p:spPr>
          <a:xfrm rot="10800000">
            <a:off x="4800600" y="2286000"/>
            <a:ext cx="457200" cy="419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flipV="1">
            <a:off x="5029200" y="3543300"/>
            <a:ext cx="457200" cy="1905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19" name="Right Brace 18"/>
          <p:cNvSpPr/>
          <p:nvPr/>
        </p:nvSpPr>
        <p:spPr>
          <a:xfrm>
            <a:off x="4572000" y="3429000"/>
            <a:ext cx="4572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latin typeface="Arial" charset="0"/>
                <a:cs typeface="Arial" charset="0"/>
              </a:rPr>
              <a:t>RMI Demo 2.</a:t>
            </a:r>
          </a:p>
        </p:txBody>
      </p:sp>
      <p:sp>
        <p:nvSpPr>
          <p:cNvPr id="56323" name="Content Placeholder 2"/>
          <p:cNvSpPr>
            <a:spLocks noGrp="1"/>
          </p:cNvSpPr>
          <p:nvPr>
            <p:ph idx="1"/>
          </p:nvPr>
        </p:nvSpPr>
        <p:spPr>
          <a:xfrm>
            <a:off x="304800" y="1143000"/>
            <a:ext cx="8229600" cy="457200"/>
          </a:xfrm>
        </p:spPr>
        <p:txBody>
          <a:bodyPr>
            <a:normAutofit lnSpcReduction="10000"/>
          </a:bodyPr>
          <a:lstStyle/>
          <a:p>
            <a:r>
              <a:rPr lang="en-US" dirty="0" smtClean="0">
                <a:latin typeface="Arial" charset="0"/>
                <a:cs typeface="Arial" charset="0"/>
              </a:rPr>
              <a:t>Client Program</a:t>
            </a:r>
          </a:p>
        </p:txBody>
      </p:sp>
      <p:pic>
        <p:nvPicPr>
          <p:cNvPr id="56325" name="Picture 5"/>
          <p:cNvPicPr>
            <a:picLocks noChangeAspect="1" noChangeArrowheads="1"/>
          </p:cNvPicPr>
          <p:nvPr/>
        </p:nvPicPr>
        <p:blipFill>
          <a:blip r:embed="rId2"/>
          <a:srcRect/>
          <a:stretch>
            <a:fillRect/>
          </a:stretch>
        </p:blipFill>
        <p:spPr bwMode="auto">
          <a:xfrm>
            <a:off x="375683" y="1828800"/>
            <a:ext cx="8392634" cy="3657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latin typeface="Arial" charset="0"/>
                <a:cs typeface="Arial" charset="0"/>
              </a:rPr>
              <a:t>RMI Demo 2.</a:t>
            </a:r>
          </a:p>
        </p:txBody>
      </p:sp>
      <p:pic>
        <p:nvPicPr>
          <p:cNvPr id="57348" name="Picture 5"/>
          <p:cNvPicPr>
            <a:picLocks noChangeAspect="1" noChangeArrowheads="1"/>
          </p:cNvPicPr>
          <p:nvPr/>
        </p:nvPicPr>
        <p:blipFill>
          <a:blip r:embed="rId2"/>
          <a:srcRect/>
          <a:stretch>
            <a:fillRect/>
          </a:stretch>
        </p:blipFill>
        <p:spPr bwMode="auto">
          <a:xfrm>
            <a:off x="304800" y="762000"/>
            <a:ext cx="5905500" cy="54197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24</a:t>
            </a:fld>
            <a:endParaRPr kumimoji="0" lang="en-US" dirty="0"/>
          </a:p>
        </p:txBody>
      </p:sp>
      <p:sp>
        <p:nvSpPr>
          <p:cNvPr id="6" name="Rectangle 5"/>
          <p:cNvSpPr/>
          <p:nvPr/>
        </p:nvSpPr>
        <p:spPr>
          <a:xfrm>
            <a:off x="5257800" y="2438400"/>
            <a:ext cx="3810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String serviceName = "rmi://</a:t>
            </a:r>
            <a:r>
              <a:rPr lang="en-US" dirty="0" smtClean="0"/>
              <a:t>localhost:1098/EmployeeService”</a:t>
            </a:r>
            <a:endParaRPr lang="en-US" dirty="0"/>
          </a:p>
        </p:txBody>
      </p:sp>
      <p:cxnSp>
        <p:nvCxnSpPr>
          <p:cNvPr id="7" name="Straight Arrow Connector 6"/>
          <p:cNvCxnSpPr>
            <a:stCxn id="6" idx="1"/>
          </p:cNvCxnSpPr>
          <p:nvPr/>
        </p:nvCxnSpPr>
        <p:spPr>
          <a:xfrm rot="10800000">
            <a:off x="4800600" y="2667000"/>
            <a:ext cx="457200" cy="381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smtClean="0">
                <a:latin typeface="Arial" charset="0"/>
                <a:cs typeface="Arial" charset="0"/>
              </a:rPr>
              <a:t>RMI Demo 2.</a:t>
            </a:r>
          </a:p>
        </p:txBody>
      </p:sp>
      <p:pic>
        <p:nvPicPr>
          <p:cNvPr id="58372" name="Picture 2"/>
          <p:cNvPicPr>
            <a:picLocks noChangeAspect="1" noChangeArrowheads="1"/>
          </p:cNvPicPr>
          <p:nvPr/>
        </p:nvPicPr>
        <p:blipFill>
          <a:blip r:embed="rId2"/>
          <a:srcRect/>
          <a:stretch>
            <a:fillRect/>
          </a:stretch>
        </p:blipFill>
        <p:spPr bwMode="auto">
          <a:xfrm>
            <a:off x="1685925" y="1209675"/>
            <a:ext cx="5781675" cy="3057525"/>
          </a:xfrm>
          <a:prstGeom prst="rect">
            <a:avLst/>
          </a:prstGeom>
          <a:noFill/>
          <a:ln w="9525">
            <a:noFill/>
            <a:miter lim="800000"/>
            <a:headEnd/>
            <a:tailEnd/>
          </a:ln>
        </p:spPr>
      </p:pic>
      <p:pic>
        <p:nvPicPr>
          <p:cNvPr id="58373" name="Picture 3"/>
          <p:cNvPicPr>
            <a:picLocks noChangeAspect="1" noChangeArrowheads="1"/>
          </p:cNvPicPr>
          <p:nvPr/>
        </p:nvPicPr>
        <p:blipFill>
          <a:blip r:embed="rId3"/>
          <a:srcRect/>
          <a:stretch>
            <a:fillRect/>
          </a:stretch>
        </p:blipFill>
        <p:spPr bwMode="auto">
          <a:xfrm>
            <a:off x="1576388" y="4486275"/>
            <a:ext cx="5991225" cy="22955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25</a:t>
            </a:fld>
            <a:endParaRPr kumimoji="0"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latin typeface="Arial" charset="0"/>
                <a:cs typeface="Arial" charset="0"/>
              </a:rPr>
              <a:t>RMI Demo 2. - Deploying</a:t>
            </a:r>
          </a:p>
        </p:txBody>
      </p:sp>
      <p:pic>
        <p:nvPicPr>
          <p:cNvPr id="59396" name="Picture 5"/>
          <p:cNvPicPr>
            <a:picLocks noChangeAspect="1" noChangeArrowheads="1"/>
          </p:cNvPicPr>
          <p:nvPr/>
        </p:nvPicPr>
        <p:blipFill>
          <a:blip r:embed="rId2"/>
          <a:srcRect/>
          <a:stretch>
            <a:fillRect/>
          </a:stretch>
        </p:blipFill>
        <p:spPr bwMode="auto">
          <a:xfrm>
            <a:off x="152400" y="3962400"/>
            <a:ext cx="3143250" cy="933450"/>
          </a:xfrm>
          <a:prstGeom prst="rect">
            <a:avLst/>
          </a:prstGeom>
          <a:noFill/>
          <a:ln w="9525">
            <a:noFill/>
            <a:miter lim="800000"/>
            <a:headEnd/>
            <a:tailEnd/>
          </a:ln>
        </p:spPr>
      </p:pic>
      <p:pic>
        <p:nvPicPr>
          <p:cNvPr id="59397" name="Picture 6"/>
          <p:cNvPicPr>
            <a:picLocks noChangeAspect="1" noChangeArrowheads="1"/>
          </p:cNvPicPr>
          <p:nvPr/>
        </p:nvPicPr>
        <p:blipFill>
          <a:blip r:embed="rId3"/>
          <a:srcRect/>
          <a:stretch>
            <a:fillRect/>
          </a:stretch>
        </p:blipFill>
        <p:spPr bwMode="auto">
          <a:xfrm>
            <a:off x="152400" y="4953000"/>
            <a:ext cx="3886200" cy="904875"/>
          </a:xfrm>
          <a:prstGeom prst="rect">
            <a:avLst/>
          </a:prstGeom>
          <a:noFill/>
          <a:ln w="9525">
            <a:noFill/>
            <a:miter lim="800000"/>
            <a:headEnd/>
            <a:tailEnd/>
          </a:ln>
        </p:spPr>
      </p:pic>
      <p:pic>
        <p:nvPicPr>
          <p:cNvPr id="59398" name="Picture 7"/>
          <p:cNvPicPr>
            <a:picLocks noChangeAspect="1" noChangeArrowheads="1"/>
          </p:cNvPicPr>
          <p:nvPr/>
        </p:nvPicPr>
        <p:blipFill>
          <a:blip r:embed="rId4"/>
          <a:srcRect/>
          <a:stretch>
            <a:fillRect/>
          </a:stretch>
        </p:blipFill>
        <p:spPr bwMode="auto">
          <a:xfrm>
            <a:off x="4267200" y="4953000"/>
            <a:ext cx="3295650" cy="876300"/>
          </a:xfrm>
          <a:prstGeom prst="rect">
            <a:avLst/>
          </a:prstGeom>
          <a:noFill/>
          <a:ln w="9525">
            <a:noFill/>
            <a:miter lim="800000"/>
            <a:headEnd/>
            <a:tailEnd/>
          </a:ln>
        </p:spPr>
      </p:pic>
      <p:pic>
        <p:nvPicPr>
          <p:cNvPr id="59399" name="Picture 14"/>
          <p:cNvPicPr>
            <a:picLocks noChangeAspect="1" noChangeArrowheads="1"/>
          </p:cNvPicPr>
          <p:nvPr/>
        </p:nvPicPr>
        <p:blipFill>
          <a:blip r:embed="rId5"/>
          <a:srcRect/>
          <a:stretch>
            <a:fillRect/>
          </a:stretch>
        </p:blipFill>
        <p:spPr bwMode="auto">
          <a:xfrm>
            <a:off x="3276600" y="1447800"/>
            <a:ext cx="5419725" cy="34099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smtClean="0">
                <a:latin typeface="Arial" charset="0"/>
                <a:cs typeface="Arial" charset="0"/>
              </a:rPr>
              <a:t>Result:</a:t>
            </a:r>
          </a:p>
        </p:txBody>
      </p:sp>
      <p:pic>
        <p:nvPicPr>
          <p:cNvPr id="60420" name="Picture 2"/>
          <p:cNvPicPr>
            <a:picLocks noChangeAspect="1" noChangeArrowheads="1"/>
          </p:cNvPicPr>
          <p:nvPr/>
        </p:nvPicPr>
        <p:blipFill>
          <a:blip r:embed="rId2"/>
          <a:srcRect/>
          <a:stretch>
            <a:fillRect/>
          </a:stretch>
        </p:blipFill>
        <p:spPr bwMode="auto">
          <a:xfrm>
            <a:off x="5438775" y="2362200"/>
            <a:ext cx="3705225" cy="2657475"/>
          </a:xfrm>
          <a:prstGeom prst="rect">
            <a:avLst/>
          </a:prstGeom>
          <a:noFill/>
          <a:ln w="9525">
            <a:noFill/>
            <a:miter lim="800000"/>
            <a:headEnd/>
            <a:tailEnd/>
          </a:ln>
        </p:spPr>
      </p:pic>
      <p:pic>
        <p:nvPicPr>
          <p:cNvPr id="60421" name="Picture 3"/>
          <p:cNvPicPr>
            <a:picLocks noChangeAspect="1" noChangeArrowheads="1"/>
          </p:cNvPicPr>
          <p:nvPr/>
        </p:nvPicPr>
        <p:blipFill>
          <a:blip r:embed="rId3"/>
          <a:srcRect/>
          <a:stretch>
            <a:fillRect/>
          </a:stretch>
        </p:blipFill>
        <p:spPr bwMode="auto">
          <a:xfrm>
            <a:off x="0" y="2667000"/>
            <a:ext cx="5000625" cy="1209675"/>
          </a:xfrm>
          <a:prstGeom prst="rect">
            <a:avLst/>
          </a:prstGeom>
          <a:noFill/>
          <a:ln w="9525">
            <a:noFill/>
            <a:miter lim="800000"/>
            <a:headEnd/>
            <a:tailEnd/>
          </a:ln>
        </p:spPr>
      </p:pic>
      <p:cxnSp>
        <p:nvCxnSpPr>
          <p:cNvPr id="8" name="Straight Connector 7"/>
          <p:cNvCxnSpPr/>
          <p:nvPr/>
        </p:nvCxnSpPr>
        <p:spPr>
          <a:xfrm rot="5400000">
            <a:off x="2628107" y="3618706"/>
            <a:ext cx="4953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43000" y="14478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1- Run server program</a:t>
            </a:r>
          </a:p>
        </p:txBody>
      </p:sp>
      <p:sp>
        <p:nvSpPr>
          <p:cNvPr id="10" name="Rectangle 9"/>
          <p:cNvSpPr/>
          <p:nvPr/>
        </p:nvSpPr>
        <p:spPr>
          <a:xfrm>
            <a:off x="5791200" y="14478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Step 2- Run </a:t>
            </a:r>
            <a:r>
              <a:rPr lang="en-US" dirty="0" smtClean="0"/>
              <a:t>client </a:t>
            </a:r>
            <a:r>
              <a:rPr lang="en-US" dirty="0"/>
              <a:t>program</a:t>
            </a:r>
          </a:p>
        </p:txBody>
      </p:sp>
      <p:sp>
        <p:nvSpPr>
          <p:cNvPr id="11" name="Slide Number Placeholder 10"/>
          <p:cNvSpPr>
            <a:spLocks noGrp="1"/>
          </p:cNvSpPr>
          <p:nvPr>
            <p:ph type="sldNum" sz="quarter" idx="12"/>
          </p:nvPr>
        </p:nvSpPr>
        <p:spPr/>
        <p:txBody>
          <a:bodyPr/>
          <a:lstStyle/>
          <a:p>
            <a:fld id="{CA15C064-DD44-4CAC-873E-2D1F54821676}" type="slidenum">
              <a:rPr kumimoji="0" lang="en-US" smtClean="0"/>
              <a:pPr/>
              <a:t>27</a:t>
            </a:fld>
            <a:endParaRPr kumimoji="0"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400" dirty="0" smtClean="0">
                <a:latin typeface="Arial" charset="0"/>
                <a:cs typeface="Arial" charset="0"/>
              </a:rPr>
              <a:t>Remote Control using Object Streams</a:t>
            </a:r>
          </a:p>
          <a:p>
            <a:r>
              <a:rPr lang="en-US" sz="2600" dirty="0" smtClean="0">
                <a:latin typeface="Arial" charset="0"/>
                <a:cs typeface="Arial" charset="0"/>
              </a:rPr>
              <a:t>Remote Method Invocation</a:t>
            </a:r>
          </a:p>
          <a:p>
            <a:pPr lvl="1"/>
            <a:r>
              <a:rPr lang="en-US" dirty="0" smtClean="0">
                <a:latin typeface="Arial" charset="0"/>
                <a:cs typeface="Arial" charset="0"/>
              </a:rPr>
              <a:t>Remote interface, Class for Server object</a:t>
            </a:r>
          </a:p>
          <a:p>
            <a:pPr lvl="1"/>
            <a:r>
              <a:rPr lang="en-US" dirty="0" smtClean="0">
                <a:latin typeface="Arial" charset="0"/>
                <a:cs typeface="Arial" charset="0"/>
              </a:rPr>
              <a:t>Server Program,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28</a:t>
            </a:fld>
            <a:endParaRPr kumimoji="0"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29</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p:txBody>
          <a:bodyPr/>
          <a:lstStyle/>
          <a:p>
            <a:r>
              <a:rPr lang="en-US" dirty="0" smtClean="0"/>
              <a:t>Object Streams and Serialization</a:t>
            </a:r>
          </a:p>
          <a:p>
            <a:r>
              <a:rPr lang="en-US" dirty="0" smtClean="0"/>
              <a:t>Java Remote Method Invocation (RMI)</a:t>
            </a:r>
          </a:p>
          <a:p>
            <a:r>
              <a:rPr lang="en-US" dirty="0" smtClean="0"/>
              <a:t>Demonstrations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charset="0"/>
                <a:cs typeface="Arial" charset="0"/>
              </a:rPr>
              <a:t>1- Object Streams &amp; Serialization</a:t>
            </a:r>
          </a:p>
        </p:txBody>
      </p:sp>
      <p:sp>
        <p:nvSpPr>
          <p:cNvPr id="35843" name="Content Placeholder 2"/>
          <p:cNvSpPr>
            <a:spLocks noGrp="1"/>
          </p:cNvSpPr>
          <p:nvPr>
            <p:ph idx="1"/>
          </p:nvPr>
        </p:nvSpPr>
        <p:spPr>
          <a:xfrm>
            <a:off x="457200" y="990600"/>
            <a:ext cx="8229600" cy="2438400"/>
          </a:xfrm>
        </p:spPr>
        <p:txBody>
          <a:bodyPr>
            <a:normAutofit fontScale="92500" lnSpcReduction="10000"/>
          </a:bodyPr>
          <a:lstStyle/>
          <a:p>
            <a:r>
              <a:rPr lang="en-US" sz="2800" dirty="0" smtClean="0">
                <a:latin typeface="Arial" charset="0"/>
                <a:cs typeface="Arial" charset="0"/>
              </a:rPr>
              <a:t>Serialization: a process that converts object’s state to a byte stream .</a:t>
            </a:r>
          </a:p>
          <a:p>
            <a:r>
              <a:rPr lang="en-US" sz="2800" dirty="0" smtClean="0">
                <a:latin typeface="Arial" charset="0"/>
                <a:cs typeface="Arial" charset="0"/>
              </a:rPr>
              <a:t>Do you want to make yourself the way of serialization instead of the Java default one?</a:t>
            </a:r>
          </a:p>
          <a:p>
            <a:r>
              <a:rPr lang="en-US" sz="2800" dirty="0" smtClean="0">
                <a:latin typeface="Arial" charset="0"/>
                <a:cs typeface="Arial" charset="0"/>
              </a:rPr>
              <a:t>java.io.</a:t>
            </a:r>
            <a:r>
              <a:rPr lang="en-US" sz="2800" b="1" dirty="0" smtClean="0">
                <a:latin typeface="Arial" charset="0"/>
                <a:cs typeface="Arial" charset="0"/>
                <a:hlinkClick r:id="rId2" action="ppaction://hlinkfile" tooltip="interface in java.io"/>
              </a:rPr>
              <a:t>Serializable</a:t>
            </a:r>
            <a:r>
              <a:rPr lang="en-US" sz="2800" b="1" dirty="0" smtClean="0">
                <a:latin typeface="Arial" charset="0"/>
                <a:cs typeface="Arial" charset="0"/>
              </a:rPr>
              <a:t> : no method is declared</a:t>
            </a:r>
            <a:r>
              <a:rPr lang="en-US" sz="2800" dirty="0" smtClean="0">
                <a:latin typeface="Arial" charset="0"/>
                <a:cs typeface="Arial" charset="0"/>
              </a:rPr>
              <a:t> </a:t>
            </a:r>
          </a:p>
          <a:p>
            <a:pPr lvl="1"/>
            <a:r>
              <a:rPr lang="en-US" dirty="0" smtClean="0">
                <a:latin typeface="Arial" charset="0"/>
                <a:cs typeface="Arial" charset="0"/>
              </a:rPr>
              <a:t>java.io.</a:t>
            </a:r>
            <a:r>
              <a:rPr lang="en-US" b="1" dirty="0" smtClean="0">
                <a:latin typeface="Arial" charset="0"/>
                <a:cs typeface="Arial" charset="0"/>
                <a:hlinkClick r:id="rId3" action="ppaction://hlinkfile" tooltip="interface in java.io"/>
              </a:rPr>
              <a:t>Externalizable</a:t>
            </a:r>
            <a:r>
              <a:rPr lang="en-US" b="1" dirty="0" smtClean="0">
                <a:latin typeface="Arial" charset="0"/>
                <a:cs typeface="Arial" charset="0"/>
              </a:rPr>
              <a:t>: </a:t>
            </a:r>
            <a:endParaRPr lang="en-US" dirty="0" smtClean="0">
              <a:latin typeface="Arial" charset="0"/>
              <a:cs typeface="Arial" charset="0"/>
            </a:endParaRPr>
          </a:p>
          <a:p>
            <a:endParaRPr lang="en-US" sz="2800" dirty="0" smtClean="0">
              <a:latin typeface="Arial" charset="0"/>
              <a:cs typeface="Arial" charset="0"/>
            </a:endParaRPr>
          </a:p>
        </p:txBody>
      </p:sp>
      <p:graphicFrame>
        <p:nvGraphicFramePr>
          <p:cNvPr id="5" name="Table 4"/>
          <p:cNvGraphicFramePr>
            <a:graphicFrameLocks noGrp="1"/>
          </p:cNvGraphicFramePr>
          <p:nvPr/>
        </p:nvGraphicFramePr>
        <p:xfrm>
          <a:off x="457200" y="3429000"/>
          <a:ext cx="8077200" cy="2875296"/>
        </p:xfrm>
        <a:graphic>
          <a:graphicData uri="http://schemas.openxmlformats.org/drawingml/2006/table">
            <a:tbl>
              <a:tblPr/>
              <a:tblGrid>
                <a:gridCol w="910106"/>
                <a:gridCol w="7167094"/>
              </a:tblGrid>
              <a:tr h="291996">
                <a:tc gridSpan="2">
                  <a:txBody>
                    <a:bodyPr/>
                    <a:lstStyle/>
                    <a:p>
                      <a:pPr algn="l"/>
                      <a:r>
                        <a:rPr lang="en-US" b="1" dirty="0" smtClean="0"/>
                        <a:t>Methods are declared in the Externalizable Interface</a:t>
                      </a:r>
                      <a:endParaRPr lang="en-US" dirty="0"/>
                    </a:p>
                  </a:txBody>
                  <a:tcPr marL="28575" marR="28575" marT="28575" marB="28575" anchor="ctr">
                    <a:lnL>
                      <a:noFill/>
                    </a:lnL>
                    <a:lnR>
                      <a:noFill/>
                    </a:lnR>
                    <a:lnT>
                      <a:noFill/>
                    </a:lnT>
                    <a:lnB>
                      <a:noFill/>
                    </a:lnB>
                    <a:solidFill>
                      <a:srgbClr val="CCCCFF"/>
                    </a:solidFill>
                  </a:tcPr>
                </a:tc>
                <a:tc hMerge="1">
                  <a:txBody>
                    <a:bodyPr/>
                    <a:lstStyle/>
                    <a:p>
                      <a:endParaRPr lang="en-US"/>
                    </a:p>
                  </a:txBody>
                  <a:tcPr/>
                </a:tc>
              </a:tr>
              <a:tr h="1248426">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readExternal</a:t>
                      </a:r>
                      <a:r>
                        <a:rPr lang="en-US" dirty="0"/>
                        <a:t>(</a:t>
                      </a:r>
                      <a:r>
                        <a:rPr lang="en-US" dirty="0">
                          <a:hlinkClick r:id="" action="ppaction://hlinkfile"/>
                        </a:rPr>
                        <a:t>ObjectInput</a:t>
                      </a:r>
                      <a:r>
                        <a:rPr lang="en-US" dirty="0"/>
                        <a:t> in) </a:t>
                      </a:r>
                      <a:br>
                        <a:rPr lang="en-US" dirty="0"/>
                      </a:br>
                      <a:r>
                        <a:rPr lang="en-US" dirty="0"/>
                        <a:t>          The object implements the readExternal method to restore its contents by calling the methods of DataInput for primitive types and readObject for objects, strings and arrays.</a:t>
                      </a:r>
                    </a:p>
                  </a:txBody>
                  <a:tcPr marL="28575" marR="28575" marT="28575" marB="28575">
                    <a:lnL>
                      <a:noFill/>
                    </a:lnL>
                    <a:lnR>
                      <a:noFill/>
                    </a:lnR>
                    <a:lnT>
                      <a:noFill/>
                    </a:lnT>
                    <a:lnB>
                      <a:noFill/>
                    </a:lnB>
                    <a:solidFill>
                      <a:srgbClr val="FFFFFF"/>
                    </a:solidFill>
                  </a:tcPr>
                </a:tc>
              </a:tr>
              <a:tr h="1295400">
                <a:tc>
                  <a:txBody>
                    <a:bodyPr/>
                    <a:lstStyle/>
                    <a:p>
                      <a:pPr algn="r"/>
                      <a:r>
                        <a:rPr lang="en-US" dirty="0"/>
                        <a:t> void</a:t>
                      </a:r>
                    </a:p>
                  </a:txBody>
                  <a:tcPr marL="28575" marR="28575" marT="28575" marB="28575">
                    <a:lnL>
                      <a:noFill/>
                    </a:lnL>
                    <a:lnR>
                      <a:noFill/>
                    </a:lnR>
                    <a:lnT>
                      <a:noFill/>
                    </a:lnT>
                    <a:lnB>
                      <a:noFill/>
                    </a:lnB>
                    <a:solidFill>
                      <a:srgbClr val="FFFFFF"/>
                    </a:solidFill>
                  </a:tcPr>
                </a:tc>
                <a:tc>
                  <a:txBody>
                    <a:bodyPr/>
                    <a:lstStyle/>
                    <a:p>
                      <a:r>
                        <a:rPr lang="en-US" b="1" dirty="0">
                          <a:hlinkClick r:id="" action="ppaction://hlinkfile"/>
                        </a:rPr>
                        <a:t>writeExternal</a:t>
                      </a:r>
                      <a:r>
                        <a:rPr lang="en-US" dirty="0"/>
                        <a:t>(</a:t>
                      </a:r>
                      <a:r>
                        <a:rPr lang="en-US" dirty="0">
                          <a:hlinkClick r:id="" action="ppaction://hlinkfile"/>
                        </a:rPr>
                        <a:t>ObjectOutput</a:t>
                      </a:r>
                      <a:r>
                        <a:rPr lang="en-US" dirty="0"/>
                        <a:t> out) </a:t>
                      </a:r>
                      <a:br>
                        <a:rPr lang="en-US" dirty="0"/>
                      </a:br>
                      <a:r>
                        <a:rPr lang="en-US" dirty="0"/>
                        <a:t>          The object implements the writeExternal method to save its contents by calling the methods of DataOutput for its primitive values or calling the writeObject method of ObjectOutput for objects, strings, and arrays.</a:t>
                      </a:r>
                    </a:p>
                  </a:txBody>
                  <a:tcPr marL="28575" marR="28575" marT="28575" marB="28575">
                    <a:lnL>
                      <a:noFill/>
                    </a:lnL>
                    <a:lnR>
                      <a:noFill/>
                    </a:lnR>
                    <a:lnT>
                      <a:noFill/>
                    </a:lnT>
                    <a:lnB>
                      <a:noFill/>
                    </a:lnB>
                    <a:solidFill>
                      <a:srgbClr val="FFFFFF"/>
                    </a:solidFill>
                  </a:tcPr>
                </a:tc>
              </a:tr>
            </a:tbl>
          </a:graphicData>
        </a:graphic>
      </p:graphicFrame>
      <p:sp>
        <p:nvSpPr>
          <p:cNvPr id="6" name="Rectangle 5"/>
          <p:cNvSpPr/>
          <p:nvPr/>
        </p:nvSpPr>
        <p:spPr>
          <a:xfrm>
            <a:off x="1981200" y="6248400"/>
            <a:ext cx="502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demonstration: Refer the book, page 446.</a:t>
            </a:r>
          </a:p>
        </p:txBody>
      </p:sp>
      <p:sp>
        <p:nvSpPr>
          <p:cNvPr id="7" name="Slide Number Placeholder 6"/>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001000" cy="685800"/>
          </a:xfrm>
        </p:spPr>
        <p:txBody>
          <a:bodyPr>
            <a:normAutofit/>
          </a:bodyPr>
          <a:lstStyle/>
          <a:p>
            <a:r>
              <a:rPr lang="en-US" sz="2800" dirty="0" smtClean="0">
                <a:latin typeface="Arial" charset="0"/>
                <a:cs typeface="Arial" charset="0"/>
              </a:rPr>
              <a:t>Remote Control Using Object Streams</a:t>
            </a:r>
          </a:p>
        </p:txBody>
      </p:sp>
      <p:sp>
        <p:nvSpPr>
          <p:cNvPr id="6" name="Rectangle 5"/>
          <p:cNvSpPr/>
          <p:nvPr/>
        </p:nvSpPr>
        <p:spPr>
          <a:xfrm>
            <a:off x="228600" y="2895600"/>
            <a:ext cx="4191000" cy="2209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Client</a:t>
            </a:r>
          </a:p>
          <a:p>
            <a:pPr marL="233363" indent="-233363">
              <a:buFontTx/>
              <a:buChar char="-"/>
              <a:defRPr/>
            </a:pPr>
            <a:r>
              <a:rPr lang="en-US" dirty="0"/>
              <a:t>Create a Command object;</a:t>
            </a:r>
          </a:p>
          <a:p>
            <a:pPr marL="233363" indent="-233363">
              <a:buFontTx/>
              <a:buChar char="-"/>
              <a:defRPr/>
            </a:pPr>
            <a:r>
              <a:rPr lang="en-US" dirty="0"/>
              <a:t>Connect to server</a:t>
            </a:r>
          </a:p>
          <a:p>
            <a:pPr marL="233363" indent="-233363">
              <a:buFontTx/>
              <a:buChar char="-"/>
              <a:defRPr/>
            </a:pPr>
            <a:r>
              <a:rPr lang="en-US" dirty="0"/>
              <a:t>Write it to output stream of the socket</a:t>
            </a:r>
          </a:p>
          <a:p>
            <a:pPr marL="233363" indent="-233363">
              <a:buFontTx/>
              <a:buChar char="-"/>
              <a:defRPr/>
            </a:pPr>
            <a:r>
              <a:rPr lang="en-US" dirty="0"/>
              <a:t>Wait for then get the result object from socket’s input stream.</a:t>
            </a:r>
          </a:p>
          <a:p>
            <a:pPr marL="233363" indent="-233363">
              <a:buFontTx/>
              <a:buChar char="-"/>
              <a:defRPr/>
            </a:pPr>
            <a:r>
              <a:rPr lang="en-US" dirty="0"/>
              <a:t>Show the result.</a:t>
            </a:r>
          </a:p>
        </p:txBody>
      </p:sp>
      <p:sp>
        <p:nvSpPr>
          <p:cNvPr id="8" name="Rectangle 7"/>
          <p:cNvSpPr/>
          <p:nvPr/>
        </p:nvSpPr>
        <p:spPr>
          <a:xfrm>
            <a:off x="4876800" y="2895600"/>
            <a:ext cx="4191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33363" indent="-233363">
              <a:defRPr/>
            </a:pPr>
            <a:r>
              <a:rPr lang="en-US" b="1" u="sng" dirty="0"/>
              <a:t>Server</a:t>
            </a:r>
          </a:p>
          <a:p>
            <a:pPr marL="233363" indent="-233363">
              <a:buFontTx/>
              <a:buChar char="-"/>
              <a:defRPr/>
            </a:pPr>
            <a:r>
              <a:rPr lang="en-US" dirty="0"/>
              <a:t>Wait for a connect from client</a:t>
            </a:r>
          </a:p>
          <a:p>
            <a:pPr marL="233363" indent="-233363">
              <a:buFontTx/>
              <a:buChar char="-"/>
              <a:defRPr/>
            </a:pPr>
            <a:r>
              <a:rPr lang="en-US" dirty="0"/>
              <a:t>Get Command object from input stream of client socket.</a:t>
            </a:r>
          </a:p>
          <a:p>
            <a:pPr marL="233363" indent="-233363">
              <a:buFontTx/>
              <a:buChar char="-"/>
              <a:defRPr/>
            </a:pPr>
            <a:r>
              <a:rPr lang="en-US" dirty="0"/>
              <a:t>Execute the command received to create a Result object</a:t>
            </a:r>
          </a:p>
          <a:p>
            <a:pPr marL="233363" indent="-233363">
              <a:buFontTx/>
              <a:buChar char="-"/>
              <a:defRPr/>
            </a:pPr>
            <a:r>
              <a:rPr lang="en-US" dirty="0"/>
              <a:t>Write the result object to output stream of the </a:t>
            </a:r>
            <a:r>
              <a:rPr lang="en-US" dirty="0" smtClean="0"/>
              <a:t>client </a:t>
            </a:r>
            <a:r>
              <a:rPr lang="en-US" dirty="0"/>
              <a:t>object</a:t>
            </a:r>
          </a:p>
        </p:txBody>
      </p:sp>
      <p:sp>
        <p:nvSpPr>
          <p:cNvPr id="10" name="Rectangle 9"/>
          <p:cNvSpPr/>
          <p:nvPr/>
        </p:nvSpPr>
        <p:spPr>
          <a:xfrm>
            <a:off x="914400" y="5486400"/>
            <a:ext cx="6934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Demonstration: Book, page 447 .. 452</a:t>
            </a:r>
          </a:p>
        </p:txBody>
      </p:sp>
      <p:grpSp>
        <p:nvGrpSpPr>
          <p:cNvPr id="14" name="Group 13"/>
          <p:cNvGrpSpPr/>
          <p:nvPr/>
        </p:nvGrpSpPr>
        <p:grpSpPr>
          <a:xfrm>
            <a:off x="2590800" y="1371600"/>
            <a:ext cx="3733800" cy="1219200"/>
            <a:chOff x="533400" y="1295400"/>
            <a:chExt cx="3733800" cy="1219200"/>
          </a:xfrm>
        </p:grpSpPr>
        <p:sp>
          <p:nvSpPr>
            <p:cNvPr id="13" name="Rectangle 12"/>
            <p:cNvSpPr/>
            <p:nvPr/>
          </p:nvSpPr>
          <p:spPr>
            <a:xfrm>
              <a:off x="533400" y="1295400"/>
              <a:ext cx="3733800" cy="12192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FF"/>
                </a:solidFill>
              </a:endParaRPr>
            </a:p>
          </p:txBody>
        </p:sp>
        <p:sp>
          <p:nvSpPr>
            <p:cNvPr id="5" name="Rectangle 4"/>
            <p:cNvSpPr/>
            <p:nvPr/>
          </p:nvSpPr>
          <p:spPr>
            <a:xfrm>
              <a:off x="609600" y="1371600"/>
              <a:ext cx="19050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Command</a:t>
              </a:r>
            </a:p>
            <a:p>
              <a:pPr algn="ctr">
                <a:buFontTx/>
                <a:buChar char="-"/>
                <a:defRPr/>
              </a:pPr>
              <a:r>
                <a:rPr lang="en-US" dirty="0">
                  <a:solidFill>
                    <a:srgbClr val="0000FF"/>
                  </a:solidFill>
                </a:rPr>
                <a:t>Operation</a:t>
              </a:r>
            </a:p>
            <a:p>
              <a:pPr algn="ctr">
                <a:buFontTx/>
                <a:buChar char="-"/>
                <a:defRPr/>
              </a:pPr>
              <a:r>
                <a:rPr lang="en-US" dirty="0">
                  <a:solidFill>
                    <a:srgbClr val="0000FF"/>
                  </a:solidFill>
                </a:rPr>
                <a:t> Operands</a:t>
              </a:r>
            </a:p>
          </p:txBody>
        </p:sp>
        <p:sp>
          <p:nvSpPr>
            <p:cNvPr id="11" name="Rectangle 10"/>
            <p:cNvSpPr/>
            <p:nvPr/>
          </p:nvSpPr>
          <p:spPr>
            <a:xfrm>
              <a:off x="2819400" y="1371600"/>
              <a:ext cx="1295400" cy="1066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Class Result</a:t>
              </a:r>
            </a:p>
            <a:p>
              <a:pPr algn="ctr">
                <a:defRPr/>
              </a:pPr>
              <a:r>
                <a:rPr lang="en-US" dirty="0">
                  <a:solidFill>
                    <a:srgbClr val="0000FF"/>
                  </a:solidFill>
                </a:rPr>
                <a:t>…</a:t>
              </a:r>
            </a:p>
            <a:p>
              <a:pPr algn="ctr">
                <a:defRPr/>
              </a:pPr>
              <a:endParaRPr lang="en-US" dirty="0">
                <a:solidFill>
                  <a:srgbClr val="0000FF"/>
                </a:solidFill>
              </a:endParaRPr>
            </a:p>
          </p:txBody>
        </p:sp>
      </p:grpSp>
      <p:cxnSp>
        <p:nvCxnSpPr>
          <p:cNvPr id="16" name="Straight Arrow Connector 15"/>
          <p:cNvCxnSpPr>
            <a:stCxn id="13" idx="2"/>
          </p:cNvCxnSpPr>
          <p:nvPr/>
        </p:nvCxnSpPr>
        <p:spPr>
          <a:xfrm rot="5400000">
            <a:off x="4210050" y="2647950"/>
            <a:ext cx="304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p:cNvCxnSpPr>
          <p:nvPr/>
        </p:nvCxnSpPr>
        <p:spPr>
          <a:xfrm rot="16200000" flipH="1">
            <a:off x="4476750" y="2571750"/>
            <a:ext cx="304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152400"/>
            <a:ext cx="7848600" cy="838200"/>
          </a:xfrm>
        </p:spPr>
        <p:txBody>
          <a:bodyPr/>
          <a:lstStyle/>
          <a:p>
            <a:r>
              <a:rPr lang="en-US" dirty="0" smtClean="0">
                <a:latin typeface="Arial" charset="0"/>
                <a:cs typeface="Arial" charset="0"/>
              </a:rPr>
              <a:t>2- Remote Method Invocation (RMI)</a:t>
            </a:r>
          </a:p>
        </p:txBody>
      </p:sp>
      <p:pic>
        <p:nvPicPr>
          <p:cNvPr id="37892" name="Picture 4"/>
          <p:cNvPicPr>
            <a:picLocks noChangeAspect="1" noChangeArrowheads="1"/>
          </p:cNvPicPr>
          <p:nvPr/>
        </p:nvPicPr>
        <p:blipFill>
          <a:blip r:embed="rId2">
            <a:lum bright="-20000" contrast="20000"/>
          </a:blip>
          <a:srcRect/>
          <a:stretch>
            <a:fillRect/>
          </a:stretch>
        </p:blipFill>
        <p:spPr bwMode="auto">
          <a:xfrm>
            <a:off x="304800" y="1295400"/>
            <a:ext cx="5233987" cy="46513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6" name="Rectangle 5"/>
          <p:cNvSpPr/>
          <p:nvPr/>
        </p:nvSpPr>
        <p:spPr>
          <a:xfrm>
            <a:off x="5638800" y="1199638"/>
            <a:ext cx="3505200" cy="5016758"/>
          </a:xfrm>
          <a:prstGeom prst="rect">
            <a:avLst/>
          </a:prstGeom>
        </p:spPr>
        <p:txBody>
          <a:bodyPr wrap="square">
            <a:spAutoFit/>
          </a:bodyPr>
          <a:lstStyle/>
          <a:p>
            <a:r>
              <a:rPr lang="en-US" sz="2000" dirty="0" smtClean="0"/>
              <a:t>The </a:t>
            </a:r>
            <a:r>
              <a:rPr lang="en-US" sz="2000" b="1" dirty="0" smtClean="0"/>
              <a:t>Java Remote Method Invocation</a:t>
            </a:r>
            <a:r>
              <a:rPr lang="en-US" sz="2000" dirty="0" smtClean="0"/>
              <a:t> (</a:t>
            </a:r>
            <a:r>
              <a:rPr lang="en-US" sz="2000" b="1" dirty="0" smtClean="0"/>
              <a:t>Java RMI</a:t>
            </a:r>
            <a:r>
              <a:rPr lang="en-US" sz="2000" dirty="0" smtClean="0"/>
              <a:t>) is a Java API that performs the object-oriented equivalent of remote procedure calls (RPC), with support for direct transfer of serialized Java classes and distributed garbage collection.</a:t>
            </a:r>
          </a:p>
          <a:p>
            <a:r>
              <a:rPr lang="en-US" sz="2000" dirty="0" smtClean="0"/>
              <a:t>The original implementation depends on JVM class representation mechanisms and it thus only supports making calls from one JVM to another. The protocol underlying this Java-only implementation is known as Java Remote Method Protocol (JRMP).</a:t>
            </a:r>
            <a:endParaRPr lang="en-US" sz="2000" dirty="0"/>
          </a:p>
        </p:txBody>
      </p:sp>
      <p:sp>
        <p:nvSpPr>
          <p:cNvPr id="7" name="Rectangle 6"/>
          <p:cNvSpPr/>
          <p:nvPr/>
        </p:nvSpPr>
        <p:spPr>
          <a:xfrm>
            <a:off x="990600" y="6019800"/>
            <a:ext cx="441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 is the basic for protocols used in Java application server,  JBoss for example.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latin typeface="Arial" charset="0"/>
                <a:cs typeface="Arial" charset="0"/>
              </a:rPr>
              <a:t>General RMI Architecture</a:t>
            </a:r>
          </a:p>
        </p:txBody>
      </p:sp>
      <p:sp>
        <p:nvSpPr>
          <p:cNvPr id="4" name="Slide Number Placeholder 3"/>
          <p:cNvSpPr>
            <a:spLocks noGrp="1"/>
          </p:cNvSpPr>
          <p:nvPr>
            <p:ph type="sldNum" sz="quarter" idx="12"/>
          </p:nvPr>
        </p:nvSpPr>
        <p:spPr/>
        <p:txBody>
          <a:bodyPr/>
          <a:lstStyle/>
          <a:p>
            <a:pPr>
              <a:defRPr/>
            </a:pPr>
            <a:fld id="{96A4E9E0-1C82-4123-A80C-5E9267BB3AA4}" type="slidenum">
              <a:rPr lang="en-US" smtClean="0"/>
              <a:pPr>
                <a:defRPr/>
              </a:pPr>
              <a:t>7</a:t>
            </a:fld>
            <a:r>
              <a:rPr lang="en-US" dirty="0" smtClean="0"/>
              <a:t>/52</a:t>
            </a:r>
            <a:endParaRPr lang="en-US" dirty="0"/>
          </a:p>
        </p:txBody>
      </p:sp>
      <p:sp>
        <p:nvSpPr>
          <p:cNvPr id="43012" name="TextBox 55"/>
          <p:cNvSpPr txBox="1">
            <a:spLocks noChangeArrowheads="1"/>
          </p:cNvSpPr>
          <p:nvPr/>
        </p:nvSpPr>
        <p:spPr bwMode="auto">
          <a:xfrm>
            <a:off x="2209800" y="6464300"/>
            <a:ext cx="449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i="1" u="sng"/>
              <a:t>The Skeleton is ommited since Java 1.2</a:t>
            </a:r>
          </a:p>
        </p:txBody>
      </p:sp>
      <p:grpSp>
        <p:nvGrpSpPr>
          <p:cNvPr id="43013" name="Group 44"/>
          <p:cNvGrpSpPr>
            <a:grpSpLocks/>
          </p:cNvGrpSpPr>
          <p:nvPr/>
        </p:nvGrpSpPr>
        <p:grpSpPr bwMode="auto">
          <a:xfrm>
            <a:off x="457200" y="914400"/>
            <a:ext cx="8534400" cy="5611813"/>
            <a:chOff x="457200" y="914400"/>
            <a:chExt cx="8534400" cy="5611257"/>
          </a:xfrm>
        </p:grpSpPr>
        <p:sp>
          <p:nvSpPr>
            <p:cNvPr id="44" name="Right Arrow 43"/>
            <p:cNvSpPr/>
            <p:nvPr/>
          </p:nvSpPr>
          <p:spPr>
            <a:xfrm>
              <a:off x="4876800" y="2285864"/>
              <a:ext cx="990600" cy="3047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grpSp>
          <p:nvGrpSpPr>
            <p:cNvPr id="43015" name="Group 41"/>
            <p:cNvGrpSpPr>
              <a:grpSpLocks/>
            </p:cNvGrpSpPr>
            <p:nvPr/>
          </p:nvGrpSpPr>
          <p:grpSpPr bwMode="auto">
            <a:xfrm>
              <a:off x="457200" y="914400"/>
              <a:ext cx="4759325" cy="5611257"/>
              <a:chOff x="762000" y="914400"/>
              <a:chExt cx="4759325" cy="5611257"/>
            </a:xfrm>
          </p:grpSpPr>
          <p:cxnSp>
            <p:nvCxnSpPr>
              <p:cNvPr id="30" name="Straight Arrow Connector 29"/>
              <p:cNvCxnSpPr/>
              <p:nvPr/>
            </p:nvCxnSpPr>
            <p:spPr>
              <a:xfrm rot="5400000">
                <a:off x="1480367" y="5183558"/>
                <a:ext cx="45715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flipH="1" flipV="1">
                <a:off x="2239986" y="5163716"/>
                <a:ext cx="457155" cy="31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43019" name="Group 49"/>
              <p:cNvGrpSpPr>
                <a:grpSpLocks/>
              </p:cNvGrpSpPr>
              <p:nvPr/>
            </p:nvGrpSpPr>
            <p:grpSpPr bwMode="auto">
              <a:xfrm>
                <a:off x="873125" y="1219200"/>
                <a:ext cx="4648200" cy="4953000"/>
                <a:chOff x="4191000" y="1219200"/>
                <a:chExt cx="4648200" cy="4953000"/>
              </a:xfrm>
            </p:grpSpPr>
            <p:cxnSp>
              <p:nvCxnSpPr>
                <p:cNvPr id="49" name="Straight Connector 48"/>
                <p:cNvCxnSpPr/>
                <p:nvPr/>
              </p:nvCxnSpPr>
              <p:spPr>
                <a:xfrm>
                  <a:off x="4191000" y="3658916"/>
                  <a:ext cx="4572000" cy="1587"/>
                </a:xfrm>
                <a:prstGeom prst="line">
                  <a:avLst/>
                </a:prstGeom>
              </p:spPr>
              <p:style>
                <a:lnRef idx="2">
                  <a:schemeClr val="accent5"/>
                </a:lnRef>
                <a:fillRef idx="0">
                  <a:schemeClr val="accent5"/>
                </a:fillRef>
                <a:effectRef idx="1">
                  <a:schemeClr val="accent5"/>
                </a:effectRef>
                <a:fontRef idx="minor">
                  <a:schemeClr val="tx1"/>
                </a:fontRef>
              </p:style>
            </p:cxnSp>
            <p:grpSp>
              <p:nvGrpSpPr>
                <p:cNvPr id="43027" name="Group 44"/>
                <p:cNvGrpSpPr>
                  <a:grpSpLocks/>
                </p:cNvGrpSpPr>
                <p:nvPr/>
              </p:nvGrpSpPr>
              <p:grpSpPr bwMode="auto">
                <a:xfrm>
                  <a:off x="4191000" y="1219200"/>
                  <a:ext cx="4648200" cy="4953000"/>
                  <a:chOff x="4191000" y="1143000"/>
                  <a:chExt cx="4648200" cy="4953000"/>
                </a:xfrm>
              </p:grpSpPr>
              <p:cxnSp>
                <p:nvCxnSpPr>
                  <p:cNvPr id="33" name="Straight Arrow Connector 32"/>
                  <p:cNvCxnSpPr/>
                  <p:nvPr/>
                </p:nvCxnSpPr>
                <p:spPr>
                  <a:xfrm rot="5400000" flipH="1" flipV="1">
                    <a:off x="5030863" y="3657321"/>
                    <a:ext cx="1522261"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4191000" y="1142970"/>
                    <a:ext cx="4572000" cy="1981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4267200" y="4114475"/>
                    <a:ext cx="4572000" cy="1981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4572000" y="1371547"/>
                    <a:ext cx="1524000" cy="609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RMI Server</a:t>
                    </a:r>
                  </a:p>
                </p:txBody>
              </p:sp>
              <p:sp>
                <p:nvSpPr>
                  <p:cNvPr id="9" name="Rounded Rectangle 8"/>
                  <p:cNvSpPr/>
                  <p:nvPr/>
                </p:nvSpPr>
                <p:spPr>
                  <a:xfrm>
                    <a:off x="4648200" y="2438242"/>
                    <a:ext cx="1371600" cy="457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Skeleton</a:t>
                    </a:r>
                  </a:p>
                </p:txBody>
              </p:sp>
              <p:sp>
                <p:nvSpPr>
                  <p:cNvPr id="10" name="Oval 9"/>
                  <p:cNvSpPr/>
                  <p:nvPr/>
                </p:nvSpPr>
                <p:spPr>
                  <a:xfrm>
                    <a:off x="6858000" y="1752510"/>
                    <a:ext cx="1676400" cy="1066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RMI Registry</a:t>
                    </a:r>
                  </a:p>
                </p:txBody>
              </p:sp>
              <p:cxnSp>
                <p:nvCxnSpPr>
                  <p:cNvPr id="14" name="Shape 13"/>
                  <p:cNvCxnSpPr>
                    <a:endCxn id="10" idx="0"/>
                  </p:cNvCxnSpPr>
                  <p:nvPr/>
                </p:nvCxnSpPr>
                <p:spPr>
                  <a:xfrm>
                    <a:off x="6096000" y="1523932"/>
                    <a:ext cx="1600200" cy="228577"/>
                  </a:xfrm>
                  <a:prstGeom prst="bentConnector2">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43035" name="TextBox 17"/>
                  <p:cNvSpPr txBox="1">
                    <a:spLocks noChangeArrowheads="1"/>
                  </p:cNvSpPr>
                  <p:nvPr/>
                </p:nvSpPr>
                <p:spPr bwMode="auto">
                  <a:xfrm>
                    <a:off x="6477000" y="1185038"/>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bind</a:t>
                    </a:r>
                  </a:p>
                </p:txBody>
              </p:sp>
              <p:sp>
                <p:nvSpPr>
                  <p:cNvPr id="19" name="Rounded Rectangle 18"/>
                  <p:cNvSpPr/>
                  <p:nvPr/>
                </p:nvSpPr>
                <p:spPr>
                  <a:xfrm>
                    <a:off x="4724400" y="5333555"/>
                    <a:ext cx="1524000" cy="60954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RMI Client</a:t>
                    </a:r>
                  </a:p>
                </p:txBody>
              </p:sp>
              <p:sp>
                <p:nvSpPr>
                  <p:cNvPr id="20" name="Rounded Rectangle 19"/>
                  <p:cNvSpPr/>
                  <p:nvPr/>
                </p:nvSpPr>
                <p:spPr>
                  <a:xfrm>
                    <a:off x="4724400" y="4419245"/>
                    <a:ext cx="1371600" cy="4571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Stub</a:t>
                    </a:r>
                  </a:p>
                </p:txBody>
              </p:sp>
              <p:cxnSp>
                <p:nvCxnSpPr>
                  <p:cNvPr id="27" name="Straight Arrow Connector 26"/>
                  <p:cNvCxnSpPr/>
                  <p:nvPr/>
                </p:nvCxnSpPr>
                <p:spPr>
                  <a:xfrm rot="5400000">
                    <a:off x="4790305" y="2210458"/>
                    <a:ext cx="457155"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4256958" y="3656527"/>
                    <a:ext cx="1523849"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flipH="1" flipV="1">
                    <a:off x="5563417" y="2208870"/>
                    <a:ext cx="45715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7" name="Shape 36"/>
                  <p:cNvCxnSpPr>
                    <a:stCxn id="19" idx="3"/>
                    <a:endCxn id="10" idx="4"/>
                  </p:cNvCxnSpPr>
                  <p:nvPr/>
                </p:nvCxnSpPr>
                <p:spPr>
                  <a:xfrm flipV="1">
                    <a:off x="6248400" y="2819204"/>
                    <a:ext cx="1447800" cy="2819121"/>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43042" name="TextBox 37"/>
                  <p:cNvSpPr txBox="1">
                    <a:spLocks noChangeArrowheads="1"/>
                  </p:cNvSpPr>
                  <p:nvPr/>
                </p:nvSpPr>
                <p:spPr bwMode="auto">
                  <a:xfrm>
                    <a:off x="7681397" y="3599796"/>
                    <a:ext cx="928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look up</a:t>
                    </a:r>
                  </a:p>
                </p:txBody>
              </p:sp>
              <p:sp>
                <p:nvSpPr>
                  <p:cNvPr id="43043" name="TextBox 38"/>
                  <p:cNvSpPr txBox="1">
                    <a:spLocks noChangeArrowheads="1"/>
                  </p:cNvSpPr>
                  <p:nvPr/>
                </p:nvSpPr>
                <p:spPr bwMode="auto">
                  <a:xfrm>
                    <a:off x="5741272" y="3568264"/>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call</a:t>
                    </a:r>
                  </a:p>
                </p:txBody>
              </p:sp>
              <p:sp>
                <p:nvSpPr>
                  <p:cNvPr id="43044" name="TextBox 39"/>
                  <p:cNvSpPr txBox="1">
                    <a:spLocks noChangeArrowheads="1"/>
                  </p:cNvSpPr>
                  <p:nvPr/>
                </p:nvSpPr>
                <p:spPr bwMode="auto">
                  <a:xfrm>
                    <a:off x="4269830" y="3250328"/>
                    <a:ext cx="787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a:solidFill>
                          <a:srgbClr val="0000CC"/>
                        </a:solidFill>
                      </a:rPr>
                      <a:t>return</a:t>
                    </a:r>
                  </a:p>
                </p:txBody>
              </p:sp>
            </p:grpSp>
          </p:grpSp>
          <p:sp>
            <p:nvSpPr>
              <p:cNvPr id="43020" name="TextBox 45"/>
              <p:cNvSpPr txBox="1">
                <a:spLocks noChangeArrowheads="1"/>
              </p:cNvSpPr>
              <p:nvPr/>
            </p:nvSpPr>
            <p:spPr bwMode="auto">
              <a:xfrm>
                <a:off x="762000" y="914400"/>
                <a:ext cx="2569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a:solidFill>
                      <a:srgbClr val="FF0000"/>
                    </a:solidFill>
                  </a:rPr>
                  <a:t>Remote JVM machine</a:t>
                </a:r>
              </a:p>
            </p:txBody>
          </p:sp>
          <p:sp>
            <p:nvSpPr>
              <p:cNvPr id="43021" name="TextBox 46"/>
              <p:cNvSpPr txBox="1">
                <a:spLocks noChangeArrowheads="1"/>
              </p:cNvSpPr>
              <p:nvPr/>
            </p:nvSpPr>
            <p:spPr bwMode="auto">
              <a:xfrm>
                <a:off x="869950" y="6156325"/>
                <a:ext cx="23262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r>
                  <a:rPr lang="en-US" altLang="en-US" sz="1800" b="1">
                    <a:solidFill>
                      <a:srgbClr val="FF0000"/>
                    </a:solidFill>
                  </a:rPr>
                  <a:t>Local JVM machine</a:t>
                </a:r>
              </a:p>
            </p:txBody>
          </p:sp>
          <p:sp>
            <p:nvSpPr>
              <p:cNvPr id="51" name="Oval 50"/>
              <p:cNvSpPr/>
              <p:nvPr/>
            </p:nvSpPr>
            <p:spPr>
              <a:xfrm>
                <a:off x="3810000" y="1295362"/>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52" name="Oval 51"/>
              <p:cNvSpPr/>
              <p:nvPr/>
            </p:nvSpPr>
            <p:spPr>
              <a:xfrm>
                <a:off x="4419600" y="4038290"/>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53" name="Oval 52"/>
              <p:cNvSpPr/>
              <p:nvPr/>
            </p:nvSpPr>
            <p:spPr>
              <a:xfrm>
                <a:off x="2514600" y="3962098"/>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54" name="Oval 53"/>
              <p:cNvSpPr/>
              <p:nvPr/>
            </p:nvSpPr>
            <p:spPr>
              <a:xfrm>
                <a:off x="1219200" y="3200174"/>
                <a:ext cx="381000" cy="228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grpSp>
        <p:sp>
          <p:nvSpPr>
            <p:cNvPr id="43" name="Snip Same Side Corner Rectangle 42"/>
            <p:cNvSpPr/>
            <p:nvPr/>
          </p:nvSpPr>
          <p:spPr>
            <a:xfrm>
              <a:off x="5867400" y="1219170"/>
              <a:ext cx="3124200" cy="2438158"/>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dirty="0">
                  <a:solidFill>
                    <a:srgbClr val="FFFF00"/>
                  </a:solidFill>
                </a:rPr>
                <a:t>RMI Container</a:t>
              </a:r>
            </a:p>
            <a:p>
              <a:pPr>
                <a:defRPr/>
              </a:pPr>
              <a:r>
                <a:rPr lang="en-US" b="1" dirty="0">
                  <a:solidFill>
                    <a:srgbClr val="FFFF00"/>
                  </a:solidFill>
                </a:rPr>
                <a:t>( rmiregistry.exe)</a:t>
              </a:r>
            </a:p>
            <a:p>
              <a:pPr>
                <a:defRPr/>
              </a:pPr>
              <a:r>
                <a:rPr lang="en-US" b="1" dirty="0"/>
                <a:t>[ Name1,  serverObject1]</a:t>
              </a:r>
            </a:p>
            <a:p>
              <a:pPr>
                <a:defRPr/>
              </a:pPr>
              <a:r>
                <a:rPr lang="en-US" b="1" dirty="0"/>
                <a:t>[ Name2,  serverObject2]</a:t>
              </a:r>
            </a:p>
            <a:p>
              <a:pPr>
                <a:defRPr/>
              </a:pPr>
              <a:r>
                <a:rPr lang="en-US" b="1" dirty="0"/>
                <a:t>…</a:t>
              </a:r>
            </a:p>
            <a:p>
              <a:pPr algn="ctr">
                <a:defRPr/>
              </a:pPr>
              <a:endParaRPr lang="en-US" dirty="0"/>
            </a:p>
          </p:txBody>
        </p:sp>
      </p:grpSp>
    </p:spTree>
    <p:extLst>
      <p:ext uri="{BB962C8B-B14F-4D97-AF65-F5344CB8AC3E}">
        <p14:creationId xmlns:p14="http://schemas.microsoft.com/office/powerpoint/2010/main" val="2139406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p:cNvSpPr>
            <a:spLocks noGrp="1"/>
          </p:cNvSpPr>
          <p:nvPr>
            <p:ph idx="1"/>
          </p:nvPr>
        </p:nvSpPr>
        <p:spPr>
          <a:xfrm>
            <a:off x="457200" y="2179638"/>
            <a:ext cx="8229600" cy="4525962"/>
          </a:xfrm>
        </p:spPr>
        <p:txBody>
          <a:bodyPr/>
          <a:lstStyle/>
          <a:p>
            <a:r>
              <a:rPr lang="en-US" altLang="en-US" sz="2400" dirty="0" smtClean="0">
                <a:latin typeface="Arial" charset="0"/>
                <a:cs typeface="Arial" charset="0"/>
              </a:rPr>
              <a:t>A client invokes a remote method, the call is first forwarded to stub.</a:t>
            </a:r>
          </a:p>
          <a:p>
            <a:r>
              <a:rPr lang="en-US" altLang="en-US" sz="2400" dirty="0" smtClean="0">
                <a:latin typeface="Arial" charset="0"/>
                <a:cs typeface="Arial" charset="0"/>
              </a:rPr>
              <a:t>The stub is responsible for sending the remote call over to the server-side skeleton</a:t>
            </a:r>
          </a:p>
          <a:p>
            <a:r>
              <a:rPr lang="en-US" altLang="en-US" sz="2400" dirty="0" smtClean="0">
                <a:latin typeface="Arial" charset="0"/>
                <a:cs typeface="Arial" charset="0"/>
              </a:rPr>
              <a:t>The stub opening a socket to the remote server, </a:t>
            </a:r>
            <a:r>
              <a:rPr lang="en-US" altLang="en-US" sz="2400" u="sng" dirty="0" smtClean="0">
                <a:solidFill>
                  <a:srgbClr val="0070C0"/>
                </a:solidFill>
                <a:latin typeface="Arial" charset="0"/>
                <a:cs typeface="Arial" charset="0"/>
              </a:rPr>
              <a:t>marshaling</a:t>
            </a:r>
            <a:r>
              <a:rPr lang="en-US" altLang="en-US" sz="2400" dirty="0" smtClean="0">
                <a:latin typeface="Arial" charset="0"/>
                <a:cs typeface="Arial" charset="0"/>
              </a:rPr>
              <a:t> (serializing) the object parameters and forwarding the data stream to the skeleton.</a:t>
            </a:r>
          </a:p>
          <a:p>
            <a:r>
              <a:rPr lang="en-US" altLang="en-US" sz="2400" dirty="0" smtClean="0">
                <a:latin typeface="Arial" charset="0"/>
                <a:cs typeface="Arial" charset="0"/>
              </a:rPr>
              <a:t>A skeleton contains a method that receives the remote calls, </a:t>
            </a:r>
            <a:r>
              <a:rPr lang="en-US" altLang="en-US" sz="2400" u="sng" dirty="0" err="1" smtClean="0">
                <a:solidFill>
                  <a:srgbClr val="0070C0"/>
                </a:solidFill>
                <a:latin typeface="Arial" charset="0"/>
                <a:cs typeface="Arial" charset="0"/>
              </a:rPr>
              <a:t>unmarshals</a:t>
            </a:r>
            <a:r>
              <a:rPr lang="en-US" altLang="en-US" sz="2400" dirty="0" smtClean="0">
                <a:latin typeface="Arial" charset="0"/>
                <a:cs typeface="Arial" charset="0"/>
              </a:rPr>
              <a:t> (</a:t>
            </a:r>
            <a:r>
              <a:rPr lang="en-US" altLang="en-US" sz="2400" dirty="0" err="1" smtClean="0">
                <a:latin typeface="Arial" charset="0"/>
                <a:cs typeface="Arial" charset="0"/>
              </a:rPr>
              <a:t>deserializing</a:t>
            </a:r>
            <a:r>
              <a:rPr lang="en-US" altLang="en-US" sz="2400" dirty="0" smtClean="0">
                <a:latin typeface="Arial" charset="0"/>
                <a:cs typeface="Arial" charset="0"/>
              </a:rPr>
              <a:t>) the parameters, and invokes the actual remote object implementation.</a:t>
            </a:r>
          </a:p>
        </p:txBody>
      </p:sp>
      <p:sp>
        <p:nvSpPr>
          <p:cNvPr id="44035" name="Title 1"/>
          <p:cNvSpPr>
            <a:spLocks noGrp="1"/>
          </p:cNvSpPr>
          <p:nvPr>
            <p:ph type="title"/>
          </p:nvPr>
        </p:nvSpPr>
        <p:spPr/>
        <p:txBody>
          <a:bodyPr/>
          <a:lstStyle/>
          <a:p>
            <a:r>
              <a:rPr lang="en-US" altLang="en-US" smtClean="0">
                <a:latin typeface="Arial" charset="0"/>
                <a:cs typeface="Arial" charset="0"/>
              </a:rPr>
              <a:t>The Stub and Skeleton</a:t>
            </a:r>
          </a:p>
        </p:txBody>
      </p:sp>
      <p:sp>
        <p:nvSpPr>
          <p:cNvPr id="4" name="Slide Number Placeholder 3"/>
          <p:cNvSpPr>
            <a:spLocks noGrp="1"/>
          </p:cNvSpPr>
          <p:nvPr>
            <p:ph type="sldNum" sz="quarter" idx="12"/>
          </p:nvPr>
        </p:nvSpPr>
        <p:spPr/>
        <p:txBody>
          <a:bodyPr/>
          <a:lstStyle/>
          <a:p>
            <a:pPr>
              <a:defRPr/>
            </a:pPr>
            <a:fld id="{86F67069-A3ED-412E-8BFC-D408C0271FA0}" type="slidenum">
              <a:rPr lang="en-US" smtClean="0"/>
              <a:pPr>
                <a:defRPr/>
              </a:pPr>
              <a:t>8</a:t>
            </a:fld>
            <a:r>
              <a:rPr lang="en-US" dirty="0" smtClean="0"/>
              <a:t>/52</a:t>
            </a:r>
            <a:endParaRPr lang="en-US" dirty="0"/>
          </a:p>
        </p:txBody>
      </p:sp>
      <p:graphicFrame>
        <p:nvGraphicFramePr>
          <p:cNvPr id="44037" name="Object 2"/>
          <p:cNvGraphicFramePr>
            <a:graphicFrameLocks noChangeAspect="1"/>
          </p:cNvGraphicFramePr>
          <p:nvPr/>
        </p:nvGraphicFramePr>
        <p:xfrm>
          <a:off x="1219200" y="819150"/>
          <a:ext cx="6096000" cy="1314450"/>
        </p:xfrm>
        <a:graphic>
          <a:graphicData uri="http://schemas.openxmlformats.org/presentationml/2006/ole">
            <mc:AlternateContent xmlns:mc="http://schemas.openxmlformats.org/markup-compatibility/2006">
              <mc:Choice xmlns:v="urn:schemas-microsoft-com:vml" Requires="v">
                <p:oleObj spid="_x0000_s1032" r:id="rId3" imgW="4373880" imgH="941832" progId="">
                  <p:embed/>
                </p:oleObj>
              </mc:Choice>
              <mc:Fallback>
                <p:oleObj r:id="rId3" imgW="4373880" imgH="94183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819150"/>
                        <a:ext cx="60960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4755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447800" y="0"/>
            <a:ext cx="7010400" cy="1066800"/>
          </a:xfrm>
        </p:spPr>
        <p:txBody>
          <a:bodyPr/>
          <a:lstStyle/>
          <a:p>
            <a:r>
              <a:rPr lang="en-US" altLang="en-US" smtClean="0">
                <a:latin typeface="Arial" charset="0"/>
                <a:cs typeface="Arial" charset="0"/>
              </a:rPr>
              <a:t>Remote Method Invocation</a:t>
            </a:r>
          </a:p>
        </p:txBody>
      </p:sp>
      <p:sp>
        <p:nvSpPr>
          <p:cNvPr id="4" name="Slide Number Placeholder 3"/>
          <p:cNvSpPr>
            <a:spLocks noGrp="1"/>
          </p:cNvSpPr>
          <p:nvPr>
            <p:ph type="sldNum" sz="quarter" idx="12"/>
          </p:nvPr>
        </p:nvSpPr>
        <p:spPr/>
        <p:txBody>
          <a:bodyPr/>
          <a:lstStyle/>
          <a:p>
            <a:pPr>
              <a:defRPr/>
            </a:pPr>
            <a:fld id="{EABF30A3-21DB-4E04-8ECA-DC83E899542F}" type="slidenum">
              <a:rPr lang="en-US" smtClean="0"/>
              <a:pPr>
                <a:defRPr/>
              </a:pPr>
              <a:t>9</a:t>
            </a:fld>
            <a:r>
              <a:rPr lang="en-US" dirty="0" smtClean="0"/>
              <a:t>/52</a:t>
            </a:r>
            <a:endParaRPr lang="en-US" dirty="0"/>
          </a:p>
        </p:txBody>
      </p:sp>
      <p:grpSp>
        <p:nvGrpSpPr>
          <p:cNvPr id="45060" name="Group 9"/>
          <p:cNvGrpSpPr>
            <a:grpSpLocks/>
          </p:cNvGrpSpPr>
          <p:nvPr/>
        </p:nvGrpSpPr>
        <p:grpSpPr bwMode="auto">
          <a:xfrm>
            <a:off x="1219200" y="1600200"/>
            <a:ext cx="6553200" cy="4267200"/>
            <a:chOff x="882" y="881"/>
            <a:chExt cx="4128" cy="2688"/>
          </a:xfrm>
        </p:grpSpPr>
        <p:sp>
          <p:nvSpPr>
            <p:cNvPr id="45066" name="Rectangle 10"/>
            <p:cNvSpPr>
              <a:spLocks noChangeArrowheads="1"/>
            </p:cNvSpPr>
            <p:nvPr/>
          </p:nvSpPr>
          <p:spPr bwMode="auto">
            <a:xfrm>
              <a:off x="2880" y="981"/>
              <a:ext cx="1745" cy="2588"/>
            </a:xfrm>
            <a:prstGeom prst="rect">
              <a:avLst/>
            </a:prstGeom>
            <a:solidFill>
              <a:srgbClr val="EAEAEA"/>
            </a:solidFill>
            <a:ln w="38100" cmpd="dbl">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endParaRPr lang="vi-VN" altLang="en-US" sz="1800"/>
            </a:p>
          </p:txBody>
        </p:sp>
        <p:sp>
          <p:nvSpPr>
            <p:cNvPr id="45067" name="Rectangle 11"/>
            <p:cNvSpPr>
              <a:spLocks noChangeArrowheads="1"/>
            </p:cNvSpPr>
            <p:nvPr/>
          </p:nvSpPr>
          <p:spPr bwMode="auto">
            <a:xfrm>
              <a:off x="882" y="981"/>
              <a:ext cx="1745" cy="2588"/>
            </a:xfrm>
            <a:prstGeom prst="rect">
              <a:avLst/>
            </a:prstGeom>
            <a:solidFill>
              <a:srgbClr val="EAEAEA"/>
            </a:solidFill>
            <a:ln w="38100" cmpd="dbl">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endParaRPr lang="vi-VN" altLang="en-US" sz="1800"/>
            </a:p>
          </p:txBody>
        </p:sp>
        <p:sp>
          <p:nvSpPr>
            <p:cNvPr id="45068" name="AutoShape 12"/>
            <p:cNvSpPr>
              <a:spLocks noChangeArrowheads="1"/>
            </p:cNvSpPr>
            <p:nvPr/>
          </p:nvSpPr>
          <p:spPr bwMode="auto">
            <a:xfrm>
              <a:off x="974" y="2972"/>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Transport Layer</a:t>
              </a:r>
              <a:endParaRPr lang="en-US" altLang="en-US" sz="2400">
                <a:latin typeface="Tahoma" pitchFamily="34" charset="0"/>
              </a:endParaRPr>
            </a:p>
          </p:txBody>
        </p:sp>
        <p:sp>
          <p:nvSpPr>
            <p:cNvPr id="45069" name="Oval 13"/>
            <p:cNvSpPr>
              <a:spLocks noChangeArrowheads="1"/>
            </p:cNvSpPr>
            <p:nvPr/>
          </p:nvSpPr>
          <p:spPr bwMode="auto">
            <a:xfrm>
              <a:off x="1433"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latin typeface="Tahoma" pitchFamily="34" charset="0"/>
                </a:rPr>
                <a:t>Object A</a:t>
              </a:r>
              <a:endParaRPr lang="en-US" altLang="en-US" sz="2400">
                <a:latin typeface="Tahoma" pitchFamily="34" charset="0"/>
              </a:endParaRPr>
            </a:p>
          </p:txBody>
        </p:sp>
        <p:sp>
          <p:nvSpPr>
            <p:cNvPr id="45070" name="AutoShape 14"/>
            <p:cNvSpPr>
              <a:spLocks noChangeArrowheads="1"/>
            </p:cNvSpPr>
            <p:nvPr/>
          </p:nvSpPr>
          <p:spPr bwMode="auto">
            <a:xfrm>
              <a:off x="974" y="2474"/>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Remote Reference Layer</a:t>
              </a:r>
              <a:endParaRPr lang="en-US" altLang="en-US" sz="2400">
                <a:latin typeface="Tahoma" pitchFamily="34" charset="0"/>
              </a:endParaRPr>
            </a:p>
          </p:txBody>
        </p:sp>
        <p:sp>
          <p:nvSpPr>
            <p:cNvPr id="45071" name="AutoShape 15"/>
            <p:cNvSpPr>
              <a:spLocks noChangeArrowheads="1"/>
            </p:cNvSpPr>
            <p:nvPr/>
          </p:nvSpPr>
          <p:spPr bwMode="auto">
            <a:xfrm>
              <a:off x="1433" y="1877"/>
              <a:ext cx="785" cy="423"/>
            </a:xfrm>
            <a:prstGeom prst="homePlate">
              <a:avLst>
                <a:gd name="adj" fmla="val 46395"/>
              </a:avLst>
            </a:prstGeom>
            <a:solidFill>
              <a:srgbClr val="FFFFFF"/>
            </a:solidFill>
            <a:ln w="9525">
              <a:solidFill>
                <a:srgbClr val="000000"/>
              </a:solidFill>
              <a:miter lim="800000"/>
              <a:headEnd/>
              <a:tailEnd/>
            </a:ln>
          </p:spPr>
          <p:txBody>
            <a:bodyPr tIns="91440"/>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Object B Stub</a:t>
              </a:r>
              <a:endParaRPr lang="en-US" altLang="en-US" sz="2400">
                <a:latin typeface="Tahoma" pitchFamily="34" charset="0"/>
              </a:endParaRPr>
            </a:p>
          </p:txBody>
        </p:sp>
        <p:sp>
          <p:nvSpPr>
            <p:cNvPr id="45072" name="AutoShape 16"/>
            <p:cNvSpPr>
              <a:spLocks noChangeArrowheads="1"/>
            </p:cNvSpPr>
            <p:nvPr/>
          </p:nvSpPr>
          <p:spPr bwMode="auto">
            <a:xfrm>
              <a:off x="2995" y="2972"/>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Transport Layer</a:t>
              </a:r>
              <a:endParaRPr lang="en-US" altLang="en-US" sz="2400">
                <a:latin typeface="Tahoma" pitchFamily="34" charset="0"/>
              </a:endParaRPr>
            </a:p>
          </p:txBody>
        </p:sp>
        <p:sp>
          <p:nvSpPr>
            <p:cNvPr id="45073" name="Oval 17"/>
            <p:cNvSpPr>
              <a:spLocks noChangeArrowheads="1"/>
            </p:cNvSpPr>
            <p:nvPr/>
          </p:nvSpPr>
          <p:spPr bwMode="auto">
            <a:xfrm>
              <a:off x="3454" y="1279"/>
              <a:ext cx="735" cy="398"/>
            </a:xfrm>
            <a:prstGeom prst="ellipse">
              <a:avLst/>
            </a:prstGeom>
            <a:solidFill>
              <a:srgbClr val="FFFFFF"/>
            </a:solidFill>
            <a:ln w="9525">
              <a:solidFill>
                <a:srgbClr val="000000"/>
              </a:solidFill>
              <a:round/>
              <a:headEnd/>
              <a:tailEnd/>
            </a:ln>
            <a:effectLst>
              <a:outerShdw dist="107763" dir="2700000" algn="ctr" rotWithShape="0">
                <a:srgbClr val="808080"/>
              </a:outerShdw>
            </a:effectLst>
          </p:spPr>
          <p:txBody>
            <a:bodyPr tIns="9144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latin typeface="Tahoma" pitchFamily="34" charset="0"/>
                </a:rPr>
                <a:t>Object B</a:t>
              </a:r>
              <a:endParaRPr lang="en-US" altLang="en-US" sz="2400">
                <a:latin typeface="Tahoma" pitchFamily="34" charset="0"/>
              </a:endParaRPr>
            </a:p>
          </p:txBody>
        </p:sp>
        <p:sp>
          <p:nvSpPr>
            <p:cNvPr id="45074" name="AutoShape 18"/>
            <p:cNvSpPr>
              <a:spLocks noChangeArrowheads="1"/>
            </p:cNvSpPr>
            <p:nvPr/>
          </p:nvSpPr>
          <p:spPr bwMode="auto">
            <a:xfrm>
              <a:off x="2995" y="2474"/>
              <a:ext cx="1561" cy="398"/>
            </a:xfrm>
            <a:prstGeom prst="cube">
              <a:avLst>
                <a:gd name="adj" fmla="val 60417"/>
              </a:avLst>
            </a:prstGeom>
            <a:solidFill>
              <a:srgbClr val="FFFFFF"/>
            </a:solidFill>
            <a:ln w="9525">
              <a:solidFill>
                <a:srgbClr val="000000"/>
              </a:solidFill>
              <a:miter lim="800000"/>
              <a:headEnd/>
              <a:tailEnd/>
            </a:ln>
          </p:spPr>
          <p:txBody>
            <a:bodyPr tIns="73152"/>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Remote Reference Layer</a:t>
              </a:r>
              <a:endParaRPr lang="en-US" altLang="en-US" sz="2400">
                <a:latin typeface="Tahoma" pitchFamily="34" charset="0"/>
              </a:endParaRPr>
            </a:p>
          </p:txBody>
        </p:sp>
        <p:sp>
          <p:nvSpPr>
            <p:cNvPr id="45075" name="AutoShape 19"/>
            <p:cNvSpPr>
              <a:spLocks noChangeArrowheads="1"/>
            </p:cNvSpPr>
            <p:nvPr/>
          </p:nvSpPr>
          <p:spPr bwMode="auto">
            <a:xfrm>
              <a:off x="3454" y="1877"/>
              <a:ext cx="785" cy="423"/>
            </a:xfrm>
            <a:prstGeom prst="homePlate">
              <a:avLst>
                <a:gd name="adj" fmla="val 46395"/>
              </a:avLst>
            </a:prstGeom>
            <a:solidFill>
              <a:srgbClr val="FFFFFF"/>
            </a:solidFill>
            <a:ln w="9525">
              <a:solidFill>
                <a:srgbClr val="000000"/>
              </a:solidFill>
              <a:miter lim="800000"/>
              <a:headEnd/>
              <a:tailEnd/>
            </a:ln>
          </p:spPr>
          <p:txBody>
            <a:bodyPr tIns="91440"/>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Object B Skeleton</a:t>
              </a:r>
              <a:endParaRPr lang="en-US" altLang="en-US" sz="2400">
                <a:latin typeface="Tahoma" pitchFamily="34" charset="0"/>
              </a:endParaRPr>
            </a:p>
          </p:txBody>
        </p:sp>
        <p:sp>
          <p:nvSpPr>
            <p:cNvPr id="45076" name="Line 20"/>
            <p:cNvSpPr>
              <a:spLocks noChangeShapeType="1"/>
            </p:cNvSpPr>
            <p:nvPr/>
          </p:nvSpPr>
          <p:spPr bwMode="auto">
            <a:xfrm>
              <a:off x="2168" y="1478"/>
              <a:ext cx="1286"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7" name="Line 21"/>
            <p:cNvSpPr>
              <a:spLocks noChangeShapeType="1"/>
            </p:cNvSpPr>
            <p:nvPr/>
          </p:nvSpPr>
          <p:spPr bwMode="auto">
            <a:xfrm>
              <a:off x="2260" y="2076"/>
              <a:ext cx="119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8" name="Line 22"/>
            <p:cNvSpPr>
              <a:spLocks noChangeShapeType="1"/>
            </p:cNvSpPr>
            <p:nvPr/>
          </p:nvSpPr>
          <p:spPr bwMode="auto">
            <a:xfrm>
              <a:off x="2444" y="2673"/>
              <a:ext cx="551"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9" name="Line 23"/>
            <p:cNvSpPr>
              <a:spLocks noChangeShapeType="1"/>
            </p:cNvSpPr>
            <p:nvPr/>
          </p:nvSpPr>
          <p:spPr bwMode="auto">
            <a:xfrm flipV="1">
              <a:off x="2444" y="3169"/>
              <a:ext cx="586" cy="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0" name="Rectangle 24"/>
            <p:cNvSpPr>
              <a:spLocks noChangeArrowheads="1"/>
            </p:cNvSpPr>
            <p:nvPr/>
          </p:nvSpPr>
          <p:spPr bwMode="auto">
            <a:xfrm>
              <a:off x="4686" y="2076"/>
              <a:ext cx="276" cy="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endParaRPr lang="vi-VN" altLang="en-US" sz="2400">
                <a:latin typeface="Tahoma" pitchFamily="34" charset="0"/>
              </a:endParaRPr>
            </a:p>
          </p:txBody>
        </p:sp>
        <p:sp>
          <p:nvSpPr>
            <p:cNvPr id="45081" name="AutoShape 25"/>
            <p:cNvSpPr>
              <a:spLocks/>
            </p:cNvSpPr>
            <p:nvPr/>
          </p:nvSpPr>
          <p:spPr bwMode="auto">
            <a:xfrm>
              <a:off x="4464" y="2369"/>
              <a:ext cx="114" cy="1001"/>
            </a:xfrm>
            <a:prstGeom prst="rightBrace">
              <a:avLst>
                <a:gd name="adj1" fmla="val 144312"/>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eaLnBrk="1" hangingPunct="1">
                <a:spcBef>
                  <a:spcPct val="0"/>
                </a:spcBef>
                <a:buFontTx/>
                <a:buNone/>
              </a:pPr>
              <a:endParaRPr lang="vi-VN" altLang="en-US" sz="1800"/>
            </a:p>
          </p:txBody>
        </p:sp>
        <p:sp>
          <p:nvSpPr>
            <p:cNvPr id="45082" name="Rectangle 26"/>
            <p:cNvSpPr>
              <a:spLocks noChangeArrowheads="1"/>
            </p:cNvSpPr>
            <p:nvPr/>
          </p:nvSpPr>
          <p:spPr bwMode="auto">
            <a:xfrm>
              <a:off x="1433" y="881"/>
              <a:ext cx="643" cy="199"/>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Client</a:t>
              </a:r>
              <a:endParaRPr lang="en-US" altLang="en-US" sz="2400">
                <a:latin typeface="Tahoma" pitchFamily="34" charset="0"/>
              </a:endParaRPr>
            </a:p>
          </p:txBody>
        </p:sp>
        <p:sp>
          <p:nvSpPr>
            <p:cNvPr id="45083" name="Rectangle 27"/>
            <p:cNvSpPr>
              <a:spLocks noChangeArrowheads="1"/>
            </p:cNvSpPr>
            <p:nvPr/>
          </p:nvSpPr>
          <p:spPr bwMode="auto">
            <a:xfrm>
              <a:off x="3454" y="881"/>
              <a:ext cx="643" cy="199"/>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200" b="1">
                  <a:latin typeface="Tahoma" pitchFamily="34" charset="0"/>
                </a:rPr>
                <a:t>Server</a:t>
              </a:r>
              <a:endParaRPr lang="en-US" altLang="en-US" sz="2400">
                <a:latin typeface="Tahoma" pitchFamily="34" charset="0"/>
              </a:endParaRPr>
            </a:p>
          </p:txBody>
        </p:sp>
        <p:sp>
          <p:nvSpPr>
            <p:cNvPr id="45084" name="Line 28"/>
            <p:cNvSpPr>
              <a:spLocks noChangeShapeType="1"/>
            </p:cNvSpPr>
            <p:nvPr/>
          </p:nvSpPr>
          <p:spPr bwMode="auto">
            <a:xfrm>
              <a:off x="4556" y="2573"/>
              <a:ext cx="1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5" name="Line 29"/>
            <p:cNvSpPr>
              <a:spLocks noChangeShapeType="1"/>
            </p:cNvSpPr>
            <p:nvPr/>
          </p:nvSpPr>
          <p:spPr bwMode="auto">
            <a:xfrm>
              <a:off x="1801" y="1677"/>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6" name="Line 30"/>
            <p:cNvSpPr>
              <a:spLocks noChangeShapeType="1"/>
            </p:cNvSpPr>
            <p:nvPr/>
          </p:nvSpPr>
          <p:spPr bwMode="auto">
            <a:xfrm>
              <a:off x="1801" y="2300"/>
              <a:ext cx="0"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7" name="Line 31"/>
            <p:cNvSpPr>
              <a:spLocks noChangeShapeType="1"/>
            </p:cNvSpPr>
            <p:nvPr/>
          </p:nvSpPr>
          <p:spPr bwMode="auto">
            <a:xfrm>
              <a:off x="1801" y="2880"/>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8" name="Line 32"/>
            <p:cNvSpPr>
              <a:spLocks noChangeShapeType="1"/>
            </p:cNvSpPr>
            <p:nvPr/>
          </p:nvSpPr>
          <p:spPr bwMode="auto">
            <a:xfrm flipV="1">
              <a:off x="3821" y="1677"/>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9" name="Line 33"/>
            <p:cNvSpPr>
              <a:spLocks noChangeShapeType="1"/>
            </p:cNvSpPr>
            <p:nvPr/>
          </p:nvSpPr>
          <p:spPr bwMode="auto">
            <a:xfrm flipV="1">
              <a:off x="3821" y="2300"/>
              <a:ext cx="0" cy="2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90" name="Line 34"/>
            <p:cNvSpPr>
              <a:spLocks noChangeShapeType="1"/>
            </p:cNvSpPr>
            <p:nvPr/>
          </p:nvSpPr>
          <p:spPr bwMode="auto">
            <a:xfrm flipV="1">
              <a:off x="3821" y="2880"/>
              <a:ext cx="0" cy="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91" name="Rectangle 35"/>
            <p:cNvSpPr>
              <a:spLocks noChangeArrowheads="1"/>
            </p:cNvSpPr>
            <p:nvPr/>
          </p:nvSpPr>
          <p:spPr bwMode="auto">
            <a:xfrm>
              <a:off x="4722" y="1937"/>
              <a:ext cx="288" cy="1536"/>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Arial" charset="0"/>
                  <a:cs typeface="Arial" charset="0"/>
                </a:defRPr>
              </a:lvl1pPr>
              <a:lvl2pPr marL="742950" indent="-285750" eaLnBrk="0" hangingPunct="0">
                <a:spcBef>
                  <a:spcPct val="20000"/>
                </a:spcBef>
                <a:buFont typeface="Arial" charset="0"/>
                <a:buChar char="–"/>
                <a:defRPr sz="2800">
                  <a:solidFill>
                    <a:schemeClr val="tx1"/>
                  </a:solidFill>
                  <a:latin typeface="Arial" charset="0"/>
                  <a:cs typeface="Arial" charset="0"/>
                </a:defRPr>
              </a:lvl2pPr>
              <a:lvl3pPr marL="1143000" indent="-228600" eaLnBrk="0" hangingPunct="0">
                <a:spcBef>
                  <a:spcPct val="20000"/>
                </a:spcBef>
                <a:buFont typeface="Arial" charset="0"/>
                <a:buChar char="•"/>
                <a:defRPr sz="2400">
                  <a:solidFill>
                    <a:schemeClr val="tx1"/>
                  </a:solidFill>
                  <a:latin typeface="Arial" charset="0"/>
                  <a:cs typeface="Arial" charset="0"/>
                </a:defRPr>
              </a:lvl3pPr>
              <a:lvl4pPr marL="1600200" indent="-228600" eaLnBrk="0" hangingPunct="0">
                <a:spcBef>
                  <a:spcPct val="20000"/>
                </a:spcBef>
                <a:buFont typeface="Arial" charset="0"/>
                <a:buChar char="–"/>
                <a:defRPr sz="2000">
                  <a:solidFill>
                    <a:schemeClr val="tx1"/>
                  </a:solidFill>
                  <a:latin typeface="Arial" charset="0"/>
                  <a:cs typeface="Arial" charset="0"/>
                </a:defRPr>
              </a:lvl4pPr>
              <a:lvl5pPr marL="2057400" indent="-228600" eaLnBrk="0" hangingPunct="0">
                <a:spcBef>
                  <a:spcPct val="20000"/>
                </a:spcBef>
                <a:buFont typeface="Arial" charse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cs typeface="Arial" charset="0"/>
                </a:defRPr>
              </a:lvl9pPr>
            </a:lstStyle>
            <a:p>
              <a:pPr algn="ctr" eaLnBrk="1" hangingPunct="1">
                <a:spcBef>
                  <a:spcPct val="0"/>
                </a:spcBef>
                <a:buFontTx/>
                <a:buNone/>
              </a:pPr>
              <a:r>
                <a:rPr lang="en-US" altLang="en-US" sz="1000" b="1">
                  <a:latin typeface="Arial Unicode MS" pitchFamily="34" charset="-128"/>
                </a:rPr>
                <a:t>R</a:t>
              </a:r>
            </a:p>
            <a:p>
              <a:pPr algn="ctr" eaLnBrk="1" hangingPunct="1">
                <a:spcBef>
                  <a:spcPct val="0"/>
                </a:spcBef>
                <a:buFontTx/>
                <a:buNone/>
              </a:pPr>
              <a:r>
                <a:rPr lang="en-US" altLang="en-US" sz="1000" b="1">
                  <a:latin typeface="Arial Unicode MS" pitchFamily="34" charset="-128"/>
                </a:rPr>
                <a:t>E</a:t>
              </a:r>
            </a:p>
            <a:p>
              <a:pPr algn="ctr" eaLnBrk="1" hangingPunct="1">
                <a:spcBef>
                  <a:spcPct val="0"/>
                </a:spcBef>
                <a:buFontTx/>
                <a:buNone/>
              </a:pPr>
              <a:r>
                <a:rPr lang="en-US" altLang="en-US" sz="1000" b="1">
                  <a:latin typeface="Arial Unicode MS" pitchFamily="34" charset="-128"/>
                </a:rPr>
                <a:t>M</a:t>
              </a:r>
            </a:p>
            <a:p>
              <a:pPr algn="ctr" eaLnBrk="1" hangingPunct="1">
                <a:spcBef>
                  <a:spcPct val="0"/>
                </a:spcBef>
                <a:buFontTx/>
                <a:buNone/>
              </a:pPr>
              <a:r>
                <a:rPr lang="en-US" altLang="en-US" sz="1000" b="1">
                  <a:latin typeface="Arial Unicode MS" pitchFamily="34" charset="-128"/>
                </a:rPr>
                <a:t>O</a:t>
              </a:r>
            </a:p>
            <a:p>
              <a:pPr algn="ctr" eaLnBrk="1" hangingPunct="1">
                <a:spcBef>
                  <a:spcPct val="0"/>
                </a:spcBef>
                <a:buFontTx/>
                <a:buNone/>
              </a:pPr>
              <a:r>
                <a:rPr lang="en-US" altLang="en-US" sz="1000" b="1">
                  <a:latin typeface="Arial Unicode MS" pitchFamily="34" charset="-128"/>
                </a:rPr>
                <a:t>T</a:t>
              </a:r>
            </a:p>
            <a:p>
              <a:pPr algn="ctr" eaLnBrk="1" hangingPunct="1">
                <a:spcBef>
                  <a:spcPct val="0"/>
                </a:spcBef>
                <a:buFontTx/>
                <a:buNone/>
              </a:pPr>
              <a:r>
                <a:rPr lang="en-US" altLang="en-US" sz="1000" b="1">
                  <a:latin typeface="Arial Unicode MS" pitchFamily="34" charset="-128"/>
                </a:rPr>
                <a:t>E</a:t>
              </a:r>
            </a:p>
            <a:p>
              <a:pPr algn="ctr" eaLnBrk="1" hangingPunct="1">
                <a:spcBef>
                  <a:spcPct val="0"/>
                </a:spcBef>
                <a:buFontTx/>
                <a:buNone/>
              </a:pPr>
              <a:endParaRPr lang="en-US" altLang="en-US" sz="1000" b="1">
                <a:latin typeface="Arial Unicode MS" pitchFamily="34" charset="-128"/>
              </a:endParaRPr>
            </a:p>
            <a:p>
              <a:pPr algn="ctr" eaLnBrk="1" hangingPunct="1">
                <a:spcBef>
                  <a:spcPct val="0"/>
                </a:spcBef>
                <a:buFontTx/>
                <a:buNone/>
              </a:pPr>
              <a:r>
                <a:rPr lang="en-US" altLang="en-US" sz="1000" b="1">
                  <a:latin typeface="Arial Unicode MS" pitchFamily="34" charset="-128"/>
                </a:rPr>
                <a:t>R</a:t>
              </a:r>
            </a:p>
            <a:p>
              <a:pPr algn="ctr" eaLnBrk="1" hangingPunct="1">
                <a:spcBef>
                  <a:spcPct val="0"/>
                </a:spcBef>
                <a:buFontTx/>
                <a:buNone/>
              </a:pPr>
              <a:r>
                <a:rPr lang="en-US" altLang="en-US" sz="1000" b="1">
                  <a:latin typeface="Arial Unicode MS" pitchFamily="34" charset="-128"/>
                </a:rPr>
                <a:t>E</a:t>
              </a:r>
            </a:p>
            <a:p>
              <a:pPr algn="ctr" eaLnBrk="1" hangingPunct="1">
                <a:spcBef>
                  <a:spcPct val="0"/>
                </a:spcBef>
                <a:buFontTx/>
                <a:buNone/>
              </a:pPr>
              <a:r>
                <a:rPr lang="en-US" altLang="en-US" sz="1000" b="1">
                  <a:latin typeface="Arial Unicode MS" pitchFamily="34" charset="-128"/>
                </a:rPr>
                <a:t>G</a:t>
              </a:r>
            </a:p>
            <a:p>
              <a:pPr algn="ctr" eaLnBrk="1" hangingPunct="1">
                <a:spcBef>
                  <a:spcPct val="0"/>
                </a:spcBef>
                <a:buFontTx/>
                <a:buNone/>
              </a:pPr>
              <a:r>
                <a:rPr lang="en-US" altLang="en-US" sz="1000" b="1">
                  <a:latin typeface="Arial Unicode MS" pitchFamily="34" charset="-128"/>
                </a:rPr>
                <a:t>I</a:t>
              </a:r>
            </a:p>
            <a:p>
              <a:pPr algn="ctr" eaLnBrk="1" hangingPunct="1">
                <a:spcBef>
                  <a:spcPct val="0"/>
                </a:spcBef>
                <a:buFontTx/>
                <a:buNone/>
              </a:pPr>
              <a:r>
                <a:rPr lang="en-US" altLang="en-US" sz="1000" b="1">
                  <a:latin typeface="Arial Unicode MS" pitchFamily="34" charset="-128"/>
                </a:rPr>
                <a:t>S</a:t>
              </a:r>
            </a:p>
            <a:p>
              <a:pPr algn="ctr" eaLnBrk="1" hangingPunct="1">
                <a:spcBef>
                  <a:spcPct val="0"/>
                </a:spcBef>
                <a:buFontTx/>
                <a:buNone/>
              </a:pPr>
              <a:r>
                <a:rPr lang="en-US" altLang="en-US" sz="1000" b="1">
                  <a:latin typeface="Arial Unicode MS" pitchFamily="34" charset="-128"/>
                </a:rPr>
                <a:t>T</a:t>
              </a:r>
            </a:p>
            <a:p>
              <a:pPr algn="ctr" eaLnBrk="1" hangingPunct="1">
                <a:spcBef>
                  <a:spcPct val="0"/>
                </a:spcBef>
                <a:buFontTx/>
                <a:buNone/>
              </a:pPr>
              <a:r>
                <a:rPr lang="en-US" altLang="en-US" sz="1000" b="1">
                  <a:latin typeface="Arial Unicode MS" pitchFamily="34" charset="-128"/>
                </a:rPr>
                <a:t>R</a:t>
              </a:r>
            </a:p>
            <a:p>
              <a:pPr algn="ctr" eaLnBrk="1" hangingPunct="1">
                <a:spcBef>
                  <a:spcPct val="0"/>
                </a:spcBef>
                <a:buFontTx/>
                <a:buNone/>
              </a:pPr>
              <a:r>
                <a:rPr lang="en-US" altLang="en-US" sz="1000" b="1">
                  <a:latin typeface="Arial Unicode MS" pitchFamily="34" charset="-128"/>
                </a:rPr>
                <a:t>Y</a:t>
              </a:r>
            </a:p>
            <a:p>
              <a:pPr algn="ctr" eaLnBrk="1" hangingPunct="1">
                <a:spcBef>
                  <a:spcPct val="0"/>
                </a:spcBef>
                <a:buFontTx/>
                <a:buNone/>
              </a:pPr>
              <a:endParaRPr lang="en-US" altLang="en-US" sz="1000" b="1">
                <a:latin typeface="Arial Unicode MS" pitchFamily="34" charset="-128"/>
              </a:endParaRPr>
            </a:p>
          </p:txBody>
        </p:sp>
      </p:grpSp>
      <p:sp>
        <p:nvSpPr>
          <p:cNvPr id="32" name="Rectangle 31"/>
          <p:cNvSpPr/>
          <p:nvPr/>
        </p:nvSpPr>
        <p:spPr>
          <a:xfrm>
            <a:off x="7239000" y="22098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The Skeleton is omitted </a:t>
            </a:r>
            <a:r>
              <a:rPr lang="en-US" sz="1600" dirty="0" err="1"/>
              <a:t>sinceJava</a:t>
            </a:r>
            <a:r>
              <a:rPr lang="en-US" sz="1600" dirty="0"/>
              <a:t> 1.2</a:t>
            </a:r>
          </a:p>
        </p:txBody>
      </p:sp>
      <p:sp>
        <p:nvSpPr>
          <p:cNvPr id="33" name="Oval 32"/>
          <p:cNvSpPr/>
          <p:nvPr/>
        </p:nvSpPr>
        <p:spPr>
          <a:xfrm>
            <a:off x="3810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Remote interface</a:t>
            </a:r>
          </a:p>
        </p:txBody>
      </p:sp>
      <p:sp>
        <p:nvSpPr>
          <p:cNvPr id="34" name="Oval 33"/>
          <p:cNvSpPr/>
          <p:nvPr/>
        </p:nvSpPr>
        <p:spPr>
          <a:xfrm>
            <a:off x="6400800" y="1219200"/>
            <a:ext cx="1600200" cy="838200"/>
          </a:xfrm>
          <a:prstGeom prst="ellipse">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rPr>
              <a:t>Remote interface</a:t>
            </a:r>
          </a:p>
        </p:txBody>
      </p:sp>
      <p:pic>
        <p:nvPicPr>
          <p:cNvPr id="45064"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3528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3528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5200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796</TotalTime>
  <Words>1004</Words>
  <Application>Microsoft Office PowerPoint</Application>
  <PresentationFormat>On-screen Show (4:3)</PresentationFormat>
  <Paragraphs>195</Paragraphs>
  <Slides>29</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29</vt:i4>
      </vt:variant>
    </vt:vector>
  </HeadingPairs>
  <TitlesOfParts>
    <vt:vector size="37" baseType="lpstr">
      <vt:lpstr>Arial Unicode MS</vt:lpstr>
      <vt:lpstr>Arial</vt:lpstr>
      <vt:lpstr>Calibri</vt:lpstr>
      <vt:lpstr>Franklin Gothic Book</vt:lpstr>
      <vt:lpstr>Perpetua</vt:lpstr>
      <vt:lpstr>Tahoma</vt:lpstr>
      <vt:lpstr>Wingdings 2</vt:lpstr>
      <vt:lpstr>Equity</vt:lpstr>
      <vt:lpstr>Lecture 03 Custom Networking Part 3</vt:lpstr>
      <vt:lpstr>Why should we study this lecture?</vt:lpstr>
      <vt:lpstr>Contents</vt:lpstr>
      <vt:lpstr>1- Object Streams &amp; Serialization</vt:lpstr>
      <vt:lpstr>Remote Control Using Object Streams</vt:lpstr>
      <vt:lpstr>2- Remote Method Invocation (RMI)</vt:lpstr>
      <vt:lpstr>General RMI Architecture</vt:lpstr>
      <vt:lpstr>The Stub and Skeleton</vt:lpstr>
      <vt:lpstr>Remote Method Invocation</vt:lpstr>
      <vt:lpstr>RMI… 6 Step plan</vt:lpstr>
      <vt:lpstr>RMI Demo 1.</vt:lpstr>
      <vt:lpstr>RMI Demo 1.</vt:lpstr>
      <vt:lpstr>RMI Demo 1.</vt:lpstr>
      <vt:lpstr>RMI Demo 1.</vt:lpstr>
      <vt:lpstr>RMI Demo 1.</vt:lpstr>
      <vt:lpstr>RMI Demo 1.</vt:lpstr>
      <vt:lpstr>Demo 2: Data are stored in server</vt:lpstr>
      <vt:lpstr>Demo 2…</vt:lpstr>
      <vt:lpstr>Demo 2: Remote Interface  and Server Object</vt:lpstr>
      <vt:lpstr>Demo 2: Server side</vt:lpstr>
      <vt:lpstr>Demo 2: Server Object…</vt:lpstr>
      <vt:lpstr>Demo 2: Server Program</vt:lpstr>
      <vt:lpstr>RMI Demo 2.</vt:lpstr>
      <vt:lpstr>RMI Demo 2.</vt:lpstr>
      <vt:lpstr>RMI Demo 2.</vt:lpstr>
      <vt:lpstr>RMI Demo 2. - Deploying</vt:lpstr>
      <vt:lpstr>Result:</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Đăng Tâm</cp:lastModifiedBy>
  <cp:revision>62</cp:revision>
  <dcterms:created xsi:type="dcterms:W3CDTF">2014-12-30T03:31:12Z</dcterms:created>
  <dcterms:modified xsi:type="dcterms:W3CDTF">2020-08-04T06:56:28Z</dcterms:modified>
</cp:coreProperties>
</file>