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5" r:id="rId6"/>
    <p:sldId id="261" r:id="rId7"/>
    <p:sldId id="268" r:id="rId8"/>
    <p:sldId id="269" r:id="rId9"/>
    <p:sldId id="270" r:id="rId10"/>
    <p:sldId id="267" r:id="rId11"/>
    <p:sldId id="266" r:id="rId12"/>
    <p:sldId id="281" r:id="rId13"/>
    <p:sldId id="271" r:id="rId14"/>
    <p:sldId id="262" r:id="rId15"/>
    <p:sldId id="283" r:id="rId16"/>
    <p:sldId id="274" r:id="rId17"/>
    <p:sldId id="275" r:id="rId18"/>
    <p:sldId id="276" r:id="rId19"/>
    <p:sldId id="277" r:id="rId20"/>
    <p:sldId id="284" r:id="rId21"/>
    <p:sldId id="285" r:id="rId22"/>
    <p:sldId id="286" r:id="rId23"/>
    <p:sldId id="287" r:id="rId24"/>
    <p:sldId id="264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01-Aug-20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01-Aug-20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5100"/>
            <a:ext cx="2476500" cy="2667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01-Aug-20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39624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01-Aug-20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01-Aug-20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01-Aug-20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4389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01-Aug-20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3048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ics_display_resol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1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Graphics Overview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Working with Geometry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5105400"/>
            <a:ext cx="6178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Reference: Java-Tutorials/tutorial-2015/2d/index.html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Introduction to Java 2D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495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Java 2D can:</a:t>
            </a:r>
          </a:p>
          <a:p>
            <a:pPr lvl="1"/>
            <a:r>
              <a:rPr lang="en-US" dirty="0" smtClean="0"/>
              <a:t>Draw lines, rectangles and any other geometric shape.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885825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743200"/>
            <a:ext cx="7772400" cy="3505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 those shapes with solid colors or gradients and textures.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text with options for fine control over the font and rendering process.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images, optionally applying filtering operations.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Apply operations such as compositing and transforming during any of the above rendering operations.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838200"/>
            <a:ext cx="4286250" cy="569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Java 2D Graphics 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java.awt: Basic classes for drawing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1666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581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Graphics, Graphics2D </a:t>
            </a:r>
            <a:r>
              <a:rPr lang="en-US" dirty="0" smtClean="0">
                <a:solidFill>
                  <a:srgbClr val="0000FF"/>
                </a:solidFill>
              </a:rPr>
              <a:t>classes are abstract</a:t>
            </a:r>
          </a:p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we can not use it directly.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class representing a component in the packages java.awt, javax.swing implemented the method </a:t>
            </a:r>
            <a:r>
              <a:rPr lang="en-US" b="1" i="1" dirty="0" smtClean="0">
                <a:solidFill>
                  <a:srgbClr val="0000FF"/>
                </a:solidFill>
              </a:rPr>
              <a:t>getGrahics()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get the appropriate concrete graphic objects which associate with it. This component plays a role as a drawing frame.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Casting a Graphics object to get a Graphics2D object.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2D Graphics APIs…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39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java.awt.geom: concrete classes for geometry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599486"/>
            <a:ext cx="29718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AffineTransform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Area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CubicCurve2D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Dimension2D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FlatteningPathIterator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Line2D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Path2D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GeneralPath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Point2D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Point2D.Float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599486"/>
            <a:ext cx="39624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QuadCurve2D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RectangularShape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Arc2D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Ellipse2D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RoundRectangle2D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05200"/>
            <a:ext cx="18288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Quadratic:  A curve of the second degree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Cubic Curves:  A curve of the third 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3429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draw(Shape s)</a:t>
            </a:r>
          </a:p>
          <a:p>
            <a:r>
              <a:rPr lang="en-US" dirty="0" smtClean="0"/>
              <a:t>void clip(Shape s)</a:t>
            </a:r>
          </a:p>
          <a:p>
            <a:r>
              <a:rPr lang="en-US" dirty="0" smtClean="0"/>
              <a:t>void fill(Shape s)</a:t>
            </a:r>
          </a:p>
          <a:p>
            <a:r>
              <a:rPr lang="en-US" dirty="0" smtClean="0"/>
              <a:t>void rotate(double theta)</a:t>
            </a:r>
          </a:p>
          <a:p>
            <a:r>
              <a:rPr lang="en-US" dirty="0" smtClean="0"/>
              <a:t>void rotate(double theta, double x, double y)</a:t>
            </a:r>
          </a:p>
          <a:p>
            <a:r>
              <a:rPr lang="en-US" dirty="0" smtClean="0"/>
              <a:t>void scale(double sx, double sy)</a:t>
            </a:r>
          </a:p>
          <a:p>
            <a:r>
              <a:rPr lang="en-US" dirty="0" smtClean="0"/>
              <a:t>void shear(double shx, double shy)</a:t>
            </a:r>
          </a:p>
          <a:p>
            <a:r>
              <a:rPr lang="en-US" dirty="0" smtClean="0"/>
              <a:t>void transform(AffineTransform Tx)</a:t>
            </a:r>
          </a:p>
          <a:p>
            <a:r>
              <a:rPr lang="en-US" dirty="0" smtClean="0"/>
              <a:t>void translate(double tx, double ty)</a:t>
            </a:r>
          </a:p>
          <a:p>
            <a:r>
              <a:rPr lang="en-US" dirty="0" smtClean="0"/>
              <a:t>void translate(int x, int 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versus Graphics2D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92875"/>
            <a:ext cx="8229600" cy="2031325"/>
            <a:chOff x="457200" y="3352800"/>
            <a:chExt cx="8229600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3352800"/>
              <a:ext cx="8229600" cy="20313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void drawLine(int x1, int y1, int x2, int y2)</a:t>
              </a:r>
            </a:p>
            <a:p>
              <a:r>
                <a:rPr lang="en-US" dirty="0" smtClean="0"/>
                <a:t>void drawOval(int x, int y, int width, int height)</a:t>
              </a:r>
            </a:p>
            <a:p>
              <a:r>
                <a:rPr lang="en-US" dirty="0" smtClean="0"/>
                <a:t>void drawPolygon(int[] xPoints, int[] yPoints, int nPoints).</a:t>
              </a:r>
            </a:p>
            <a:p>
              <a:r>
                <a:rPr lang="en-US" dirty="0" smtClean="0"/>
                <a:t>void drawPolygon(Polygon p)</a:t>
              </a:r>
            </a:p>
            <a:p>
              <a:r>
                <a:rPr lang="en-US" dirty="0" smtClean="0"/>
                <a:t>void drawPolyline(int[] xPoints, int[] yPoints, int nPoints)</a:t>
              </a:r>
            </a:p>
            <a:p>
              <a:r>
                <a:rPr lang="en-US" dirty="0" smtClean="0"/>
                <a:t>void drawRect(int x, int y, int width, int height)</a:t>
              </a:r>
            </a:p>
            <a:p>
              <a:r>
                <a:rPr lang="en-US" dirty="0" smtClean="0"/>
                <a:t>void drawRoundRect(int x,int y,int width,int height,int arcWidth,int arcHeight)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505200"/>
              <a:ext cx="3200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Graphics class has drawing methods based on values</a:t>
              </a:r>
              <a:endParaRPr lang="en-US" sz="2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19600" y="3505200"/>
            <a:ext cx="4038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Graphics class inherits methods from the Graphics class and drawing methods based on shape objects and special methods are implemented such as rotate (quay ảnh), scale(co dãn), shear(làm nghiêng) , transform (biến hình), translate (chuyển dịch điểm)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java.awt.Color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constants for basic colors: black, BLACK, red, RED, pink, PINK, orange, ORANGE, …</a:t>
            </a:r>
          </a:p>
          <a:p>
            <a:r>
              <a:rPr lang="en-US" dirty="0" smtClean="0"/>
              <a:t>Common Constructors: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b)</a:t>
            </a:r>
            <a:r>
              <a:rPr lang="en-US" dirty="0" smtClean="0"/>
              <a:t>, range 0-255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Color(int r, int g, int b, int a)</a:t>
            </a:r>
            <a:r>
              <a:rPr lang="en-US" dirty="0" smtClean="0"/>
              <a:t>, r, g, b, alpha: 0-255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Color(float r, float g, float b)</a:t>
            </a:r>
            <a:r>
              <a:rPr lang="en-US" dirty="0" smtClean="0"/>
              <a:t>, range: 0.0 - 1.0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Color(float r, float g, float b, float a)</a:t>
            </a:r>
            <a:r>
              <a:rPr lang="en-US" dirty="0" smtClean="0"/>
              <a:t>, range 0.0-1.0</a:t>
            </a:r>
          </a:p>
          <a:p>
            <a:pPr>
              <a:buNone/>
            </a:pPr>
            <a:r>
              <a:rPr lang="en-US" i="1" dirty="0" smtClean="0"/>
              <a:t>   Alpha: level of transparency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How to Draw?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Drawing as soon as GUIs appear:</a:t>
            </a:r>
          </a:p>
          <a:p>
            <a:pPr lvl="1">
              <a:buFontTx/>
              <a:buChar char="-"/>
            </a:pPr>
            <a:r>
              <a:rPr lang="en-US" dirty="0" smtClean="0"/>
              <a:t>Overide the method </a:t>
            </a:r>
            <a:r>
              <a:rPr lang="en-US" b="1" i="1" dirty="0" smtClean="0"/>
              <a:t>paint</a:t>
            </a:r>
            <a:r>
              <a:rPr lang="en-US" i="1" dirty="0" smtClean="0"/>
              <a:t>(Graphics g)</a:t>
            </a:r>
            <a:r>
              <a:rPr lang="en-US" dirty="0" smtClean="0"/>
              <a:t>. This method will be called as default when the class is loaded to draw it.</a:t>
            </a:r>
          </a:p>
          <a:p>
            <a:pPr lvl="1">
              <a:buFontTx/>
              <a:buChar char="-"/>
            </a:pPr>
            <a:r>
              <a:rPr lang="en-US" dirty="0" smtClean="0"/>
              <a:t>Re-draw:</a:t>
            </a:r>
          </a:p>
          <a:p>
            <a:pPr lvl="2">
              <a:buFontTx/>
              <a:buChar char="-"/>
            </a:pPr>
            <a:r>
              <a:rPr lang="en-US" dirty="0" smtClean="0"/>
              <a:t>- Call the method </a:t>
            </a:r>
            <a:r>
              <a:rPr lang="en-US" b="1" i="1" dirty="0" smtClean="0"/>
              <a:t>update(Graphics g) </a:t>
            </a:r>
            <a:r>
              <a:rPr lang="en-US" dirty="0" smtClean="0"/>
              <a:t>or  </a:t>
            </a:r>
            <a:r>
              <a:rPr lang="en-US" b="1" dirty="0" smtClean="0"/>
              <a:t>repaint(void)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Free Drawing:</a:t>
            </a:r>
          </a:p>
          <a:p>
            <a:pPr lvl="1"/>
            <a:r>
              <a:rPr lang="en-US" dirty="0" smtClean="0"/>
              <a:t>Graphics g = Component.getGraphics();</a:t>
            </a:r>
          </a:p>
          <a:p>
            <a:pPr lvl="1"/>
            <a:r>
              <a:rPr lang="en-US" dirty="0" smtClean="0"/>
              <a:t>g.drawXXX(params)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Demo 1: Using the method paint(…)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2857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4953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 </a:t>
            </a:r>
          </a:p>
          <a:p>
            <a:r>
              <a:rPr lang="en-US" dirty="0" smtClean="0"/>
              <a:t>title: Draw with Paint Method</a:t>
            </a:r>
          </a:p>
          <a:p>
            <a:r>
              <a:rPr lang="en-US" dirty="0" smtClean="0"/>
              <a:t>Layout: Border</a:t>
            </a:r>
          </a:p>
          <a:p>
            <a:r>
              <a:rPr lang="en-US" dirty="0" smtClean="0"/>
              <a:t>Size: 300, 150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43000"/>
            <a:ext cx="1924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1430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450" y="2257425"/>
            <a:ext cx="2266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Drawing with Mouse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572000" cy="2514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following demonstration will depict how to draw shapes using mouse events.</a:t>
            </a:r>
          </a:p>
          <a:p>
            <a:r>
              <a:rPr lang="en-US" sz="1800" dirty="0" smtClean="0"/>
              <a:t>A shape is determined by two points: p1 (when user presses the mouse) and p2 (when user releases the mouse).</a:t>
            </a:r>
          </a:p>
          <a:p>
            <a:r>
              <a:rPr lang="en-US" sz="1800" dirty="0" smtClean="0"/>
              <a:t>If an ellipse or a rectangle is chosen, from p1 and p2, the drawing area is determined appropriately.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1143000"/>
            <a:ext cx="3810000" cy="2133600"/>
            <a:chOff x="5334000" y="1143000"/>
            <a:chExt cx="3810000" cy="2133600"/>
          </a:xfrm>
        </p:grpSpPr>
        <p:sp>
          <p:nvSpPr>
            <p:cNvPr id="11" name="Rectangle 10"/>
            <p:cNvSpPr/>
            <p:nvPr/>
          </p:nvSpPr>
          <p:spPr>
            <a:xfrm>
              <a:off x="6096000" y="14478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Left,top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width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05800" y="2069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height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2895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5800" y="1143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p2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2875" y="3657600"/>
            <a:ext cx="8924925" cy="2447925"/>
            <a:chOff x="76200" y="3657600"/>
            <a:chExt cx="8924925" cy="244792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10494"/>
            <a:ext cx="8296276" cy="52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3200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Frame properties</a:t>
            </a:r>
            <a:endParaRPr lang="en-US" dirty="0" smtClean="0"/>
          </a:p>
          <a:p>
            <a:r>
              <a:rPr lang="en-US" dirty="0" smtClean="0"/>
              <a:t>Title: Draw with mouse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622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panel pChooser is put to the direction NORTH of the frame</a:t>
            </a:r>
          </a:p>
          <a:p>
            <a:r>
              <a:rPr lang="en-US" dirty="0" smtClean="0"/>
              <a:t>The tabbedpane jTabbedPane1 is put to the direction CENTER of the 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06" y="762000"/>
            <a:ext cx="8553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384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410200" y="4876800"/>
            <a:ext cx="2057400" cy="5334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029200" y="5257800"/>
            <a:ext cx="838200" cy="762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lecture?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Nowadays, multimedia content is popular</a:t>
            </a:r>
          </a:p>
          <a:p>
            <a:r>
              <a:rPr lang="en-US" dirty="0" smtClean="0"/>
              <a:t>Graphics make a program more attractive</a:t>
            </a:r>
          </a:p>
          <a:p>
            <a:r>
              <a:rPr lang="en-US" dirty="0" smtClean="0"/>
              <a:t>Graphics decrease monotone of designed GUIs which contains text normally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71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447800"/>
            <a:ext cx="9144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09800"/>
            <a:ext cx="3819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6325" y="2647950"/>
            <a:ext cx="7381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16" y="1047750"/>
            <a:ext cx="3765384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06" y="1905001"/>
            <a:ext cx="80023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886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105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19400"/>
            <a:ext cx="7239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" y="904435"/>
            <a:ext cx="2790826" cy="51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2533650"/>
            <a:ext cx="7286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Graphics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Pixel</a:t>
            </a:r>
            <a:r>
              <a:rPr lang="en-US" sz="2400" dirty="0" smtClean="0"/>
              <a:t>, picture element: the smallest addressable element in an all points addressable display device; so it is the smallest controllable element of a picture represented on the screen</a:t>
            </a:r>
          </a:p>
          <a:p>
            <a:r>
              <a:rPr lang="en-US" sz="2400" dirty="0" smtClean="0"/>
              <a:t>Representing a pixel: &lt;x, y, color data&gt;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Common representation for color</a:t>
            </a:r>
            <a:r>
              <a:rPr lang="en-US" sz="2400" dirty="0" smtClean="0"/>
              <a:t>: a triple &lt;red, green, blue&gt;. Value of each component in is in range of 0..255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Raster graphics</a:t>
            </a:r>
            <a:r>
              <a:rPr lang="en-US" sz="2400" b="1" dirty="0" smtClean="0"/>
              <a:t>: It </a:t>
            </a:r>
            <a:r>
              <a:rPr lang="en-US" sz="2400" dirty="0" smtClean="0"/>
              <a:t>is a dot matrix data structure representing a generally rectangular </a:t>
            </a:r>
            <a:r>
              <a:rPr lang="en-US" sz="2400" b="1" dirty="0" smtClean="0"/>
              <a:t>grid of pixels</a:t>
            </a:r>
            <a:r>
              <a:rPr lang="en-US" sz="2400" dirty="0" smtClean="0"/>
              <a:t>, or points of color, viewable via a monitor, paper, or other display medium. Raster images are stored in image files with varying formats (file.bmp, file.png, file.dib, …)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Wikipedia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</a:rPr>
              <a:t>Vector graphics</a:t>
            </a:r>
            <a:r>
              <a:rPr lang="en-US" sz="2800" dirty="0" smtClean="0"/>
              <a:t> is the use of geometrical primitives such as points, lines, curves, and shapes or polygons—all of which are based on mathematical expressions—to represent images in computer graphics. </a:t>
            </a:r>
          </a:p>
          <a:p>
            <a:r>
              <a:rPr lang="en-US" sz="2400" dirty="0" smtClean="0"/>
              <a:t>Vector graphics are based on vectors (also called paths), which lead through locations called control points or nodes. Each of these points has a definite position on the x and y axes of the work plane and determines the direction of the path; further, each path may be assigned a stroke color, shape, thickness, and fill. </a:t>
            </a:r>
          </a:p>
          <a:p>
            <a:r>
              <a:rPr lang="en-US" sz="2400" dirty="0" smtClean="0"/>
              <a:t>These properties don't increase the size of vector graphics files in a substantial manner, as all information resides in the document's structure, which describes solely how the vector should be drawn. </a:t>
            </a:r>
          </a:p>
          <a:p>
            <a:r>
              <a:rPr lang="en-US" sz="2400" dirty="0" smtClean="0"/>
              <a:t>Vector graphics can be magnified infinitely without loss of quality, while pixel-based graphics cannot.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Resolution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(theory) number of pixels per inch (2.54 cm)</a:t>
            </a:r>
          </a:p>
          <a:p>
            <a:pPr lvl="1"/>
            <a:r>
              <a:rPr lang="en-US" dirty="0" smtClean="0"/>
              <a:t>(normal) rows*columns of a monitor</a:t>
            </a:r>
          </a:p>
          <a:p>
            <a:pPr lvl="1"/>
            <a:r>
              <a:rPr lang="en-US" dirty="0" smtClean="0"/>
              <a:t>Common resolutions: 640x480, 800x600, 1024x768, 1280x800, 3200x2400, …</a:t>
            </a:r>
          </a:p>
          <a:p>
            <a:pPr lvl="1"/>
            <a:r>
              <a:rPr lang="en-US" dirty="0" smtClean="0"/>
              <a:t>For more details: </a:t>
            </a:r>
            <a:r>
              <a:rPr lang="en-US" dirty="0" smtClean="0">
                <a:hlinkClick r:id="rId2"/>
              </a:rPr>
              <a:t>https://en.wikipedia.org/wiki/Graphics_display_resolution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Video card</a:t>
            </a:r>
            <a:r>
              <a:rPr lang="en-US" dirty="0" smtClean="0"/>
              <a:t>: (also called a </a:t>
            </a:r>
            <a:r>
              <a:rPr lang="en-US" b="1" dirty="0" smtClean="0"/>
              <a:t>video adapter</a:t>
            </a:r>
            <a:r>
              <a:rPr lang="en-US" dirty="0" smtClean="0"/>
              <a:t>, </a:t>
            </a:r>
            <a:r>
              <a:rPr lang="en-US" b="1" dirty="0" smtClean="0"/>
              <a:t>display card</a:t>
            </a:r>
            <a:r>
              <a:rPr lang="en-US" dirty="0" smtClean="0"/>
              <a:t>, </a:t>
            </a:r>
            <a:r>
              <a:rPr lang="en-US" b="1" dirty="0" smtClean="0"/>
              <a:t>graphics card</a:t>
            </a:r>
            <a:r>
              <a:rPr lang="en-US" dirty="0" smtClean="0"/>
              <a:t>, </a:t>
            </a:r>
            <a:r>
              <a:rPr lang="en-US" b="1" dirty="0" smtClean="0"/>
              <a:t>graphics board</a:t>
            </a:r>
            <a:r>
              <a:rPr lang="en-US" dirty="0" smtClean="0"/>
              <a:t>, </a:t>
            </a:r>
            <a:r>
              <a:rPr lang="en-US" b="1" dirty="0" smtClean="0"/>
              <a:t>display adapter</a:t>
            </a:r>
            <a:r>
              <a:rPr lang="en-US" dirty="0" smtClean="0"/>
              <a:t>, </a:t>
            </a:r>
            <a:r>
              <a:rPr lang="en-US" b="1" dirty="0" smtClean="0"/>
              <a:t>graphics adapter</a:t>
            </a:r>
            <a:r>
              <a:rPr lang="en-US" dirty="0" smtClean="0"/>
              <a:t> or </a:t>
            </a:r>
            <a:r>
              <a:rPr lang="en-US" b="1" dirty="0" smtClean="0"/>
              <a:t>frame buffer</a:t>
            </a:r>
            <a:r>
              <a:rPr lang="en-US" dirty="0" smtClean="0"/>
              <a:t>) is an expansion card which generates a feed of output images to a display (such as a computer monitor)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Graphics Accelerate Board</a:t>
            </a:r>
            <a:r>
              <a:rPr lang="en-US" dirty="0" smtClean="0"/>
              <a:t>: a video card contains a graphical processing unit (GPU) to accelerate graphical presenting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Video modes: Video card can work in two mode:</a:t>
            </a:r>
          </a:p>
          <a:p>
            <a:pPr lvl="1"/>
            <a:r>
              <a:rPr lang="en-US" dirty="0" smtClean="0"/>
              <a:t>Text mode: The monitor is divided into a grid of large elements for presenting characters and each character is presented in one element. So, images can not be presented.</a:t>
            </a:r>
          </a:p>
          <a:p>
            <a:pPr lvl="1"/>
            <a:r>
              <a:rPr lang="en-US" dirty="0" smtClean="0"/>
              <a:t>Graphic mode: The monitor is divided into a grid of small or tiny elements. So, images can be presented on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70624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467600" y="5257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 Mode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00625"/>
            <a:ext cx="5019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67600" y="3962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Mode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3962400"/>
            <a:ext cx="7772400" cy="1828800"/>
          </a:xfrm>
        </p:spPr>
        <p:txBody>
          <a:bodyPr/>
          <a:lstStyle/>
          <a:p>
            <a:r>
              <a:rPr lang="en-US" dirty="0" smtClean="0"/>
              <a:t>Types of graphics:</a:t>
            </a:r>
          </a:p>
          <a:p>
            <a:pPr lvl="1"/>
            <a:r>
              <a:rPr lang="en-US" dirty="0" smtClean="0"/>
              <a:t>Shapes: points, lines, shapes, polygons, colored shapes (vector graphics)</a:t>
            </a:r>
          </a:p>
          <a:p>
            <a:pPr lvl="1"/>
            <a:r>
              <a:rPr lang="en-US" dirty="0" smtClean="0"/>
              <a:t>Photos (raster graphics)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62000" y="1066800"/>
            <a:ext cx="228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Coordinates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5000" y="1471136"/>
            <a:ext cx="5334000" cy="2186464"/>
            <a:chOff x="2743200" y="1383268"/>
            <a:chExt cx="5334000" cy="218646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5527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400" y="30480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3721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1752600"/>
              <a:ext cx="15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3200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Common use co-ordinates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200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Device co-ordinates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1447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0,0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819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138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2831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596</TotalTime>
  <Words>961</Words>
  <Application>Microsoft Office PowerPoint</Application>
  <PresentationFormat>On-screen Show (4:3)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Lecture 05 Two Dimensional Graphics Part 1</vt:lpstr>
      <vt:lpstr>Why should you study this lecture?</vt:lpstr>
      <vt:lpstr>Contents</vt:lpstr>
      <vt:lpstr>1- Graphics Overview</vt:lpstr>
      <vt:lpstr>Graphics Overview…</vt:lpstr>
      <vt:lpstr>Graphics Overview…</vt:lpstr>
      <vt:lpstr>Graphics Overview…</vt:lpstr>
      <vt:lpstr>Graphics Overview…</vt:lpstr>
      <vt:lpstr>Graphics Overview…</vt:lpstr>
      <vt:lpstr>2- Introduction to Java 2D Graphics</vt:lpstr>
      <vt:lpstr>3- Java 2D Graphics APIs</vt:lpstr>
      <vt:lpstr>Java 2D Graphics APIs…</vt:lpstr>
      <vt:lpstr>Graphics versus Graphics2D</vt:lpstr>
      <vt:lpstr>The java.awt.Color Class</vt:lpstr>
      <vt:lpstr>4- How to Draw?</vt:lpstr>
      <vt:lpstr>Demo 1: Using the method paint(…)</vt:lpstr>
      <vt:lpstr>Demo 2: Drawing with Mouse</vt:lpstr>
      <vt:lpstr>Demo 2: Design</vt:lpstr>
      <vt:lpstr>Demo 2: Code</vt:lpstr>
      <vt:lpstr>Demo 2: Code</vt:lpstr>
      <vt:lpstr>Demo 2: Code</vt:lpstr>
      <vt:lpstr>Demo 2: Code</vt:lpstr>
      <vt:lpstr>Demo 2: Code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Đăng Tâm</cp:lastModifiedBy>
  <cp:revision>29</cp:revision>
  <dcterms:created xsi:type="dcterms:W3CDTF">2014-12-30T03:31:12Z</dcterms:created>
  <dcterms:modified xsi:type="dcterms:W3CDTF">2020-08-01T05:13:59Z</dcterms:modified>
</cp:coreProperties>
</file>