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73" r:id="rId3"/>
    <p:sldId id="257" r:id="rId4"/>
    <p:sldId id="272" r:id="rId5"/>
    <p:sldId id="259" r:id="rId6"/>
    <p:sldId id="260" r:id="rId7"/>
    <p:sldId id="264" r:id="rId8"/>
    <p:sldId id="265" r:id="rId9"/>
    <p:sldId id="266" r:id="rId10"/>
    <p:sldId id="276" r:id="rId11"/>
    <p:sldId id="268" r:id="rId12"/>
    <p:sldId id="274" r:id="rId13"/>
    <p:sldId id="275"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1" autoAdjust="0"/>
    <p:restoredTop sz="86477" autoAdjust="0"/>
  </p:normalViewPr>
  <p:slideViewPr>
    <p:cSldViewPr snapToGrid="0">
      <p:cViewPr>
        <p:scale>
          <a:sx n="70" d="100"/>
          <a:sy n="70" d="100"/>
        </p:scale>
        <p:origin x="-468" y="-18"/>
      </p:cViewPr>
      <p:guideLst>
        <p:guide orient="horz" pos="2160"/>
        <p:guide pos="3840"/>
      </p:guideLst>
    </p:cSldViewPr>
  </p:slideViewPr>
  <p:outlineViewPr>
    <p:cViewPr>
      <p:scale>
        <a:sx n="33" d="100"/>
        <a:sy n="33" d="100"/>
      </p:scale>
      <p:origin x="258" y="268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D7D59-5BEF-496F-AF0A-25C43427D118}" type="datetimeFigureOut">
              <a:rPr lang="en-US" smtClean="0"/>
              <a:t>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4BB67-ADAC-481E-956B-68DAE58948F3}" type="slidenum">
              <a:rPr lang="en-US" smtClean="0"/>
              <a:t>‹#›</a:t>
            </a:fld>
            <a:endParaRPr lang="en-US"/>
          </a:p>
        </p:txBody>
      </p:sp>
    </p:spTree>
    <p:extLst>
      <p:ext uri="{BB962C8B-B14F-4D97-AF65-F5344CB8AC3E}">
        <p14:creationId xmlns:p14="http://schemas.microsoft.com/office/powerpoint/2010/main" val="370805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1</a:t>
            </a:fld>
            <a:endParaRPr lang="en-US"/>
          </a:p>
        </p:txBody>
      </p:sp>
    </p:spTree>
    <p:extLst>
      <p:ext uri="{BB962C8B-B14F-4D97-AF65-F5344CB8AC3E}">
        <p14:creationId xmlns:p14="http://schemas.microsoft.com/office/powerpoint/2010/main" val="330001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Welch two sample test is more reliable</a:t>
            </a:r>
            <a:r>
              <a:rPr lang="en-US" baseline="0" dirty="0" smtClean="0"/>
              <a:t> when we have unequal variance and unequal number of samples; both are true in this case</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10</a:t>
            </a:fld>
            <a:endParaRPr lang="en-US"/>
          </a:p>
        </p:txBody>
      </p:sp>
    </p:spTree>
    <p:extLst>
      <p:ext uri="{BB962C8B-B14F-4D97-AF65-F5344CB8AC3E}">
        <p14:creationId xmlns:p14="http://schemas.microsoft.com/office/powerpoint/2010/main" val="4160709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Added 1 interaction</a:t>
            </a:r>
            <a:r>
              <a:rPr lang="en-US" baseline="0" dirty="0" smtClean="0"/>
              <a:t> and check if the AIC increased </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13</a:t>
            </a:fld>
            <a:endParaRPr lang="en-US"/>
          </a:p>
        </p:txBody>
      </p:sp>
    </p:spTree>
    <p:extLst>
      <p:ext uri="{BB962C8B-B14F-4D97-AF65-F5344CB8AC3E}">
        <p14:creationId xmlns:p14="http://schemas.microsoft.com/office/powerpoint/2010/main" val="258216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1168" lvl="1" indent="0">
              <a:buNone/>
            </a:pPr>
            <a:r>
              <a:rPr lang="en-US" dirty="0"/>
              <a:t>Let us say that an individual has a mean heart rate of 85 and oxygen saturation of 87, both around the average for an individual in this study.</a:t>
            </a:r>
            <a:endParaRPr lang="en-US" sz="2000" b="1" i="1" dirty="0"/>
          </a:p>
          <a:p>
            <a:pPr marL="201168" lvl="1" indent="0">
              <a:buNone/>
            </a:pPr>
            <a:endParaRPr lang="en-US" sz="2000" b="1" i="1" dirty="0"/>
          </a:p>
          <a:p>
            <a:pPr marL="201168" lvl="1" indent="0">
              <a:buNone/>
            </a:pPr>
            <a:endParaRPr lang="en-US" sz="2000" b="1" i="1" dirty="0"/>
          </a:p>
          <a:p>
            <a:pPr marL="201168" lvl="1" indent="0">
              <a:buNone/>
            </a:pPr>
            <a:r>
              <a:rPr lang="en-US" dirty="0"/>
              <a:t>For Sherpa, estimated </a:t>
            </a:r>
            <a:r>
              <a:rPr lang="en-US" i="1" dirty="0"/>
              <a:t>log(RMSSD)</a:t>
            </a:r>
            <a:r>
              <a:rPr lang="en-US" dirty="0"/>
              <a:t> = 3.012, making expected </a:t>
            </a:r>
            <a:r>
              <a:rPr lang="en-US" i="1" dirty="0"/>
              <a:t>RMSSD</a:t>
            </a:r>
            <a:r>
              <a:rPr lang="en-US" dirty="0"/>
              <a:t> 20.322. For students, you have estimated </a:t>
            </a:r>
            <a:r>
              <a:rPr lang="en-US" i="1" dirty="0"/>
              <a:t>log(RMSSD) </a:t>
            </a:r>
            <a:r>
              <a:rPr lang="en-US" dirty="0"/>
              <a:t>= 3.012 + 0.72117; so estimated </a:t>
            </a:r>
            <a:r>
              <a:rPr lang="en-US" i="1" dirty="0"/>
              <a:t>RMSSD</a:t>
            </a:r>
            <a:r>
              <a:rPr lang="en-US" dirty="0"/>
              <a:t> is 41.799. We can say that </a:t>
            </a:r>
            <a:r>
              <a:rPr lang="en-US" i="1" dirty="0"/>
              <a:t>RMSSD</a:t>
            </a:r>
            <a:r>
              <a:rPr lang="en-US" dirty="0"/>
              <a:t> will be </a:t>
            </a:r>
            <a:r>
              <a:rPr lang="en-US" dirty="0" err="1"/>
              <a:t>exp</a:t>
            </a:r>
            <a:r>
              <a:rPr lang="en-US" dirty="0"/>
              <a:t>(0.72117)=2.05 about two times higher for students relative to Sherpa  It may be better to express this relationship as a percentage change from Sherpa to students. Thus, for a student and Sherpa that have the same mean heart rate and oxygen saturation, the student’s RMSSD will be (</a:t>
            </a:r>
            <a:r>
              <a:rPr lang="en-US" dirty="0" err="1"/>
              <a:t>exp</a:t>
            </a:r>
            <a:r>
              <a:rPr lang="en-US" dirty="0"/>
              <a:t>(0.72117)-1)*100% = 105% larger. </a:t>
            </a:r>
            <a:endParaRPr lang="en-US" sz="2000" dirty="0"/>
          </a:p>
          <a:p>
            <a:pPr marL="201168" lvl="1" indent="0">
              <a:buNone/>
            </a:pPr>
            <a:endParaRPr lang="en-US" sz="2000" b="1" dirty="0"/>
          </a:p>
          <a:p>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14</a:t>
            </a:fld>
            <a:endParaRPr lang="en-US"/>
          </a:p>
        </p:txBody>
      </p:sp>
    </p:spTree>
    <p:extLst>
      <p:ext uri="{BB962C8B-B14F-4D97-AF65-F5344CB8AC3E}">
        <p14:creationId xmlns:p14="http://schemas.microsoft.com/office/powerpoint/2010/main" val="42053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fanning out; no clear pattern</a:t>
            </a:r>
          </a:p>
          <a:p>
            <a:r>
              <a:rPr lang="en-US" dirty="0" smtClean="0"/>
              <a:t>Linear pattern</a:t>
            </a:r>
            <a:r>
              <a:rPr lang="en-US" baseline="0" dirty="0" smtClean="0"/>
              <a:t> – model predicted well</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15</a:t>
            </a:fld>
            <a:endParaRPr lang="en-US"/>
          </a:p>
        </p:txBody>
      </p:sp>
    </p:spTree>
    <p:extLst>
      <p:ext uri="{BB962C8B-B14F-4D97-AF65-F5344CB8AC3E}">
        <p14:creationId xmlns:p14="http://schemas.microsoft.com/office/powerpoint/2010/main" val="4287540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16</a:t>
            </a:fld>
            <a:endParaRPr lang="en-US"/>
          </a:p>
        </p:txBody>
      </p:sp>
    </p:spTree>
    <p:extLst>
      <p:ext uri="{BB962C8B-B14F-4D97-AF65-F5344CB8AC3E}">
        <p14:creationId xmlns:p14="http://schemas.microsoft.com/office/powerpoint/2010/main" val="6417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RR interval- R corresponding to</a:t>
            </a:r>
            <a:r>
              <a:rPr lang="en-US" baseline="0" dirty="0" smtClean="0"/>
              <a:t> one of the peak</a:t>
            </a:r>
          </a:p>
          <a:p>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2</a:t>
            </a:fld>
            <a:endParaRPr lang="en-US"/>
          </a:p>
        </p:txBody>
      </p:sp>
    </p:spTree>
    <p:extLst>
      <p:ext uri="{BB962C8B-B14F-4D97-AF65-F5344CB8AC3E}">
        <p14:creationId xmlns:p14="http://schemas.microsoft.com/office/powerpoint/2010/main" val="148982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part of</a:t>
            </a:r>
            <a:r>
              <a:rPr lang="en-US" baseline="0" dirty="0" smtClean="0"/>
              <a:t> our data analysis is to know understand our responses and the predictors</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3</a:t>
            </a:fld>
            <a:endParaRPr lang="en-US"/>
          </a:p>
        </p:txBody>
      </p:sp>
    </p:spTree>
    <p:extLst>
      <p:ext uri="{BB962C8B-B14F-4D97-AF65-F5344CB8AC3E}">
        <p14:creationId xmlns:p14="http://schemas.microsoft.com/office/powerpoint/2010/main" val="2545469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Exploratory data analysis and not confirmatory</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4</a:t>
            </a:fld>
            <a:endParaRPr lang="en-US"/>
          </a:p>
        </p:txBody>
      </p:sp>
    </p:spTree>
    <p:extLst>
      <p:ext uri="{BB962C8B-B14F-4D97-AF65-F5344CB8AC3E}">
        <p14:creationId xmlns:p14="http://schemas.microsoft.com/office/powerpoint/2010/main" val="311502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t>Oxygen sat. appears to have logarithmic relationship with RMSSD, pNN50, SD1 &amp; SD2.</a:t>
            </a:r>
          </a:p>
          <a:p>
            <a:pPr marL="285750" indent="-285750">
              <a:buFont typeface="Arial" panose="020B0604020202020204" pitchFamily="34" charset="0"/>
              <a:buChar char="•"/>
            </a:pPr>
            <a:r>
              <a:rPr lang="en-US" sz="1200" dirty="0" smtClean="0"/>
              <a:t>Resting HR should have negative association with HRV…does with RMSSD and pNN50, has positive association with ratios.</a:t>
            </a:r>
          </a:p>
          <a:p>
            <a:pPr marL="285750" indent="-285750">
              <a:buFont typeface="Arial" panose="020B0604020202020204" pitchFamily="34" charset="0"/>
              <a:buChar char="•"/>
            </a:pPr>
            <a:r>
              <a:rPr lang="en-US" sz="1200" dirty="0" smtClean="0"/>
              <a:t>RMSSD, pNN50, SD2 closely related. RMSSD and SD1 display same information as each other.</a:t>
            </a:r>
            <a:endParaRPr lang="en-US" sz="1200" dirty="0"/>
          </a:p>
        </p:txBody>
      </p:sp>
      <p:sp>
        <p:nvSpPr>
          <p:cNvPr id="4" name="Slide Number Placeholder 3"/>
          <p:cNvSpPr>
            <a:spLocks noGrp="1"/>
          </p:cNvSpPr>
          <p:nvPr>
            <p:ph type="sldNum" sz="quarter" idx="10"/>
          </p:nvPr>
        </p:nvSpPr>
        <p:spPr/>
        <p:txBody>
          <a:bodyPr/>
          <a:lstStyle/>
          <a:p>
            <a:fld id="{ECC4BB67-ADAC-481E-956B-68DAE58948F3}" type="slidenum">
              <a:rPr lang="en-US" smtClean="0"/>
              <a:t>5</a:t>
            </a:fld>
            <a:endParaRPr lang="en-US"/>
          </a:p>
        </p:txBody>
      </p:sp>
    </p:spTree>
    <p:extLst>
      <p:ext uri="{BB962C8B-B14F-4D97-AF65-F5344CB8AC3E}">
        <p14:creationId xmlns:p14="http://schemas.microsoft.com/office/powerpoint/2010/main" val="200322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the response variables</a:t>
            </a:r>
            <a:r>
              <a:rPr lang="en-US" baseline="0" dirty="0" smtClean="0"/>
              <a:t> have made a clear relationship </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6</a:t>
            </a:fld>
            <a:endParaRPr lang="en-US"/>
          </a:p>
        </p:txBody>
      </p:sp>
    </p:spTree>
    <p:extLst>
      <p:ext uri="{BB962C8B-B14F-4D97-AF65-F5344CB8AC3E}">
        <p14:creationId xmlns:p14="http://schemas.microsoft.com/office/powerpoint/2010/main" val="18363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see very little change in the both our predictors</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7</a:t>
            </a:fld>
            <a:endParaRPr lang="en-US"/>
          </a:p>
        </p:txBody>
      </p:sp>
    </p:spTree>
    <p:extLst>
      <p:ext uri="{BB962C8B-B14F-4D97-AF65-F5344CB8AC3E}">
        <p14:creationId xmlns:p14="http://schemas.microsoft.com/office/powerpoint/2010/main" val="919227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is circled. RMSSD and PNN</a:t>
            </a:r>
            <a:r>
              <a:rPr lang="en-US" baseline="0" dirty="0" smtClean="0"/>
              <a:t> 50 both has less variation for the </a:t>
            </a:r>
            <a:r>
              <a:rPr lang="en-US" baseline="0" dirty="0" err="1" smtClean="0"/>
              <a:t>sherpa</a:t>
            </a:r>
            <a:endParaRPr lang="en-US" baseline="0" dirty="0" smtClean="0"/>
          </a:p>
          <a:p>
            <a:r>
              <a:rPr lang="en-US" baseline="0" dirty="0" smtClean="0"/>
              <a:t>Spread larger for the students</a:t>
            </a:r>
          </a:p>
          <a:p>
            <a:r>
              <a:rPr lang="en-US" baseline="0" dirty="0" smtClean="0"/>
              <a:t>Multiplicative or Exponential relationship between two groups – supports the log transformation</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8</a:t>
            </a:fld>
            <a:endParaRPr lang="en-US"/>
          </a:p>
        </p:txBody>
      </p:sp>
    </p:spTree>
    <p:extLst>
      <p:ext uri="{BB962C8B-B14F-4D97-AF65-F5344CB8AC3E}">
        <p14:creationId xmlns:p14="http://schemas.microsoft.com/office/powerpoint/2010/main" val="196045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 lines no interaction; the more non-parallel they</a:t>
            </a:r>
            <a:r>
              <a:rPr lang="en-US" baseline="0" dirty="0" smtClean="0"/>
              <a:t> are the more stronger the interaction</a:t>
            </a:r>
            <a:endParaRPr lang="en-US" dirty="0"/>
          </a:p>
        </p:txBody>
      </p:sp>
      <p:sp>
        <p:nvSpPr>
          <p:cNvPr id="4" name="Slide Number Placeholder 3"/>
          <p:cNvSpPr>
            <a:spLocks noGrp="1"/>
          </p:cNvSpPr>
          <p:nvPr>
            <p:ph type="sldNum" sz="quarter" idx="10"/>
          </p:nvPr>
        </p:nvSpPr>
        <p:spPr/>
        <p:txBody>
          <a:bodyPr/>
          <a:lstStyle/>
          <a:p>
            <a:fld id="{ECC4BB67-ADAC-481E-956B-68DAE58948F3}" type="slidenum">
              <a:rPr lang="en-US" smtClean="0"/>
              <a:t>9</a:t>
            </a:fld>
            <a:endParaRPr lang="en-US"/>
          </a:p>
        </p:txBody>
      </p:sp>
    </p:spTree>
    <p:extLst>
      <p:ext uri="{BB962C8B-B14F-4D97-AF65-F5344CB8AC3E}">
        <p14:creationId xmlns:p14="http://schemas.microsoft.com/office/powerpoint/2010/main" val="322202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4DF437-E10F-4677-9200-ACFC479AA98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FD3FE-2B88-4002-A5D6-9FFBD3A8DCFF}" type="slidenum">
              <a:rPr lang="en-US" smtClean="0"/>
              <a:t>‹#›</a:t>
            </a:fld>
            <a:endParaRPr lang="en-US"/>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DF437-E10F-4677-9200-ACFC479AA98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FD3FE-2B88-4002-A5D6-9FFBD3A8DCF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4DF437-E10F-4677-9200-ACFC479AA98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FD3FE-2B88-4002-A5D6-9FFBD3A8DCF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4DF437-E10F-4677-9200-ACFC479AA98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FD3FE-2B88-4002-A5D6-9FFBD3A8DCF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DF437-E10F-4677-9200-ACFC479AA98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FD3FE-2B88-4002-A5D6-9FFBD3A8DCF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4DF437-E10F-4677-9200-ACFC479AA985}"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FD3FE-2B88-4002-A5D6-9FFBD3A8DCF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4DF437-E10F-4677-9200-ACFC479AA985}" type="datetimeFigureOut">
              <a:rPr lang="en-US" smtClean="0"/>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FD3FE-2B88-4002-A5D6-9FFBD3A8DCFF}"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4DF437-E10F-4677-9200-ACFC479AA985}" type="datetimeFigureOut">
              <a:rPr lang="en-US" smtClean="0"/>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FD3FE-2B88-4002-A5D6-9FFBD3A8DCF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DF437-E10F-4677-9200-ACFC479AA985}" type="datetimeFigureOut">
              <a:rPr lang="en-US" smtClean="0"/>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FD3FE-2B88-4002-A5D6-9FFBD3A8DCF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DF437-E10F-4677-9200-ACFC479AA985}"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FD3FE-2B88-4002-A5D6-9FFBD3A8DCF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DF437-E10F-4677-9200-ACFC479AA985}"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FD3FE-2B88-4002-A5D6-9FFBD3A8DCFF}" type="slidenum">
              <a:rPr lang="en-US" smtClean="0"/>
              <a:t>‹#›</a:t>
            </a:fld>
            <a:endParaRPr lang="en-US"/>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84DF437-E10F-4677-9200-ACFC479AA985}" type="datetimeFigureOut">
              <a:rPr lang="en-US" smtClean="0"/>
              <a:t>1/9/2018</a:t>
            </a:fld>
            <a:endParaRPr lang="en-US"/>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1BFD3FE-2B88-4002-A5D6-9FFBD3A8DC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987" y="5630422"/>
            <a:ext cx="7516013" cy="882119"/>
          </a:xfrm>
        </p:spPr>
        <p:txBody>
          <a:bodyPr/>
          <a:lstStyle/>
          <a:p>
            <a:r>
              <a:rPr lang="en-US" sz="3200" b="1" dirty="0" smtClean="0"/>
              <a:t>Presented by: Sanjay Tamrakar</a:t>
            </a:r>
            <a:endParaRPr lang="en-US" sz="3200" b="1" dirty="0"/>
          </a:p>
          <a:p>
            <a:endParaRPr lang="en-US" dirty="0"/>
          </a:p>
        </p:txBody>
      </p:sp>
      <p:sp>
        <p:nvSpPr>
          <p:cNvPr id="2" name="Title 1"/>
          <p:cNvSpPr>
            <a:spLocks noGrp="1"/>
          </p:cNvSpPr>
          <p:nvPr>
            <p:ph type="ctrTitle"/>
          </p:nvPr>
        </p:nvSpPr>
        <p:spPr>
          <a:xfrm>
            <a:off x="-962167" y="472349"/>
            <a:ext cx="10058400" cy="1452233"/>
          </a:xfrm>
        </p:spPr>
        <p:txBody>
          <a:bodyPr/>
          <a:lstStyle/>
          <a:p>
            <a:pPr marL="182880" indent="0" algn="ctr">
              <a:buNone/>
            </a:pPr>
            <a:r>
              <a:rPr lang="en-US" dirty="0">
                <a:effectLst/>
              </a:rPr>
              <a:t>Heart Rate Variability </a:t>
            </a:r>
          </a:p>
        </p:txBody>
      </p:sp>
      <p:sp>
        <p:nvSpPr>
          <p:cNvPr id="4" name="TextBox 3"/>
          <p:cNvSpPr txBox="1"/>
          <p:nvPr/>
        </p:nvSpPr>
        <p:spPr>
          <a:xfrm>
            <a:off x="182880" y="2104485"/>
            <a:ext cx="10108276" cy="800219"/>
          </a:xfrm>
          <a:prstGeom prst="rect">
            <a:avLst/>
          </a:prstGeom>
          <a:noFill/>
        </p:spPr>
        <p:txBody>
          <a:bodyPr wrap="square" rtlCol="0">
            <a:spAutoFit/>
          </a:bodyPr>
          <a:lstStyle/>
          <a:p>
            <a:r>
              <a:rPr lang="en-US" sz="2800" dirty="0"/>
              <a:t>Sherpa vs. Miami students at 4500m elevation</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3823187"/>
            <a:ext cx="3821373" cy="3044203"/>
          </a:xfrm>
          <a:prstGeom prst="rect">
            <a:avLst/>
          </a:prstGeom>
        </p:spPr>
      </p:pic>
      <p:pic>
        <p:nvPicPr>
          <p:cNvPr id="6" name="Picture 5"/>
          <p:cNvPicPr>
            <a:picLocks noChangeAspect="1"/>
          </p:cNvPicPr>
          <p:nvPr/>
        </p:nvPicPr>
        <p:blipFill>
          <a:blip r:embed="rId4">
            <a:clrChange>
              <a:clrFrom>
                <a:srgbClr val="EBFFFF"/>
              </a:clrFrom>
              <a:clrTo>
                <a:srgbClr val="EBFFFF">
                  <a:alpha val="0"/>
                </a:srgbClr>
              </a:clrTo>
            </a:clrChange>
            <a:duotone>
              <a:prstClr val="black"/>
              <a:schemeClr val="accent6">
                <a:tint val="45000"/>
                <a:satMod val="400000"/>
              </a:schemeClr>
            </a:duotone>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888404" y="167416"/>
            <a:ext cx="4221707" cy="5411337"/>
          </a:xfrm>
          <a:prstGeom prst="rect">
            <a:avLst/>
          </a:prstGeom>
        </p:spPr>
      </p:pic>
    </p:spTree>
    <p:extLst>
      <p:ext uri="{BB962C8B-B14F-4D97-AF65-F5344CB8AC3E}">
        <p14:creationId xmlns:p14="http://schemas.microsoft.com/office/powerpoint/2010/main" val="837962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050" y="264191"/>
            <a:ext cx="8683348" cy="1143000"/>
          </a:xfrm>
        </p:spPr>
        <p:txBody>
          <a:bodyPr/>
          <a:lstStyle/>
          <a:p>
            <a:pPr marL="0" indent="0">
              <a:buNone/>
            </a:pPr>
            <a:r>
              <a:rPr lang="en-US" sz="4000" dirty="0" smtClean="0">
                <a:effectLst/>
              </a:rPr>
              <a:t>Welch Two </a:t>
            </a:r>
            <a:r>
              <a:rPr lang="en-US" sz="4000" dirty="0">
                <a:effectLst/>
              </a:rPr>
              <a:t>S</a:t>
            </a:r>
            <a:r>
              <a:rPr lang="en-US" sz="4000" dirty="0" smtClean="0">
                <a:effectLst/>
              </a:rPr>
              <a:t>ample </a:t>
            </a:r>
            <a:r>
              <a:rPr lang="en-US" sz="4000" dirty="0">
                <a:effectLst/>
              </a:rPr>
              <a:t>T</a:t>
            </a:r>
            <a:r>
              <a:rPr lang="en-US" sz="4000" dirty="0" smtClean="0">
                <a:effectLst/>
              </a:rPr>
              <a:t>-test </a:t>
            </a:r>
            <a:r>
              <a:rPr lang="en-US" sz="4000" dirty="0">
                <a:effectLst/>
              </a:rPr>
              <a:t>(RMSSD)</a:t>
            </a:r>
          </a:p>
        </p:txBody>
      </p:sp>
      <p:sp>
        <p:nvSpPr>
          <p:cNvPr id="3" name="Content Placeholder 2"/>
          <p:cNvSpPr>
            <a:spLocks noGrp="1"/>
          </p:cNvSpPr>
          <p:nvPr>
            <p:ph sz="quarter" idx="13"/>
          </p:nvPr>
        </p:nvSpPr>
        <p:spPr>
          <a:xfrm>
            <a:off x="1637731" y="1392072"/>
            <a:ext cx="8488908" cy="4192592"/>
          </a:xfrm>
        </p:spPr>
        <p:txBody>
          <a:bodyPr>
            <a:normAutofit/>
          </a:bodyPr>
          <a:lstStyle/>
          <a:p>
            <a:pPr marL="45720" indent="0">
              <a:buNone/>
            </a:pPr>
            <a:r>
              <a:rPr lang="en-US" dirty="0" smtClean="0"/>
              <a:t>Two reasons:</a:t>
            </a:r>
          </a:p>
          <a:p>
            <a:pPr marL="45720" indent="0">
              <a:buNone/>
            </a:pPr>
            <a:r>
              <a:rPr lang="en-US" dirty="0" smtClean="0"/>
              <a:t>Unequal variance</a:t>
            </a:r>
          </a:p>
          <a:p>
            <a:pPr marL="45720" indent="0">
              <a:buNone/>
            </a:pPr>
            <a:r>
              <a:rPr lang="en-US" dirty="0" smtClean="0"/>
              <a:t>Unequal number of samples</a:t>
            </a:r>
          </a:p>
          <a:p>
            <a:pPr marL="45720" indent="0">
              <a:buNone/>
            </a:pPr>
            <a:endParaRPr lang="en-US" dirty="0"/>
          </a:p>
          <a:p>
            <a:pPr marL="45720" indent="0">
              <a:buNone/>
            </a:pPr>
            <a:r>
              <a:rPr lang="en-US" dirty="0" smtClean="0"/>
              <a:t>Welch </a:t>
            </a:r>
            <a:r>
              <a:rPr lang="en-US" dirty="0"/>
              <a:t>Two Sample </a:t>
            </a:r>
            <a:r>
              <a:rPr lang="en-US" dirty="0" smtClean="0"/>
              <a:t>t-test</a:t>
            </a:r>
            <a:endParaRPr lang="en-US" dirty="0"/>
          </a:p>
          <a:p>
            <a:pPr marL="45720" indent="0">
              <a:buNone/>
            </a:pPr>
            <a:r>
              <a:rPr lang="en-US" dirty="0"/>
              <a:t>data:  </a:t>
            </a:r>
            <a:r>
              <a:rPr lang="en-US" dirty="0" err="1"/>
              <a:t>finaldata</a:t>
            </a:r>
            <a:r>
              <a:rPr lang="en-US" dirty="0"/>
              <a:t>[8:24, 3] and </a:t>
            </a:r>
            <a:r>
              <a:rPr lang="en-US" dirty="0" err="1"/>
              <a:t>finaldata</a:t>
            </a:r>
            <a:r>
              <a:rPr lang="en-US" dirty="0"/>
              <a:t>[1:7, 3]</a:t>
            </a:r>
          </a:p>
          <a:p>
            <a:pPr marL="45720" indent="0">
              <a:buNone/>
            </a:pPr>
            <a:r>
              <a:rPr lang="en-US" dirty="0"/>
              <a:t>t = 2.4895, </a:t>
            </a:r>
            <a:r>
              <a:rPr lang="en-US" dirty="0" err="1"/>
              <a:t>df</a:t>
            </a:r>
            <a:r>
              <a:rPr lang="en-US" dirty="0"/>
              <a:t> = 21.83, p-value = 0.02091</a:t>
            </a:r>
          </a:p>
          <a:p>
            <a:pPr marL="45720" indent="0">
              <a:buNone/>
            </a:pPr>
            <a:r>
              <a:rPr lang="en-US" dirty="0"/>
              <a:t>alternative hypothesis: true difference in means is not equal to 0</a:t>
            </a:r>
          </a:p>
          <a:p>
            <a:pPr marL="45720" indent="0">
              <a:buNone/>
            </a:pPr>
            <a:endParaRPr lang="en-US" dirty="0"/>
          </a:p>
        </p:txBody>
      </p:sp>
    </p:spTree>
    <p:extLst>
      <p:ext uri="{BB962C8B-B14F-4D97-AF65-F5344CB8AC3E}">
        <p14:creationId xmlns:p14="http://schemas.microsoft.com/office/powerpoint/2010/main" val="2140523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722" y="182305"/>
            <a:ext cx="8683348" cy="1143000"/>
          </a:xfrm>
        </p:spPr>
        <p:txBody>
          <a:bodyPr/>
          <a:lstStyle/>
          <a:p>
            <a:pPr marL="0" indent="0" algn="ctr">
              <a:buNone/>
            </a:pPr>
            <a:r>
              <a:rPr lang="en-US" dirty="0">
                <a:effectLst/>
              </a:rPr>
              <a:t>Models</a:t>
            </a:r>
          </a:p>
        </p:txBody>
      </p:sp>
      <p:sp>
        <p:nvSpPr>
          <p:cNvPr id="3" name="Content Placeholder 2"/>
          <p:cNvSpPr>
            <a:spLocks noGrp="1"/>
          </p:cNvSpPr>
          <p:nvPr>
            <p:ph sz="quarter" idx="13"/>
          </p:nvPr>
        </p:nvSpPr>
        <p:spPr>
          <a:xfrm>
            <a:off x="1373873" y="1392072"/>
            <a:ext cx="10308611" cy="4288126"/>
          </a:xfrm>
        </p:spPr>
        <p:txBody>
          <a:bodyPr/>
          <a:lstStyle/>
          <a:p>
            <a:r>
              <a:rPr lang="en-US" b="1" dirty="0"/>
              <a:t>Basic Model</a:t>
            </a:r>
            <a:r>
              <a:rPr lang="en-US" dirty="0" smtClean="0"/>
              <a:t>:</a:t>
            </a:r>
          </a:p>
          <a:p>
            <a:endParaRPr lang="en-US" dirty="0"/>
          </a:p>
          <a:p>
            <a:pPr marL="45720" indent="0">
              <a:buNone/>
            </a:pPr>
            <a:r>
              <a:rPr lang="en-US" i="1" dirty="0" smtClean="0"/>
              <a:t>  </a:t>
            </a:r>
            <a:r>
              <a:rPr lang="en-US" i="1" dirty="0" err="1" smtClean="0"/>
              <a:t>log_RMSSD</a:t>
            </a:r>
            <a:r>
              <a:rPr lang="en-US" i="1" dirty="0" smtClean="0"/>
              <a:t> </a:t>
            </a:r>
            <a:r>
              <a:rPr lang="en-US" dirty="0"/>
              <a:t>= </a:t>
            </a:r>
            <a:r>
              <a:rPr lang="en-US" i="1" dirty="0"/>
              <a:t>β</a:t>
            </a:r>
            <a:r>
              <a:rPr lang="en-US" i="1" baseline="-25000" dirty="0"/>
              <a:t>0</a:t>
            </a:r>
            <a:r>
              <a:rPr lang="en-US" i="1" dirty="0"/>
              <a:t> </a:t>
            </a:r>
            <a:r>
              <a:rPr lang="en-US" dirty="0"/>
              <a:t>+ </a:t>
            </a:r>
            <a:r>
              <a:rPr lang="en-US" i="1" dirty="0"/>
              <a:t>β</a:t>
            </a:r>
            <a:r>
              <a:rPr lang="en-US" i="1" baseline="-25000" dirty="0"/>
              <a:t>1</a:t>
            </a:r>
            <a:r>
              <a:rPr lang="en-US" i="1" dirty="0"/>
              <a:t>*</a:t>
            </a:r>
            <a:r>
              <a:rPr lang="en-US" i="1" dirty="0" err="1"/>
              <a:t>Oxygen_Saturation</a:t>
            </a:r>
            <a:r>
              <a:rPr lang="en-US" i="1" dirty="0"/>
              <a:t> </a:t>
            </a:r>
            <a:r>
              <a:rPr lang="en-US" dirty="0"/>
              <a:t>+ </a:t>
            </a:r>
            <a:r>
              <a:rPr lang="en-US" i="1" dirty="0"/>
              <a:t>β</a:t>
            </a:r>
            <a:r>
              <a:rPr lang="en-US" i="1" baseline="-25000" dirty="0"/>
              <a:t>2</a:t>
            </a:r>
            <a:r>
              <a:rPr lang="en-US" i="1" dirty="0"/>
              <a:t>*HR/min </a:t>
            </a:r>
            <a:r>
              <a:rPr lang="en-US" dirty="0"/>
              <a:t>+ </a:t>
            </a:r>
            <a:r>
              <a:rPr lang="en-US" i="1" dirty="0"/>
              <a:t>β</a:t>
            </a:r>
            <a:r>
              <a:rPr lang="en-US" i="1" baseline="-25000" dirty="0"/>
              <a:t>3</a:t>
            </a:r>
            <a:r>
              <a:rPr lang="en-US" i="1" dirty="0"/>
              <a:t>*Sherpa + ε</a:t>
            </a:r>
          </a:p>
          <a:p>
            <a:endParaRPr lang="en-US" i="1" dirty="0"/>
          </a:p>
          <a:p>
            <a:r>
              <a:rPr lang="en-US" b="1" i="1" dirty="0"/>
              <a:t>Possible </a:t>
            </a:r>
            <a:r>
              <a:rPr lang="en-US" b="1" i="1" dirty="0" smtClean="0"/>
              <a:t>Interactions</a:t>
            </a:r>
            <a:r>
              <a:rPr lang="en-US" i="1" dirty="0" smtClean="0"/>
              <a:t>:</a:t>
            </a:r>
          </a:p>
          <a:p>
            <a:endParaRPr lang="en-US" dirty="0"/>
          </a:p>
          <a:p>
            <a:pPr marL="45720" indent="0">
              <a:buNone/>
            </a:pPr>
            <a:r>
              <a:rPr lang="en-US" i="1" dirty="0" smtClean="0"/>
              <a:t>  </a:t>
            </a:r>
            <a:r>
              <a:rPr lang="en-US" i="1" dirty="0" err="1" smtClean="0"/>
              <a:t>log_RMSSD</a:t>
            </a:r>
            <a:r>
              <a:rPr lang="en-US" i="1" dirty="0" smtClean="0"/>
              <a:t> </a:t>
            </a:r>
            <a:r>
              <a:rPr lang="en-US" dirty="0"/>
              <a:t>= </a:t>
            </a:r>
            <a:r>
              <a:rPr lang="en-US" i="1" dirty="0" smtClean="0"/>
              <a:t>β</a:t>
            </a:r>
            <a:r>
              <a:rPr lang="en-US" i="1" baseline="-25000" dirty="0" smtClean="0"/>
              <a:t>0</a:t>
            </a:r>
            <a:r>
              <a:rPr lang="en-US" i="1" dirty="0" smtClean="0"/>
              <a:t> </a:t>
            </a:r>
            <a:r>
              <a:rPr lang="en-US" dirty="0"/>
              <a:t>+ </a:t>
            </a:r>
            <a:r>
              <a:rPr lang="en-US" i="1" dirty="0"/>
              <a:t>β</a:t>
            </a:r>
            <a:r>
              <a:rPr lang="en-US" i="1" baseline="-25000" dirty="0"/>
              <a:t>1</a:t>
            </a:r>
            <a:r>
              <a:rPr lang="en-US" i="1" dirty="0"/>
              <a:t>*</a:t>
            </a:r>
            <a:r>
              <a:rPr lang="en-US" i="1" dirty="0" err="1"/>
              <a:t>Oxygen_Saturation</a:t>
            </a:r>
            <a:r>
              <a:rPr lang="en-US" i="1" dirty="0"/>
              <a:t> </a:t>
            </a:r>
            <a:r>
              <a:rPr lang="en-US" dirty="0"/>
              <a:t>+ </a:t>
            </a:r>
            <a:r>
              <a:rPr lang="en-US" i="1" dirty="0"/>
              <a:t>β</a:t>
            </a:r>
            <a:r>
              <a:rPr lang="en-US" i="1" baseline="-25000" dirty="0"/>
              <a:t>2</a:t>
            </a:r>
            <a:r>
              <a:rPr lang="en-US" i="1" dirty="0"/>
              <a:t>*HR/min </a:t>
            </a:r>
            <a:r>
              <a:rPr lang="en-US" dirty="0"/>
              <a:t>+ </a:t>
            </a:r>
            <a:r>
              <a:rPr lang="en-US" i="1" dirty="0"/>
              <a:t>β</a:t>
            </a:r>
            <a:r>
              <a:rPr lang="en-US" i="1" baseline="-25000" dirty="0"/>
              <a:t>3</a:t>
            </a:r>
            <a:r>
              <a:rPr lang="en-US" i="1" dirty="0"/>
              <a:t>*Sherpa + </a:t>
            </a:r>
            <a:r>
              <a:rPr lang="en-US" i="1" dirty="0" smtClean="0"/>
              <a:t>		         		β</a:t>
            </a:r>
            <a:r>
              <a:rPr lang="en-US" i="1" baseline="-25000" dirty="0" smtClean="0"/>
              <a:t>4</a:t>
            </a:r>
            <a:r>
              <a:rPr lang="en-US" i="1" dirty="0" smtClean="0"/>
              <a:t>*</a:t>
            </a:r>
            <a:r>
              <a:rPr lang="en-US" i="1" dirty="0" err="1" smtClean="0"/>
              <a:t>Oxygen_Saturation</a:t>
            </a:r>
            <a:r>
              <a:rPr lang="en-US" i="1" dirty="0" smtClean="0"/>
              <a:t>*HR/min </a:t>
            </a:r>
            <a:r>
              <a:rPr lang="en-US" dirty="0"/>
              <a:t>+ </a:t>
            </a:r>
            <a:r>
              <a:rPr lang="en-US" i="1" dirty="0" smtClean="0"/>
              <a:t>β</a:t>
            </a:r>
            <a:r>
              <a:rPr lang="en-US" i="1" baseline="-25000" dirty="0" smtClean="0"/>
              <a:t>5</a:t>
            </a:r>
            <a:r>
              <a:rPr lang="en-US" i="1" dirty="0" smtClean="0"/>
              <a:t>*</a:t>
            </a:r>
            <a:r>
              <a:rPr lang="en-US" i="1" dirty="0" err="1" smtClean="0"/>
              <a:t>Oxygen_Saturation</a:t>
            </a:r>
            <a:r>
              <a:rPr lang="en-US" i="1" dirty="0" smtClean="0"/>
              <a:t>*Sherpa </a:t>
            </a:r>
            <a:r>
              <a:rPr lang="en-US" dirty="0" smtClean="0"/>
              <a:t>+  			</a:t>
            </a:r>
            <a:r>
              <a:rPr lang="en-US" i="1" dirty="0" smtClean="0"/>
              <a:t>β</a:t>
            </a:r>
            <a:r>
              <a:rPr lang="en-US" i="1" baseline="-25000" dirty="0" smtClean="0"/>
              <a:t>6</a:t>
            </a:r>
            <a:r>
              <a:rPr lang="en-US" i="1" dirty="0" smtClean="0"/>
              <a:t>*HR/min*Sherpa </a:t>
            </a:r>
            <a:r>
              <a:rPr lang="en-US" i="1" dirty="0"/>
              <a:t>+ ε</a:t>
            </a:r>
            <a:endParaRPr lang="en-US" dirty="0"/>
          </a:p>
          <a:p>
            <a:endParaRPr lang="en-US" dirty="0"/>
          </a:p>
        </p:txBody>
      </p:sp>
    </p:spTree>
    <p:extLst>
      <p:ext uri="{BB962C8B-B14F-4D97-AF65-F5344CB8AC3E}">
        <p14:creationId xmlns:p14="http://schemas.microsoft.com/office/powerpoint/2010/main" val="664175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653" y="400670"/>
            <a:ext cx="8683348" cy="1143000"/>
          </a:xfrm>
          <a:effectLst/>
        </p:spPr>
        <p:txBody>
          <a:bodyPr/>
          <a:lstStyle/>
          <a:p>
            <a:pPr marL="0" indent="0" algn="ctr">
              <a:buNone/>
            </a:pPr>
            <a:r>
              <a:rPr lang="en-US" dirty="0" smtClean="0">
                <a:effectLst/>
              </a:rPr>
              <a:t> Basic Model</a:t>
            </a:r>
            <a:endParaRPr lang="en-US" dirty="0">
              <a:effectLst/>
            </a:endParaRPr>
          </a:p>
        </p:txBody>
      </p:sp>
      <p:sp>
        <p:nvSpPr>
          <p:cNvPr id="3" name="Content Placeholder 2"/>
          <p:cNvSpPr>
            <a:spLocks noGrp="1"/>
          </p:cNvSpPr>
          <p:nvPr>
            <p:ph sz="quarter" idx="13"/>
          </p:nvPr>
        </p:nvSpPr>
        <p:spPr>
          <a:xfrm>
            <a:off x="1160060" y="1228299"/>
            <a:ext cx="10768083" cy="5145205"/>
          </a:xfrm>
        </p:spPr>
        <p:txBody>
          <a:bodyPr>
            <a:normAutofit/>
          </a:bodyPr>
          <a:lstStyle/>
          <a:p>
            <a:pPr marL="45720" indent="0">
              <a:buNone/>
            </a:pPr>
            <a:r>
              <a:rPr lang="en-US" dirty="0" smtClean="0"/>
              <a:t>Coefficients</a:t>
            </a:r>
            <a:r>
              <a:rPr lang="en-US" dirty="0"/>
              <a:t>: </a:t>
            </a:r>
          </a:p>
          <a:p>
            <a:pPr marL="45720" indent="0">
              <a:buNone/>
            </a:pPr>
            <a:r>
              <a:rPr lang="en-US" dirty="0" smtClean="0"/>
              <a:t>                                          Estimate   Std</a:t>
            </a:r>
            <a:r>
              <a:rPr lang="en-US" dirty="0"/>
              <a:t>. Error </a:t>
            </a:r>
            <a:r>
              <a:rPr lang="en-US" dirty="0" smtClean="0"/>
              <a:t>  t </a:t>
            </a:r>
            <a:r>
              <a:rPr lang="en-US" dirty="0"/>
              <a:t>value </a:t>
            </a:r>
            <a:r>
              <a:rPr lang="en-US" dirty="0" smtClean="0"/>
              <a:t>  </a:t>
            </a:r>
            <a:r>
              <a:rPr lang="en-US" dirty="0" err="1" smtClean="0"/>
              <a:t>Pr</a:t>
            </a:r>
            <a:r>
              <a:rPr lang="en-US" dirty="0"/>
              <a:t>(&gt;|t|) </a:t>
            </a:r>
          </a:p>
          <a:p>
            <a:pPr marL="45720" indent="0">
              <a:buNone/>
            </a:pPr>
            <a:r>
              <a:rPr lang="en-US" dirty="0"/>
              <a:t>(Intercept</a:t>
            </a:r>
            <a:r>
              <a:rPr lang="en-US" dirty="0" smtClean="0"/>
              <a:t>)                          -</a:t>
            </a:r>
            <a:r>
              <a:rPr lang="en-US" dirty="0"/>
              <a:t>0.98215 </a:t>
            </a:r>
            <a:r>
              <a:rPr lang="en-US" dirty="0" smtClean="0"/>
              <a:t>   3.71943    -</a:t>
            </a:r>
            <a:r>
              <a:rPr lang="en-US" dirty="0"/>
              <a:t>0.264 </a:t>
            </a:r>
            <a:r>
              <a:rPr lang="en-US" dirty="0" smtClean="0"/>
              <a:t>   0.79444 </a:t>
            </a:r>
            <a:endParaRPr lang="en-US" dirty="0"/>
          </a:p>
          <a:p>
            <a:pPr marL="45720" indent="0">
              <a:buNone/>
            </a:pPr>
            <a:r>
              <a:rPr lang="en-US" dirty="0" err="1" smtClean="0"/>
              <a:t>Oxygen.Saturation</a:t>
            </a:r>
            <a:r>
              <a:rPr lang="en-US" dirty="0" smtClean="0"/>
              <a:t>                0.07975    0.03687     2.163     0.04283 </a:t>
            </a:r>
            <a:r>
              <a:rPr lang="en-US" dirty="0"/>
              <a:t>* </a:t>
            </a:r>
          </a:p>
          <a:p>
            <a:pPr marL="45720" indent="0">
              <a:buNone/>
            </a:pPr>
            <a:r>
              <a:rPr lang="en-US" dirty="0" smtClean="0"/>
              <a:t>Mean.HR</a:t>
            </a:r>
            <a:r>
              <a:rPr lang="en-US" dirty="0"/>
              <a:t>..</a:t>
            </a:r>
            <a:r>
              <a:rPr lang="en-US" dirty="0" err="1"/>
              <a:t>per.min</a:t>
            </a:r>
            <a:r>
              <a:rPr lang="en-US" dirty="0"/>
              <a:t> </a:t>
            </a:r>
            <a:r>
              <a:rPr lang="en-US" dirty="0" smtClean="0"/>
              <a:t>               -</a:t>
            </a:r>
            <a:r>
              <a:rPr lang="en-US" dirty="0"/>
              <a:t>0.03464 </a:t>
            </a:r>
            <a:r>
              <a:rPr lang="en-US" dirty="0" smtClean="0"/>
              <a:t>  0.01209    -</a:t>
            </a:r>
            <a:r>
              <a:rPr lang="en-US" dirty="0"/>
              <a:t>2.866 </a:t>
            </a:r>
            <a:r>
              <a:rPr lang="en-US" dirty="0" smtClean="0"/>
              <a:t>    0.00955 </a:t>
            </a:r>
            <a:r>
              <a:rPr lang="en-US" dirty="0"/>
              <a:t>** </a:t>
            </a:r>
          </a:p>
          <a:p>
            <a:pPr marL="45720" indent="0">
              <a:buNone/>
            </a:pPr>
            <a:r>
              <a:rPr lang="nn-NO" dirty="0" smtClean="0"/>
              <a:t>sherpaStudent                      0.72117    0.27153     2.656     0.01517 </a:t>
            </a:r>
            <a:r>
              <a:rPr lang="nn-NO" dirty="0"/>
              <a:t>* </a:t>
            </a:r>
          </a:p>
          <a:p>
            <a:pPr marL="45720" indent="0">
              <a:buNone/>
            </a:pPr>
            <a:r>
              <a:rPr lang="en-US" dirty="0" smtClean="0"/>
              <a:t> </a:t>
            </a:r>
            <a:endParaRPr lang="en-US" dirty="0"/>
          </a:p>
          <a:p>
            <a:pPr marL="45720" indent="0">
              <a:buNone/>
            </a:pPr>
            <a:r>
              <a:rPr lang="fr-FR" dirty="0" err="1"/>
              <a:t>Signif</a:t>
            </a:r>
            <a:r>
              <a:rPr lang="fr-FR" dirty="0"/>
              <a:t>. codes: 0 ‘***’ 0.001 ‘**’ 0.01 ‘*’ 0.05 ‘.’ 0.1 ‘ ’ 1 </a:t>
            </a:r>
          </a:p>
          <a:p>
            <a:pPr marL="45720" indent="0">
              <a:buNone/>
            </a:pPr>
            <a:r>
              <a:rPr lang="en-US" dirty="0"/>
              <a:t>Residual standard error: 0.5934 on 20 degrees of freedom </a:t>
            </a:r>
          </a:p>
          <a:p>
            <a:pPr marL="45720" indent="0">
              <a:buNone/>
            </a:pPr>
            <a:r>
              <a:rPr lang="en-US" dirty="0"/>
              <a:t>Multiple R-squared: 0.5967, Adjusted R-squared: 0.5362 </a:t>
            </a:r>
          </a:p>
          <a:p>
            <a:pPr marL="45720" indent="0">
              <a:buNone/>
            </a:pPr>
            <a:r>
              <a:rPr lang="en-US" dirty="0"/>
              <a:t>F-statistic: 9.864 on 3 and 20 DF, p-value: 0.000335 </a:t>
            </a: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48215" y="3997688"/>
            <a:ext cx="3443785" cy="2860312"/>
          </a:xfrm>
          <a:prstGeom prst="rect">
            <a:avLst/>
          </a:prstGeom>
        </p:spPr>
      </p:pic>
    </p:spTree>
    <p:extLst>
      <p:ext uri="{BB962C8B-B14F-4D97-AF65-F5344CB8AC3E}">
        <p14:creationId xmlns:p14="http://schemas.microsoft.com/office/powerpoint/2010/main" val="262675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18" y="387022"/>
            <a:ext cx="9382078" cy="1143000"/>
          </a:xfrm>
        </p:spPr>
        <p:txBody>
          <a:bodyPr/>
          <a:lstStyle/>
          <a:p>
            <a:pPr marL="0" indent="0" algn="ctr">
              <a:buNone/>
            </a:pPr>
            <a:r>
              <a:rPr lang="en-US" dirty="0" smtClean="0">
                <a:effectLst/>
              </a:rPr>
              <a:t> Model with interactions</a:t>
            </a:r>
            <a:endParaRPr lang="en-US" dirty="0"/>
          </a:p>
        </p:txBody>
      </p:sp>
      <p:sp>
        <p:nvSpPr>
          <p:cNvPr id="3" name="Content Placeholder 2"/>
          <p:cNvSpPr>
            <a:spLocks noGrp="1"/>
          </p:cNvSpPr>
          <p:nvPr>
            <p:ph sz="quarter" idx="13"/>
          </p:nvPr>
        </p:nvSpPr>
        <p:spPr>
          <a:xfrm>
            <a:off x="641445" y="1214651"/>
            <a:ext cx="9362364" cy="4629321"/>
          </a:xfrm>
        </p:spPr>
        <p:txBody>
          <a:bodyPr>
            <a:normAutofit fontScale="92500" lnSpcReduction="10000"/>
          </a:bodyPr>
          <a:lstStyle/>
          <a:p>
            <a:pPr marL="45720" indent="0">
              <a:buNone/>
            </a:pPr>
            <a:r>
              <a:rPr lang="en-US" dirty="0" smtClean="0"/>
              <a:t>                                                                           </a:t>
            </a:r>
            <a:r>
              <a:rPr lang="en-US" dirty="0" err="1" smtClean="0"/>
              <a:t>Pr</a:t>
            </a:r>
            <a:r>
              <a:rPr lang="en-US" dirty="0"/>
              <a:t>(&gt;|t|) </a:t>
            </a:r>
          </a:p>
          <a:p>
            <a:pPr marL="45720" indent="0">
              <a:buNone/>
            </a:pPr>
            <a:r>
              <a:rPr lang="en-US" dirty="0"/>
              <a:t>(Intercept</a:t>
            </a:r>
            <a:r>
              <a:rPr lang="en-US" dirty="0" smtClean="0"/>
              <a:t>)                                                             </a:t>
            </a:r>
            <a:r>
              <a:rPr lang="en-US" dirty="0"/>
              <a:t>0.251 </a:t>
            </a:r>
          </a:p>
          <a:p>
            <a:pPr marL="45720" indent="0">
              <a:buNone/>
            </a:pPr>
            <a:r>
              <a:rPr lang="en-US" dirty="0" err="1" smtClean="0"/>
              <a:t>Oxygen.Saturation</a:t>
            </a:r>
            <a:r>
              <a:rPr lang="en-US" dirty="0" smtClean="0"/>
              <a:t> 				      0.301 </a:t>
            </a:r>
            <a:endParaRPr lang="en-US" dirty="0"/>
          </a:p>
          <a:p>
            <a:pPr marL="45720" indent="0">
              <a:buNone/>
            </a:pPr>
            <a:r>
              <a:rPr lang="en-US" dirty="0" smtClean="0"/>
              <a:t>Mean.HR</a:t>
            </a:r>
            <a:r>
              <a:rPr lang="en-US" dirty="0"/>
              <a:t>..</a:t>
            </a:r>
            <a:r>
              <a:rPr lang="en-US" dirty="0" err="1" smtClean="0"/>
              <a:t>per.min</a:t>
            </a:r>
            <a:r>
              <a:rPr lang="en-US" dirty="0" smtClean="0"/>
              <a:t>				      </a:t>
            </a:r>
            <a:r>
              <a:rPr lang="en-US" dirty="0"/>
              <a:t>0.142 </a:t>
            </a:r>
          </a:p>
          <a:p>
            <a:pPr marL="45720" indent="0">
              <a:buNone/>
            </a:pPr>
            <a:r>
              <a:rPr lang="en-US" dirty="0" err="1" smtClean="0"/>
              <a:t>sherpaStudent</a:t>
            </a:r>
            <a:r>
              <a:rPr lang="en-US" dirty="0" smtClean="0"/>
              <a:t> 					      0.474 </a:t>
            </a:r>
            <a:endParaRPr lang="en-US" dirty="0"/>
          </a:p>
          <a:p>
            <a:pPr marL="45720" indent="0">
              <a:buNone/>
            </a:pPr>
            <a:r>
              <a:rPr lang="en-US" dirty="0" err="1" smtClean="0"/>
              <a:t>Oxygen.Saturation</a:t>
            </a:r>
            <a:r>
              <a:rPr lang="en-US" dirty="0" smtClean="0"/>
              <a:t>*Mean.HR</a:t>
            </a:r>
            <a:r>
              <a:rPr lang="en-US" dirty="0"/>
              <a:t>..</a:t>
            </a:r>
            <a:r>
              <a:rPr lang="en-US" dirty="0" err="1"/>
              <a:t>per.min</a:t>
            </a:r>
            <a:r>
              <a:rPr lang="en-US" dirty="0"/>
              <a:t> </a:t>
            </a:r>
            <a:r>
              <a:rPr lang="en-US" dirty="0" smtClean="0"/>
              <a:t>                     0.141 </a:t>
            </a:r>
            <a:endParaRPr lang="en-US" dirty="0"/>
          </a:p>
          <a:p>
            <a:pPr marL="45720" indent="0">
              <a:buNone/>
            </a:pPr>
            <a:r>
              <a:rPr lang="en-US" dirty="0" err="1" smtClean="0"/>
              <a:t>Oxygen.Saturation:sherpaStudent</a:t>
            </a:r>
            <a:r>
              <a:rPr lang="en-US" dirty="0" smtClean="0"/>
              <a:t> 	                  0.715 </a:t>
            </a:r>
            <a:endParaRPr lang="en-US" dirty="0"/>
          </a:p>
          <a:p>
            <a:pPr marL="45720" indent="0">
              <a:buNone/>
            </a:pPr>
            <a:r>
              <a:rPr lang="en-US" dirty="0" smtClean="0"/>
              <a:t>Mean.HR</a:t>
            </a:r>
            <a:r>
              <a:rPr lang="en-US" dirty="0"/>
              <a:t>..</a:t>
            </a:r>
            <a:r>
              <a:rPr lang="en-US" dirty="0" err="1" smtClean="0"/>
              <a:t>per.min:sherpaStudent</a:t>
            </a:r>
            <a:r>
              <a:rPr lang="en-US" dirty="0" smtClean="0"/>
              <a:t> 	                  0.215 </a:t>
            </a:r>
          </a:p>
          <a:p>
            <a:pPr marL="45720" indent="0">
              <a:buNone/>
            </a:pPr>
            <a:endParaRPr lang="en-US" dirty="0"/>
          </a:p>
          <a:p>
            <a:pPr marL="45720" indent="0">
              <a:buNone/>
            </a:pPr>
            <a:r>
              <a:rPr lang="en-US" dirty="0"/>
              <a:t>Residual standard error: 0.56 on 17 degrees of freedom </a:t>
            </a:r>
          </a:p>
          <a:p>
            <a:pPr marL="45720" indent="0">
              <a:buNone/>
            </a:pPr>
            <a:r>
              <a:rPr lang="en-US" dirty="0"/>
              <a:t>Multiple R-squared: 0.6947, Adjusted R-squared: 0.587 </a:t>
            </a:r>
          </a:p>
          <a:p>
            <a:pPr marL="45720" indent="0">
              <a:buNone/>
            </a:pPr>
            <a:r>
              <a:rPr lang="en-US" dirty="0"/>
              <a:t>F-statistic: 6.447 on 6 and 17 DF, p-value: 0.0011 </a:t>
            </a: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48215" y="3997688"/>
            <a:ext cx="3443785" cy="2860312"/>
          </a:xfrm>
          <a:prstGeom prst="rect">
            <a:avLst/>
          </a:prstGeom>
        </p:spPr>
      </p:pic>
    </p:spTree>
    <p:extLst>
      <p:ext uri="{BB962C8B-B14F-4D97-AF65-F5344CB8AC3E}">
        <p14:creationId xmlns:p14="http://schemas.microsoft.com/office/powerpoint/2010/main" val="3915674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EAF83-5BF5-47DB-81D1-05D0308FEA5E}"/>
              </a:ext>
            </a:extLst>
          </p:cNvPr>
          <p:cNvSpPr>
            <a:spLocks noGrp="1"/>
          </p:cNvSpPr>
          <p:nvPr>
            <p:ph type="title"/>
          </p:nvPr>
        </p:nvSpPr>
        <p:spPr>
          <a:xfrm>
            <a:off x="1695018" y="523500"/>
            <a:ext cx="8683348" cy="1143000"/>
          </a:xfrm>
        </p:spPr>
        <p:txBody>
          <a:bodyPr/>
          <a:lstStyle/>
          <a:p>
            <a:pPr marL="0" indent="0" algn="ctr">
              <a:buNone/>
            </a:pPr>
            <a:r>
              <a:rPr lang="en-US" dirty="0" smtClean="0">
                <a:effectLst/>
              </a:rPr>
              <a:t>Model Output</a:t>
            </a:r>
            <a:endParaRPr lang="en-US" dirty="0">
              <a:effectLst/>
            </a:endParaRPr>
          </a:p>
        </p:txBody>
      </p:sp>
      <p:sp>
        <p:nvSpPr>
          <p:cNvPr id="3" name="Content Placeholder 2">
            <a:extLst>
              <a:ext uri="{FF2B5EF4-FFF2-40B4-BE49-F238E27FC236}">
                <a16:creationId xmlns:a16="http://schemas.microsoft.com/office/drawing/2014/main" xmlns="" id="{D36414D8-3D8D-4D04-82AF-1A69C4A28D45}"/>
              </a:ext>
            </a:extLst>
          </p:cNvPr>
          <p:cNvSpPr>
            <a:spLocks noGrp="1"/>
          </p:cNvSpPr>
          <p:nvPr>
            <p:ph sz="quarter" idx="13"/>
          </p:nvPr>
        </p:nvSpPr>
        <p:spPr>
          <a:xfrm>
            <a:off x="1097280" y="2139142"/>
            <a:ext cx="10058400" cy="3729952"/>
          </a:xfrm>
        </p:spPr>
        <p:txBody>
          <a:bodyPr>
            <a:normAutofit/>
          </a:bodyPr>
          <a:lstStyle/>
          <a:p>
            <a:pPr marL="45720" indent="0">
              <a:buNone/>
            </a:pPr>
            <a:r>
              <a:rPr lang="en-US" dirty="0"/>
              <a:t>Predicted(</a:t>
            </a:r>
            <a:r>
              <a:rPr lang="en-US" i="1" dirty="0"/>
              <a:t>log(RMSSD))</a:t>
            </a:r>
            <a:r>
              <a:rPr lang="en-US" dirty="0"/>
              <a:t> = -0.98215 + 0.07975*</a:t>
            </a:r>
            <a:r>
              <a:rPr lang="en-US" i="1" dirty="0"/>
              <a:t>Oxygen Saturation</a:t>
            </a:r>
            <a:r>
              <a:rPr lang="en-US" dirty="0"/>
              <a:t> – 0.03464*</a:t>
            </a:r>
            <a:r>
              <a:rPr lang="en-US" i="1" dirty="0"/>
              <a:t>Mean Heart Rate</a:t>
            </a:r>
            <a:r>
              <a:rPr lang="en-US" dirty="0"/>
              <a:t> </a:t>
            </a:r>
            <a:r>
              <a:rPr lang="en-US" sz="2000" b="1" dirty="0" smtClean="0"/>
              <a:t>+ </a:t>
            </a:r>
            <a:r>
              <a:rPr lang="en-US" sz="2000" b="1" dirty="0"/>
              <a:t>0.72117*</a:t>
            </a:r>
            <a:r>
              <a:rPr lang="en-US" sz="2000" b="1" i="1" dirty="0"/>
              <a:t>Sherpa</a:t>
            </a:r>
          </a:p>
          <a:p>
            <a:pPr marL="201168" lvl="1" indent="0">
              <a:buNone/>
            </a:pPr>
            <a:endParaRPr lang="en-US" sz="2000" b="1" i="1" dirty="0"/>
          </a:p>
          <a:p>
            <a:pPr marL="201168" lvl="1" indent="0">
              <a:buNone/>
            </a:pPr>
            <a:endParaRPr lang="en-US" sz="2000" b="1" i="1" dirty="0"/>
          </a:p>
          <a:p>
            <a:endParaRPr lang="en-US" dirty="0"/>
          </a:p>
        </p:txBody>
      </p:sp>
      <p:graphicFrame>
        <p:nvGraphicFramePr>
          <p:cNvPr id="4" name="Table 3">
            <a:extLst>
              <a:ext uri="{FF2B5EF4-FFF2-40B4-BE49-F238E27FC236}">
                <a16:creationId xmlns:a16="http://schemas.microsoft.com/office/drawing/2014/main" xmlns="" id="{25B418FA-FDC1-4084-9BCE-BB57E34423E0}"/>
              </a:ext>
            </a:extLst>
          </p:cNvPr>
          <p:cNvGraphicFramePr>
            <a:graphicFrameLocks noGrp="1"/>
          </p:cNvGraphicFramePr>
          <p:nvPr>
            <p:extLst>
              <p:ext uri="{D42A27DB-BD31-4B8C-83A1-F6EECF244321}">
                <p14:modId xmlns:p14="http://schemas.microsoft.com/office/powerpoint/2010/main" val="839016866"/>
              </p:ext>
            </p:extLst>
          </p:nvPr>
        </p:nvGraphicFramePr>
        <p:xfrm>
          <a:off x="422743" y="3627360"/>
          <a:ext cx="10604649" cy="1345095"/>
        </p:xfrm>
        <a:graphic>
          <a:graphicData uri="http://schemas.openxmlformats.org/drawingml/2006/table">
            <a:tbl>
              <a:tblPr>
                <a:tableStyleId>{5C22544A-7EE6-4342-B048-85BDC9FD1C3A}</a:tableStyleId>
              </a:tblPr>
              <a:tblGrid>
                <a:gridCol w="2250323">
                  <a:extLst>
                    <a:ext uri="{9D8B030D-6E8A-4147-A177-3AD203B41FA5}">
                      <a16:colId xmlns:a16="http://schemas.microsoft.com/office/drawing/2014/main" xmlns="" val="531688603"/>
                    </a:ext>
                  </a:extLst>
                </a:gridCol>
                <a:gridCol w="2419098">
                  <a:extLst>
                    <a:ext uri="{9D8B030D-6E8A-4147-A177-3AD203B41FA5}">
                      <a16:colId xmlns:a16="http://schemas.microsoft.com/office/drawing/2014/main" xmlns="" val="2930735978"/>
                    </a:ext>
                  </a:extLst>
                </a:gridCol>
                <a:gridCol w="2081550">
                  <a:extLst>
                    <a:ext uri="{9D8B030D-6E8A-4147-A177-3AD203B41FA5}">
                      <a16:colId xmlns:a16="http://schemas.microsoft.com/office/drawing/2014/main" xmlns="" val="206977883"/>
                    </a:ext>
                  </a:extLst>
                </a:gridCol>
                <a:gridCol w="2079912">
                  <a:extLst>
                    <a:ext uri="{9D8B030D-6E8A-4147-A177-3AD203B41FA5}">
                      <a16:colId xmlns:a16="http://schemas.microsoft.com/office/drawing/2014/main" xmlns="" val="556551260"/>
                    </a:ext>
                  </a:extLst>
                </a:gridCol>
                <a:gridCol w="1773766">
                  <a:extLst>
                    <a:ext uri="{9D8B030D-6E8A-4147-A177-3AD203B41FA5}">
                      <a16:colId xmlns:a16="http://schemas.microsoft.com/office/drawing/2014/main" xmlns="" val="751273867"/>
                    </a:ext>
                  </a:extLst>
                </a:gridCol>
              </a:tblGrid>
              <a:tr h="448365">
                <a:tc>
                  <a:txBody>
                    <a:bodyPr/>
                    <a:lstStyle/>
                    <a:p>
                      <a:pPr algn="ctr" fontAlgn="ctr"/>
                      <a:r>
                        <a:rPr lang="en-US" sz="1600" u="none" strike="noStrike" dirty="0">
                          <a:effectLst/>
                        </a:rPr>
                        <a:t>Mean Heart Rate</a:t>
                      </a:r>
                      <a:endParaRPr lang="en-US" sz="1600" b="0" i="0" u="none" strike="noStrike" dirty="0">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u="none" strike="noStrike">
                          <a:effectLst/>
                        </a:rPr>
                        <a:t>Oxygen Saturation</a:t>
                      </a:r>
                      <a:endParaRPr lang="en-US" sz="1600" b="0" i="0" u="none" strike="noStrike">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u="none" strike="noStrike">
                          <a:effectLst/>
                        </a:rPr>
                        <a:t>Sherpa/Student</a:t>
                      </a:r>
                      <a:endParaRPr lang="en-US" sz="1600" b="0" i="0" u="none" strike="noStrike">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u="none" strike="noStrike" dirty="0" smtClean="0">
                          <a:effectLst/>
                        </a:rPr>
                        <a:t>RMSSD</a:t>
                      </a:r>
                      <a:endParaRPr lang="en-US" sz="1600" b="0" i="0" u="none" strike="noStrike" dirty="0">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u="none" strike="noStrike">
                          <a:effectLst/>
                        </a:rPr>
                        <a:t>Difference Ratio</a:t>
                      </a:r>
                      <a:endParaRPr lang="en-US" sz="1600" b="0" i="0" u="none" strike="noStrike">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26448419"/>
                  </a:ext>
                </a:extLst>
              </a:tr>
              <a:tr h="448365">
                <a:tc rowSpan="2">
                  <a:txBody>
                    <a:bodyPr/>
                    <a:lstStyle/>
                    <a:p>
                      <a:pPr algn="ctr" fontAlgn="ctr"/>
                      <a:r>
                        <a:rPr lang="en-US" sz="1600" u="none" strike="noStrike" dirty="0">
                          <a:effectLst/>
                        </a:rPr>
                        <a:t>85</a:t>
                      </a:r>
                      <a:endParaRPr lang="en-US" sz="1600" b="0" i="0" u="none" strike="noStrike" dirty="0">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1600" u="none" strike="noStrike" dirty="0">
                          <a:effectLst/>
                        </a:rPr>
                        <a:t>87</a:t>
                      </a:r>
                      <a:endParaRPr lang="en-US" sz="1600" b="0" i="0" u="none" strike="noStrike" dirty="0">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u="none" strike="noStrike">
                          <a:effectLst/>
                        </a:rPr>
                        <a:t>1  (Student)</a:t>
                      </a:r>
                      <a:endParaRPr lang="en-US" sz="1600" b="0" i="0" u="none" strike="noStrike">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u="none" strike="noStrike" dirty="0">
                          <a:effectLst/>
                        </a:rPr>
                        <a:t>41.799</a:t>
                      </a:r>
                      <a:endParaRPr lang="en-US" sz="1600" b="0" i="0" u="none" strike="noStrike" dirty="0">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1600" u="none" strike="noStrike" dirty="0">
                          <a:effectLst/>
                        </a:rPr>
                        <a:t>(+)105.68%</a:t>
                      </a:r>
                      <a:endParaRPr lang="en-US" sz="1600" b="0" i="0" u="none" strike="noStrike" dirty="0">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391050225"/>
                  </a:ext>
                </a:extLst>
              </a:tr>
              <a:tr h="448365">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0  (Sherpa)</a:t>
                      </a:r>
                      <a:endParaRPr lang="en-US" sz="1600" b="0" i="0" u="none" strike="noStrike" dirty="0">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u="none" strike="noStrike" dirty="0">
                          <a:effectLst/>
                        </a:rPr>
                        <a:t>20.322</a:t>
                      </a:r>
                      <a:endParaRPr lang="en-US" sz="1600" b="0" i="0" u="none" strike="noStrike" dirty="0">
                        <a:solidFill>
                          <a:srgbClr val="000000"/>
                        </a:solidFill>
                        <a:effectLst/>
                        <a:latin typeface="Calibri" panose="020F050202020403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xmlns="" val="3993237038"/>
                  </a:ext>
                </a:extLst>
              </a:tr>
            </a:tbl>
          </a:graphicData>
        </a:graphic>
      </p:graphicFrame>
    </p:spTree>
    <p:extLst>
      <p:ext uri="{BB962C8B-B14F-4D97-AF65-F5344CB8AC3E}">
        <p14:creationId xmlns:p14="http://schemas.microsoft.com/office/powerpoint/2010/main" val="2514123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F383F-6FF0-4382-85B0-8F0B16E006D9}"/>
              </a:ext>
            </a:extLst>
          </p:cNvPr>
          <p:cNvSpPr>
            <a:spLocks noGrp="1"/>
          </p:cNvSpPr>
          <p:nvPr>
            <p:ph type="title"/>
          </p:nvPr>
        </p:nvSpPr>
        <p:spPr>
          <a:xfrm>
            <a:off x="1616867" y="291487"/>
            <a:ext cx="8683348" cy="1143000"/>
          </a:xfrm>
        </p:spPr>
        <p:txBody>
          <a:bodyPr/>
          <a:lstStyle/>
          <a:p>
            <a:pPr marL="0" indent="0" algn="ctr">
              <a:buNone/>
            </a:pPr>
            <a:r>
              <a:rPr lang="en-US" dirty="0">
                <a:effectLst/>
              </a:rPr>
              <a:t>Residuals</a:t>
            </a:r>
          </a:p>
        </p:txBody>
      </p:sp>
      <p:pic>
        <p:nvPicPr>
          <p:cNvPr id="4" name="Picture 3">
            <a:extLst>
              <a:ext uri="{FF2B5EF4-FFF2-40B4-BE49-F238E27FC236}">
                <a16:creationId xmlns:a16="http://schemas.microsoft.com/office/drawing/2014/main" xmlns="" id="{A5CE83B3-786F-473A-91BF-A9EFE0F852BA}"/>
              </a:ext>
            </a:extLst>
          </p:cNvPr>
          <p:cNvPicPr>
            <a:picLocks noChangeAspect="1"/>
          </p:cNvPicPr>
          <p:nvPr/>
        </p:nvPicPr>
        <p:blipFill>
          <a:blip r:embed="rId3"/>
          <a:stretch>
            <a:fillRect/>
          </a:stretch>
        </p:blipFill>
        <p:spPr>
          <a:xfrm>
            <a:off x="1925185" y="1902532"/>
            <a:ext cx="8066713" cy="4155198"/>
          </a:xfrm>
          <a:prstGeom prst="rect">
            <a:avLst/>
          </a:prstGeom>
        </p:spPr>
      </p:pic>
    </p:spTree>
    <p:extLst>
      <p:ext uri="{BB962C8B-B14F-4D97-AF65-F5344CB8AC3E}">
        <p14:creationId xmlns:p14="http://schemas.microsoft.com/office/powerpoint/2010/main" val="1632467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16C73-EB0B-41DB-ADF1-2EB539C1BDD8}"/>
              </a:ext>
            </a:extLst>
          </p:cNvPr>
          <p:cNvSpPr>
            <a:spLocks noGrp="1"/>
          </p:cNvSpPr>
          <p:nvPr>
            <p:ph type="title"/>
          </p:nvPr>
        </p:nvSpPr>
        <p:spPr/>
        <p:txBody>
          <a:bodyPr/>
          <a:lstStyle/>
          <a:p>
            <a:pPr marL="0" indent="0">
              <a:buNone/>
            </a:pPr>
            <a:r>
              <a:rPr lang="en-US" dirty="0" smtClean="0">
                <a:effectLst/>
              </a:rPr>
              <a:t>Questions???</a:t>
            </a:r>
            <a:endParaRPr lang="en-US" dirty="0">
              <a:effectLst/>
            </a:endParaRPr>
          </a:p>
        </p:txBody>
      </p:sp>
      <p:pic>
        <p:nvPicPr>
          <p:cNvPr id="4" name="Content Placeholder 3"/>
          <p:cNvPicPr>
            <a:picLocks noGrp="1" noChangeAspect="1"/>
          </p:cNvPicPr>
          <p:nvPr>
            <p:ph sz="quarter" idx="13"/>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48919" y="163773"/>
            <a:ext cx="3307307" cy="4202423"/>
          </a:xfrm>
        </p:spPr>
      </p:pic>
    </p:spTree>
    <p:extLst>
      <p:ext uri="{BB962C8B-B14F-4D97-AF65-F5344CB8AC3E}">
        <p14:creationId xmlns:p14="http://schemas.microsoft.com/office/powerpoint/2010/main" val="526395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57" y="559558"/>
            <a:ext cx="8683348" cy="1143000"/>
          </a:xfrm>
        </p:spPr>
        <p:txBody>
          <a:bodyPr/>
          <a:lstStyle/>
          <a:p>
            <a:pPr marL="0" indent="0" algn="ctr">
              <a:buNone/>
            </a:pPr>
            <a:r>
              <a:rPr lang="en-US" dirty="0" smtClean="0">
                <a:effectLst>
                  <a:outerShdw blurRad="50800" dist="38100" dir="2700000" algn="tl" rotWithShape="0">
                    <a:prstClr val="black">
                      <a:alpha val="40000"/>
                    </a:prstClr>
                  </a:outerShdw>
                </a:effectLst>
              </a:rPr>
              <a:t>RR-Interval/RMSSD</a:t>
            </a:r>
            <a:endParaRPr lang="en-US" dirty="0">
              <a:effectLst>
                <a:outerShdw blurRad="50800" dist="38100" dir="2700000" algn="tl" rotWithShape="0">
                  <a:prstClr val="black">
                    <a:alpha val="40000"/>
                  </a:prstClr>
                </a:outerShdw>
              </a:effectLst>
            </a:endParaRPr>
          </a:p>
        </p:txBody>
      </p:sp>
      <p:sp>
        <p:nvSpPr>
          <p:cNvPr id="3" name="Content Placeholder 2"/>
          <p:cNvSpPr>
            <a:spLocks noGrp="1"/>
          </p:cNvSpPr>
          <p:nvPr>
            <p:ph sz="quarter" idx="13"/>
          </p:nvPr>
        </p:nvSpPr>
        <p:spPr>
          <a:xfrm>
            <a:off x="827964" y="1692322"/>
            <a:ext cx="6418997" cy="4124354"/>
          </a:xfrm>
        </p:spPr>
        <p:txBody>
          <a:bodyPr/>
          <a:lstStyle/>
          <a:p>
            <a:pPr fontAlgn="base"/>
            <a:r>
              <a:rPr lang="en-US" dirty="0"/>
              <a:t>The RMSSD is looking for the successive difference between the intervals </a:t>
            </a:r>
            <a:endParaRPr lang="en-US" dirty="0" smtClean="0"/>
          </a:p>
          <a:p>
            <a:pPr fontAlgn="base"/>
            <a:endParaRPr lang="en-US" dirty="0"/>
          </a:p>
          <a:p>
            <a:pPr fontAlgn="base"/>
            <a:r>
              <a:rPr lang="en-US" dirty="0"/>
              <a:t>A-B (</a:t>
            </a:r>
            <a:r>
              <a:rPr lang="en-US" dirty="0" smtClean="0"/>
              <a:t>R-R)1 </a:t>
            </a:r>
            <a:r>
              <a:rPr lang="en-US" dirty="0"/>
              <a:t>– (R-R)2</a:t>
            </a:r>
            <a:br>
              <a:rPr lang="en-US" dirty="0"/>
            </a:br>
            <a:r>
              <a:rPr lang="en-US" dirty="0"/>
              <a:t>B-C </a:t>
            </a:r>
            <a:r>
              <a:rPr lang="en-US" dirty="0" smtClean="0"/>
              <a:t>(</a:t>
            </a:r>
            <a:r>
              <a:rPr lang="en-US" dirty="0"/>
              <a:t>R-R)2 – (</a:t>
            </a:r>
            <a:r>
              <a:rPr lang="en-US" dirty="0" smtClean="0"/>
              <a:t>R-R)3…</a:t>
            </a:r>
            <a:endParaRPr lang="en-US" dirty="0"/>
          </a:p>
          <a:p>
            <a:pPr fontAlgn="base"/>
            <a:r>
              <a:rPr lang="en-US" dirty="0"/>
              <a:t>The RMSSD calculates to:</a:t>
            </a:r>
          </a:p>
          <a:p>
            <a:pPr marL="45720" indent="0" fontAlgn="base">
              <a:buNone/>
            </a:pPr>
            <a:r>
              <a:rPr lang="en-US" dirty="0"/>
              <a:t>RMSSD = </a:t>
            </a:r>
          </a:p>
          <a:p>
            <a:pPr marL="45720" indent="0" fontAlgn="base">
              <a:buNone/>
            </a:pPr>
            <a:r>
              <a:rPr lang="en-US" i="1" dirty="0"/>
              <a:t>where</a:t>
            </a:r>
            <a:r>
              <a:rPr lang="en-US" dirty="0"/>
              <a:t> N = number of RR interval terms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141" y="4101152"/>
            <a:ext cx="2652927" cy="5143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573" y="2079954"/>
            <a:ext cx="5524979" cy="3652105"/>
          </a:xfrm>
          <a:prstGeom prst="rect">
            <a:avLst/>
          </a:prstGeom>
        </p:spPr>
      </p:pic>
    </p:spTree>
    <p:extLst>
      <p:ext uri="{BB962C8B-B14F-4D97-AF65-F5344CB8AC3E}">
        <p14:creationId xmlns:p14="http://schemas.microsoft.com/office/powerpoint/2010/main" val="421353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37150"/>
          </a:xfrm>
        </p:spPr>
        <p:txBody>
          <a:bodyPr/>
          <a:lstStyle/>
          <a:p>
            <a:r>
              <a:rPr lang="en-US" dirty="0"/>
              <a:t>Data</a:t>
            </a:r>
          </a:p>
        </p:txBody>
      </p:sp>
      <p:sp>
        <p:nvSpPr>
          <p:cNvPr id="3" name="Content Placeholder 2"/>
          <p:cNvSpPr>
            <a:spLocks noGrp="1"/>
          </p:cNvSpPr>
          <p:nvPr>
            <p:ph sz="quarter" idx="13"/>
          </p:nvPr>
        </p:nvSpPr>
        <p:spPr>
          <a:xfrm>
            <a:off x="278415" y="1881695"/>
            <a:ext cx="3283473" cy="3017851"/>
          </a:xfrm>
        </p:spPr>
        <p:txBody>
          <a:bodyPr>
            <a:normAutofit/>
          </a:bodyPr>
          <a:lstStyle/>
          <a:p>
            <a:r>
              <a:rPr lang="en-US" dirty="0"/>
              <a:t>7</a:t>
            </a:r>
            <a:r>
              <a:rPr lang="en-US" dirty="0" smtClean="0"/>
              <a:t> </a:t>
            </a:r>
            <a:r>
              <a:rPr lang="en-US" dirty="0"/>
              <a:t>possible HRV measures.</a:t>
            </a:r>
          </a:p>
          <a:p>
            <a:r>
              <a:rPr lang="en-US" dirty="0" smtClean="0"/>
              <a:t>Mean heart rate </a:t>
            </a:r>
          </a:p>
          <a:p>
            <a:pPr marL="45720" indent="0">
              <a:buNone/>
            </a:pPr>
            <a:r>
              <a:rPr lang="en-US" dirty="0" smtClean="0"/>
              <a:t>is negatively     associated</a:t>
            </a:r>
            <a:r>
              <a:rPr lang="en-US" dirty="0"/>
              <a:t> </a:t>
            </a:r>
            <a:r>
              <a:rPr lang="en-US" dirty="0" smtClean="0"/>
              <a:t>with HRV </a:t>
            </a:r>
            <a:endParaRPr lang="en-US" dirty="0"/>
          </a:p>
          <a:p>
            <a:r>
              <a:rPr lang="en-US" dirty="0"/>
              <a:t>7 Sherpa and 17 Students</a:t>
            </a:r>
          </a:p>
        </p:txBody>
      </p:sp>
      <p:graphicFrame>
        <p:nvGraphicFramePr>
          <p:cNvPr id="4" name="Table 3">
            <a:extLst>
              <a:ext uri="{FF2B5EF4-FFF2-40B4-BE49-F238E27FC236}">
                <a16:creationId xmlns:a16="http://schemas.microsoft.com/office/drawing/2014/main" xmlns="" id="{6A606A14-990D-4C20-B284-99C19450E379}"/>
              </a:ext>
            </a:extLst>
          </p:cNvPr>
          <p:cNvGraphicFramePr>
            <a:graphicFrameLocks noGrp="1"/>
          </p:cNvGraphicFramePr>
          <p:nvPr>
            <p:extLst>
              <p:ext uri="{D42A27DB-BD31-4B8C-83A1-F6EECF244321}">
                <p14:modId xmlns:p14="http://schemas.microsoft.com/office/powerpoint/2010/main" val="2993264535"/>
              </p:ext>
            </p:extLst>
          </p:nvPr>
        </p:nvGraphicFramePr>
        <p:xfrm>
          <a:off x="4271748" y="177421"/>
          <a:ext cx="6975164" cy="6002976"/>
        </p:xfrm>
        <a:graphic>
          <a:graphicData uri="http://schemas.openxmlformats.org/drawingml/2006/table">
            <a:tbl>
              <a:tblPr firstRow="1" firstCol="1" bandRow="1">
                <a:tableStyleId>{5C22544A-7EE6-4342-B048-85BDC9FD1C3A}</a:tableStyleId>
              </a:tblPr>
              <a:tblGrid>
                <a:gridCol w="1258514">
                  <a:extLst>
                    <a:ext uri="{9D8B030D-6E8A-4147-A177-3AD203B41FA5}">
                      <a16:colId xmlns:a16="http://schemas.microsoft.com/office/drawing/2014/main" xmlns="" val="3039330418"/>
                    </a:ext>
                  </a:extLst>
                </a:gridCol>
                <a:gridCol w="624407">
                  <a:extLst>
                    <a:ext uri="{9D8B030D-6E8A-4147-A177-3AD203B41FA5}">
                      <a16:colId xmlns:a16="http://schemas.microsoft.com/office/drawing/2014/main" xmlns="" val="2765978864"/>
                    </a:ext>
                  </a:extLst>
                </a:gridCol>
                <a:gridCol w="96006">
                  <a:extLst>
                    <a:ext uri="{9D8B030D-6E8A-4147-A177-3AD203B41FA5}">
                      <a16:colId xmlns:a16="http://schemas.microsoft.com/office/drawing/2014/main" xmlns="" val="605748363"/>
                    </a:ext>
                  </a:extLst>
                </a:gridCol>
                <a:gridCol w="4996237"/>
              </a:tblGrid>
              <a:tr h="521873">
                <a:tc>
                  <a:txBody>
                    <a:bodyPr/>
                    <a:lstStyle/>
                    <a:p>
                      <a:pPr algn="ctr">
                        <a:spcAft>
                          <a:spcPts val="0"/>
                        </a:spcAft>
                      </a:pPr>
                      <a:r>
                        <a:rPr lang="en-US" sz="1000" dirty="0" smtClean="0">
                          <a:effectLst/>
                        </a:rPr>
                        <a:t>Variable</a:t>
                      </a:r>
                      <a:endParaRPr lang="en-US" sz="1000" dirty="0">
                        <a:effectLst/>
                        <a:latin typeface="Calibri" panose="020F0502020204030204" pitchFamily="34" charset="0"/>
                        <a:cs typeface="Times New Roman" panose="02020603050405020304" pitchFamily="18" charset="0"/>
                      </a:endParaRPr>
                    </a:p>
                  </a:txBody>
                  <a:tcPr marL="57445" marR="57445" marT="0" marB="0"/>
                </a:tc>
                <a:tc gridSpan="2">
                  <a:txBody>
                    <a:bodyPr/>
                    <a:lstStyle/>
                    <a:p>
                      <a:pPr algn="ctr">
                        <a:spcAft>
                          <a:spcPts val="0"/>
                        </a:spcAft>
                      </a:pPr>
                      <a:r>
                        <a:rPr lang="en-US" sz="1000">
                          <a:effectLst/>
                        </a:rPr>
                        <a:t>Units</a:t>
                      </a:r>
                      <a:endParaRPr lang="en-US" sz="1000">
                        <a:effectLst/>
                        <a:latin typeface="Calibri" panose="020F0502020204030204" pitchFamily="34" charset="0"/>
                        <a:cs typeface="Times New Roman" panose="02020603050405020304" pitchFamily="18" charset="0"/>
                      </a:endParaRPr>
                    </a:p>
                  </a:txBody>
                  <a:tcPr marL="57445" marR="57445" marT="0" marB="0"/>
                </a:tc>
                <a:tc hMerge="1">
                  <a:txBody>
                    <a:bodyPr/>
                    <a:lstStyle/>
                    <a:p>
                      <a:pPr algn="ctr">
                        <a:spcAft>
                          <a:spcPts val="0"/>
                        </a:spcAft>
                      </a:pPr>
                      <a:endParaRPr lang="en-US" sz="1000">
                        <a:effectLst/>
                        <a:latin typeface="Calibri" panose="020F0502020204030204" pitchFamily="34" charset="0"/>
                        <a:cs typeface="Times New Roman" panose="02020603050405020304" pitchFamily="18" charset="0"/>
                      </a:endParaRPr>
                    </a:p>
                  </a:txBody>
                  <a:tcPr marL="57445" marR="57445" marT="0" marB="0"/>
                </a:tc>
                <a:tc>
                  <a:txBody>
                    <a:bodyPr/>
                    <a:lstStyle/>
                    <a:p>
                      <a:pPr algn="ctr">
                        <a:spcAft>
                          <a:spcPts val="0"/>
                        </a:spcAft>
                      </a:pPr>
                      <a:r>
                        <a:rPr lang="en-US" sz="1000" dirty="0">
                          <a:effectLst/>
                        </a:rPr>
                        <a:t>Description</a:t>
                      </a:r>
                      <a:endParaRPr lang="en-US" sz="1000" dirty="0">
                        <a:effectLst/>
                        <a:latin typeface="Calibri" panose="020F0502020204030204" pitchFamily="34" charset="0"/>
                        <a:cs typeface="Times New Roman" panose="02020603050405020304" pitchFamily="18" charset="0"/>
                      </a:endParaRPr>
                    </a:p>
                  </a:txBody>
                  <a:tcPr marL="57445" marR="57445" marT="0" marB="0"/>
                </a:tc>
                <a:extLst>
                  <a:ext uri="{0D108BD9-81ED-4DB2-BD59-A6C34878D82A}">
                    <a16:rowId xmlns:a16="http://schemas.microsoft.com/office/drawing/2014/main" xmlns="" val="1128115931"/>
                  </a:ext>
                </a:extLst>
              </a:tr>
              <a:tr h="227676">
                <a:tc gridSpan="4">
                  <a:txBody>
                    <a:bodyPr/>
                    <a:lstStyle/>
                    <a:p>
                      <a:pPr>
                        <a:spcAft>
                          <a:spcPts val="0"/>
                        </a:spcAft>
                      </a:pPr>
                      <a:r>
                        <a:rPr lang="en-US" sz="1000" u="sng" dirty="0" smtClean="0">
                          <a:effectLst/>
                        </a:rPr>
                        <a:t>Response</a:t>
                      </a:r>
                      <a:r>
                        <a:rPr lang="en-US" sz="1000" u="sng" baseline="0" dirty="0" smtClean="0">
                          <a:effectLst/>
                        </a:rPr>
                        <a:t>   </a:t>
                      </a:r>
                      <a:r>
                        <a:rPr lang="en-US" sz="1000" u="sng" dirty="0" smtClean="0">
                          <a:effectLst/>
                        </a:rPr>
                        <a:t>Variables</a:t>
                      </a:r>
                      <a:endParaRPr lang="en-US" sz="1000" dirty="0">
                        <a:effectLst/>
                        <a:latin typeface="Calibri" panose="020F0502020204030204" pitchFamily="34" charset="0"/>
                        <a:cs typeface="Times New Roman" panose="02020603050405020304" pitchFamily="18" charset="0"/>
                      </a:endParaRPr>
                    </a:p>
                  </a:txBody>
                  <a:tcPr marL="57445" marR="5744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162570557"/>
                  </a:ext>
                </a:extLst>
              </a:tr>
              <a:tr h="683027">
                <a:tc>
                  <a:txBody>
                    <a:bodyPr/>
                    <a:lstStyle/>
                    <a:p>
                      <a:pPr>
                        <a:spcAft>
                          <a:spcPts val="0"/>
                        </a:spcAft>
                      </a:pPr>
                      <a:r>
                        <a:rPr lang="en-US" sz="1000" dirty="0">
                          <a:effectLst/>
                        </a:rPr>
                        <a:t>SDNN (SD RR)</a:t>
                      </a:r>
                      <a:endParaRPr lang="en-US" sz="1000" dirty="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dirty="0" err="1" smtClean="0">
                          <a:effectLst/>
                        </a:rPr>
                        <a:t>ms</a:t>
                      </a:r>
                      <a:endParaRPr lang="en-US" sz="1000" dirty="0" smtClean="0">
                        <a:effectLst/>
                      </a:endParaRPr>
                    </a:p>
                    <a:p>
                      <a:pPr>
                        <a:spcAft>
                          <a:spcPts val="0"/>
                        </a:spcAft>
                      </a:pPr>
                      <a:r>
                        <a:rPr lang="en-US" sz="1000" dirty="0" smtClean="0">
                          <a:effectLst/>
                          <a:latin typeface="Calibri" panose="020F0502020204030204" pitchFamily="34" charset="0"/>
                          <a:cs typeface="Times New Roman" panose="02020603050405020304" pitchFamily="18" charset="0"/>
                        </a:rPr>
                        <a:t>millisecond</a:t>
                      </a:r>
                      <a:endParaRPr lang="en-US" sz="1000" dirty="0">
                        <a:effectLst/>
                        <a:latin typeface="Calibri" panose="020F0502020204030204" pitchFamily="34" charset="0"/>
                        <a:cs typeface="Times New Roman" panose="02020603050405020304" pitchFamily="18" charset="0"/>
                      </a:endParaRPr>
                    </a:p>
                  </a:txBody>
                  <a:tcPr marL="57445" marR="57445" marT="0" marB="0"/>
                </a:tc>
                <a:tc hMerge="1">
                  <a:txBody>
                    <a:bodyPr/>
                    <a:lstStyle/>
                    <a:p>
                      <a:pPr>
                        <a:spcAft>
                          <a:spcPts val="0"/>
                        </a:spcAft>
                      </a:pPr>
                      <a:endParaRPr lang="en-US" sz="1000" dirty="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dirty="0">
                          <a:effectLst/>
                        </a:rPr>
                        <a:t>Standard deviation of total </a:t>
                      </a:r>
                      <a:r>
                        <a:rPr lang="en-US" sz="1000" dirty="0" err="1">
                          <a:effectLst/>
                        </a:rPr>
                        <a:t>ms</a:t>
                      </a:r>
                      <a:r>
                        <a:rPr lang="en-US" sz="1000" dirty="0">
                          <a:effectLst/>
                        </a:rPr>
                        <a:t> between RR intervals. Not used, as the length of time is not defined and set for each measurement. So, this is simply an estimate of overall HRV and not specific enough.</a:t>
                      </a:r>
                      <a:endParaRPr lang="en-US" sz="1000" dirty="0">
                        <a:effectLst/>
                        <a:latin typeface="Calibri" panose="020F0502020204030204" pitchFamily="34" charset="0"/>
                        <a:cs typeface="Times New Roman" panose="02020603050405020304" pitchFamily="18" charset="0"/>
                      </a:endParaRPr>
                    </a:p>
                  </a:txBody>
                  <a:tcPr marL="57445" marR="57445" marT="0" marB="0"/>
                </a:tc>
                <a:extLst>
                  <a:ext uri="{0D108BD9-81ED-4DB2-BD59-A6C34878D82A}">
                    <a16:rowId xmlns:a16="http://schemas.microsoft.com/office/drawing/2014/main" xmlns="" val="3048297456"/>
                  </a:ext>
                </a:extLst>
              </a:tr>
              <a:tr h="400709">
                <a:tc>
                  <a:txBody>
                    <a:bodyPr/>
                    <a:lstStyle/>
                    <a:p>
                      <a:pPr>
                        <a:spcAft>
                          <a:spcPts val="0"/>
                        </a:spcAft>
                      </a:pPr>
                      <a:r>
                        <a:rPr lang="en-US" sz="1000">
                          <a:effectLst/>
                        </a:rPr>
                        <a:t>RMSSD</a:t>
                      </a:r>
                      <a:endParaRPr lang="en-US" sz="100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dirty="0" err="1">
                          <a:effectLst/>
                        </a:rPr>
                        <a:t>ms</a:t>
                      </a:r>
                      <a:endParaRPr lang="en-US" sz="1000" dirty="0">
                        <a:effectLst/>
                        <a:latin typeface="Calibri" panose="020F0502020204030204" pitchFamily="34" charset="0"/>
                        <a:cs typeface="Times New Roman" panose="02020603050405020304" pitchFamily="18" charset="0"/>
                      </a:endParaRPr>
                    </a:p>
                  </a:txBody>
                  <a:tcPr marL="57445" marR="57445" marT="0" marB="0"/>
                </a:tc>
                <a:tc hMerge="1">
                  <a:txBody>
                    <a:bodyPr/>
                    <a:lstStyle/>
                    <a:p>
                      <a:pPr>
                        <a:spcAft>
                          <a:spcPts val="0"/>
                        </a:spcAft>
                      </a:pPr>
                      <a:endParaRPr lang="en-US" sz="1000" dirty="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dirty="0">
                          <a:effectLst/>
                        </a:rPr>
                        <a:t>Square root of the mean squared differences between successive RR intervals.</a:t>
                      </a:r>
                      <a:endParaRPr lang="en-US" sz="1000" dirty="0">
                        <a:effectLst/>
                        <a:latin typeface="Calibri" panose="020F0502020204030204" pitchFamily="34" charset="0"/>
                        <a:cs typeface="Times New Roman" panose="02020603050405020304" pitchFamily="18" charset="0"/>
                      </a:endParaRPr>
                    </a:p>
                  </a:txBody>
                  <a:tcPr marL="57445" marR="57445" marT="0" marB="0"/>
                </a:tc>
                <a:extLst>
                  <a:ext uri="{0D108BD9-81ED-4DB2-BD59-A6C34878D82A}">
                    <a16:rowId xmlns:a16="http://schemas.microsoft.com/office/drawing/2014/main" xmlns="" val="4256760883"/>
                  </a:ext>
                </a:extLst>
              </a:tr>
              <a:tr h="455351">
                <a:tc>
                  <a:txBody>
                    <a:bodyPr/>
                    <a:lstStyle/>
                    <a:p>
                      <a:pPr>
                        <a:spcAft>
                          <a:spcPts val="0"/>
                        </a:spcAft>
                      </a:pPr>
                      <a:r>
                        <a:rPr lang="en-US" sz="1000">
                          <a:effectLst/>
                        </a:rPr>
                        <a:t>pNN50</a:t>
                      </a:r>
                      <a:endParaRPr lang="en-US" sz="100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a:effectLst/>
                        </a:rPr>
                        <a:t>%</a:t>
                      </a:r>
                      <a:endParaRPr lang="en-US" sz="1000">
                        <a:effectLst/>
                        <a:latin typeface="Calibri" panose="020F0502020204030204" pitchFamily="34" charset="0"/>
                        <a:cs typeface="Times New Roman" panose="02020603050405020304" pitchFamily="18" charset="0"/>
                      </a:endParaRPr>
                    </a:p>
                  </a:txBody>
                  <a:tcPr marL="57445" marR="57445" marT="0" marB="0"/>
                </a:tc>
                <a:tc hMerge="1">
                  <a:txBody>
                    <a:bodyPr/>
                    <a:lstStyle/>
                    <a:p>
                      <a:pPr>
                        <a:spcAft>
                          <a:spcPts val="0"/>
                        </a:spcAft>
                      </a:pPr>
                      <a:endParaRPr lang="en-US" sz="1000" dirty="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dirty="0">
                          <a:effectLst/>
                        </a:rPr>
                        <a:t>Number of interval differences of successive RR intervals that are greater than 50 </a:t>
                      </a:r>
                      <a:r>
                        <a:rPr lang="en-US" sz="1000" dirty="0" err="1">
                          <a:effectLst/>
                        </a:rPr>
                        <a:t>ms</a:t>
                      </a:r>
                      <a:r>
                        <a:rPr lang="en-US" sz="1000" dirty="0">
                          <a:effectLst/>
                        </a:rPr>
                        <a:t> divided by the total number of intervals.</a:t>
                      </a:r>
                      <a:endParaRPr lang="en-US" sz="1000" dirty="0">
                        <a:effectLst/>
                        <a:latin typeface="Calibri" panose="020F0502020204030204" pitchFamily="34" charset="0"/>
                        <a:cs typeface="Times New Roman" panose="02020603050405020304" pitchFamily="18" charset="0"/>
                      </a:endParaRPr>
                    </a:p>
                  </a:txBody>
                  <a:tcPr marL="57445" marR="57445" marT="0" marB="0"/>
                </a:tc>
                <a:extLst>
                  <a:ext uri="{0D108BD9-81ED-4DB2-BD59-A6C34878D82A}">
                    <a16:rowId xmlns:a16="http://schemas.microsoft.com/office/drawing/2014/main" xmlns="" val="3658553980"/>
                  </a:ext>
                </a:extLst>
              </a:tr>
              <a:tr h="1027770">
                <a:tc>
                  <a:txBody>
                    <a:bodyPr/>
                    <a:lstStyle/>
                    <a:p>
                      <a:pPr>
                        <a:spcAft>
                          <a:spcPts val="0"/>
                        </a:spcAft>
                      </a:pPr>
                      <a:r>
                        <a:rPr lang="en-US" sz="1000" dirty="0">
                          <a:effectLst/>
                        </a:rPr>
                        <a:t>FFT LF/HF ratio</a:t>
                      </a:r>
                      <a:endParaRPr lang="en-US" sz="1000" dirty="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a:effectLst/>
                        </a:rPr>
                        <a:t> </a:t>
                      </a:r>
                      <a:endParaRPr lang="en-US" sz="1000">
                        <a:effectLst/>
                        <a:latin typeface="Calibri" panose="020F0502020204030204" pitchFamily="34" charset="0"/>
                        <a:cs typeface="Times New Roman" panose="02020603050405020304" pitchFamily="18" charset="0"/>
                      </a:endParaRPr>
                    </a:p>
                  </a:txBody>
                  <a:tcPr marL="57445" marR="57445" marT="0" marB="0"/>
                </a:tc>
                <a:tc hMerge="1">
                  <a:txBody>
                    <a:bodyPr/>
                    <a:lstStyle/>
                    <a:p>
                      <a:pPr>
                        <a:spcAft>
                          <a:spcPts val="0"/>
                        </a:spcAft>
                      </a:pPr>
                      <a:endParaRPr lang="en-US" sz="1000" dirty="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dirty="0">
                          <a:effectLst/>
                        </a:rPr>
                        <a:t>FFT stands for fast Fourier Transformation. LF and HF represent the relative value of power in proportion to the total power minus VLF (Very Low Frequency). Helps control for the change in total power that can be found between RR intervals. The ranges for qualifying as LF or HF are (.04-.15 Hz) and (.15-.4 Hz), respectively. </a:t>
                      </a:r>
                      <a:endParaRPr lang="en-US" sz="1000" dirty="0">
                        <a:effectLst/>
                        <a:latin typeface="Calibri" panose="020F0502020204030204" pitchFamily="34" charset="0"/>
                        <a:cs typeface="Times New Roman" panose="02020603050405020304" pitchFamily="18" charset="0"/>
                      </a:endParaRPr>
                    </a:p>
                  </a:txBody>
                  <a:tcPr marL="57445" marR="57445" marT="0" marB="0"/>
                </a:tc>
                <a:extLst>
                  <a:ext uri="{0D108BD9-81ED-4DB2-BD59-A6C34878D82A}">
                    <a16:rowId xmlns:a16="http://schemas.microsoft.com/office/drawing/2014/main" xmlns="" val="1746418092"/>
                  </a:ext>
                </a:extLst>
              </a:tr>
              <a:tr h="601062">
                <a:tc>
                  <a:txBody>
                    <a:bodyPr/>
                    <a:lstStyle/>
                    <a:p>
                      <a:pPr>
                        <a:spcAft>
                          <a:spcPts val="0"/>
                        </a:spcAft>
                      </a:pPr>
                      <a:r>
                        <a:rPr lang="en-US" sz="1000">
                          <a:effectLst/>
                        </a:rPr>
                        <a:t>AR LF/HR ratio</a:t>
                      </a:r>
                      <a:endParaRPr lang="en-US" sz="100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a:effectLst/>
                        </a:rPr>
                        <a:t> </a:t>
                      </a:r>
                      <a:endParaRPr lang="en-US" sz="1000">
                        <a:effectLst/>
                        <a:latin typeface="Calibri" panose="020F0502020204030204" pitchFamily="34" charset="0"/>
                        <a:cs typeface="Times New Roman" panose="02020603050405020304" pitchFamily="18" charset="0"/>
                      </a:endParaRPr>
                    </a:p>
                  </a:txBody>
                  <a:tcPr marL="57445" marR="57445" marT="0" marB="0"/>
                </a:tc>
                <a:tc hMerge="1">
                  <a:txBody>
                    <a:bodyPr/>
                    <a:lstStyle/>
                    <a:p>
                      <a:pPr>
                        <a:spcAft>
                          <a:spcPts val="0"/>
                        </a:spcAft>
                      </a:pPr>
                      <a:endParaRPr lang="en-US" sz="1000" dirty="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dirty="0">
                          <a:effectLst/>
                        </a:rPr>
                        <a:t>AR stands for auto-regressive modeling. It uses an order J prior that is selected before hand. It allows for measurement without pre-specified intervals</a:t>
                      </a:r>
                      <a:endParaRPr lang="en-US" sz="1000" dirty="0">
                        <a:effectLst/>
                        <a:latin typeface="Calibri" panose="020F0502020204030204" pitchFamily="34" charset="0"/>
                        <a:cs typeface="Times New Roman" panose="02020603050405020304" pitchFamily="18" charset="0"/>
                      </a:endParaRPr>
                    </a:p>
                  </a:txBody>
                  <a:tcPr marL="57445" marR="57445" marT="0" marB="0"/>
                </a:tc>
                <a:extLst>
                  <a:ext uri="{0D108BD9-81ED-4DB2-BD59-A6C34878D82A}">
                    <a16:rowId xmlns:a16="http://schemas.microsoft.com/office/drawing/2014/main" xmlns="" val="2568312584"/>
                  </a:ext>
                </a:extLst>
              </a:tr>
              <a:tr h="400709">
                <a:tc>
                  <a:txBody>
                    <a:bodyPr/>
                    <a:lstStyle/>
                    <a:p>
                      <a:pPr>
                        <a:spcAft>
                          <a:spcPts val="0"/>
                        </a:spcAft>
                      </a:pPr>
                      <a:r>
                        <a:rPr lang="en-US" sz="1000">
                          <a:effectLst/>
                        </a:rPr>
                        <a:t>Poincare plot, SD1</a:t>
                      </a:r>
                      <a:endParaRPr lang="en-US" sz="100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a:effectLst/>
                        </a:rPr>
                        <a:t>ms</a:t>
                      </a:r>
                      <a:endParaRPr lang="en-US" sz="1000">
                        <a:effectLst/>
                        <a:latin typeface="Calibri" panose="020F0502020204030204" pitchFamily="34" charset="0"/>
                        <a:cs typeface="Times New Roman" panose="02020603050405020304" pitchFamily="18" charset="0"/>
                      </a:endParaRPr>
                    </a:p>
                  </a:txBody>
                  <a:tcPr marL="57445" marR="57445" marT="0" marB="0"/>
                </a:tc>
                <a:tc hMerge="1">
                  <a:txBody>
                    <a:bodyPr/>
                    <a:lstStyle/>
                    <a:p>
                      <a:pPr>
                        <a:spcAft>
                          <a:spcPts val="0"/>
                        </a:spcAft>
                      </a:pPr>
                      <a:endParaRPr lang="en-US" sz="1000" dirty="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dirty="0">
                          <a:effectLst/>
                        </a:rPr>
                        <a:t>&lt;--Same information as RMSSD***</a:t>
                      </a:r>
                      <a:endParaRPr lang="en-US" sz="1000" dirty="0">
                        <a:effectLst/>
                        <a:latin typeface="Calibri" panose="020F0502020204030204" pitchFamily="34" charset="0"/>
                        <a:cs typeface="Times New Roman" panose="02020603050405020304" pitchFamily="18" charset="0"/>
                      </a:endParaRPr>
                    </a:p>
                  </a:txBody>
                  <a:tcPr marL="57445" marR="57445" marT="0" marB="0"/>
                </a:tc>
                <a:extLst>
                  <a:ext uri="{0D108BD9-81ED-4DB2-BD59-A6C34878D82A}">
                    <a16:rowId xmlns:a16="http://schemas.microsoft.com/office/drawing/2014/main" xmlns="" val="3574525607"/>
                  </a:ext>
                </a:extLst>
              </a:tr>
              <a:tr h="601062">
                <a:tc>
                  <a:txBody>
                    <a:bodyPr/>
                    <a:lstStyle/>
                    <a:p>
                      <a:pPr>
                        <a:spcAft>
                          <a:spcPts val="0"/>
                        </a:spcAft>
                      </a:pPr>
                      <a:r>
                        <a:rPr lang="en-US" sz="1000">
                          <a:effectLst/>
                        </a:rPr>
                        <a:t>Poincare plot, SD2</a:t>
                      </a:r>
                      <a:endParaRPr lang="en-US" sz="100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a:effectLst/>
                        </a:rPr>
                        <a:t>ms</a:t>
                      </a:r>
                      <a:endParaRPr lang="en-US" sz="1000">
                        <a:effectLst/>
                        <a:latin typeface="Calibri" panose="020F0502020204030204" pitchFamily="34" charset="0"/>
                        <a:cs typeface="Times New Roman" panose="02020603050405020304" pitchFamily="18" charset="0"/>
                      </a:endParaRPr>
                    </a:p>
                  </a:txBody>
                  <a:tcPr marL="57445" marR="57445" marT="0" marB="0"/>
                </a:tc>
                <a:tc hMerge="1">
                  <a:txBody>
                    <a:bodyPr/>
                    <a:lstStyle/>
                    <a:p>
                      <a:pPr>
                        <a:spcAft>
                          <a:spcPts val="0"/>
                        </a:spcAft>
                      </a:pPr>
                      <a:endParaRPr lang="en-US" sz="1000" dirty="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dirty="0">
                          <a:effectLst/>
                        </a:rPr>
                        <a:t>These two measure the distribution of signal in 2D space (SD1 consecutive interval measure, and SD2 more overall measure for whole time domain)</a:t>
                      </a:r>
                      <a:endParaRPr lang="en-US" sz="1000" dirty="0">
                        <a:effectLst/>
                        <a:latin typeface="Calibri" panose="020F0502020204030204" pitchFamily="34" charset="0"/>
                        <a:cs typeface="Times New Roman" panose="02020603050405020304" pitchFamily="18" charset="0"/>
                      </a:endParaRPr>
                    </a:p>
                  </a:txBody>
                  <a:tcPr marL="57445" marR="57445" marT="0" marB="0"/>
                </a:tc>
                <a:extLst>
                  <a:ext uri="{0D108BD9-81ED-4DB2-BD59-A6C34878D82A}">
                    <a16:rowId xmlns:a16="http://schemas.microsoft.com/office/drawing/2014/main" xmlns="" val="1957194349"/>
                  </a:ext>
                </a:extLst>
              </a:tr>
              <a:tr h="227676">
                <a:tc gridSpan="4">
                  <a:txBody>
                    <a:bodyPr/>
                    <a:lstStyle/>
                    <a:p>
                      <a:pPr>
                        <a:spcAft>
                          <a:spcPts val="0"/>
                        </a:spcAft>
                      </a:pPr>
                      <a:r>
                        <a:rPr lang="en-US" sz="1000" u="sng" dirty="0">
                          <a:effectLst/>
                        </a:rPr>
                        <a:t>Predictor Variables</a:t>
                      </a:r>
                      <a:endParaRPr lang="en-US" sz="1000" dirty="0">
                        <a:effectLst/>
                        <a:latin typeface="Calibri" panose="020F0502020204030204" pitchFamily="34" charset="0"/>
                        <a:cs typeface="Times New Roman" panose="02020603050405020304" pitchFamily="18" charset="0"/>
                      </a:endParaRPr>
                    </a:p>
                  </a:txBody>
                  <a:tcPr marL="57445" marR="5744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110173627"/>
                  </a:ext>
                </a:extLst>
              </a:tr>
              <a:tr h="400709">
                <a:tc>
                  <a:txBody>
                    <a:bodyPr/>
                    <a:lstStyle/>
                    <a:p>
                      <a:pPr>
                        <a:spcAft>
                          <a:spcPts val="0"/>
                        </a:spcAft>
                      </a:pPr>
                      <a:r>
                        <a:rPr lang="en-US" sz="1000">
                          <a:effectLst/>
                        </a:rPr>
                        <a:t>Oxygen Saturation</a:t>
                      </a:r>
                      <a:endParaRPr lang="en-US" sz="100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a:effectLst/>
                        </a:rPr>
                        <a:t>%</a:t>
                      </a:r>
                      <a:endParaRPr lang="en-US" sz="100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dirty="0">
                          <a:effectLst/>
                        </a:rPr>
                        <a:t>Amount of oxygen in blood</a:t>
                      </a:r>
                      <a:endParaRPr lang="en-US" sz="1000" dirty="0">
                        <a:effectLst/>
                        <a:latin typeface="Calibri" panose="020F0502020204030204" pitchFamily="34" charset="0"/>
                        <a:cs typeface="Times New Roman" panose="02020603050405020304" pitchFamily="18" charset="0"/>
                      </a:endParaRPr>
                    </a:p>
                  </a:txBody>
                  <a:tcPr marL="57445" marR="57445" marT="0" marB="0"/>
                </a:tc>
                <a:tc hMerge="1">
                  <a:txBody>
                    <a:bodyPr/>
                    <a:lstStyle/>
                    <a:p>
                      <a:endParaRPr lang="en-US"/>
                    </a:p>
                  </a:txBody>
                  <a:tcPr/>
                </a:tc>
                <a:extLst>
                  <a:ext uri="{0D108BD9-81ED-4DB2-BD59-A6C34878D82A}">
                    <a16:rowId xmlns:a16="http://schemas.microsoft.com/office/drawing/2014/main" xmlns="" val="3632136462"/>
                  </a:ext>
                </a:extLst>
              </a:tr>
              <a:tr h="227676">
                <a:tc>
                  <a:txBody>
                    <a:bodyPr/>
                    <a:lstStyle/>
                    <a:p>
                      <a:pPr>
                        <a:spcAft>
                          <a:spcPts val="0"/>
                        </a:spcAft>
                      </a:pPr>
                      <a:r>
                        <a:rPr lang="en-US" sz="1000">
                          <a:effectLst/>
                        </a:rPr>
                        <a:t>Mean RR</a:t>
                      </a:r>
                      <a:endParaRPr lang="en-US" sz="100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a:effectLst/>
                        </a:rPr>
                        <a:t>ms</a:t>
                      </a:r>
                      <a:endParaRPr lang="en-US" sz="100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dirty="0">
                          <a:effectLst/>
                        </a:rPr>
                        <a:t>Average </a:t>
                      </a:r>
                      <a:r>
                        <a:rPr lang="en-US" sz="1000" dirty="0" err="1">
                          <a:effectLst/>
                        </a:rPr>
                        <a:t>ms</a:t>
                      </a:r>
                      <a:r>
                        <a:rPr lang="en-US" sz="1000" dirty="0">
                          <a:effectLst/>
                        </a:rPr>
                        <a:t> of RR interval</a:t>
                      </a:r>
                      <a:endParaRPr lang="en-US" sz="1000" dirty="0">
                        <a:effectLst/>
                        <a:latin typeface="Calibri" panose="020F0502020204030204" pitchFamily="34" charset="0"/>
                        <a:cs typeface="Times New Roman" panose="02020603050405020304" pitchFamily="18" charset="0"/>
                      </a:endParaRPr>
                    </a:p>
                  </a:txBody>
                  <a:tcPr marL="57445" marR="57445" marT="0" marB="0"/>
                </a:tc>
                <a:tc hMerge="1">
                  <a:txBody>
                    <a:bodyPr/>
                    <a:lstStyle/>
                    <a:p>
                      <a:endParaRPr lang="en-US"/>
                    </a:p>
                  </a:txBody>
                  <a:tcPr/>
                </a:tc>
                <a:extLst>
                  <a:ext uri="{0D108BD9-81ED-4DB2-BD59-A6C34878D82A}">
                    <a16:rowId xmlns:a16="http://schemas.microsoft.com/office/drawing/2014/main" xmlns="" val="3554045813"/>
                  </a:ext>
                </a:extLst>
              </a:tr>
              <a:tr h="227676">
                <a:tc>
                  <a:txBody>
                    <a:bodyPr/>
                    <a:lstStyle/>
                    <a:p>
                      <a:pPr>
                        <a:spcAft>
                          <a:spcPts val="0"/>
                        </a:spcAft>
                      </a:pPr>
                      <a:r>
                        <a:rPr lang="en-US" sz="1000">
                          <a:effectLst/>
                        </a:rPr>
                        <a:t>Sherpa</a:t>
                      </a:r>
                      <a:endParaRPr lang="en-US" sz="1000">
                        <a:effectLst/>
                        <a:latin typeface="Calibri" panose="020F0502020204030204" pitchFamily="34" charset="0"/>
                        <a:cs typeface="Times New Roman" panose="02020603050405020304" pitchFamily="18" charset="0"/>
                      </a:endParaRPr>
                    </a:p>
                  </a:txBody>
                  <a:tcPr marL="57445" marR="57445" marT="0" marB="0"/>
                </a:tc>
                <a:tc>
                  <a:txBody>
                    <a:bodyPr/>
                    <a:lstStyle/>
                    <a:p>
                      <a:pPr>
                        <a:spcAft>
                          <a:spcPts val="0"/>
                        </a:spcAft>
                      </a:pPr>
                      <a:r>
                        <a:rPr lang="en-US" sz="1000">
                          <a:effectLst/>
                        </a:rPr>
                        <a:t> </a:t>
                      </a:r>
                      <a:endParaRPr lang="en-US" sz="1000">
                        <a:effectLst/>
                        <a:latin typeface="Calibri" panose="020F0502020204030204" pitchFamily="34" charset="0"/>
                        <a:cs typeface="Times New Roman" panose="02020603050405020304" pitchFamily="18" charset="0"/>
                      </a:endParaRPr>
                    </a:p>
                  </a:txBody>
                  <a:tcPr marL="57445" marR="57445" marT="0" marB="0"/>
                </a:tc>
                <a:tc gridSpan="2">
                  <a:txBody>
                    <a:bodyPr/>
                    <a:lstStyle/>
                    <a:p>
                      <a:pPr>
                        <a:spcAft>
                          <a:spcPts val="0"/>
                        </a:spcAft>
                      </a:pPr>
                      <a:r>
                        <a:rPr lang="en-US" sz="1000" dirty="0">
                          <a:effectLst/>
                        </a:rPr>
                        <a:t>1 if individual is a Sherpa, 0 is student</a:t>
                      </a:r>
                      <a:endParaRPr lang="en-US" sz="1000" dirty="0">
                        <a:effectLst/>
                        <a:latin typeface="Calibri" panose="020F0502020204030204" pitchFamily="34" charset="0"/>
                        <a:cs typeface="Times New Roman" panose="02020603050405020304" pitchFamily="18" charset="0"/>
                      </a:endParaRPr>
                    </a:p>
                  </a:txBody>
                  <a:tcPr marL="57445" marR="57445" marT="0" marB="0"/>
                </a:tc>
                <a:tc hMerge="1">
                  <a:txBody>
                    <a:bodyPr/>
                    <a:lstStyle/>
                    <a:p>
                      <a:endParaRPr lang="en-US"/>
                    </a:p>
                  </a:txBody>
                  <a:tcPr/>
                </a:tc>
                <a:extLst>
                  <a:ext uri="{0D108BD9-81ED-4DB2-BD59-A6C34878D82A}">
                    <a16:rowId xmlns:a16="http://schemas.microsoft.com/office/drawing/2014/main" xmlns="" val="2554515785"/>
                  </a:ext>
                </a:extLst>
              </a:tr>
            </a:tbl>
          </a:graphicData>
        </a:graphic>
      </p:graphicFrame>
    </p:spTree>
    <p:extLst>
      <p:ext uri="{BB962C8B-B14F-4D97-AF65-F5344CB8AC3E}">
        <p14:creationId xmlns:p14="http://schemas.microsoft.com/office/powerpoint/2010/main" val="1839747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C0F2790-328D-4417-A82E-0BB3C6DE4940}"/>
              </a:ext>
            </a:extLst>
          </p:cNvPr>
          <p:cNvSpPr txBox="1"/>
          <p:nvPr/>
        </p:nvSpPr>
        <p:spPr>
          <a:xfrm>
            <a:off x="675861" y="530087"/>
            <a:ext cx="10668000" cy="5663089"/>
          </a:xfrm>
          <a:prstGeom prst="rect">
            <a:avLst/>
          </a:prstGeom>
          <a:noFill/>
        </p:spPr>
        <p:txBody>
          <a:bodyPr wrap="square" rtlCol="0">
            <a:spAutoFit/>
          </a:bodyPr>
          <a:lstStyle/>
          <a:p>
            <a:r>
              <a:rPr lang="en-US" sz="3600" dirty="0"/>
              <a:t>Task:</a:t>
            </a:r>
          </a:p>
          <a:p>
            <a:endParaRPr lang="en-US" sz="2800" dirty="0"/>
          </a:p>
          <a:p>
            <a:pPr marL="457200" indent="-457200">
              <a:buFont typeface="Wingdings" pitchFamily="2" charset="2"/>
              <a:buChar char="Ø"/>
            </a:pPr>
            <a:r>
              <a:rPr lang="en-US" sz="2800" dirty="0"/>
              <a:t>Narrow down number of </a:t>
            </a:r>
            <a:r>
              <a:rPr lang="en-US" sz="2800" dirty="0" smtClean="0"/>
              <a:t>Response(out of 7)</a:t>
            </a:r>
          </a:p>
          <a:p>
            <a:pPr marL="457200" indent="-457200">
              <a:buFont typeface="Wingdings" pitchFamily="2" charset="2"/>
              <a:buChar char="Ø"/>
            </a:pPr>
            <a:endParaRPr lang="en-US" sz="2800" dirty="0"/>
          </a:p>
          <a:p>
            <a:pPr marL="457200" indent="-457200">
              <a:buFont typeface="Wingdings" pitchFamily="2" charset="2"/>
              <a:buChar char="Ø"/>
            </a:pPr>
            <a:r>
              <a:rPr lang="en-US" sz="2800" dirty="0"/>
              <a:t>Check if difference of HRV exists in group Sherpa and group </a:t>
            </a:r>
            <a:r>
              <a:rPr lang="en-US" sz="2800" dirty="0" smtClean="0"/>
              <a:t>Student</a:t>
            </a:r>
          </a:p>
          <a:p>
            <a:pPr marL="457200" indent="-457200">
              <a:buFont typeface="Wingdings" pitchFamily="2" charset="2"/>
              <a:buChar char="Ø"/>
            </a:pPr>
            <a:endParaRPr lang="en-US" sz="2800" dirty="0"/>
          </a:p>
          <a:p>
            <a:pPr marL="457200" indent="-457200">
              <a:buFont typeface="Wingdings" pitchFamily="2" charset="2"/>
              <a:buChar char="Ø"/>
            </a:pPr>
            <a:r>
              <a:rPr lang="en-US" sz="2800" dirty="0"/>
              <a:t>What cause the difference?  Saturation itself or group difference affect as well</a:t>
            </a:r>
            <a:r>
              <a:rPr lang="en-US" sz="2800" dirty="0" smtClean="0"/>
              <a:t>?</a:t>
            </a:r>
          </a:p>
          <a:p>
            <a:pPr marL="457200" indent="-457200">
              <a:buFont typeface="Wingdings" pitchFamily="2" charset="2"/>
              <a:buChar char="Ø"/>
            </a:pPr>
            <a:endParaRPr lang="en-US" sz="2800" dirty="0"/>
          </a:p>
          <a:p>
            <a:pPr marL="457200" indent="-457200">
              <a:buFont typeface="Wingdings" pitchFamily="2" charset="2"/>
              <a:buChar char="Ø"/>
            </a:pPr>
            <a:r>
              <a:rPr lang="en-US" sz="2800" dirty="0"/>
              <a:t>Find a reasonable </a:t>
            </a:r>
            <a:r>
              <a:rPr lang="en-US" sz="2800" dirty="0" smtClean="0"/>
              <a:t>model. How </a:t>
            </a:r>
            <a:r>
              <a:rPr lang="en-US" sz="2800" dirty="0"/>
              <a:t>strong the difference it might happen?</a:t>
            </a:r>
          </a:p>
          <a:p>
            <a:endParaRPr lang="en-US" dirty="0"/>
          </a:p>
        </p:txBody>
      </p:sp>
    </p:spTree>
    <p:extLst>
      <p:ext uri="{BB962C8B-B14F-4D97-AF65-F5344CB8AC3E}">
        <p14:creationId xmlns:p14="http://schemas.microsoft.com/office/powerpoint/2010/main" val="187440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Ryan\AppData\Roaming\Tencent\Users\297004807\QQ\WinTemp\RichOle\2YL6LIY9J%XM(YQTXBW%EPX.png">
            <a:extLst>
              <a:ext uri="{FF2B5EF4-FFF2-40B4-BE49-F238E27FC236}">
                <a16:creationId xmlns:a16="http://schemas.microsoft.com/office/drawing/2014/main" xmlns="" id="{6C83663F-A387-4534-B22D-E342B908353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745" y="171796"/>
            <a:ext cx="10446328" cy="5918661"/>
          </a:xfrm>
          <a:prstGeom prst="rect">
            <a:avLst/>
          </a:prstGeom>
          <a:noFill/>
          <a:ln>
            <a:noFill/>
          </a:ln>
        </p:spPr>
      </p:pic>
      <p:sp>
        <p:nvSpPr>
          <p:cNvPr id="2" name="Rectangle 1"/>
          <p:cNvSpPr/>
          <p:nvPr/>
        </p:nvSpPr>
        <p:spPr>
          <a:xfrm>
            <a:off x="1337475" y="4961935"/>
            <a:ext cx="6974011" cy="646331"/>
          </a:xfrm>
          <a:prstGeom prst="rect">
            <a:avLst/>
          </a:prstGeom>
        </p:spPr>
        <p:txBody>
          <a:bodyPr wrap="square">
            <a:spAutoFit/>
          </a:bodyPr>
          <a:lstStyle/>
          <a:p>
            <a:r>
              <a:rPr lang="en-US" dirty="0"/>
              <a:t>Scatter Plot </a:t>
            </a:r>
            <a:r>
              <a:rPr lang="en-US" dirty="0" smtClean="0"/>
              <a:t>for predictors on the first three and the </a:t>
            </a:r>
          </a:p>
          <a:p>
            <a:r>
              <a:rPr lang="en-US" dirty="0" smtClean="0"/>
              <a:t>Scatter Plot for the six responses</a:t>
            </a:r>
            <a:endParaRPr lang="en-US" dirty="0"/>
          </a:p>
        </p:txBody>
      </p:sp>
    </p:spTree>
    <p:extLst>
      <p:ext uri="{BB962C8B-B14F-4D97-AF65-F5344CB8AC3E}">
        <p14:creationId xmlns:p14="http://schemas.microsoft.com/office/powerpoint/2010/main" val="1789396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Ryan\AppData\Roaming\Tencent\Users\297004807\QQ\WinTemp\RichOle\5}E0)RLT%)4EX0)7LZLVDFY.png">
            <a:extLst>
              <a:ext uri="{FF2B5EF4-FFF2-40B4-BE49-F238E27FC236}">
                <a16:creationId xmlns:a16="http://schemas.microsoft.com/office/drawing/2014/main" xmlns="" id="{0DE55E1F-3B72-45F8-9FB7-C358D5A6669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263" y="211903"/>
            <a:ext cx="11517795" cy="5997650"/>
          </a:xfrm>
          <a:prstGeom prst="rect">
            <a:avLst/>
          </a:prstGeom>
          <a:noFill/>
          <a:ln>
            <a:noFill/>
          </a:ln>
        </p:spPr>
      </p:pic>
      <p:sp>
        <p:nvSpPr>
          <p:cNvPr id="2" name="TextBox 1"/>
          <p:cNvSpPr txBox="1"/>
          <p:nvPr/>
        </p:nvSpPr>
        <p:spPr>
          <a:xfrm>
            <a:off x="2129051" y="4244454"/>
            <a:ext cx="4770858" cy="646331"/>
          </a:xfrm>
          <a:prstGeom prst="rect">
            <a:avLst/>
          </a:prstGeom>
          <a:noFill/>
        </p:spPr>
        <p:txBody>
          <a:bodyPr wrap="none" rtlCol="0">
            <a:spAutoFit/>
          </a:bodyPr>
          <a:lstStyle/>
          <a:p>
            <a:r>
              <a:rPr lang="en-US" dirty="0" smtClean="0"/>
              <a:t>Scatter Plot for both the response variables </a:t>
            </a:r>
          </a:p>
          <a:p>
            <a:r>
              <a:rPr lang="en-US" dirty="0"/>
              <a:t>o</a:t>
            </a:r>
            <a:r>
              <a:rPr lang="en-US" dirty="0" smtClean="0"/>
              <a:t>f interest</a:t>
            </a:r>
            <a:endParaRPr lang="en-US" dirty="0"/>
          </a:p>
        </p:txBody>
      </p:sp>
    </p:spTree>
    <p:extLst>
      <p:ext uri="{BB962C8B-B14F-4D97-AF65-F5344CB8AC3E}">
        <p14:creationId xmlns:p14="http://schemas.microsoft.com/office/powerpoint/2010/main" val="3592310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43600" y="1595718"/>
            <a:ext cx="493059" cy="322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4CF28585-9DE0-4D12-857A-985F4FB193DD}"/>
              </a:ext>
            </a:extLst>
          </p:cNvPr>
          <p:cNvPicPr>
            <a:picLocks noChangeAspect="1"/>
          </p:cNvPicPr>
          <p:nvPr/>
        </p:nvPicPr>
        <p:blipFill>
          <a:blip r:embed="rId3"/>
          <a:stretch>
            <a:fillRect/>
          </a:stretch>
        </p:blipFill>
        <p:spPr>
          <a:xfrm>
            <a:off x="1479456" y="0"/>
            <a:ext cx="9318307" cy="6090397"/>
          </a:xfrm>
          <a:prstGeom prst="rect">
            <a:avLst/>
          </a:prstGeom>
        </p:spPr>
      </p:pic>
      <p:sp>
        <p:nvSpPr>
          <p:cNvPr id="3" name="TextBox 2">
            <a:extLst>
              <a:ext uri="{FF2B5EF4-FFF2-40B4-BE49-F238E27FC236}">
                <a16:creationId xmlns:a16="http://schemas.microsoft.com/office/drawing/2014/main" xmlns="" id="{C1FC6B3A-3997-425D-AA7D-6E11077C87DE}"/>
              </a:ext>
            </a:extLst>
          </p:cNvPr>
          <p:cNvSpPr txBox="1"/>
          <p:nvPr/>
        </p:nvSpPr>
        <p:spPr>
          <a:xfrm>
            <a:off x="247300" y="268889"/>
            <a:ext cx="1076632" cy="646331"/>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FF0000"/>
                </a:solidFill>
              </a:rPr>
              <a:t>Sherpa</a:t>
            </a:r>
          </a:p>
          <a:p>
            <a:r>
              <a:rPr lang="en-US" dirty="0">
                <a:solidFill>
                  <a:srgbClr val="00B0F0"/>
                </a:solidFill>
              </a:rPr>
              <a:t>Student</a:t>
            </a:r>
          </a:p>
        </p:txBody>
      </p:sp>
    </p:spTree>
    <p:extLst>
      <p:ext uri="{BB962C8B-B14F-4D97-AF65-F5344CB8AC3E}">
        <p14:creationId xmlns:p14="http://schemas.microsoft.com/office/powerpoint/2010/main" val="344040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30011" y="1622612"/>
            <a:ext cx="532154" cy="3765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B9F62E72-E6CF-433D-9204-2D759E617924}"/>
              </a:ext>
            </a:extLst>
          </p:cNvPr>
          <p:cNvPicPr>
            <a:picLocks noChangeAspect="1"/>
          </p:cNvPicPr>
          <p:nvPr/>
        </p:nvPicPr>
        <p:blipFill>
          <a:blip r:embed="rId3"/>
          <a:stretch>
            <a:fillRect/>
          </a:stretch>
        </p:blipFill>
        <p:spPr>
          <a:xfrm>
            <a:off x="1594970" y="195824"/>
            <a:ext cx="9007288" cy="5742956"/>
          </a:xfrm>
          <a:prstGeom prst="rect">
            <a:avLst/>
          </a:prstGeom>
          <a:noFill/>
          <a:ln>
            <a:noFill/>
          </a:ln>
        </p:spPr>
      </p:pic>
      <p:sp>
        <p:nvSpPr>
          <p:cNvPr id="4" name="TextBox 3">
            <a:extLst>
              <a:ext uri="{FF2B5EF4-FFF2-40B4-BE49-F238E27FC236}">
                <a16:creationId xmlns:a16="http://schemas.microsoft.com/office/drawing/2014/main" xmlns="" id="{C1FC6B3A-3997-425D-AA7D-6E11077C87DE}"/>
              </a:ext>
            </a:extLst>
          </p:cNvPr>
          <p:cNvSpPr txBox="1"/>
          <p:nvPr/>
        </p:nvSpPr>
        <p:spPr>
          <a:xfrm>
            <a:off x="216310" y="275303"/>
            <a:ext cx="1076632" cy="646331"/>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FF0000"/>
                </a:solidFill>
              </a:rPr>
              <a:t>Sherpa</a:t>
            </a:r>
          </a:p>
          <a:p>
            <a:r>
              <a:rPr lang="en-US" dirty="0">
                <a:solidFill>
                  <a:srgbClr val="00B0F0"/>
                </a:solidFill>
              </a:rPr>
              <a:t>Student</a:t>
            </a:r>
          </a:p>
        </p:txBody>
      </p:sp>
      <p:sp>
        <p:nvSpPr>
          <p:cNvPr id="3" name="Oval 2"/>
          <p:cNvSpPr/>
          <p:nvPr/>
        </p:nvSpPr>
        <p:spPr>
          <a:xfrm>
            <a:off x="7977116" y="3053654"/>
            <a:ext cx="197892"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2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93" y="68239"/>
            <a:ext cx="10058400" cy="878809"/>
          </a:xfrm>
        </p:spPr>
        <p:txBody>
          <a:bodyPr/>
          <a:lstStyle/>
          <a:p>
            <a:pPr marL="0" indent="0" algn="ctr">
              <a:buNone/>
            </a:pPr>
            <a:r>
              <a:rPr lang="en-US" dirty="0">
                <a:effectLst/>
              </a:rPr>
              <a:t>Interaction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064" y="1102326"/>
            <a:ext cx="5130110" cy="51868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224" y="1166794"/>
            <a:ext cx="5066346" cy="512237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2494" y="1102327"/>
            <a:ext cx="5130109" cy="518684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9841" y="1102327"/>
            <a:ext cx="4995729" cy="518684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2924" y="1102325"/>
            <a:ext cx="4936977" cy="5142576"/>
          </a:xfrm>
          <a:prstGeom prst="rect">
            <a:avLst/>
          </a:prstGeom>
        </p:spPr>
      </p:pic>
      <p:sp>
        <p:nvSpPr>
          <p:cNvPr id="9" name="TextBox 8">
            <a:extLst>
              <a:ext uri="{FF2B5EF4-FFF2-40B4-BE49-F238E27FC236}">
                <a16:creationId xmlns:a16="http://schemas.microsoft.com/office/drawing/2014/main" xmlns="" id="{C1FC6B3A-3997-425D-AA7D-6E11077C87DE}"/>
              </a:ext>
            </a:extLst>
          </p:cNvPr>
          <p:cNvSpPr txBox="1"/>
          <p:nvPr/>
        </p:nvSpPr>
        <p:spPr>
          <a:xfrm>
            <a:off x="216310" y="275303"/>
            <a:ext cx="1076632" cy="646331"/>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FF0000"/>
                </a:solidFill>
              </a:rPr>
              <a:t>Sherpa</a:t>
            </a:r>
          </a:p>
          <a:p>
            <a:r>
              <a:rPr lang="en-US" dirty="0">
                <a:solidFill>
                  <a:srgbClr val="00B0F0"/>
                </a:solidFill>
              </a:rPr>
              <a:t>Student</a:t>
            </a:r>
          </a:p>
        </p:txBody>
      </p:sp>
    </p:spTree>
    <p:extLst>
      <p:ext uri="{BB962C8B-B14F-4D97-AF65-F5344CB8AC3E}">
        <p14:creationId xmlns:p14="http://schemas.microsoft.com/office/powerpoint/2010/main" val="2359315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7301</TotalTime>
  <Words>939</Words>
  <Application>Microsoft Office PowerPoint</Application>
  <PresentationFormat>Custom</PresentationFormat>
  <Paragraphs>164</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Slipstream</vt:lpstr>
      <vt:lpstr>Heart Rate Variability </vt:lpstr>
      <vt:lpstr>RR-Interval/RMSSD</vt:lpstr>
      <vt:lpstr>Data</vt:lpstr>
      <vt:lpstr>PowerPoint Presentation</vt:lpstr>
      <vt:lpstr>PowerPoint Presentation</vt:lpstr>
      <vt:lpstr>PowerPoint Presentation</vt:lpstr>
      <vt:lpstr>PowerPoint Presentation</vt:lpstr>
      <vt:lpstr>PowerPoint Presentation</vt:lpstr>
      <vt:lpstr>Interaction</vt:lpstr>
      <vt:lpstr>Welch Two Sample T-test (RMSSD)</vt:lpstr>
      <vt:lpstr>Models</vt:lpstr>
      <vt:lpstr> Basic Model</vt:lpstr>
      <vt:lpstr> Model with interactions</vt:lpstr>
      <vt:lpstr>Model Output</vt:lpstr>
      <vt:lpstr>Residuals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Kyle Linville</dc:creator>
  <cp:lastModifiedBy>sanjay tamrakar</cp:lastModifiedBy>
  <cp:revision>67</cp:revision>
  <dcterms:created xsi:type="dcterms:W3CDTF">2017-09-13T16:41:14Z</dcterms:created>
  <dcterms:modified xsi:type="dcterms:W3CDTF">2018-01-09T22:28:18Z</dcterms:modified>
</cp:coreProperties>
</file>