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56"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4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E6A78A57-8B0B-46D1-9BDE-E95D67C87B18}" type="datetimeFigureOut">
              <a:rPr lang="en-US" smtClean="0"/>
              <a:t>12/6/2017</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5CDB2E7C-660E-4D9C-B348-B18C3B19063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A78A57-8B0B-46D1-9BDE-E95D67C87B18}"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DB2E7C-660E-4D9C-B348-B18C3B19063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A78A57-8B0B-46D1-9BDE-E95D67C87B18}"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DB2E7C-660E-4D9C-B348-B18C3B19063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E6A78A57-8B0B-46D1-9BDE-E95D67C87B18}" type="datetimeFigureOut">
              <a:rPr lang="en-US" smtClean="0"/>
              <a:t>12/6/2017</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5CDB2E7C-660E-4D9C-B348-B18C3B19063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E6A78A57-8B0B-46D1-9BDE-E95D67C87B18}" type="datetimeFigureOut">
              <a:rPr lang="en-US" smtClean="0"/>
              <a:t>12/6/2017</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5CDB2E7C-660E-4D9C-B348-B18C3B190639}" type="slidenum">
              <a:rPr lang="en-US" smtClean="0"/>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E6A78A57-8B0B-46D1-9BDE-E95D67C87B18}" type="datetimeFigureOut">
              <a:rPr lang="en-US" smtClean="0"/>
              <a:t>12/6/2017</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5CDB2E7C-660E-4D9C-B348-B18C3B19063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E6A78A57-8B0B-46D1-9BDE-E95D67C87B18}"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5CDB2E7C-660E-4D9C-B348-B18C3B190639}" type="slidenum">
              <a:rPr lang="en-US" smtClean="0"/>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E6A78A57-8B0B-46D1-9BDE-E95D67C87B18}" type="datetimeFigureOut">
              <a:rPr lang="en-US" smtClean="0"/>
              <a:t>12/6/2017</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DB2E7C-660E-4D9C-B348-B18C3B19063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6A78A57-8B0B-46D1-9BDE-E95D67C87B18}" type="datetimeFigureOut">
              <a:rPr lang="en-US" smtClean="0"/>
              <a:t>12/6/2017</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DB2E7C-660E-4D9C-B348-B18C3B19063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E6A78A57-8B0B-46D1-9BDE-E95D67C87B18}" type="datetimeFigureOut">
              <a:rPr lang="en-US" smtClean="0"/>
              <a:t>12/6/2017</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DB2E7C-660E-4D9C-B348-B18C3B19063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E6A78A57-8B0B-46D1-9BDE-E95D67C87B18}"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5CDB2E7C-660E-4D9C-B348-B18C3B190639}" type="slidenum">
              <a:rPr lang="en-US" smtClean="0"/>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E6A78A57-8B0B-46D1-9BDE-E95D67C87B18}" type="datetimeFigureOut">
              <a:rPr lang="en-US" smtClean="0"/>
              <a:t>12/6/2017</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5CDB2E7C-660E-4D9C-B348-B18C3B190639}" type="slidenum">
              <a:rPr lang="en-US" smtClean="0"/>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81000"/>
            <a:ext cx="8458200" cy="1222375"/>
          </a:xfrm>
        </p:spPr>
        <p:txBody>
          <a:bodyPr>
            <a:normAutofit fontScale="90000"/>
          </a:bodyPr>
          <a:lstStyle/>
          <a:p>
            <a:pPr algn="ctr"/>
            <a:r>
              <a:rPr lang="en-US" b="1" dirty="0">
                <a:effectLst/>
              </a:rPr>
              <a:t>Entrepreneurship Exploration and Analysis</a:t>
            </a:r>
            <a:r>
              <a:rPr lang="en-US" dirty="0">
                <a:effectLst/>
              </a:rPr>
              <a:t/>
            </a:r>
            <a:br>
              <a:rPr lang="en-US" dirty="0">
                <a:effectLst/>
              </a:rPr>
            </a:br>
            <a:r>
              <a:rPr lang="en-US" dirty="0"/>
              <a:t/>
            </a:r>
            <a:br>
              <a:rPr lang="en-US" dirty="0"/>
            </a:br>
            <a:endParaRPr lang="en-US" dirty="0"/>
          </a:p>
        </p:txBody>
      </p:sp>
      <p:sp>
        <p:nvSpPr>
          <p:cNvPr id="3" name="Subtitle 2"/>
          <p:cNvSpPr>
            <a:spLocks noGrp="1"/>
          </p:cNvSpPr>
          <p:nvPr>
            <p:ph type="subTitle" idx="1"/>
          </p:nvPr>
        </p:nvSpPr>
        <p:spPr>
          <a:xfrm>
            <a:off x="0" y="4572000"/>
            <a:ext cx="8458200" cy="838200"/>
          </a:xfrm>
        </p:spPr>
        <p:txBody>
          <a:bodyPr>
            <a:normAutofit lnSpcReduction="10000"/>
          </a:bodyPr>
          <a:lstStyle/>
          <a:p>
            <a:r>
              <a:rPr lang="en-US" b="1" dirty="0" smtClean="0"/>
              <a:t>Presented by : </a:t>
            </a:r>
          </a:p>
          <a:p>
            <a:r>
              <a:rPr lang="en-US" b="1" dirty="0" smtClean="0"/>
              <a:t>Nathaniel </a:t>
            </a:r>
            <a:r>
              <a:rPr lang="en-US" b="1" dirty="0"/>
              <a:t>Coffin, </a:t>
            </a:r>
            <a:r>
              <a:rPr lang="en-US" b="1" dirty="0" smtClean="0"/>
              <a:t> David </a:t>
            </a:r>
            <a:r>
              <a:rPr lang="en-US" b="1" dirty="0"/>
              <a:t>Swart, </a:t>
            </a:r>
            <a:r>
              <a:rPr lang="en-US" b="1" dirty="0" smtClean="0"/>
              <a:t> Sanjay </a:t>
            </a:r>
            <a:r>
              <a:rPr lang="en-US" b="1" dirty="0"/>
              <a:t>Tamrakar, </a:t>
            </a:r>
            <a:r>
              <a:rPr lang="en-US" b="1" dirty="0" smtClean="0"/>
              <a:t> </a:t>
            </a:r>
            <a:r>
              <a:rPr lang="en-US" b="1" dirty="0" err="1" smtClean="0"/>
              <a:t>Jie</a:t>
            </a:r>
            <a:r>
              <a:rPr lang="en-US" b="1" dirty="0" smtClean="0"/>
              <a:t> </a:t>
            </a:r>
            <a:r>
              <a:rPr lang="en-US" b="1" dirty="0"/>
              <a:t>Wang</a:t>
            </a:r>
            <a:endParaRPr lang="en-US" b="1" dirty="0"/>
          </a:p>
        </p:txBody>
      </p:sp>
      <p:pic>
        <p:nvPicPr>
          <p:cNvPr id="2050" name="Picture 2" descr="https://lh6.googleusercontent.com/Wn1bdBgDhARuVZzRwt2jHDTQd-LQGBFOHr3yTtG4AGco5brDsitH1um6Pf49Fdas6n1XTEpUDjihXQ7U4g3vh5ViNRPLMqgjaoQOmo5ME9Dn5xaIby9YKspTzEgnwUOqpRxAZRuZPWU"/>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5746670"/>
            <a:ext cx="5410200" cy="111133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sanjay\AppData\Local\Microsoft\Windows\INetCache\IE\T1P92SOQ\fin[1].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19400" y="1447800"/>
            <a:ext cx="3429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894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Related coefficients</a:t>
            </a:r>
            <a:endParaRPr lang="en-US" dirty="0"/>
          </a:p>
        </p:txBody>
      </p:sp>
      <p:pic>
        <p:nvPicPr>
          <p:cNvPr id="4" name="Content Placeholder 3" descr="https://lh6.googleusercontent.com/H_Cw2QROTuX-sa7NjOTLFUEuA6Gvf6wSep-JHbJlbFeq7QByiUVPF0r0emfzGF_uNrecYcMz3CUj49eJKrTNFKKKP-VDytJQqq7cZWd1nO2Fu2SLpuFEwFm1cD5prF_WoZ29fhgZei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718739"/>
            <a:ext cx="8686800" cy="4196810"/>
          </a:xfrm>
          <a:prstGeom prst="rect">
            <a:avLst/>
          </a:prstGeom>
          <a:noFill/>
          <a:ln>
            <a:noFill/>
          </a:ln>
        </p:spPr>
      </p:pic>
      <p:sp>
        <p:nvSpPr>
          <p:cNvPr id="5" name="Rectangle 4"/>
          <p:cNvSpPr/>
          <p:nvPr/>
        </p:nvSpPr>
        <p:spPr>
          <a:xfrm>
            <a:off x="228600" y="1210270"/>
            <a:ext cx="4572000" cy="923330"/>
          </a:xfrm>
          <a:prstGeom prst="rect">
            <a:avLst/>
          </a:prstGeom>
        </p:spPr>
        <p:txBody>
          <a:bodyPr>
            <a:spAutoFit/>
          </a:bodyPr>
          <a:lstStyle/>
          <a:p>
            <a:r>
              <a:rPr lang="en-US" b="1" dirty="0"/>
              <a:t>Table 3: Predictors for the Reduced Data Set</a:t>
            </a:r>
            <a:endParaRPr lang="en-US" b="0" dirty="0" smtClean="0">
              <a:effectLst/>
            </a:endParaRPr>
          </a:p>
          <a:p>
            <a:r>
              <a:rPr lang="en-US" dirty="0" smtClean="0"/>
              <a:t/>
            </a:r>
            <a:br>
              <a:rPr lang="en-US" dirty="0" smtClean="0"/>
            </a:br>
            <a:endParaRPr lang="en-US" dirty="0"/>
          </a:p>
        </p:txBody>
      </p:sp>
      <p:sp>
        <p:nvSpPr>
          <p:cNvPr id="6" name="Rectangle 5"/>
          <p:cNvSpPr/>
          <p:nvPr/>
        </p:nvSpPr>
        <p:spPr>
          <a:xfrm>
            <a:off x="4267200" y="1720840"/>
            <a:ext cx="4572000" cy="4585871"/>
          </a:xfrm>
          <a:prstGeom prst="rect">
            <a:avLst/>
          </a:prstGeom>
        </p:spPr>
        <p:txBody>
          <a:bodyPr>
            <a:spAutoFit/>
          </a:bodyPr>
          <a:lstStyle/>
          <a:p>
            <a:r>
              <a:rPr lang="en-US" sz="2000" dirty="0"/>
              <a:t>The only significant predictors were </a:t>
            </a:r>
            <a:endParaRPr lang="en-US" sz="2000" b="0" dirty="0" smtClean="0">
              <a:effectLst/>
            </a:endParaRPr>
          </a:p>
          <a:p>
            <a:r>
              <a:rPr lang="en-US" sz="2000" dirty="0"/>
              <a:t>log(</a:t>
            </a:r>
            <a:r>
              <a:rPr lang="en-US" sz="2000" dirty="0" err="1"/>
              <a:t>basesales</a:t>
            </a:r>
            <a:r>
              <a:rPr lang="en-US" sz="2000" dirty="0"/>
              <a:t>...disguised) and </a:t>
            </a:r>
            <a:r>
              <a:rPr lang="en-US" sz="2000" dirty="0" smtClean="0"/>
              <a:t>log_avg_period_employees</a:t>
            </a:r>
          </a:p>
          <a:p>
            <a:endParaRPr lang="en-US" b="0" dirty="0" smtClean="0">
              <a:effectLst/>
            </a:endParaRPr>
          </a:p>
          <a:p>
            <a:r>
              <a:rPr lang="en-US" sz="2000" dirty="0"/>
              <a:t>Can’t measure growth because it doesn’t have any variable that represents time, instead test whether firms of each category generally do more sales. This should be correlated to growth so it almost tests growth</a:t>
            </a:r>
            <a:r>
              <a:rPr lang="en-US" sz="2000" dirty="0" smtClean="0"/>
              <a:t>.</a:t>
            </a:r>
          </a:p>
          <a:p>
            <a:endParaRPr lang="en-US" b="0" dirty="0" smtClean="0">
              <a:effectLst/>
            </a:endParaRPr>
          </a:p>
          <a:p>
            <a:r>
              <a:rPr lang="en-US" sz="2000" dirty="0"/>
              <a:t>The predictors of interest were not significant.</a:t>
            </a:r>
            <a:endParaRPr lang="en-US" sz="2000" b="0" dirty="0" smtClean="0">
              <a:effectLst/>
            </a:endParaRPr>
          </a:p>
          <a:p>
            <a:r>
              <a:rPr lang="en-US" dirty="0" smtClean="0"/>
              <a:t/>
            </a:r>
            <a:br>
              <a:rPr lang="en-US" dirty="0" smtClean="0"/>
            </a:br>
            <a:endParaRPr lang="en-US" dirty="0"/>
          </a:p>
        </p:txBody>
      </p:sp>
      <p:pic>
        <p:nvPicPr>
          <p:cNvPr id="7" name="Picture 6" descr="C:\Users\sanjay\AppData\Local\Microsoft\Windows\INetCache\IE\198N3A10\e101coverpic[1].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91400" y="4876799"/>
            <a:ext cx="1981200" cy="198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763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800" b="1" dirty="0">
                <a:effectLst/>
              </a:rPr>
              <a:t>Modeling with Firm Age as a Predictor, average disguised _sale over training states </a:t>
            </a:r>
            <a:endParaRPr lang="en-US" sz="2800" dirty="0"/>
          </a:p>
        </p:txBody>
      </p:sp>
      <p:sp>
        <p:nvSpPr>
          <p:cNvPr id="3" name="Content Placeholder 2"/>
          <p:cNvSpPr>
            <a:spLocks noGrp="1"/>
          </p:cNvSpPr>
          <p:nvPr>
            <p:ph idx="1"/>
          </p:nvPr>
        </p:nvSpPr>
        <p:spPr/>
        <p:txBody>
          <a:bodyPr>
            <a:normAutofit fontScale="70000" lnSpcReduction="20000"/>
          </a:bodyPr>
          <a:lstStyle/>
          <a:p>
            <a:pPr marL="0" indent="0">
              <a:buNone/>
            </a:pPr>
            <a:r>
              <a:rPr lang="en-US" sz="4000" b="1" dirty="0"/>
              <a:t>Step 1: Variable selection:</a:t>
            </a:r>
            <a:endParaRPr lang="en-US" sz="4000" dirty="0"/>
          </a:p>
          <a:p>
            <a:r>
              <a:rPr lang="en-US" dirty="0"/>
              <a:t>Started with the parameters of interest for hypothesis testing: </a:t>
            </a:r>
            <a:endParaRPr lang="en-US" dirty="0"/>
          </a:p>
          <a:p>
            <a:r>
              <a:rPr lang="en-US" dirty="0"/>
              <a:t>entrepreneur gender, advisor gender, the training program implemented for the firm, firm age</a:t>
            </a:r>
            <a:endParaRPr lang="en-US" dirty="0"/>
          </a:p>
          <a:p>
            <a:r>
              <a:rPr lang="en-US" dirty="0"/>
              <a:t>training periods ,Interaction effects between training state and entrepreneur gender, advisor gender, and training program respectively</a:t>
            </a:r>
            <a:endParaRPr lang="en-US" dirty="0"/>
          </a:p>
          <a:p>
            <a:endParaRPr lang="en-US" b="1" dirty="0" smtClean="0"/>
          </a:p>
          <a:p>
            <a:pPr marL="0" indent="0">
              <a:buNone/>
            </a:pPr>
            <a:r>
              <a:rPr lang="en-US" sz="4000" b="1" dirty="0" smtClean="0"/>
              <a:t>Rules</a:t>
            </a:r>
            <a:r>
              <a:rPr lang="en-US" sz="4000" b="1" dirty="0"/>
              <a:t>:</a:t>
            </a:r>
            <a:endParaRPr lang="en-US" sz="4000" dirty="0"/>
          </a:p>
          <a:p>
            <a:r>
              <a:rPr lang="en-US" dirty="0"/>
              <a:t>forward selection to find worthwhile predictors for the model, and we used AIC as a basis for whether a newly introduced predictor was worth keeping.</a:t>
            </a:r>
            <a:endParaRPr lang="en-US" dirty="0"/>
          </a:p>
          <a:p>
            <a:pPr marL="0" indent="0">
              <a:buNone/>
            </a:pPr>
            <a:r>
              <a:rPr lang="en-US" dirty="0"/>
              <a:t/>
            </a:r>
            <a:br>
              <a:rPr lang="en-US" dirty="0"/>
            </a:br>
            <a:endParaRPr lang="en-US" dirty="0"/>
          </a:p>
        </p:txBody>
      </p:sp>
      <p:pic>
        <p:nvPicPr>
          <p:cNvPr id="4" name="Picture 3" descr="C:\Users\sanjay\AppData\Local\Microsoft\Windows\INetCache\IE\198N3A10\e101coverpic[1].jp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91400" y="4876799"/>
            <a:ext cx="1981200" cy="198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9732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Related coefficients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46197348"/>
              </p:ext>
            </p:extLst>
          </p:nvPr>
        </p:nvGraphicFramePr>
        <p:xfrm>
          <a:off x="304800" y="1600200"/>
          <a:ext cx="7329487" cy="3603784"/>
        </p:xfrm>
        <a:graphic>
          <a:graphicData uri="http://schemas.openxmlformats.org/drawingml/2006/table">
            <a:tbl>
              <a:tblPr/>
              <a:tblGrid>
                <a:gridCol w="1823604"/>
                <a:gridCol w="1239116"/>
                <a:gridCol w="2992582"/>
                <a:gridCol w="1274185"/>
              </a:tblGrid>
              <a:tr h="450473">
                <a:tc>
                  <a:txBody>
                    <a:bodyPr/>
                    <a:lstStyle/>
                    <a:p>
                      <a:pPr algn="just" rtl="0" fontAlgn="t">
                        <a:spcBef>
                          <a:spcPts val="0"/>
                        </a:spcBef>
                        <a:spcAft>
                          <a:spcPts val="0"/>
                        </a:spcAft>
                      </a:pPr>
                      <a:r>
                        <a:rPr lang="en-US" sz="1400" b="0" i="0" u="none" strike="noStrike" dirty="0">
                          <a:solidFill>
                            <a:srgbClr val="000000"/>
                          </a:solidFill>
                          <a:effectLst/>
                          <a:latin typeface="Arial"/>
                        </a:rPr>
                        <a:t>Predictor</a:t>
                      </a:r>
                      <a:endParaRPr lang="en-US" dirty="0">
                        <a:effectLst/>
                      </a:endParaRPr>
                    </a:p>
                  </a:txBody>
                  <a:tcPr marL="66675" marR="66675" marT="66675" marB="66675">
                    <a:lnL w="12668" cap="flat" cmpd="sng" algn="ctr">
                      <a:solidFill>
                        <a:srgbClr val="000000"/>
                      </a:solidFill>
                      <a:prstDash val="solid"/>
                      <a:round/>
                      <a:headEnd type="none" w="med" len="med"/>
                      <a:tailEnd type="none" w="med" len="med"/>
                    </a:lnL>
                    <a:lnR w="12668" cap="flat" cmpd="sng" algn="ctr">
                      <a:solidFill>
                        <a:srgbClr val="000000"/>
                      </a:solidFill>
                      <a:prstDash val="solid"/>
                      <a:round/>
                      <a:headEnd type="none" w="med" len="med"/>
                      <a:tailEnd type="none" w="med" len="med"/>
                    </a:lnR>
                    <a:lnT w="12668" cap="flat" cmpd="sng" algn="ctr">
                      <a:solidFill>
                        <a:srgbClr val="000000"/>
                      </a:solidFill>
                      <a:prstDash val="solid"/>
                      <a:round/>
                      <a:headEnd type="none" w="med" len="med"/>
                      <a:tailEnd type="none" w="med" len="med"/>
                    </a:lnT>
                    <a:lnB w="12668"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0" i="0" u="none" strike="noStrike">
                          <a:solidFill>
                            <a:srgbClr val="000000"/>
                          </a:solidFill>
                          <a:effectLst/>
                          <a:latin typeface="Arial"/>
                        </a:rPr>
                        <a:t>Coefficient</a:t>
                      </a:r>
                      <a:endParaRPr lang="en-US">
                        <a:effectLst/>
                      </a:endParaRPr>
                    </a:p>
                  </a:txBody>
                  <a:tcPr marL="66675" marR="66675" marT="66675" marB="66675">
                    <a:lnL w="12668" cap="flat" cmpd="sng" algn="ctr">
                      <a:solidFill>
                        <a:srgbClr val="000000"/>
                      </a:solidFill>
                      <a:prstDash val="solid"/>
                      <a:round/>
                      <a:headEnd type="none" w="med" len="med"/>
                      <a:tailEnd type="none" w="med" len="med"/>
                    </a:lnL>
                    <a:lnR w="12668" cap="flat" cmpd="sng" algn="ctr">
                      <a:solidFill>
                        <a:srgbClr val="000000"/>
                      </a:solidFill>
                      <a:prstDash val="solid"/>
                      <a:round/>
                      <a:headEnd type="none" w="med" len="med"/>
                      <a:tailEnd type="none" w="med" len="med"/>
                    </a:lnR>
                    <a:lnT w="12668" cap="flat" cmpd="sng" algn="ctr">
                      <a:solidFill>
                        <a:srgbClr val="000000"/>
                      </a:solidFill>
                      <a:prstDash val="solid"/>
                      <a:round/>
                      <a:headEnd type="none" w="med" len="med"/>
                      <a:tailEnd type="none" w="med" len="med"/>
                    </a:lnT>
                    <a:lnB w="12668"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0" i="0" u="none" strike="noStrike">
                          <a:solidFill>
                            <a:srgbClr val="000000"/>
                          </a:solidFill>
                          <a:effectLst/>
                          <a:latin typeface="Arial"/>
                        </a:rPr>
                        <a:t>Predictor</a:t>
                      </a:r>
                      <a:endParaRPr lang="en-US">
                        <a:effectLst/>
                      </a:endParaRPr>
                    </a:p>
                  </a:txBody>
                  <a:tcPr marL="66675" marR="66675" marT="66675" marB="66675">
                    <a:lnL w="12668" cap="flat" cmpd="sng" algn="ctr">
                      <a:solidFill>
                        <a:srgbClr val="000000"/>
                      </a:solidFill>
                      <a:prstDash val="solid"/>
                      <a:round/>
                      <a:headEnd type="none" w="med" len="med"/>
                      <a:tailEnd type="none" w="med" len="med"/>
                    </a:lnL>
                    <a:lnR w="12668" cap="flat" cmpd="sng" algn="ctr">
                      <a:solidFill>
                        <a:srgbClr val="000000"/>
                      </a:solidFill>
                      <a:prstDash val="solid"/>
                      <a:round/>
                      <a:headEnd type="none" w="med" len="med"/>
                      <a:tailEnd type="none" w="med" len="med"/>
                    </a:lnR>
                    <a:lnT w="12668" cap="flat" cmpd="sng" algn="ctr">
                      <a:solidFill>
                        <a:srgbClr val="000000"/>
                      </a:solidFill>
                      <a:prstDash val="solid"/>
                      <a:round/>
                      <a:headEnd type="none" w="med" len="med"/>
                      <a:tailEnd type="none" w="med" len="med"/>
                    </a:lnT>
                    <a:lnB w="12668"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0" i="0" u="none" strike="noStrike">
                          <a:solidFill>
                            <a:srgbClr val="000000"/>
                          </a:solidFill>
                          <a:effectLst/>
                          <a:latin typeface="Arial"/>
                        </a:rPr>
                        <a:t>Coefficient</a:t>
                      </a:r>
                      <a:endParaRPr lang="en-US">
                        <a:effectLst/>
                      </a:endParaRPr>
                    </a:p>
                  </a:txBody>
                  <a:tcPr marL="66675" marR="66675" marT="66675" marB="66675">
                    <a:lnL w="12668" cap="flat" cmpd="sng" algn="ctr">
                      <a:solidFill>
                        <a:srgbClr val="000000"/>
                      </a:solidFill>
                      <a:prstDash val="solid"/>
                      <a:round/>
                      <a:headEnd type="none" w="med" len="med"/>
                      <a:tailEnd type="none" w="med" len="med"/>
                    </a:lnL>
                    <a:lnR w="12668" cap="flat" cmpd="sng" algn="ctr">
                      <a:solidFill>
                        <a:srgbClr val="000000"/>
                      </a:solidFill>
                      <a:prstDash val="solid"/>
                      <a:round/>
                      <a:headEnd type="none" w="med" len="med"/>
                      <a:tailEnd type="none" w="med" len="med"/>
                    </a:lnR>
                    <a:lnT w="12668" cap="flat" cmpd="sng" algn="ctr">
                      <a:solidFill>
                        <a:srgbClr val="000000"/>
                      </a:solidFill>
                      <a:prstDash val="solid"/>
                      <a:round/>
                      <a:headEnd type="none" w="med" len="med"/>
                      <a:tailEnd type="none" w="med" len="med"/>
                    </a:lnT>
                    <a:lnB w="12668" cap="flat" cmpd="sng" algn="ctr">
                      <a:solidFill>
                        <a:srgbClr val="000000"/>
                      </a:solidFill>
                      <a:prstDash val="solid"/>
                      <a:round/>
                      <a:headEnd type="none" w="med" len="med"/>
                      <a:tailEnd type="none" w="med" len="med"/>
                    </a:lnB>
                  </a:tcPr>
                </a:tc>
              </a:tr>
              <a:tr h="450473">
                <a:tc>
                  <a:txBody>
                    <a:bodyPr/>
                    <a:lstStyle/>
                    <a:p>
                      <a:pPr algn="just" rtl="0" fontAlgn="t">
                        <a:spcBef>
                          <a:spcPts val="0"/>
                        </a:spcBef>
                        <a:spcAft>
                          <a:spcPts val="0"/>
                        </a:spcAft>
                      </a:pPr>
                      <a:r>
                        <a:rPr lang="en-US" sz="1400" b="0" i="0" u="none" strike="noStrike">
                          <a:solidFill>
                            <a:srgbClr val="000000"/>
                          </a:solidFill>
                          <a:effectLst/>
                          <a:latin typeface="Arial"/>
                        </a:rPr>
                        <a:t>intercept</a:t>
                      </a:r>
                      <a:endParaRPr lang="en-US">
                        <a:effectLst/>
                      </a:endParaRPr>
                    </a:p>
                  </a:txBody>
                  <a:tcPr marL="66675" marR="66675" marT="66675" marB="66675">
                    <a:lnL w="12668" cap="flat" cmpd="sng" algn="ctr">
                      <a:solidFill>
                        <a:srgbClr val="000000"/>
                      </a:solidFill>
                      <a:prstDash val="solid"/>
                      <a:round/>
                      <a:headEnd type="none" w="med" len="med"/>
                      <a:tailEnd type="none" w="med" len="med"/>
                    </a:lnL>
                    <a:lnR w="12668" cap="flat" cmpd="sng" algn="ctr">
                      <a:solidFill>
                        <a:srgbClr val="000000"/>
                      </a:solidFill>
                      <a:prstDash val="solid"/>
                      <a:round/>
                      <a:headEnd type="none" w="med" len="med"/>
                      <a:tailEnd type="none" w="med" len="med"/>
                    </a:lnR>
                    <a:lnT w="12668" cap="flat" cmpd="sng" algn="ctr">
                      <a:solidFill>
                        <a:srgbClr val="000000"/>
                      </a:solidFill>
                      <a:prstDash val="solid"/>
                      <a:round/>
                      <a:headEnd type="none" w="med" len="med"/>
                      <a:tailEnd type="none" w="med" len="med"/>
                    </a:lnT>
                    <a:lnB w="12668"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0" i="0" u="none" strike="noStrike">
                          <a:solidFill>
                            <a:srgbClr val="000000"/>
                          </a:solidFill>
                          <a:effectLst/>
                          <a:latin typeface="Arial"/>
                        </a:rPr>
                        <a:t>-0.4347</a:t>
                      </a:r>
                      <a:endParaRPr lang="en-US">
                        <a:effectLst/>
                      </a:endParaRPr>
                    </a:p>
                  </a:txBody>
                  <a:tcPr marL="66675" marR="66675" marT="66675" marB="66675">
                    <a:lnL w="12668" cap="flat" cmpd="sng" algn="ctr">
                      <a:solidFill>
                        <a:srgbClr val="000000"/>
                      </a:solidFill>
                      <a:prstDash val="solid"/>
                      <a:round/>
                      <a:headEnd type="none" w="med" len="med"/>
                      <a:tailEnd type="none" w="med" len="med"/>
                    </a:lnL>
                    <a:lnR w="12668" cap="flat" cmpd="sng" algn="ctr">
                      <a:solidFill>
                        <a:srgbClr val="000000"/>
                      </a:solidFill>
                      <a:prstDash val="solid"/>
                      <a:round/>
                      <a:headEnd type="none" w="med" len="med"/>
                      <a:tailEnd type="none" w="med" len="med"/>
                    </a:lnR>
                    <a:lnT w="12668" cap="flat" cmpd="sng" algn="ctr">
                      <a:solidFill>
                        <a:srgbClr val="000000"/>
                      </a:solidFill>
                      <a:prstDash val="solid"/>
                      <a:round/>
                      <a:headEnd type="none" w="med" len="med"/>
                      <a:tailEnd type="none" w="med" len="med"/>
                    </a:lnT>
                    <a:lnB w="12668"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0" i="0" u="none" strike="noStrike">
                          <a:solidFill>
                            <a:srgbClr val="000000"/>
                          </a:solidFill>
                          <a:effectLst/>
                          <a:latin typeface="Arial"/>
                        </a:rPr>
                        <a:t>log(basesales...disguised)</a:t>
                      </a:r>
                      <a:endParaRPr lang="en-US">
                        <a:effectLst/>
                      </a:endParaRPr>
                    </a:p>
                  </a:txBody>
                  <a:tcPr marL="66675" marR="66675" marT="66675" marB="66675">
                    <a:lnL w="12668" cap="flat" cmpd="sng" algn="ctr">
                      <a:solidFill>
                        <a:srgbClr val="000000"/>
                      </a:solidFill>
                      <a:prstDash val="solid"/>
                      <a:round/>
                      <a:headEnd type="none" w="med" len="med"/>
                      <a:tailEnd type="none" w="med" len="med"/>
                    </a:lnL>
                    <a:lnR w="12668" cap="flat" cmpd="sng" algn="ctr">
                      <a:solidFill>
                        <a:srgbClr val="000000"/>
                      </a:solidFill>
                      <a:prstDash val="solid"/>
                      <a:round/>
                      <a:headEnd type="none" w="med" len="med"/>
                      <a:tailEnd type="none" w="med" len="med"/>
                    </a:lnR>
                    <a:lnT w="12668" cap="flat" cmpd="sng" algn="ctr">
                      <a:solidFill>
                        <a:srgbClr val="000000"/>
                      </a:solidFill>
                      <a:prstDash val="solid"/>
                      <a:round/>
                      <a:headEnd type="none" w="med" len="med"/>
                      <a:tailEnd type="none" w="med" len="med"/>
                    </a:lnT>
                    <a:lnB w="12668"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0" i="0" u="none" strike="noStrike">
                          <a:solidFill>
                            <a:srgbClr val="000000"/>
                          </a:solidFill>
                          <a:effectLst/>
                          <a:latin typeface="Arial"/>
                        </a:rPr>
                        <a:t>0.7792</a:t>
                      </a:r>
                      <a:endParaRPr lang="en-US">
                        <a:effectLst/>
                      </a:endParaRPr>
                    </a:p>
                  </a:txBody>
                  <a:tcPr marL="66675" marR="66675" marT="66675" marB="66675">
                    <a:lnL w="12668" cap="flat" cmpd="sng" algn="ctr">
                      <a:solidFill>
                        <a:srgbClr val="000000"/>
                      </a:solidFill>
                      <a:prstDash val="solid"/>
                      <a:round/>
                      <a:headEnd type="none" w="med" len="med"/>
                      <a:tailEnd type="none" w="med" len="med"/>
                    </a:lnL>
                    <a:lnR w="12668" cap="flat" cmpd="sng" algn="ctr">
                      <a:solidFill>
                        <a:srgbClr val="000000"/>
                      </a:solidFill>
                      <a:prstDash val="solid"/>
                      <a:round/>
                      <a:headEnd type="none" w="med" len="med"/>
                      <a:tailEnd type="none" w="med" len="med"/>
                    </a:lnR>
                    <a:lnT w="12668" cap="flat" cmpd="sng" algn="ctr">
                      <a:solidFill>
                        <a:srgbClr val="000000"/>
                      </a:solidFill>
                      <a:prstDash val="solid"/>
                      <a:round/>
                      <a:headEnd type="none" w="med" len="med"/>
                      <a:tailEnd type="none" w="med" len="med"/>
                    </a:lnT>
                    <a:lnB w="12668" cap="flat" cmpd="sng" algn="ctr">
                      <a:solidFill>
                        <a:srgbClr val="000000"/>
                      </a:solidFill>
                      <a:prstDash val="solid"/>
                      <a:round/>
                      <a:headEnd type="none" w="med" len="med"/>
                      <a:tailEnd type="none" w="med" len="med"/>
                    </a:lnB>
                  </a:tcPr>
                </a:tc>
              </a:tr>
              <a:tr h="450473">
                <a:tc>
                  <a:txBody>
                    <a:bodyPr/>
                    <a:lstStyle/>
                    <a:p>
                      <a:pPr algn="just" rtl="0" fontAlgn="t">
                        <a:spcBef>
                          <a:spcPts val="0"/>
                        </a:spcBef>
                        <a:spcAft>
                          <a:spcPts val="0"/>
                        </a:spcAft>
                      </a:pPr>
                      <a:r>
                        <a:rPr lang="en-US" sz="1400" b="0" i="0" u="none" strike="noStrike">
                          <a:solidFill>
                            <a:srgbClr val="000000"/>
                          </a:solidFill>
                          <a:effectLst/>
                          <a:latin typeface="Arial"/>
                        </a:rPr>
                        <a:t>adv_female</a:t>
                      </a:r>
                      <a:endParaRPr lang="en-US">
                        <a:effectLst/>
                      </a:endParaRPr>
                    </a:p>
                  </a:txBody>
                  <a:tcPr marL="66675" marR="66675" marT="66675" marB="66675">
                    <a:lnL w="12668" cap="flat" cmpd="sng" algn="ctr">
                      <a:solidFill>
                        <a:srgbClr val="000000"/>
                      </a:solidFill>
                      <a:prstDash val="solid"/>
                      <a:round/>
                      <a:headEnd type="none" w="med" len="med"/>
                      <a:tailEnd type="none" w="med" len="med"/>
                    </a:lnL>
                    <a:lnR w="12668" cap="flat" cmpd="sng" algn="ctr">
                      <a:solidFill>
                        <a:srgbClr val="000000"/>
                      </a:solidFill>
                      <a:prstDash val="solid"/>
                      <a:round/>
                      <a:headEnd type="none" w="med" len="med"/>
                      <a:tailEnd type="none" w="med" len="med"/>
                    </a:lnR>
                    <a:lnT w="12668" cap="flat" cmpd="sng" algn="ctr">
                      <a:solidFill>
                        <a:srgbClr val="000000"/>
                      </a:solidFill>
                      <a:prstDash val="solid"/>
                      <a:round/>
                      <a:headEnd type="none" w="med" len="med"/>
                      <a:tailEnd type="none" w="med" len="med"/>
                    </a:lnT>
                    <a:lnB w="12668"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0" i="0" u="none" strike="noStrike">
                          <a:solidFill>
                            <a:srgbClr val="000000"/>
                          </a:solidFill>
                          <a:effectLst/>
                          <a:latin typeface="Arial"/>
                        </a:rPr>
                        <a:t>-0.1042</a:t>
                      </a:r>
                      <a:endParaRPr lang="en-US">
                        <a:effectLst/>
                      </a:endParaRPr>
                    </a:p>
                  </a:txBody>
                  <a:tcPr marL="66675" marR="66675" marT="66675" marB="66675">
                    <a:lnL w="12668" cap="flat" cmpd="sng" algn="ctr">
                      <a:solidFill>
                        <a:srgbClr val="000000"/>
                      </a:solidFill>
                      <a:prstDash val="solid"/>
                      <a:round/>
                      <a:headEnd type="none" w="med" len="med"/>
                      <a:tailEnd type="none" w="med" len="med"/>
                    </a:lnL>
                    <a:lnR w="12668" cap="flat" cmpd="sng" algn="ctr">
                      <a:solidFill>
                        <a:srgbClr val="000000"/>
                      </a:solidFill>
                      <a:prstDash val="solid"/>
                      <a:round/>
                      <a:headEnd type="none" w="med" len="med"/>
                      <a:tailEnd type="none" w="med" len="med"/>
                    </a:lnR>
                    <a:lnT w="12668" cap="flat" cmpd="sng" algn="ctr">
                      <a:solidFill>
                        <a:srgbClr val="000000"/>
                      </a:solidFill>
                      <a:prstDash val="solid"/>
                      <a:round/>
                      <a:headEnd type="none" w="med" len="med"/>
                      <a:tailEnd type="none" w="med" len="med"/>
                    </a:lnT>
                    <a:lnB w="12668"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0" i="0" u="none" strike="noStrike">
                          <a:solidFill>
                            <a:srgbClr val="000000"/>
                          </a:solidFill>
                          <a:effectLst/>
                          <a:latin typeface="Arial"/>
                        </a:rPr>
                        <a:t>Mod.v.Plan*Training.State1</a:t>
                      </a:r>
                      <a:endParaRPr lang="en-US">
                        <a:effectLst/>
                      </a:endParaRPr>
                    </a:p>
                  </a:txBody>
                  <a:tcPr marL="66675" marR="66675" marT="66675" marB="66675">
                    <a:lnL w="12668" cap="flat" cmpd="sng" algn="ctr">
                      <a:solidFill>
                        <a:srgbClr val="000000"/>
                      </a:solidFill>
                      <a:prstDash val="solid"/>
                      <a:round/>
                      <a:headEnd type="none" w="med" len="med"/>
                      <a:tailEnd type="none" w="med" len="med"/>
                    </a:lnL>
                    <a:lnR w="12668" cap="flat" cmpd="sng" algn="ctr">
                      <a:solidFill>
                        <a:srgbClr val="000000"/>
                      </a:solidFill>
                      <a:prstDash val="solid"/>
                      <a:round/>
                      <a:headEnd type="none" w="med" len="med"/>
                      <a:tailEnd type="none" w="med" len="med"/>
                    </a:lnR>
                    <a:lnT w="12668" cap="flat" cmpd="sng" algn="ctr">
                      <a:solidFill>
                        <a:srgbClr val="000000"/>
                      </a:solidFill>
                      <a:prstDash val="solid"/>
                      <a:round/>
                      <a:headEnd type="none" w="med" len="med"/>
                      <a:tailEnd type="none" w="med" len="med"/>
                    </a:lnT>
                    <a:lnB w="12668"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0" i="0" u="none" strike="noStrike">
                          <a:solidFill>
                            <a:srgbClr val="000000"/>
                          </a:solidFill>
                          <a:effectLst/>
                          <a:latin typeface="Arial"/>
                        </a:rPr>
                        <a:t>-0.1016</a:t>
                      </a:r>
                      <a:endParaRPr lang="en-US">
                        <a:effectLst/>
                      </a:endParaRPr>
                    </a:p>
                  </a:txBody>
                  <a:tcPr marL="66675" marR="66675" marT="66675" marB="66675">
                    <a:lnL w="12668" cap="flat" cmpd="sng" algn="ctr">
                      <a:solidFill>
                        <a:srgbClr val="000000"/>
                      </a:solidFill>
                      <a:prstDash val="solid"/>
                      <a:round/>
                      <a:headEnd type="none" w="med" len="med"/>
                      <a:tailEnd type="none" w="med" len="med"/>
                    </a:lnL>
                    <a:lnR w="12668" cap="flat" cmpd="sng" algn="ctr">
                      <a:solidFill>
                        <a:srgbClr val="000000"/>
                      </a:solidFill>
                      <a:prstDash val="solid"/>
                      <a:round/>
                      <a:headEnd type="none" w="med" len="med"/>
                      <a:tailEnd type="none" w="med" len="med"/>
                    </a:lnR>
                    <a:lnT w="12668" cap="flat" cmpd="sng" algn="ctr">
                      <a:solidFill>
                        <a:srgbClr val="000000"/>
                      </a:solidFill>
                      <a:prstDash val="solid"/>
                      <a:round/>
                      <a:headEnd type="none" w="med" len="med"/>
                      <a:tailEnd type="none" w="med" len="med"/>
                    </a:lnT>
                    <a:lnB w="12668" cap="flat" cmpd="sng" algn="ctr">
                      <a:solidFill>
                        <a:srgbClr val="000000"/>
                      </a:solidFill>
                      <a:prstDash val="solid"/>
                      <a:round/>
                      <a:headEnd type="none" w="med" len="med"/>
                      <a:tailEnd type="none" w="med" len="med"/>
                    </a:lnB>
                  </a:tcPr>
                </a:tc>
              </a:tr>
              <a:tr h="450473">
                <a:tc>
                  <a:txBody>
                    <a:bodyPr/>
                    <a:lstStyle/>
                    <a:p>
                      <a:pPr algn="just" rtl="0" fontAlgn="t">
                        <a:spcBef>
                          <a:spcPts val="0"/>
                        </a:spcBef>
                        <a:spcAft>
                          <a:spcPts val="0"/>
                        </a:spcAft>
                      </a:pPr>
                      <a:r>
                        <a:rPr lang="en-US" sz="1400" b="0" i="0" u="none" strike="noStrike">
                          <a:solidFill>
                            <a:srgbClr val="000000"/>
                          </a:solidFill>
                          <a:effectLst/>
                          <a:latin typeface="Arial"/>
                        </a:rPr>
                        <a:t>ent_female</a:t>
                      </a:r>
                      <a:endParaRPr lang="en-US">
                        <a:effectLst/>
                      </a:endParaRPr>
                    </a:p>
                  </a:txBody>
                  <a:tcPr marL="66675" marR="66675" marT="66675" marB="66675">
                    <a:lnL w="12668" cap="flat" cmpd="sng" algn="ctr">
                      <a:solidFill>
                        <a:srgbClr val="000000"/>
                      </a:solidFill>
                      <a:prstDash val="solid"/>
                      <a:round/>
                      <a:headEnd type="none" w="med" len="med"/>
                      <a:tailEnd type="none" w="med" len="med"/>
                    </a:lnL>
                    <a:lnR w="12668" cap="flat" cmpd="sng" algn="ctr">
                      <a:solidFill>
                        <a:srgbClr val="000000"/>
                      </a:solidFill>
                      <a:prstDash val="solid"/>
                      <a:round/>
                      <a:headEnd type="none" w="med" len="med"/>
                      <a:tailEnd type="none" w="med" len="med"/>
                    </a:lnR>
                    <a:lnT w="12668" cap="flat" cmpd="sng" algn="ctr">
                      <a:solidFill>
                        <a:srgbClr val="000000"/>
                      </a:solidFill>
                      <a:prstDash val="solid"/>
                      <a:round/>
                      <a:headEnd type="none" w="med" len="med"/>
                      <a:tailEnd type="none" w="med" len="med"/>
                    </a:lnT>
                    <a:lnB w="12668"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0" i="0" u="none" strike="noStrike">
                          <a:solidFill>
                            <a:srgbClr val="000000"/>
                          </a:solidFill>
                          <a:effectLst/>
                          <a:latin typeface="Arial"/>
                        </a:rPr>
                        <a:t>0.4324</a:t>
                      </a:r>
                      <a:endParaRPr lang="en-US">
                        <a:effectLst/>
                      </a:endParaRPr>
                    </a:p>
                  </a:txBody>
                  <a:tcPr marL="66675" marR="66675" marT="66675" marB="66675">
                    <a:lnL w="12668" cap="flat" cmpd="sng" algn="ctr">
                      <a:solidFill>
                        <a:srgbClr val="000000"/>
                      </a:solidFill>
                      <a:prstDash val="solid"/>
                      <a:round/>
                      <a:headEnd type="none" w="med" len="med"/>
                      <a:tailEnd type="none" w="med" len="med"/>
                    </a:lnL>
                    <a:lnR w="12668" cap="flat" cmpd="sng" algn="ctr">
                      <a:solidFill>
                        <a:srgbClr val="000000"/>
                      </a:solidFill>
                      <a:prstDash val="solid"/>
                      <a:round/>
                      <a:headEnd type="none" w="med" len="med"/>
                      <a:tailEnd type="none" w="med" len="med"/>
                    </a:lnR>
                    <a:lnT w="12668" cap="flat" cmpd="sng" algn="ctr">
                      <a:solidFill>
                        <a:srgbClr val="000000"/>
                      </a:solidFill>
                      <a:prstDash val="solid"/>
                      <a:round/>
                      <a:headEnd type="none" w="med" len="med"/>
                      <a:tailEnd type="none" w="med" len="med"/>
                    </a:lnT>
                    <a:lnB w="12668"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0" i="0" u="none" strike="noStrike">
                          <a:solidFill>
                            <a:srgbClr val="000000"/>
                          </a:solidFill>
                          <a:effectLst/>
                          <a:latin typeface="Arial"/>
                        </a:rPr>
                        <a:t>Mod.v.Plan*Training.State2</a:t>
                      </a:r>
                      <a:endParaRPr lang="en-US">
                        <a:effectLst/>
                      </a:endParaRPr>
                    </a:p>
                  </a:txBody>
                  <a:tcPr marL="66675" marR="66675" marT="66675" marB="66675">
                    <a:lnL w="12668" cap="flat" cmpd="sng" algn="ctr">
                      <a:solidFill>
                        <a:srgbClr val="000000"/>
                      </a:solidFill>
                      <a:prstDash val="solid"/>
                      <a:round/>
                      <a:headEnd type="none" w="med" len="med"/>
                      <a:tailEnd type="none" w="med" len="med"/>
                    </a:lnL>
                    <a:lnR w="12668" cap="flat" cmpd="sng" algn="ctr">
                      <a:solidFill>
                        <a:srgbClr val="000000"/>
                      </a:solidFill>
                      <a:prstDash val="solid"/>
                      <a:round/>
                      <a:headEnd type="none" w="med" len="med"/>
                      <a:tailEnd type="none" w="med" len="med"/>
                    </a:lnR>
                    <a:lnT w="12668" cap="flat" cmpd="sng" algn="ctr">
                      <a:solidFill>
                        <a:srgbClr val="000000"/>
                      </a:solidFill>
                      <a:prstDash val="solid"/>
                      <a:round/>
                      <a:headEnd type="none" w="med" len="med"/>
                      <a:tailEnd type="none" w="med" len="med"/>
                    </a:lnT>
                    <a:lnB w="12668"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0" i="0" u="none" strike="noStrike">
                          <a:solidFill>
                            <a:srgbClr val="000000"/>
                          </a:solidFill>
                          <a:effectLst/>
                          <a:latin typeface="Arial"/>
                        </a:rPr>
                        <a:t>0.1018</a:t>
                      </a:r>
                      <a:endParaRPr lang="en-US">
                        <a:effectLst/>
                      </a:endParaRPr>
                    </a:p>
                  </a:txBody>
                  <a:tcPr marL="66675" marR="66675" marT="66675" marB="66675">
                    <a:lnL w="12668" cap="flat" cmpd="sng" algn="ctr">
                      <a:solidFill>
                        <a:srgbClr val="000000"/>
                      </a:solidFill>
                      <a:prstDash val="solid"/>
                      <a:round/>
                      <a:headEnd type="none" w="med" len="med"/>
                      <a:tailEnd type="none" w="med" len="med"/>
                    </a:lnL>
                    <a:lnR w="12668" cap="flat" cmpd="sng" algn="ctr">
                      <a:solidFill>
                        <a:srgbClr val="000000"/>
                      </a:solidFill>
                      <a:prstDash val="solid"/>
                      <a:round/>
                      <a:headEnd type="none" w="med" len="med"/>
                      <a:tailEnd type="none" w="med" len="med"/>
                    </a:lnR>
                    <a:lnT w="12668" cap="flat" cmpd="sng" algn="ctr">
                      <a:solidFill>
                        <a:srgbClr val="000000"/>
                      </a:solidFill>
                      <a:prstDash val="solid"/>
                      <a:round/>
                      <a:headEnd type="none" w="med" len="med"/>
                      <a:tailEnd type="none" w="med" len="med"/>
                    </a:lnT>
                    <a:lnB w="12668" cap="flat" cmpd="sng" algn="ctr">
                      <a:solidFill>
                        <a:srgbClr val="000000"/>
                      </a:solidFill>
                      <a:prstDash val="solid"/>
                      <a:round/>
                      <a:headEnd type="none" w="med" len="med"/>
                      <a:tailEnd type="none" w="med" len="med"/>
                    </a:lnB>
                  </a:tcPr>
                </a:tc>
              </a:tr>
              <a:tr h="450473">
                <a:tc>
                  <a:txBody>
                    <a:bodyPr/>
                    <a:lstStyle/>
                    <a:p>
                      <a:pPr algn="just" rtl="0" fontAlgn="t">
                        <a:spcBef>
                          <a:spcPts val="0"/>
                        </a:spcBef>
                        <a:spcAft>
                          <a:spcPts val="0"/>
                        </a:spcAft>
                      </a:pPr>
                      <a:r>
                        <a:rPr lang="en-US" sz="1400" b="0" i="0" u="none" strike="noStrike">
                          <a:solidFill>
                            <a:srgbClr val="000000"/>
                          </a:solidFill>
                          <a:effectLst/>
                          <a:latin typeface="Arial"/>
                        </a:rPr>
                        <a:t>firm_age</a:t>
                      </a:r>
                      <a:endParaRPr lang="en-US">
                        <a:effectLst/>
                      </a:endParaRPr>
                    </a:p>
                  </a:txBody>
                  <a:tcPr marL="66675" marR="66675" marT="66675" marB="66675">
                    <a:lnL w="12668" cap="flat" cmpd="sng" algn="ctr">
                      <a:solidFill>
                        <a:srgbClr val="000000"/>
                      </a:solidFill>
                      <a:prstDash val="solid"/>
                      <a:round/>
                      <a:headEnd type="none" w="med" len="med"/>
                      <a:tailEnd type="none" w="med" len="med"/>
                    </a:lnL>
                    <a:lnR w="12668" cap="flat" cmpd="sng" algn="ctr">
                      <a:solidFill>
                        <a:srgbClr val="000000"/>
                      </a:solidFill>
                      <a:prstDash val="solid"/>
                      <a:round/>
                      <a:headEnd type="none" w="med" len="med"/>
                      <a:tailEnd type="none" w="med" len="med"/>
                    </a:lnR>
                    <a:lnT w="12668" cap="flat" cmpd="sng" algn="ctr">
                      <a:solidFill>
                        <a:srgbClr val="000000"/>
                      </a:solidFill>
                      <a:prstDash val="solid"/>
                      <a:round/>
                      <a:headEnd type="none" w="med" len="med"/>
                      <a:tailEnd type="none" w="med" len="med"/>
                    </a:lnT>
                    <a:lnB w="12668"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0" i="0" u="none" strike="noStrike">
                          <a:solidFill>
                            <a:srgbClr val="000000"/>
                          </a:solidFill>
                          <a:effectLst/>
                          <a:latin typeface="Arial"/>
                        </a:rPr>
                        <a:t>-0.0097</a:t>
                      </a:r>
                      <a:endParaRPr lang="en-US">
                        <a:effectLst/>
                      </a:endParaRPr>
                    </a:p>
                  </a:txBody>
                  <a:tcPr marL="66675" marR="66675" marT="66675" marB="66675">
                    <a:lnL w="12668" cap="flat" cmpd="sng" algn="ctr">
                      <a:solidFill>
                        <a:srgbClr val="000000"/>
                      </a:solidFill>
                      <a:prstDash val="solid"/>
                      <a:round/>
                      <a:headEnd type="none" w="med" len="med"/>
                      <a:tailEnd type="none" w="med" len="med"/>
                    </a:lnL>
                    <a:lnR w="12668" cap="flat" cmpd="sng" algn="ctr">
                      <a:solidFill>
                        <a:srgbClr val="000000"/>
                      </a:solidFill>
                      <a:prstDash val="solid"/>
                      <a:round/>
                      <a:headEnd type="none" w="med" len="med"/>
                      <a:tailEnd type="none" w="med" len="med"/>
                    </a:lnR>
                    <a:lnT w="12668" cap="flat" cmpd="sng" algn="ctr">
                      <a:solidFill>
                        <a:srgbClr val="000000"/>
                      </a:solidFill>
                      <a:prstDash val="solid"/>
                      <a:round/>
                      <a:headEnd type="none" w="med" len="med"/>
                      <a:tailEnd type="none" w="med" len="med"/>
                    </a:lnT>
                    <a:lnB w="12668"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0" i="0" u="none" strike="noStrike">
                          <a:solidFill>
                            <a:srgbClr val="000000"/>
                          </a:solidFill>
                          <a:effectLst/>
                          <a:latin typeface="Arial"/>
                        </a:rPr>
                        <a:t>ent_female*Training.State1</a:t>
                      </a:r>
                      <a:endParaRPr lang="en-US">
                        <a:effectLst/>
                      </a:endParaRPr>
                    </a:p>
                  </a:txBody>
                  <a:tcPr marL="66675" marR="66675" marT="66675" marB="66675">
                    <a:lnL w="12668" cap="flat" cmpd="sng" algn="ctr">
                      <a:solidFill>
                        <a:srgbClr val="000000"/>
                      </a:solidFill>
                      <a:prstDash val="solid"/>
                      <a:round/>
                      <a:headEnd type="none" w="med" len="med"/>
                      <a:tailEnd type="none" w="med" len="med"/>
                    </a:lnL>
                    <a:lnR w="12668" cap="flat" cmpd="sng" algn="ctr">
                      <a:solidFill>
                        <a:srgbClr val="000000"/>
                      </a:solidFill>
                      <a:prstDash val="solid"/>
                      <a:round/>
                      <a:headEnd type="none" w="med" len="med"/>
                      <a:tailEnd type="none" w="med" len="med"/>
                    </a:lnR>
                    <a:lnT w="12668" cap="flat" cmpd="sng" algn="ctr">
                      <a:solidFill>
                        <a:srgbClr val="000000"/>
                      </a:solidFill>
                      <a:prstDash val="solid"/>
                      <a:round/>
                      <a:headEnd type="none" w="med" len="med"/>
                      <a:tailEnd type="none" w="med" len="med"/>
                    </a:lnT>
                    <a:lnB w="12668"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0" i="0" u="none" strike="noStrike">
                          <a:solidFill>
                            <a:srgbClr val="000000"/>
                          </a:solidFill>
                          <a:effectLst/>
                          <a:latin typeface="Arial"/>
                        </a:rPr>
                        <a:t>-0.1385</a:t>
                      </a:r>
                      <a:endParaRPr lang="en-US">
                        <a:effectLst/>
                      </a:endParaRPr>
                    </a:p>
                  </a:txBody>
                  <a:tcPr marL="66675" marR="66675" marT="66675" marB="66675">
                    <a:lnL w="12668" cap="flat" cmpd="sng" algn="ctr">
                      <a:solidFill>
                        <a:srgbClr val="000000"/>
                      </a:solidFill>
                      <a:prstDash val="solid"/>
                      <a:round/>
                      <a:headEnd type="none" w="med" len="med"/>
                      <a:tailEnd type="none" w="med" len="med"/>
                    </a:lnL>
                    <a:lnR w="12668" cap="flat" cmpd="sng" algn="ctr">
                      <a:solidFill>
                        <a:srgbClr val="000000"/>
                      </a:solidFill>
                      <a:prstDash val="solid"/>
                      <a:round/>
                      <a:headEnd type="none" w="med" len="med"/>
                      <a:tailEnd type="none" w="med" len="med"/>
                    </a:lnR>
                    <a:lnT w="12668" cap="flat" cmpd="sng" algn="ctr">
                      <a:solidFill>
                        <a:srgbClr val="000000"/>
                      </a:solidFill>
                      <a:prstDash val="solid"/>
                      <a:round/>
                      <a:headEnd type="none" w="med" len="med"/>
                      <a:tailEnd type="none" w="med" len="med"/>
                    </a:lnT>
                    <a:lnB w="12668" cap="flat" cmpd="sng" algn="ctr">
                      <a:solidFill>
                        <a:srgbClr val="000000"/>
                      </a:solidFill>
                      <a:prstDash val="solid"/>
                      <a:round/>
                      <a:headEnd type="none" w="med" len="med"/>
                      <a:tailEnd type="none" w="med" len="med"/>
                    </a:lnB>
                  </a:tcPr>
                </a:tc>
              </a:tr>
              <a:tr h="450473">
                <a:tc>
                  <a:txBody>
                    <a:bodyPr/>
                    <a:lstStyle/>
                    <a:p>
                      <a:pPr algn="just" rtl="0" fontAlgn="t">
                        <a:spcBef>
                          <a:spcPts val="0"/>
                        </a:spcBef>
                        <a:spcAft>
                          <a:spcPts val="0"/>
                        </a:spcAft>
                      </a:pPr>
                      <a:r>
                        <a:rPr lang="en-US" sz="1400" b="0" i="0" u="none" strike="noStrike">
                          <a:solidFill>
                            <a:srgbClr val="000000"/>
                          </a:solidFill>
                          <a:effectLst/>
                          <a:latin typeface="Arial"/>
                        </a:rPr>
                        <a:t>Mod.v.Plan</a:t>
                      </a:r>
                      <a:endParaRPr lang="en-US">
                        <a:effectLst/>
                      </a:endParaRPr>
                    </a:p>
                  </a:txBody>
                  <a:tcPr marL="66675" marR="66675" marT="66675" marB="66675">
                    <a:lnL w="12668" cap="flat" cmpd="sng" algn="ctr">
                      <a:solidFill>
                        <a:srgbClr val="000000"/>
                      </a:solidFill>
                      <a:prstDash val="solid"/>
                      <a:round/>
                      <a:headEnd type="none" w="med" len="med"/>
                      <a:tailEnd type="none" w="med" len="med"/>
                    </a:lnL>
                    <a:lnR w="12668" cap="flat" cmpd="sng" algn="ctr">
                      <a:solidFill>
                        <a:srgbClr val="000000"/>
                      </a:solidFill>
                      <a:prstDash val="solid"/>
                      <a:round/>
                      <a:headEnd type="none" w="med" len="med"/>
                      <a:tailEnd type="none" w="med" len="med"/>
                    </a:lnR>
                    <a:lnT w="12668" cap="flat" cmpd="sng" algn="ctr">
                      <a:solidFill>
                        <a:srgbClr val="000000"/>
                      </a:solidFill>
                      <a:prstDash val="solid"/>
                      <a:round/>
                      <a:headEnd type="none" w="med" len="med"/>
                      <a:tailEnd type="none" w="med" len="med"/>
                    </a:lnT>
                    <a:lnB w="12668"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0" i="0" u="none" strike="noStrike">
                          <a:solidFill>
                            <a:srgbClr val="000000"/>
                          </a:solidFill>
                          <a:effectLst/>
                          <a:latin typeface="Arial"/>
                        </a:rPr>
                        <a:t>0.3622</a:t>
                      </a:r>
                      <a:endParaRPr lang="en-US">
                        <a:effectLst/>
                      </a:endParaRPr>
                    </a:p>
                  </a:txBody>
                  <a:tcPr marL="66675" marR="66675" marT="66675" marB="66675">
                    <a:lnL w="12668" cap="flat" cmpd="sng" algn="ctr">
                      <a:solidFill>
                        <a:srgbClr val="000000"/>
                      </a:solidFill>
                      <a:prstDash val="solid"/>
                      <a:round/>
                      <a:headEnd type="none" w="med" len="med"/>
                      <a:tailEnd type="none" w="med" len="med"/>
                    </a:lnL>
                    <a:lnR w="12668" cap="flat" cmpd="sng" algn="ctr">
                      <a:solidFill>
                        <a:srgbClr val="000000"/>
                      </a:solidFill>
                      <a:prstDash val="solid"/>
                      <a:round/>
                      <a:headEnd type="none" w="med" len="med"/>
                      <a:tailEnd type="none" w="med" len="med"/>
                    </a:lnR>
                    <a:lnT w="12668" cap="flat" cmpd="sng" algn="ctr">
                      <a:solidFill>
                        <a:srgbClr val="000000"/>
                      </a:solidFill>
                      <a:prstDash val="solid"/>
                      <a:round/>
                      <a:headEnd type="none" w="med" len="med"/>
                      <a:tailEnd type="none" w="med" len="med"/>
                    </a:lnT>
                    <a:lnB w="12668"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0" i="0" u="none" strike="noStrike">
                          <a:solidFill>
                            <a:srgbClr val="000000"/>
                          </a:solidFill>
                          <a:effectLst/>
                          <a:latin typeface="Arial"/>
                        </a:rPr>
                        <a:t>ent_female*Training.State2</a:t>
                      </a:r>
                      <a:endParaRPr lang="en-US">
                        <a:effectLst/>
                      </a:endParaRPr>
                    </a:p>
                  </a:txBody>
                  <a:tcPr marL="66675" marR="66675" marT="66675" marB="66675">
                    <a:lnL w="12668" cap="flat" cmpd="sng" algn="ctr">
                      <a:solidFill>
                        <a:srgbClr val="000000"/>
                      </a:solidFill>
                      <a:prstDash val="solid"/>
                      <a:round/>
                      <a:headEnd type="none" w="med" len="med"/>
                      <a:tailEnd type="none" w="med" len="med"/>
                    </a:lnL>
                    <a:lnR w="12668" cap="flat" cmpd="sng" algn="ctr">
                      <a:solidFill>
                        <a:srgbClr val="000000"/>
                      </a:solidFill>
                      <a:prstDash val="solid"/>
                      <a:round/>
                      <a:headEnd type="none" w="med" len="med"/>
                      <a:tailEnd type="none" w="med" len="med"/>
                    </a:lnR>
                    <a:lnT w="12668" cap="flat" cmpd="sng" algn="ctr">
                      <a:solidFill>
                        <a:srgbClr val="000000"/>
                      </a:solidFill>
                      <a:prstDash val="solid"/>
                      <a:round/>
                      <a:headEnd type="none" w="med" len="med"/>
                      <a:tailEnd type="none" w="med" len="med"/>
                    </a:lnT>
                    <a:lnB w="12668"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0" i="0" u="none" strike="noStrike">
                          <a:solidFill>
                            <a:srgbClr val="000000"/>
                          </a:solidFill>
                          <a:effectLst/>
                          <a:latin typeface="Arial"/>
                        </a:rPr>
                        <a:t>-0.0836</a:t>
                      </a:r>
                      <a:endParaRPr lang="en-US">
                        <a:effectLst/>
                      </a:endParaRPr>
                    </a:p>
                  </a:txBody>
                  <a:tcPr marL="66675" marR="66675" marT="66675" marB="66675">
                    <a:lnL w="12668" cap="flat" cmpd="sng" algn="ctr">
                      <a:solidFill>
                        <a:srgbClr val="000000"/>
                      </a:solidFill>
                      <a:prstDash val="solid"/>
                      <a:round/>
                      <a:headEnd type="none" w="med" len="med"/>
                      <a:tailEnd type="none" w="med" len="med"/>
                    </a:lnL>
                    <a:lnR w="12668" cap="flat" cmpd="sng" algn="ctr">
                      <a:solidFill>
                        <a:srgbClr val="000000"/>
                      </a:solidFill>
                      <a:prstDash val="solid"/>
                      <a:round/>
                      <a:headEnd type="none" w="med" len="med"/>
                      <a:tailEnd type="none" w="med" len="med"/>
                    </a:lnR>
                    <a:lnT w="12668" cap="flat" cmpd="sng" algn="ctr">
                      <a:solidFill>
                        <a:srgbClr val="000000"/>
                      </a:solidFill>
                      <a:prstDash val="solid"/>
                      <a:round/>
                      <a:headEnd type="none" w="med" len="med"/>
                      <a:tailEnd type="none" w="med" len="med"/>
                    </a:lnT>
                    <a:lnB w="12668" cap="flat" cmpd="sng" algn="ctr">
                      <a:solidFill>
                        <a:srgbClr val="000000"/>
                      </a:solidFill>
                      <a:prstDash val="solid"/>
                      <a:round/>
                      <a:headEnd type="none" w="med" len="med"/>
                      <a:tailEnd type="none" w="med" len="med"/>
                    </a:lnB>
                  </a:tcPr>
                </a:tc>
              </a:tr>
              <a:tr h="450473">
                <a:tc>
                  <a:txBody>
                    <a:bodyPr/>
                    <a:lstStyle/>
                    <a:p>
                      <a:pPr algn="just" rtl="0" fontAlgn="t">
                        <a:spcBef>
                          <a:spcPts val="0"/>
                        </a:spcBef>
                        <a:spcAft>
                          <a:spcPts val="0"/>
                        </a:spcAft>
                      </a:pPr>
                      <a:r>
                        <a:rPr lang="en-US" sz="1400" b="0" i="0" u="none" strike="noStrike">
                          <a:solidFill>
                            <a:srgbClr val="000000"/>
                          </a:solidFill>
                          <a:effectLst/>
                          <a:latin typeface="Arial"/>
                        </a:rPr>
                        <a:t>Training.State1</a:t>
                      </a:r>
                      <a:endParaRPr lang="en-US">
                        <a:effectLst/>
                      </a:endParaRPr>
                    </a:p>
                  </a:txBody>
                  <a:tcPr marL="66675" marR="66675" marT="66675" marB="66675">
                    <a:lnL w="12668" cap="flat" cmpd="sng" algn="ctr">
                      <a:solidFill>
                        <a:srgbClr val="000000"/>
                      </a:solidFill>
                      <a:prstDash val="solid"/>
                      <a:round/>
                      <a:headEnd type="none" w="med" len="med"/>
                      <a:tailEnd type="none" w="med" len="med"/>
                    </a:lnL>
                    <a:lnR w="12668" cap="flat" cmpd="sng" algn="ctr">
                      <a:solidFill>
                        <a:srgbClr val="000000"/>
                      </a:solidFill>
                      <a:prstDash val="solid"/>
                      <a:round/>
                      <a:headEnd type="none" w="med" len="med"/>
                      <a:tailEnd type="none" w="med" len="med"/>
                    </a:lnR>
                    <a:lnT w="12668" cap="flat" cmpd="sng" algn="ctr">
                      <a:solidFill>
                        <a:srgbClr val="000000"/>
                      </a:solidFill>
                      <a:prstDash val="solid"/>
                      <a:round/>
                      <a:headEnd type="none" w="med" len="med"/>
                      <a:tailEnd type="none" w="med" len="med"/>
                    </a:lnT>
                    <a:lnB w="12668"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0" i="0" u="none" strike="noStrike">
                          <a:solidFill>
                            <a:srgbClr val="000000"/>
                          </a:solidFill>
                          <a:effectLst/>
                          <a:latin typeface="Arial"/>
                        </a:rPr>
                        <a:t>0.3258</a:t>
                      </a:r>
                      <a:endParaRPr lang="en-US">
                        <a:effectLst/>
                      </a:endParaRPr>
                    </a:p>
                  </a:txBody>
                  <a:tcPr marL="66675" marR="66675" marT="66675" marB="66675">
                    <a:lnL w="12668" cap="flat" cmpd="sng" algn="ctr">
                      <a:solidFill>
                        <a:srgbClr val="000000"/>
                      </a:solidFill>
                      <a:prstDash val="solid"/>
                      <a:round/>
                      <a:headEnd type="none" w="med" len="med"/>
                      <a:tailEnd type="none" w="med" len="med"/>
                    </a:lnL>
                    <a:lnR w="12668" cap="flat" cmpd="sng" algn="ctr">
                      <a:solidFill>
                        <a:srgbClr val="000000"/>
                      </a:solidFill>
                      <a:prstDash val="solid"/>
                      <a:round/>
                      <a:headEnd type="none" w="med" len="med"/>
                      <a:tailEnd type="none" w="med" len="med"/>
                    </a:lnR>
                    <a:lnT w="12668" cap="flat" cmpd="sng" algn="ctr">
                      <a:solidFill>
                        <a:srgbClr val="000000"/>
                      </a:solidFill>
                      <a:prstDash val="solid"/>
                      <a:round/>
                      <a:headEnd type="none" w="med" len="med"/>
                      <a:tailEnd type="none" w="med" len="med"/>
                    </a:lnT>
                    <a:lnB w="12668"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0" i="0" u="none" strike="noStrike">
                          <a:solidFill>
                            <a:srgbClr val="000000"/>
                          </a:solidFill>
                          <a:effectLst/>
                          <a:latin typeface="Arial"/>
                        </a:rPr>
                        <a:t>adv_female*Training.State1</a:t>
                      </a:r>
                      <a:endParaRPr lang="en-US">
                        <a:effectLst/>
                      </a:endParaRPr>
                    </a:p>
                  </a:txBody>
                  <a:tcPr marL="66675" marR="66675" marT="66675" marB="66675">
                    <a:lnL w="12668" cap="flat" cmpd="sng" algn="ctr">
                      <a:solidFill>
                        <a:srgbClr val="000000"/>
                      </a:solidFill>
                      <a:prstDash val="solid"/>
                      <a:round/>
                      <a:headEnd type="none" w="med" len="med"/>
                      <a:tailEnd type="none" w="med" len="med"/>
                    </a:lnL>
                    <a:lnR w="12668" cap="flat" cmpd="sng" algn="ctr">
                      <a:solidFill>
                        <a:srgbClr val="000000"/>
                      </a:solidFill>
                      <a:prstDash val="solid"/>
                      <a:round/>
                      <a:headEnd type="none" w="med" len="med"/>
                      <a:tailEnd type="none" w="med" len="med"/>
                    </a:lnR>
                    <a:lnT w="12668" cap="flat" cmpd="sng" algn="ctr">
                      <a:solidFill>
                        <a:srgbClr val="000000"/>
                      </a:solidFill>
                      <a:prstDash val="solid"/>
                      <a:round/>
                      <a:headEnd type="none" w="med" len="med"/>
                      <a:tailEnd type="none" w="med" len="med"/>
                    </a:lnT>
                    <a:lnB w="12668"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0" i="0" u="none" strike="noStrike">
                          <a:solidFill>
                            <a:srgbClr val="000000"/>
                          </a:solidFill>
                          <a:effectLst/>
                          <a:latin typeface="Arial"/>
                        </a:rPr>
                        <a:t>-0.1799</a:t>
                      </a:r>
                      <a:endParaRPr lang="en-US">
                        <a:effectLst/>
                      </a:endParaRPr>
                    </a:p>
                  </a:txBody>
                  <a:tcPr marL="66675" marR="66675" marT="66675" marB="66675">
                    <a:lnL w="12668" cap="flat" cmpd="sng" algn="ctr">
                      <a:solidFill>
                        <a:srgbClr val="000000"/>
                      </a:solidFill>
                      <a:prstDash val="solid"/>
                      <a:round/>
                      <a:headEnd type="none" w="med" len="med"/>
                      <a:tailEnd type="none" w="med" len="med"/>
                    </a:lnL>
                    <a:lnR w="12668" cap="flat" cmpd="sng" algn="ctr">
                      <a:solidFill>
                        <a:srgbClr val="000000"/>
                      </a:solidFill>
                      <a:prstDash val="solid"/>
                      <a:round/>
                      <a:headEnd type="none" w="med" len="med"/>
                      <a:tailEnd type="none" w="med" len="med"/>
                    </a:lnR>
                    <a:lnT w="12668" cap="flat" cmpd="sng" algn="ctr">
                      <a:solidFill>
                        <a:srgbClr val="000000"/>
                      </a:solidFill>
                      <a:prstDash val="solid"/>
                      <a:round/>
                      <a:headEnd type="none" w="med" len="med"/>
                      <a:tailEnd type="none" w="med" len="med"/>
                    </a:lnT>
                    <a:lnB w="12668" cap="flat" cmpd="sng" algn="ctr">
                      <a:solidFill>
                        <a:srgbClr val="000000"/>
                      </a:solidFill>
                      <a:prstDash val="solid"/>
                      <a:round/>
                      <a:headEnd type="none" w="med" len="med"/>
                      <a:tailEnd type="none" w="med" len="med"/>
                    </a:lnB>
                  </a:tcPr>
                </a:tc>
              </a:tr>
              <a:tr h="450473">
                <a:tc>
                  <a:txBody>
                    <a:bodyPr/>
                    <a:lstStyle/>
                    <a:p>
                      <a:pPr algn="just" rtl="0" fontAlgn="t">
                        <a:spcBef>
                          <a:spcPts val="0"/>
                        </a:spcBef>
                        <a:spcAft>
                          <a:spcPts val="0"/>
                        </a:spcAft>
                      </a:pPr>
                      <a:r>
                        <a:rPr lang="en-US" sz="1400" b="0" i="0" u="none" strike="noStrike">
                          <a:solidFill>
                            <a:srgbClr val="000000"/>
                          </a:solidFill>
                          <a:effectLst/>
                          <a:latin typeface="Arial"/>
                        </a:rPr>
                        <a:t>Training.State2</a:t>
                      </a:r>
                      <a:endParaRPr lang="en-US">
                        <a:effectLst/>
                      </a:endParaRPr>
                    </a:p>
                  </a:txBody>
                  <a:tcPr marL="66675" marR="66675" marT="66675" marB="66675">
                    <a:lnL w="12668" cap="flat" cmpd="sng" algn="ctr">
                      <a:solidFill>
                        <a:srgbClr val="000000"/>
                      </a:solidFill>
                      <a:prstDash val="solid"/>
                      <a:round/>
                      <a:headEnd type="none" w="med" len="med"/>
                      <a:tailEnd type="none" w="med" len="med"/>
                    </a:lnL>
                    <a:lnR w="12668" cap="flat" cmpd="sng" algn="ctr">
                      <a:solidFill>
                        <a:srgbClr val="000000"/>
                      </a:solidFill>
                      <a:prstDash val="solid"/>
                      <a:round/>
                      <a:headEnd type="none" w="med" len="med"/>
                      <a:tailEnd type="none" w="med" len="med"/>
                    </a:lnR>
                    <a:lnT w="12668" cap="flat" cmpd="sng" algn="ctr">
                      <a:solidFill>
                        <a:srgbClr val="000000"/>
                      </a:solidFill>
                      <a:prstDash val="solid"/>
                      <a:round/>
                      <a:headEnd type="none" w="med" len="med"/>
                      <a:tailEnd type="none" w="med" len="med"/>
                    </a:lnT>
                    <a:lnB w="12668"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0" i="0" u="none" strike="noStrike">
                          <a:solidFill>
                            <a:srgbClr val="000000"/>
                          </a:solidFill>
                          <a:effectLst/>
                          <a:latin typeface="Arial"/>
                        </a:rPr>
                        <a:t>0.436</a:t>
                      </a:r>
                      <a:endParaRPr lang="en-US">
                        <a:effectLst/>
                      </a:endParaRPr>
                    </a:p>
                  </a:txBody>
                  <a:tcPr marL="66675" marR="66675" marT="66675" marB="66675">
                    <a:lnL w="12668" cap="flat" cmpd="sng" algn="ctr">
                      <a:solidFill>
                        <a:srgbClr val="000000"/>
                      </a:solidFill>
                      <a:prstDash val="solid"/>
                      <a:round/>
                      <a:headEnd type="none" w="med" len="med"/>
                      <a:tailEnd type="none" w="med" len="med"/>
                    </a:lnL>
                    <a:lnR w="12668" cap="flat" cmpd="sng" algn="ctr">
                      <a:solidFill>
                        <a:srgbClr val="000000"/>
                      </a:solidFill>
                      <a:prstDash val="solid"/>
                      <a:round/>
                      <a:headEnd type="none" w="med" len="med"/>
                      <a:tailEnd type="none" w="med" len="med"/>
                    </a:lnR>
                    <a:lnT w="12668" cap="flat" cmpd="sng" algn="ctr">
                      <a:solidFill>
                        <a:srgbClr val="000000"/>
                      </a:solidFill>
                      <a:prstDash val="solid"/>
                      <a:round/>
                      <a:headEnd type="none" w="med" len="med"/>
                      <a:tailEnd type="none" w="med" len="med"/>
                    </a:lnT>
                    <a:lnB w="12668"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0" i="0" u="none" strike="noStrike">
                          <a:solidFill>
                            <a:srgbClr val="000000"/>
                          </a:solidFill>
                          <a:effectLst/>
                          <a:latin typeface="Arial"/>
                        </a:rPr>
                        <a:t>adv_female*Training.State2</a:t>
                      </a:r>
                      <a:endParaRPr lang="en-US">
                        <a:effectLst/>
                      </a:endParaRPr>
                    </a:p>
                  </a:txBody>
                  <a:tcPr marL="66675" marR="66675" marT="66675" marB="66675">
                    <a:lnL w="12668" cap="flat" cmpd="sng" algn="ctr">
                      <a:solidFill>
                        <a:srgbClr val="000000"/>
                      </a:solidFill>
                      <a:prstDash val="solid"/>
                      <a:round/>
                      <a:headEnd type="none" w="med" len="med"/>
                      <a:tailEnd type="none" w="med" len="med"/>
                    </a:lnL>
                    <a:lnR w="12668" cap="flat" cmpd="sng" algn="ctr">
                      <a:solidFill>
                        <a:srgbClr val="000000"/>
                      </a:solidFill>
                      <a:prstDash val="solid"/>
                      <a:round/>
                      <a:headEnd type="none" w="med" len="med"/>
                      <a:tailEnd type="none" w="med" len="med"/>
                    </a:lnR>
                    <a:lnT w="12668" cap="flat" cmpd="sng" algn="ctr">
                      <a:solidFill>
                        <a:srgbClr val="000000"/>
                      </a:solidFill>
                      <a:prstDash val="solid"/>
                      <a:round/>
                      <a:headEnd type="none" w="med" len="med"/>
                      <a:tailEnd type="none" w="med" len="med"/>
                    </a:lnT>
                    <a:lnB w="12668"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0" i="0" u="none" strike="noStrike" dirty="0">
                          <a:solidFill>
                            <a:srgbClr val="000000"/>
                          </a:solidFill>
                          <a:effectLst/>
                          <a:latin typeface="Arial"/>
                        </a:rPr>
                        <a:t>-0.4062</a:t>
                      </a:r>
                      <a:endParaRPr lang="en-US" dirty="0">
                        <a:effectLst/>
                      </a:endParaRPr>
                    </a:p>
                  </a:txBody>
                  <a:tcPr marL="66675" marR="66675" marT="66675" marB="66675">
                    <a:lnL w="12668" cap="flat" cmpd="sng" algn="ctr">
                      <a:solidFill>
                        <a:srgbClr val="000000"/>
                      </a:solidFill>
                      <a:prstDash val="solid"/>
                      <a:round/>
                      <a:headEnd type="none" w="med" len="med"/>
                      <a:tailEnd type="none" w="med" len="med"/>
                    </a:lnL>
                    <a:lnR w="12668" cap="flat" cmpd="sng" algn="ctr">
                      <a:solidFill>
                        <a:srgbClr val="000000"/>
                      </a:solidFill>
                      <a:prstDash val="solid"/>
                      <a:round/>
                      <a:headEnd type="none" w="med" len="med"/>
                      <a:tailEnd type="none" w="med" len="med"/>
                    </a:lnR>
                    <a:lnT w="12668" cap="flat" cmpd="sng" algn="ctr">
                      <a:solidFill>
                        <a:srgbClr val="000000"/>
                      </a:solidFill>
                      <a:prstDash val="solid"/>
                      <a:round/>
                      <a:headEnd type="none" w="med" len="med"/>
                      <a:tailEnd type="none" w="med" len="med"/>
                    </a:lnT>
                    <a:lnB w="12668" cap="flat" cmpd="sng" algn="ctr">
                      <a:solidFill>
                        <a:srgbClr val="000000"/>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1662113" y="24304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5"/>
          <p:cNvSpPr/>
          <p:nvPr/>
        </p:nvSpPr>
        <p:spPr>
          <a:xfrm>
            <a:off x="304800" y="5367516"/>
            <a:ext cx="7543800" cy="1261884"/>
          </a:xfrm>
          <a:prstGeom prst="rect">
            <a:avLst/>
          </a:prstGeom>
        </p:spPr>
        <p:txBody>
          <a:bodyPr wrap="square">
            <a:spAutoFit/>
          </a:bodyPr>
          <a:lstStyle/>
          <a:p>
            <a:r>
              <a:rPr lang="en-US" sz="2000" dirty="0"/>
              <a:t>Note: These coefficients are on a logarithmic scale, so their effects on the response are exponential   </a:t>
            </a:r>
            <a:r>
              <a:rPr lang="en-US" sz="2000" dirty="0" smtClean="0"/>
              <a:t>rather </a:t>
            </a:r>
            <a:r>
              <a:rPr lang="en-US" sz="2000" dirty="0"/>
              <a:t>than simply additive.</a:t>
            </a:r>
            <a:endParaRPr lang="en-US" sz="2000" b="0" dirty="0" smtClean="0">
              <a:effectLst/>
            </a:endParaRPr>
          </a:p>
          <a:p>
            <a:r>
              <a:rPr lang="en-US" dirty="0" smtClean="0"/>
              <a:t/>
            </a:r>
            <a:br>
              <a:rPr lang="en-US" dirty="0" smtClean="0"/>
            </a:br>
            <a:endParaRPr lang="en-US" dirty="0"/>
          </a:p>
        </p:txBody>
      </p:sp>
      <p:sp>
        <p:nvSpPr>
          <p:cNvPr id="7" name="Rectangle 6"/>
          <p:cNvSpPr/>
          <p:nvPr/>
        </p:nvSpPr>
        <p:spPr>
          <a:xfrm>
            <a:off x="304800" y="1219200"/>
            <a:ext cx="4497834" cy="369332"/>
          </a:xfrm>
          <a:prstGeom prst="rect">
            <a:avLst/>
          </a:prstGeom>
        </p:spPr>
        <p:txBody>
          <a:bodyPr wrap="none">
            <a:spAutoFit/>
          </a:bodyPr>
          <a:lstStyle/>
          <a:p>
            <a:r>
              <a:rPr lang="en-US" dirty="0"/>
              <a:t>Table 4: Predictors for the Reduced Data Set</a:t>
            </a:r>
          </a:p>
        </p:txBody>
      </p:sp>
      <p:pic>
        <p:nvPicPr>
          <p:cNvPr id="8" name="Picture 7" descr="C:\Users\sanjay\AppData\Local\Microsoft\Windows\INetCache\IE\198N3A10\e101coverpic[1].jp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91400" y="4876799"/>
            <a:ext cx="1981200" cy="198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063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14400"/>
            <a:ext cx="8686800" cy="838200"/>
          </a:xfrm>
        </p:spPr>
        <p:txBody>
          <a:bodyPr>
            <a:normAutofit fontScale="90000"/>
          </a:bodyPr>
          <a:lstStyle/>
          <a:p>
            <a:pPr algn="ctr"/>
            <a:r>
              <a:rPr lang="en-US" b="1" dirty="0">
                <a:effectLst/>
              </a:rPr>
              <a:t>How do we make use of them for testing hypotheses?</a:t>
            </a:r>
            <a:r>
              <a:rPr lang="en-US" dirty="0">
                <a:effectLst/>
              </a:rPr>
              <a:t/>
            </a:r>
            <a:br>
              <a:rPr lang="en-US" dirty="0">
                <a:effectLst/>
              </a:rPr>
            </a:b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b="1" dirty="0"/>
              <a:t>H1:</a:t>
            </a:r>
            <a:r>
              <a:rPr lang="en-US" dirty="0"/>
              <a:t> Venture age will experience reduced entrepreneurial growth gained from organization in Sponsorship.</a:t>
            </a:r>
            <a:endParaRPr lang="en-US" dirty="0"/>
          </a:p>
          <a:p>
            <a:pPr marL="0" indent="0">
              <a:buNone/>
            </a:pPr>
            <a:r>
              <a:rPr lang="en-US" dirty="0"/>
              <a:t>     </a:t>
            </a:r>
            <a:r>
              <a:rPr lang="en-US" dirty="0" smtClean="0"/>
              <a:t>t-test</a:t>
            </a:r>
            <a:r>
              <a:rPr lang="en-US" dirty="0"/>
              <a:t>, p-value= 0.1862</a:t>
            </a:r>
            <a:endParaRPr lang="en-US" dirty="0"/>
          </a:p>
          <a:p>
            <a:r>
              <a:rPr lang="en-US" dirty="0"/>
              <a:t/>
            </a:r>
            <a:br>
              <a:rPr lang="en-US" dirty="0"/>
            </a:br>
            <a:r>
              <a:rPr lang="en-US" b="1" dirty="0"/>
              <a:t>Conclusion 1: </a:t>
            </a:r>
            <a:r>
              <a:rPr lang="en-US" dirty="0"/>
              <a:t> firm age does not have a significant effect on the log average period sales during a fixed training period.</a:t>
            </a:r>
            <a:endParaRPr lang="en-US" dirty="0"/>
          </a:p>
          <a:p>
            <a:pPr marL="0" indent="0">
              <a:buNone/>
            </a:pPr>
            <a:r>
              <a:rPr lang="en-US" dirty="0"/>
              <a:t/>
            </a:r>
            <a:br>
              <a:rPr lang="en-US" dirty="0"/>
            </a:br>
            <a:endParaRPr lang="en-US" dirty="0"/>
          </a:p>
        </p:txBody>
      </p:sp>
    </p:spTree>
    <p:extLst>
      <p:ext uri="{BB962C8B-B14F-4D97-AF65-F5344CB8AC3E}">
        <p14:creationId xmlns:p14="http://schemas.microsoft.com/office/powerpoint/2010/main" val="1199649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effectLst/>
              </a:rPr>
              <a:t>How do we make use of them for testing hypotheses?</a:t>
            </a:r>
            <a:endParaRPr lang="en-US" dirty="0"/>
          </a:p>
        </p:txBody>
      </p:sp>
      <p:sp>
        <p:nvSpPr>
          <p:cNvPr id="3" name="Content Placeholder 2"/>
          <p:cNvSpPr>
            <a:spLocks noGrp="1"/>
          </p:cNvSpPr>
          <p:nvPr>
            <p:ph idx="1"/>
          </p:nvPr>
        </p:nvSpPr>
        <p:spPr>
          <a:xfrm>
            <a:off x="304800" y="1554162"/>
            <a:ext cx="8686800" cy="5303837"/>
          </a:xfrm>
        </p:spPr>
        <p:txBody>
          <a:bodyPr>
            <a:normAutofit fontScale="55000" lnSpcReduction="20000"/>
          </a:bodyPr>
          <a:lstStyle/>
          <a:p>
            <a:r>
              <a:rPr lang="en-US" b="1" dirty="0"/>
              <a:t>H2: </a:t>
            </a:r>
            <a:r>
              <a:rPr lang="en-US" dirty="0"/>
              <a:t>Female-led ventures in contexts of poverty will experience less entrepreneurial growth from organizational sponsorship than male-led ventures</a:t>
            </a:r>
            <a:r>
              <a:rPr lang="en-US" dirty="0" smtClean="0"/>
              <a:t>.</a:t>
            </a:r>
          </a:p>
          <a:p>
            <a:endParaRPr lang="en-US" dirty="0"/>
          </a:p>
          <a:p>
            <a:r>
              <a:rPr lang="en-US" dirty="0"/>
              <a:t>For Female-led </a:t>
            </a:r>
            <a:r>
              <a:rPr lang="en-US" dirty="0" err="1"/>
              <a:t>vetures</a:t>
            </a:r>
            <a:r>
              <a:rPr lang="en-US" dirty="0"/>
              <a:t>:</a:t>
            </a:r>
            <a:endParaRPr lang="en-US" dirty="0"/>
          </a:p>
          <a:p>
            <a:r>
              <a:rPr lang="en-US" dirty="0"/>
              <a:t>before training : Y</a:t>
            </a:r>
            <a:r>
              <a:rPr lang="en-US" baseline="30000" dirty="0"/>
              <a:t>*</a:t>
            </a:r>
            <a:r>
              <a:rPr lang="en-US" dirty="0"/>
              <a:t>= </a:t>
            </a:r>
            <a:r>
              <a:rPr lang="en-US" b="1" dirty="0"/>
              <a:t>β</a:t>
            </a:r>
            <a:r>
              <a:rPr lang="en-US" b="1" baseline="-25000" dirty="0"/>
              <a:t>2</a:t>
            </a:r>
            <a:r>
              <a:rPr lang="en-US" dirty="0"/>
              <a:t>ent_female </a:t>
            </a:r>
            <a:endParaRPr lang="en-US" dirty="0"/>
          </a:p>
          <a:p>
            <a:r>
              <a:rPr lang="en-US" dirty="0"/>
              <a:t>after training,  Y</a:t>
            </a:r>
            <a:r>
              <a:rPr lang="en-US" baseline="30000" dirty="0"/>
              <a:t>*</a:t>
            </a:r>
            <a:r>
              <a:rPr lang="en-US" dirty="0"/>
              <a:t>=</a:t>
            </a:r>
            <a:r>
              <a:rPr lang="en-US" b="1" dirty="0"/>
              <a:t>β</a:t>
            </a:r>
            <a:r>
              <a:rPr lang="en-US" b="1" baseline="-25000" dirty="0"/>
              <a:t>2</a:t>
            </a:r>
            <a:r>
              <a:rPr lang="en-US" dirty="0"/>
              <a:t>ent_female +β</a:t>
            </a:r>
            <a:r>
              <a:rPr lang="en-US" baseline="-25000" dirty="0"/>
              <a:t>7</a:t>
            </a:r>
            <a:r>
              <a:rPr lang="en-US" dirty="0"/>
              <a:t>Training.State2  + β</a:t>
            </a:r>
            <a:r>
              <a:rPr lang="en-US" baseline="-25000" dirty="0"/>
              <a:t>12</a:t>
            </a:r>
            <a:r>
              <a:rPr lang="en-US" dirty="0"/>
              <a:t>ent_female*Training.State2, </a:t>
            </a:r>
            <a:endParaRPr lang="en-US" dirty="0"/>
          </a:p>
          <a:p>
            <a:r>
              <a:rPr lang="en-US" dirty="0"/>
              <a:t>so Y</a:t>
            </a:r>
            <a:r>
              <a:rPr lang="en-US" baseline="30000" dirty="0"/>
              <a:t>*</a:t>
            </a:r>
            <a:r>
              <a:rPr lang="en-US" dirty="0"/>
              <a:t>=β</a:t>
            </a:r>
            <a:r>
              <a:rPr lang="en-US" baseline="-25000" dirty="0"/>
              <a:t>7</a:t>
            </a:r>
            <a:r>
              <a:rPr lang="en-US" dirty="0"/>
              <a:t>Training.State2  + β</a:t>
            </a:r>
            <a:r>
              <a:rPr lang="en-US" baseline="-25000" dirty="0"/>
              <a:t>12</a:t>
            </a:r>
            <a:r>
              <a:rPr lang="en-US" dirty="0"/>
              <a:t>ent_female*Training.State2</a:t>
            </a:r>
            <a:endParaRPr lang="en-US" dirty="0"/>
          </a:p>
          <a:p>
            <a:r>
              <a:rPr lang="en-US" dirty="0"/>
              <a:t>For male-led ventures </a:t>
            </a:r>
            <a:endParaRPr lang="en-US" dirty="0"/>
          </a:p>
          <a:p>
            <a:r>
              <a:rPr lang="en-US" dirty="0"/>
              <a:t>before training, </a:t>
            </a:r>
            <a:r>
              <a:rPr lang="en-US" dirty="0" err="1"/>
              <a:t>ent_female</a:t>
            </a:r>
            <a:r>
              <a:rPr lang="en-US" dirty="0"/>
              <a:t> and the training state variables are all 0, </a:t>
            </a:r>
            <a:endParaRPr lang="en-US" dirty="0"/>
          </a:p>
          <a:p>
            <a:r>
              <a:rPr lang="en-US" dirty="0"/>
              <a:t>after training      </a:t>
            </a:r>
            <a:r>
              <a:rPr lang="en-US" dirty="0" err="1"/>
              <a:t>ent_female</a:t>
            </a:r>
            <a:r>
              <a:rPr lang="en-US" dirty="0"/>
              <a:t>=0, Training.State1=0, and Training.State2=1,    </a:t>
            </a:r>
            <a:endParaRPr lang="en-US" dirty="0"/>
          </a:p>
          <a:p>
            <a:r>
              <a:rPr lang="en-US" dirty="0"/>
              <a:t>so Y</a:t>
            </a:r>
            <a:r>
              <a:rPr lang="en-US" baseline="30000" dirty="0"/>
              <a:t>*</a:t>
            </a:r>
            <a:r>
              <a:rPr lang="en-US" dirty="0"/>
              <a:t>=β</a:t>
            </a:r>
            <a:r>
              <a:rPr lang="en-US" baseline="-25000" dirty="0"/>
              <a:t>7</a:t>
            </a:r>
            <a:r>
              <a:rPr lang="en-US" dirty="0"/>
              <a:t>Training.State2</a:t>
            </a:r>
            <a:endParaRPr lang="en-US" dirty="0"/>
          </a:p>
          <a:p>
            <a:r>
              <a:rPr lang="en-US" dirty="0"/>
              <a:t>Test whether β</a:t>
            </a:r>
            <a:r>
              <a:rPr lang="en-US" baseline="-25000" dirty="0"/>
              <a:t>7</a:t>
            </a:r>
            <a:r>
              <a:rPr lang="en-US" dirty="0"/>
              <a:t>Training.State2 + β</a:t>
            </a:r>
            <a:r>
              <a:rPr lang="en-US" baseline="-25000" dirty="0"/>
              <a:t>12</a:t>
            </a:r>
            <a:r>
              <a:rPr lang="en-US" dirty="0"/>
              <a:t>ent_female*Training.State2 = β</a:t>
            </a:r>
            <a:r>
              <a:rPr lang="en-US" baseline="-25000" dirty="0"/>
              <a:t>7</a:t>
            </a:r>
            <a:r>
              <a:rPr lang="en-US" dirty="0"/>
              <a:t>Training.State2</a:t>
            </a:r>
            <a:endParaRPr lang="en-US" dirty="0"/>
          </a:p>
          <a:p>
            <a:r>
              <a:rPr lang="en-US" dirty="0"/>
              <a:t/>
            </a:r>
            <a:br>
              <a:rPr lang="en-US" dirty="0"/>
            </a:br>
            <a:r>
              <a:rPr lang="en-US" b="1" dirty="0"/>
              <a:t>Conclusion 2:</a:t>
            </a:r>
            <a:r>
              <a:rPr lang="en-US" dirty="0"/>
              <a:t> p-value of 0.6239, we have insufficient evidence to conclude that the mean change in firm growth differs between male and female-led ventures.</a:t>
            </a:r>
            <a:endParaRPr lang="en-US" dirty="0"/>
          </a:p>
          <a:p>
            <a:pPr marL="0" indent="0">
              <a:buNone/>
            </a:pPr>
            <a:r>
              <a:rPr lang="en-US" dirty="0"/>
              <a:t/>
            </a:r>
            <a:br>
              <a:rPr lang="en-US" dirty="0"/>
            </a:br>
            <a:endParaRPr lang="en-US" dirty="0"/>
          </a:p>
        </p:txBody>
      </p:sp>
      <p:pic>
        <p:nvPicPr>
          <p:cNvPr id="4" name="Picture 3" descr="C:\Users\sanjay\AppData\Local\Microsoft\Windows\INetCache\IE\198N3A10\e101coverpic[1].jp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35982" y="1905000"/>
            <a:ext cx="1981200" cy="198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9326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effectLst/>
              </a:rPr>
              <a:t>Linear Regression Model to Predict Monthly Sales Compensating for Seasonality and Missing Data</a:t>
            </a:r>
            <a:endParaRPr lang="en-US" dirty="0"/>
          </a:p>
        </p:txBody>
      </p:sp>
      <p:sp>
        <p:nvSpPr>
          <p:cNvPr id="3" name="Content Placeholder 2"/>
          <p:cNvSpPr>
            <a:spLocks noGrp="1"/>
          </p:cNvSpPr>
          <p:nvPr>
            <p:ph idx="1"/>
          </p:nvPr>
        </p:nvSpPr>
        <p:spPr/>
        <p:txBody>
          <a:bodyPr/>
          <a:lstStyle/>
          <a:p>
            <a:pPr fontAlgn="base"/>
            <a:r>
              <a:rPr lang="en-US" dirty="0"/>
              <a:t>Ultimately seeks to test the same hypotheses as the other models.</a:t>
            </a:r>
          </a:p>
          <a:p>
            <a:pPr fontAlgn="base"/>
            <a:r>
              <a:rPr lang="en-US" dirty="0"/>
              <a:t>Major focus on accounting for seasonality in the data and selection bias during the study from which the data were collected.</a:t>
            </a:r>
          </a:p>
          <a:p>
            <a:endParaRPr lang="en-US" dirty="0"/>
          </a:p>
        </p:txBody>
      </p:sp>
      <p:pic>
        <p:nvPicPr>
          <p:cNvPr id="4" name="Picture 3" descr="C:\Users\sanjay\AppData\Local\Microsoft\Windows\INetCache\IE\198N3A10\e101coverpic[1].jp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91400" y="4876799"/>
            <a:ext cx="1981200" cy="198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937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effectLst/>
              </a:rPr>
              <a:t>Procedure</a:t>
            </a:r>
            <a:endParaRPr lang="en-US" dirty="0"/>
          </a:p>
        </p:txBody>
      </p:sp>
      <p:sp>
        <p:nvSpPr>
          <p:cNvPr id="3" name="Content Placeholder 2"/>
          <p:cNvSpPr>
            <a:spLocks noGrp="1"/>
          </p:cNvSpPr>
          <p:nvPr>
            <p:ph idx="1"/>
          </p:nvPr>
        </p:nvSpPr>
        <p:spPr>
          <a:xfrm>
            <a:off x="304800" y="1554162"/>
            <a:ext cx="8686800" cy="4922838"/>
          </a:xfrm>
        </p:spPr>
        <p:txBody>
          <a:bodyPr>
            <a:normAutofit fontScale="70000" lnSpcReduction="20000"/>
          </a:bodyPr>
          <a:lstStyle/>
          <a:p>
            <a:pPr fontAlgn="base"/>
            <a:r>
              <a:rPr lang="en-US" dirty="0"/>
              <a:t>Remove observations for which base sales and disguised sales are 0. These observations would be problematic once we log the two variables, and they make little sense within the context of the data set.</a:t>
            </a:r>
          </a:p>
          <a:p>
            <a:pPr lvl="1" fontAlgn="base"/>
            <a:r>
              <a:rPr lang="en-US" dirty="0" smtClean="0"/>
              <a:t>We would have liked to implement a parallel model to assign a discrete probability for disguised sales equaling 0 and a continuous probability for disguised sales being greater than 0, but this ended up being less important to the model, so the process was left out.</a:t>
            </a:r>
          </a:p>
          <a:p>
            <a:pPr fontAlgn="base"/>
            <a:r>
              <a:rPr lang="en-US" dirty="0" smtClean="0"/>
              <a:t>Build </a:t>
            </a:r>
            <a:r>
              <a:rPr lang="en-US" dirty="0"/>
              <a:t>8 models using different collections of predictors to account for seasonality in the response log(disguised sales). More details on this procedure might be included in an appendix as needed.</a:t>
            </a:r>
          </a:p>
          <a:p>
            <a:pPr fontAlgn="base"/>
            <a:r>
              <a:rPr lang="en-US" dirty="0"/>
              <a:t>Average the predicted values for each observation in the data across all 8 models, then subtract the result from log(disguised sales)</a:t>
            </a:r>
          </a:p>
          <a:p>
            <a:endParaRPr lang="en-US" dirty="0"/>
          </a:p>
        </p:txBody>
      </p:sp>
      <p:pic>
        <p:nvPicPr>
          <p:cNvPr id="4" name="Picture 3" descr="C:\Users\sanjay\AppData\Local\Microsoft\Windows\INetCache\IE\198N3A10\e101coverpic[1].jp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91400" y="4876799"/>
            <a:ext cx="1981200" cy="198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161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effectLst/>
              </a:rPr>
              <a:t>Procedure (Continued)</a:t>
            </a:r>
            <a:endParaRPr lang="en-US" dirty="0"/>
          </a:p>
        </p:txBody>
      </p:sp>
      <p:sp>
        <p:nvSpPr>
          <p:cNvPr id="3" name="Content Placeholder 2"/>
          <p:cNvSpPr>
            <a:spLocks noGrp="1"/>
          </p:cNvSpPr>
          <p:nvPr>
            <p:ph idx="1"/>
          </p:nvPr>
        </p:nvSpPr>
        <p:spPr/>
        <p:txBody>
          <a:bodyPr/>
          <a:lstStyle/>
          <a:p>
            <a:pPr fontAlgn="base"/>
            <a:r>
              <a:rPr lang="en-US" dirty="0"/>
              <a:t>Construct the model using a multivariate normal approach with a conditional mean formula. This accounts for the missing values in our data that normal regression would not be able to handle. (We tested and found this method was equivalent to the regression method within a very small margin of error)</a:t>
            </a:r>
          </a:p>
          <a:p>
            <a:pPr fontAlgn="base"/>
            <a:r>
              <a:rPr lang="en-US" dirty="0"/>
              <a:t>Interpret the model and coefficients.</a:t>
            </a:r>
          </a:p>
          <a:p>
            <a:endParaRPr lang="en-US" dirty="0"/>
          </a:p>
        </p:txBody>
      </p:sp>
      <p:pic>
        <p:nvPicPr>
          <p:cNvPr id="4" name="Picture 3" descr="C:\Users\sanjay\AppData\Local\Microsoft\Windows\INetCache\IE\198N3A10\e101coverpic[1].jp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91400" y="4876799"/>
            <a:ext cx="1981200" cy="198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553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effectLst/>
              </a:rPr>
              <a:t>OUTPUT</a:t>
            </a:r>
            <a:endParaRPr lang="en-US" dirty="0">
              <a:effectLst/>
            </a:endParaRPr>
          </a:p>
        </p:txBody>
      </p:sp>
      <p:graphicFrame>
        <p:nvGraphicFramePr>
          <p:cNvPr id="4" name="Content Placeholder 3"/>
          <p:cNvGraphicFramePr>
            <a:graphicFrameLocks noGrp="1"/>
          </p:cNvGraphicFramePr>
          <p:nvPr>
            <p:ph idx="1"/>
          </p:nvPr>
        </p:nvGraphicFramePr>
        <p:xfrm>
          <a:off x="304800" y="2089309"/>
          <a:ext cx="8686800" cy="3455670"/>
        </p:xfrm>
        <a:graphic>
          <a:graphicData uri="http://schemas.openxmlformats.org/drawingml/2006/table">
            <a:tbl>
              <a:tblPr firstRow="1" firstCol="1" bandRow="1">
                <a:tableStyleId>{5C22544A-7EE6-4342-B048-85BDC9FD1C3A}</a:tableStyleId>
              </a:tblPr>
              <a:tblGrid>
                <a:gridCol w="2895600"/>
                <a:gridCol w="2895600"/>
                <a:gridCol w="2895600"/>
              </a:tblGrid>
              <a:tr h="266700">
                <a:tc>
                  <a:txBody>
                    <a:bodyPr/>
                    <a:lstStyle/>
                    <a:p>
                      <a:pPr marL="0" marR="0" algn="ctr">
                        <a:spcBef>
                          <a:spcPts val="0"/>
                        </a:spcBef>
                        <a:spcAft>
                          <a:spcPts val="0"/>
                        </a:spcAft>
                      </a:pPr>
                      <a:r>
                        <a:rPr lang="en-US" sz="1200">
                          <a:effectLst/>
                        </a:rPr>
                        <a:t> </a:t>
                      </a:r>
                      <a:r>
                        <a:rPr lang="en-US" sz="1100">
                          <a:effectLst/>
                        </a:rPr>
                        <a:t>Predictor</a:t>
                      </a:r>
                      <a:endParaRPr lang="en-US" sz="1200">
                        <a:effectLst/>
                        <a:latin typeface="Calibri"/>
                        <a:ea typeface="Calibri"/>
                        <a:cs typeface="Times New Roman"/>
                      </a:endParaRPr>
                    </a:p>
                  </a:txBody>
                  <a:tcPr marL="66675" marR="66675" marT="66675" marB="66675"/>
                </a:tc>
                <a:tc>
                  <a:txBody>
                    <a:bodyPr/>
                    <a:lstStyle/>
                    <a:p>
                      <a:pPr marL="0" marR="0" algn="ctr">
                        <a:spcBef>
                          <a:spcPts val="0"/>
                        </a:spcBef>
                        <a:spcAft>
                          <a:spcPts val="0"/>
                        </a:spcAft>
                      </a:pPr>
                      <a:r>
                        <a:rPr lang="en-US" sz="1100">
                          <a:effectLst/>
                        </a:rPr>
                        <a:t>Coefficient</a:t>
                      </a:r>
                      <a:endParaRPr lang="en-US" sz="1200">
                        <a:effectLst/>
                        <a:latin typeface="Calibri"/>
                        <a:ea typeface="Calibri"/>
                        <a:cs typeface="Times New Roman"/>
                      </a:endParaRPr>
                    </a:p>
                  </a:txBody>
                  <a:tcPr marL="66675" marR="66675" marT="66675" marB="66675"/>
                </a:tc>
                <a:tc>
                  <a:txBody>
                    <a:bodyPr/>
                    <a:lstStyle/>
                    <a:p>
                      <a:pPr marL="0" marR="0" algn="ctr">
                        <a:spcBef>
                          <a:spcPts val="0"/>
                        </a:spcBef>
                        <a:spcAft>
                          <a:spcPts val="0"/>
                        </a:spcAft>
                      </a:pPr>
                      <a:r>
                        <a:rPr lang="en-US" sz="1100">
                          <a:effectLst/>
                        </a:rPr>
                        <a:t>Standardized Coefficients</a:t>
                      </a:r>
                      <a:endParaRPr lang="en-US" sz="1200">
                        <a:effectLst/>
                        <a:latin typeface="Calibri"/>
                        <a:ea typeface="Calibri"/>
                        <a:cs typeface="Times New Roman"/>
                      </a:endParaRPr>
                    </a:p>
                  </a:txBody>
                  <a:tcPr marL="66675" marR="66675" marT="66675" marB="66675"/>
                </a:tc>
              </a:tr>
              <a:tr h="266700">
                <a:tc>
                  <a:txBody>
                    <a:bodyPr/>
                    <a:lstStyle/>
                    <a:p>
                      <a:pPr marL="0" marR="0" algn="ctr">
                        <a:spcBef>
                          <a:spcPts val="0"/>
                        </a:spcBef>
                        <a:spcAft>
                          <a:spcPts val="0"/>
                        </a:spcAft>
                      </a:pPr>
                      <a:r>
                        <a:rPr lang="en-US" sz="1100">
                          <a:effectLst/>
                        </a:rPr>
                        <a:t>Intercept</a:t>
                      </a:r>
                      <a:endParaRPr lang="en-US" sz="1200">
                        <a:effectLst/>
                        <a:latin typeface="Calibri"/>
                        <a:ea typeface="Calibri"/>
                        <a:cs typeface="Times New Roman"/>
                      </a:endParaRPr>
                    </a:p>
                  </a:txBody>
                  <a:tcPr marL="66675" marR="66675" marT="66675" marB="66675"/>
                </a:tc>
                <a:tc>
                  <a:txBody>
                    <a:bodyPr/>
                    <a:lstStyle/>
                    <a:p>
                      <a:pPr marL="0" marR="0" algn="ctr">
                        <a:spcBef>
                          <a:spcPts val="0"/>
                        </a:spcBef>
                        <a:spcAft>
                          <a:spcPts val="0"/>
                        </a:spcAft>
                      </a:pPr>
                      <a:r>
                        <a:rPr lang="en-US" sz="1100">
                          <a:effectLst/>
                        </a:rPr>
                        <a:t>-6.3146</a:t>
                      </a:r>
                      <a:endParaRPr lang="en-US" sz="1200">
                        <a:effectLst/>
                        <a:latin typeface="Calibri"/>
                        <a:ea typeface="Calibri"/>
                        <a:cs typeface="Times New Roman"/>
                      </a:endParaRPr>
                    </a:p>
                  </a:txBody>
                  <a:tcPr marL="66675" marR="66675" marT="66675" marB="66675"/>
                </a:tc>
                <a:tc>
                  <a:txBody>
                    <a:bodyPr/>
                    <a:lstStyle/>
                    <a:p>
                      <a:pPr marL="0" marR="0">
                        <a:spcBef>
                          <a:spcPts val="0"/>
                        </a:spcBef>
                        <a:spcAft>
                          <a:spcPts val="0"/>
                        </a:spcAft>
                      </a:pPr>
                      <a:r>
                        <a:rPr lang="en-US" sz="1200">
                          <a:effectLst/>
                        </a:rPr>
                        <a:t> </a:t>
                      </a:r>
                      <a:endParaRPr lang="en-US" sz="1200">
                        <a:effectLst/>
                        <a:latin typeface="Calibri"/>
                        <a:ea typeface="Calibri"/>
                        <a:cs typeface="Times New Roman"/>
                      </a:endParaRPr>
                    </a:p>
                  </a:txBody>
                  <a:tcPr marL="66675" marR="66675" marT="66675" marB="66675"/>
                </a:tc>
              </a:tr>
              <a:tr h="266700">
                <a:tc>
                  <a:txBody>
                    <a:bodyPr/>
                    <a:lstStyle/>
                    <a:p>
                      <a:pPr marL="0" marR="0" algn="ctr">
                        <a:spcBef>
                          <a:spcPts val="0"/>
                        </a:spcBef>
                        <a:spcAft>
                          <a:spcPts val="0"/>
                        </a:spcAft>
                      </a:pPr>
                      <a:r>
                        <a:rPr lang="en-US" sz="1100">
                          <a:effectLst/>
                        </a:rPr>
                        <a:t>log(basesales...disguised)</a:t>
                      </a:r>
                      <a:endParaRPr lang="en-US" sz="1200">
                        <a:effectLst/>
                        <a:latin typeface="Calibri"/>
                        <a:ea typeface="Calibri"/>
                        <a:cs typeface="Times New Roman"/>
                      </a:endParaRPr>
                    </a:p>
                  </a:txBody>
                  <a:tcPr marL="66675" marR="66675" marT="66675" marB="66675"/>
                </a:tc>
                <a:tc>
                  <a:txBody>
                    <a:bodyPr/>
                    <a:lstStyle/>
                    <a:p>
                      <a:pPr marL="0" marR="0" algn="ctr">
                        <a:spcBef>
                          <a:spcPts val="0"/>
                        </a:spcBef>
                        <a:spcAft>
                          <a:spcPts val="0"/>
                        </a:spcAft>
                      </a:pPr>
                      <a:r>
                        <a:rPr lang="en-US" sz="1100">
                          <a:effectLst/>
                        </a:rPr>
                        <a:t>0.6774</a:t>
                      </a:r>
                      <a:endParaRPr lang="en-US" sz="1200">
                        <a:effectLst/>
                        <a:latin typeface="Calibri"/>
                        <a:ea typeface="Calibri"/>
                        <a:cs typeface="Times New Roman"/>
                      </a:endParaRPr>
                    </a:p>
                  </a:txBody>
                  <a:tcPr marL="66675" marR="66675" marT="66675" marB="66675"/>
                </a:tc>
                <a:tc>
                  <a:txBody>
                    <a:bodyPr/>
                    <a:lstStyle/>
                    <a:p>
                      <a:pPr marL="0" marR="0" algn="ctr">
                        <a:spcBef>
                          <a:spcPts val="0"/>
                        </a:spcBef>
                        <a:spcAft>
                          <a:spcPts val="0"/>
                        </a:spcAft>
                      </a:pPr>
                      <a:r>
                        <a:rPr lang="en-US" sz="1100">
                          <a:effectLst/>
                        </a:rPr>
                        <a:t>0.6993</a:t>
                      </a:r>
                      <a:endParaRPr lang="en-US" sz="1200">
                        <a:effectLst/>
                        <a:latin typeface="Calibri"/>
                        <a:ea typeface="Calibri"/>
                        <a:cs typeface="Times New Roman"/>
                      </a:endParaRPr>
                    </a:p>
                  </a:txBody>
                  <a:tcPr marL="66675" marR="66675" marT="66675" marB="66675"/>
                </a:tc>
              </a:tr>
              <a:tr h="381000">
                <a:tc>
                  <a:txBody>
                    <a:bodyPr/>
                    <a:lstStyle/>
                    <a:p>
                      <a:pPr marL="0" marR="0" algn="ctr">
                        <a:spcBef>
                          <a:spcPts val="0"/>
                        </a:spcBef>
                        <a:spcAft>
                          <a:spcPts val="0"/>
                        </a:spcAft>
                      </a:pPr>
                      <a:r>
                        <a:rPr lang="en-US" sz="1100">
                          <a:effectLst/>
                        </a:rPr>
                        <a:t>lemployees</a:t>
                      </a:r>
                      <a:endParaRPr lang="en-US" sz="1200">
                        <a:effectLst/>
                        <a:latin typeface="Calibri"/>
                        <a:ea typeface="Calibri"/>
                        <a:cs typeface="Times New Roman"/>
                      </a:endParaRPr>
                    </a:p>
                  </a:txBody>
                  <a:tcPr marL="66675" marR="66675" marT="66675" marB="66675"/>
                </a:tc>
                <a:tc>
                  <a:txBody>
                    <a:bodyPr/>
                    <a:lstStyle/>
                    <a:p>
                      <a:pPr marL="0" marR="0" algn="ctr">
                        <a:spcBef>
                          <a:spcPts val="0"/>
                        </a:spcBef>
                        <a:spcAft>
                          <a:spcPts val="0"/>
                        </a:spcAft>
                      </a:pPr>
                      <a:r>
                        <a:rPr lang="en-US" sz="1100">
                          <a:effectLst/>
                        </a:rPr>
                        <a:t>0.3959</a:t>
                      </a:r>
                      <a:endParaRPr lang="en-US" sz="1200">
                        <a:effectLst/>
                        <a:latin typeface="Calibri"/>
                        <a:ea typeface="Calibri"/>
                        <a:cs typeface="Times New Roman"/>
                      </a:endParaRPr>
                    </a:p>
                  </a:txBody>
                  <a:tcPr marL="66675" marR="66675" marT="66675" marB="66675"/>
                </a:tc>
                <a:tc>
                  <a:txBody>
                    <a:bodyPr/>
                    <a:lstStyle/>
                    <a:p>
                      <a:pPr marL="0" marR="0" algn="ctr">
                        <a:spcBef>
                          <a:spcPts val="0"/>
                        </a:spcBef>
                        <a:spcAft>
                          <a:spcPts val="0"/>
                        </a:spcAft>
                      </a:pPr>
                      <a:r>
                        <a:rPr lang="en-US" sz="1100">
                          <a:effectLst/>
                        </a:rPr>
                        <a:t>0.1835</a:t>
                      </a:r>
                      <a:endParaRPr lang="en-US" sz="1200">
                        <a:effectLst/>
                        <a:latin typeface="Calibri"/>
                        <a:ea typeface="Calibri"/>
                        <a:cs typeface="Times New Roman"/>
                      </a:endParaRPr>
                    </a:p>
                  </a:txBody>
                  <a:tcPr marL="66675" marR="66675" marT="66675" marB="66675"/>
                </a:tc>
              </a:tr>
              <a:tr h="266700">
                <a:tc>
                  <a:txBody>
                    <a:bodyPr/>
                    <a:lstStyle/>
                    <a:p>
                      <a:pPr marL="0" marR="0" algn="ctr">
                        <a:spcBef>
                          <a:spcPts val="0"/>
                        </a:spcBef>
                        <a:spcAft>
                          <a:spcPts val="0"/>
                        </a:spcAft>
                      </a:pPr>
                      <a:r>
                        <a:rPr lang="en-US" sz="1100">
                          <a:effectLst/>
                        </a:rPr>
                        <a:t>Mod.v.Plan1</a:t>
                      </a:r>
                      <a:endParaRPr lang="en-US" sz="1200">
                        <a:effectLst/>
                        <a:latin typeface="Calibri"/>
                        <a:ea typeface="Calibri"/>
                        <a:cs typeface="Times New Roman"/>
                      </a:endParaRPr>
                    </a:p>
                  </a:txBody>
                  <a:tcPr marL="66675" marR="66675" marT="66675" marB="66675"/>
                </a:tc>
                <a:tc>
                  <a:txBody>
                    <a:bodyPr/>
                    <a:lstStyle/>
                    <a:p>
                      <a:pPr marL="0" marR="0" algn="ctr">
                        <a:spcBef>
                          <a:spcPts val="0"/>
                        </a:spcBef>
                        <a:spcAft>
                          <a:spcPts val="0"/>
                        </a:spcAft>
                      </a:pPr>
                      <a:r>
                        <a:rPr lang="en-US" sz="1100">
                          <a:effectLst/>
                        </a:rPr>
                        <a:t>-0.3715</a:t>
                      </a:r>
                      <a:endParaRPr lang="en-US" sz="1200">
                        <a:effectLst/>
                        <a:latin typeface="Calibri"/>
                        <a:ea typeface="Calibri"/>
                        <a:cs typeface="Times New Roman"/>
                      </a:endParaRPr>
                    </a:p>
                  </a:txBody>
                  <a:tcPr marL="66675" marR="66675" marT="66675" marB="66675"/>
                </a:tc>
                <a:tc>
                  <a:txBody>
                    <a:bodyPr/>
                    <a:lstStyle/>
                    <a:p>
                      <a:pPr marL="0" marR="0" algn="ctr">
                        <a:spcBef>
                          <a:spcPts val="0"/>
                        </a:spcBef>
                        <a:spcAft>
                          <a:spcPts val="0"/>
                        </a:spcAft>
                      </a:pPr>
                      <a:r>
                        <a:rPr lang="en-US" sz="1100" dirty="0">
                          <a:effectLst/>
                        </a:rPr>
                        <a:t>-0.1216</a:t>
                      </a:r>
                      <a:endParaRPr lang="en-US" sz="1200" dirty="0">
                        <a:effectLst/>
                        <a:latin typeface="Calibri"/>
                        <a:ea typeface="Calibri"/>
                        <a:cs typeface="Times New Roman"/>
                      </a:endParaRPr>
                    </a:p>
                  </a:txBody>
                  <a:tcPr marL="66675" marR="66675" marT="66675" marB="66675"/>
                </a:tc>
              </a:tr>
              <a:tr h="266700">
                <a:tc>
                  <a:txBody>
                    <a:bodyPr/>
                    <a:lstStyle/>
                    <a:p>
                      <a:pPr marL="0" marR="0" algn="ctr">
                        <a:spcBef>
                          <a:spcPts val="0"/>
                        </a:spcBef>
                        <a:spcAft>
                          <a:spcPts val="0"/>
                        </a:spcAft>
                      </a:pPr>
                      <a:r>
                        <a:rPr lang="en-US" sz="1100">
                          <a:effectLst/>
                        </a:rPr>
                        <a:t>month*Mod.v.Plan1</a:t>
                      </a:r>
                      <a:endParaRPr lang="en-US" sz="1200">
                        <a:effectLst/>
                        <a:latin typeface="Calibri"/>
                        <a:ea typeface="Calibri"/>
                        <a:cs typeface="Times New Roman"/>
                      </a:endParaRPr>
                    </a:p>
                  </a:txBody>
                  <a:tcPr marL="66675" marR="66675" marT="66675" marB="66675"/>
                </a:tc>
                <a:tc>
                  <a:txBody>
                    <a:bodyPr/>
                    <a:lstStyle/>
                    <a:p>
                      <a:pPr marL="0" marR="0" algn="ctr">
                        <a:spcBef>
                          <a:spcPts val="0"/>
                        </a:spcBef>
                        <a:spcAft>
                          <a:spcPts val="0"/>
                        </a:spcAft>
                      </a:pPr>
                      <a:r>
                        <a:rPr lang="en-US" sz="1100">
                          <a:effectLst/>
                        </a:rPr>
                        <a:t>0.01</a:t>
                      </a:r>
                      <a:endParaRPr lang="en-US" sz="1200">
                        <a:effectLst/>
                        <a:latin typeface="Calibri"/>
                        <a:ea typeface="Calibri"/>
                        <a:cs typeface="Times New Roman"/>
                      </a:endParaRPr>
                    </a:p>
                  </a:txBody>
                  <a:tcPr marL="66675" marR="66675" marT="66675" marB="66675"/>
                </a:tc>
                <a:tc>
                  <a:txBody>
                    <a:bodyPr/>
                    <a:lstStyle/>
                    <a:p>
                      <a:pPr marL="0" marR="0" algn="ctr">
                        <a:spcBef>
                          <a:spcPts val="0"/>
                        </a:spcBef>
                        <a:spcAft>
                          <a:spcPts val="0"/>
                        </a:spcAft>
                      </a:pPr>
                      <a:r>
                        <a:rPr lang="en-US" sz="1100">
                          <a:effectLst/>
                        </a:rPr>
                        <a:t>0.0968</a:t>
                      </a:r>
                      <a:endParaRPr lang="en-US" sz="1200">
                        <a:effectLst/>
                        <a:latin typeface="Calibri"/>
                        <a:ea typeface="Calibri"/>
                        <a:cs typeface="Times New Roman"/>
                      </a:endParaRPr>
                    </a:p>
                  </a:txBody>
                  <a:tcPr marL="66675" marR="66675" marT="66675" marB="66675"/>
                </a:tc>
              </a:tr>
              <a:tr h="266700">
                <a:tc>
                  <a:txBody>
                    <a:bodyPr/>
                    <a:lstStyle/>
                    <a:p>
                      <a:pPr marL="0" marR="0" algn="ctr">
                        <a:spcBef>
                          <a:spcPts val="0"/>
                        </a:spcBef>
                        <a:spcAft>
                          <a:spcPts val="0"/>
                        </a:spcAft>
                      </a:pPr>
                      <a:r>
                        <a:rPr lang="en-US" sz="1100">
                          <a:effectLst/>
                        </a:rPr>
                        <a:t>(Month- duringstart)*Mod.v.Plan1*(Training.State1 + Training.State2)</a:t>
                      </a:r>
                      <a:endParaRPr lang="en-US" sz="1200">
                        <a:effectLst/>
                        <a:latin typeface="Calibri"/>
                        <a:ea typeface="Calibri"/>
                        <a:cs typeface="Times New Roman"/>
                      </a:endParaRPr>
                    </a:p>
                  </a:txBody>
                  <a:tcPr marL="66675" marR="66675" marT="66675" marB="66675"/>
                </a:tc>
                <a:tc>
                  <a:txBody>
                    <a:bodyPr/>
                    <a:lstStyle/>
                    <a:p>
                      <a:pPr marL="0" marR="0" algn="ctr">
                        <a:spcBef>
                          <a:spcPts val="0"/>
                        </a:spcBef>
                        <a:spcAft>
                          <a:spcPts val="0"/>
                        </a:spcAft>
                      </a:pPr>
                      <a:r>
                        <a:rPr lang="en-US" sz="1100">
                          <a:effectLst/>
                        </a:rPr>
                        <a:t>-0.0215</a:t>
                      </a:r>
                      <a:endParaRPr lang="en-US" sz="1200">
                        <a:effectLst/>
                        <a:latin typeface="Calibri"/>
                        <a:ea typeface="Calibri"/>
                        <a:cs typeface="Times New Roman"/>
                      </a:endParaRPr>
                    </a:p>
                  </a:txBody>
                  <a:tcPr marL="66675" marR="66675" marT="66675" marB="66675"/>
                </a:tc>
                <a:tc>
                  <a:txBody>
                    <a:bodyPr/>
                    <a:lstStyle/>
                    <a:p>
                      <a:pPr marL="0" marR="0" algn="ctr">
                        <a:spcBef>
                          <a:spcPts val="0"/>
                        </a:spcBef>
                        <a:spcAft>
                          <a:spcPts val="0"/>
                        </a:spcAft>
                      </a:pPr>
                      <a:r>
                        <a:rPr lang="en-US" sz="1100">
                          <a:effectLst/>
                        </a:rPr>
                        <a:t>-0.1052</a:t>
                      </a:r>
                      <a:endParaRPr lang="en-US" sz="1200">
                        <a:effectLst/>
                        <a:latin typeface="Calibri"/>
                        <a:ea typeface="Calibri"/>
                        <a:cs typeface="Times New Roman"/>
                      </a:endParaRPr>
                    </a:p>
                  </a:txBody>
                  <a:tcPr marL="66675" marR="66675" marT="66675" marB="66675"/>
                </a:tc>
              </a:tr>
              <a:tr h="266700">
                <a:tc>
                  <a:txBody>
                    <a:bodyPr/>
                    <a:lstStyle/>
                    <a:p>
                      <a:pPr marL="0" marR="0" algn="ctr">
                        <a:spcBef>
                          <a:spcPts val="0"/>
                        </a:spcBef>
                        <a:spcAft>
                          <a:spcPts val="0"/>
                        </a:spcAft>
                      </a:pPr>
                      <a:r>
                        <a:rPr lang="en-US" sz="1100">
                          <a:effectLst/>
                        </a:rPr>
                        <a:t>Firm age</a:t>
                      </a:r>
                      <a:endParaRPr lang="en-US" sz="1200">
                        <a:effectLst/>
                        <a:latin typeface="Calibri"/>
                        <a:ea typeface="Calibri"/>
                        <a:cs typeface="Times New Roman"/>
                      </a:endParaRPr>
                    </a:p>
                  </a:txBody>
                  <a:tcPr marL="66675" marR="66675" marT="66675" marB="66675"/>
                </a:tc>
                <a:tc>
                  <a:txBody>
                    <a:bodyPr/>
                    <a:lstStyle/>
                    <a:p>
                      <a:pPr marL="0" marR="0" algn="ctr">
                        <a:spcBef>
                          <a:spcPts val="0"/>
                        </a:spcBef>
                        <a:spcAft>
                          <a:spcPts val="0"/>
                        </a:spcAft>
                      </a:pPr>
                      <a:r>
                        <a:rPr lang="en-US" sz="1100">
                          <a:effectLst/>
                        </a:rPr>
                        <a:t>-0.0014</a:t>
                      </a:r>
                      <a:endParaRPr lang="en-US" sz="1200">
                        <a:effectLst/>
                        <a:latin typeface="Calibri"/>
                        <a:ea typeface="Calibri"/>
                        <a:cs typeface="Times New Roman"/>
                      </a:endParaRPr>
                    </a:p>
                  </a:txBody>
                  <a:tcPr marL="66675" marR="66675" marT="66675" marB="66675"/>
                </a:tc>
                <a:tc>
                  <a:txBody>
                    <a:bodyPr/>
                    <a:lstStyle/>
                    <a:p>
                      <a:pPr marL="0" marR="0" algn="ctr">
                        <a:spcBef>
                          <a:spcPts val="0"/>
                        </a:spcBef>
                        <a:spcAft>
                          <a:spcPts val="0"/>
                        </a:spcAft>
                      </a:pPr>
                      <a:r>
                        <a:rPr lang="en-US" sz="1100">
                          <a:effectLst/>
                        </a:rPr>
                        <a:t>-0.0105</a:t>
                      </a:r>
                      <a:endParaRPr lang="en-US" sz="1200">
                        <a:effectLst/>
                        <a:latin typeface="Calibri"/>
                        <a:ea typeface="Calibri"/>
                        <a:cs typeface="Times New Roman"/>
                      </a:endParaRPr>
                    </a:p>
                  </a:txBody>
                  <a:tcPr marL="66675" marR="66675" marT="66675" marB="66675"/>
                </a:tc>
              </a:tr>
              <a:tr h="266700">
                <a:tc>
                  <a:txBody>
                    <a:bodyPr/>
                    <a:lstStyle/>
                    <a:p>
                      <a:pPr marL="0" marR="0" algn="ctr">
                        <a:spcBef>
                          <a:spcPts val="0"/>
                        </a:spcBef>
                        <a:spcAft>
                          <a:spcPts val="0"/>
                        </a:spcAft>
                      </a:pPr>
                      <a:r>
                        <a:rPr lang="en-US" sz="1100">
                          <a:effectLst/>
                        </a:rPr>
                        <a:t>Month* Firm age</a:t>
                      </a:r>
                      <a:endParaRPr lang="en-US" sz="1200">
                        <a:effectLst/>
                        <a:latin typeface="Calibri"/>
                        <a:ea typeface="Calibri"/>
                        <a:cs typeface="Times New Roman"/>
                      </a:endParaRPr>
                    </a:p>
                  </a:txBody>
                  <a:tcPr marL="66675" marR="66675" marT="66675" marB="66675"/>
                </a:tc>
                <a:tc>
                  <a:txBody>
                    <a:bodyPr/>
                    <a:lstStyle/>
                    <a:p>
                      <a:pPr marL="0" marR="0" algn="ctr">
                        <a:spcBef>
                          <a:spcPts val="0"/>
                        </a:spcBef>
                        <a:spcAft>
                          <a:spcPts val="0"/>
                        </a:spcAft>
                      </a:pPr>
                      <a:r>
                        <a:rPr lang="en-US" sz="1100">
                          <a:effectLst/>
                        </a:rPr>
                        <a:t>-0.0004</a:t>
                      </a:r>
                      <a:endParaRPr lang="en-US" sz="1200">
                        <a:effectLst/>
                        <a:latin typeface="Calibri"/>
                        <a:ea typeface="Calibri"/>
                        <a:cs typeface="Times New Roman"/>
                      </a:endParaRPr>
                    </a:p>
                  </a:txBody>
                  <a:tcPr marL="66675" marR="66675" marT="66675" marB="66675"/>
                </a:tc>
                <a:tc>
                  <a:txBody>
                    <a:bodyPr/>
                    <a:lstStyle/>
                    <a:p>
                      <a:pPr marL="0" marR="0" algn="ctr">
                        <a:spcBef>
                          <a:spcPts val="0"/>
                        </a:spcBef>
                        <a:spcAft>
                          <a:spcPts val="0"/>
                        </a:spcAft>
                      </a:pPr>
                      <a:r>
                        <a:rPr lang="en-US" sz="1100">
                          <a:effectLst/>
                        </a:rPr>
                        <a:t>-0.0944</a:t>
                      </a:r>
                      <a:endParaRPr lang="en-US" sz="1200">
                        <a:effectLst/>
                        <a:latin typeface="Calibri"/>
                        <a:ea typeface="Calibri"/>
                        <a:cs typeface="Times New Roman"/>
                      </a:endParaRPr>
                    </a:p>
                  </a:txBody>
                  <a:tcPr marL="66675" marR="66675" marT="66675" marB="66675"/>
                </a:tc>
              </a:tr>
              <a:tr h="266700">
                <a:tc>
                  <a:txBody>
                    <a:bodyPr/>
                    <a:lstStyle/>
                    <a:p>
                      <a:pPr marL="0" marR="0" algn="ctr">
                        <a:spcBef>
                          <a:spcPts val="0"/>
                        </a:spcBef>
                        <a:spcAft>
                          <a:spcPts val="0"/>
                        </a:spcAft>
                      </a:pPr>
                      <a:r>
                        <a:rPr lang="en-US" sz="1100">
                          <a:effectLst/>
                        </a:rPr>
                        <a:t>adv_female1</a:t>
                      </a:r>
                      <a:endParaRPr lang="en-US" sz="1200">
                        <a:effectLst/>
                        <a:latin typeface="Calibri"/>
                        <a:ea typeface="Calibri"/>
                        <a:cs typeface="Times New Roman"/>
                      </a:endParaRPr>
                    </a:p>
                  </a:txBody>
                  <a:tcPr marL="66675" marR="66675" marT="66675" marB="66675"/>
                </a:tc>
                <a:tc>
                  <a:txBody>
                    <a:bodyPr/>
                    <a:lstStyle/>
                    <a:p>
                      <a:pPr marL="0" marR="0" algn="ctr">
                        <a:spcBef>
                          <a:spcPts val="0"/>
                        </a:spcBef>
                        <a:spcAft>
                          <a:spcPts val="0"/>
                        </a:spcAft>
                      </a:pPr>
                      <a:r>
                        <a:rPr lang="en-US" sz="1100">
                          <a:effectLst/>
                        </a:rPr>
                        <a:t>-0.2276</a:t>
                      </a:r>
                      <a:endParaRPr lang="en-US" sz="1200">
                        <a:effectLst/>
                        <a:latin typeface="Calibri"/>
                        <a:ea typeface="Calibri"/>
                        <a:cs typeface="Times New Roman"/>
                      </a:endParaRPr>
                    </a:p>
                  </a:txBody>
                  <a:tcPr marL="66675" marR="66675" marT="66675" marB="66675"/>
                </a:tc>
                <a:tc>
                  <a:txBody>
                    <a:bodyPr/>
                    <a:lstStyle/>
                    <a:p>
                      <a:pPr marL="0" marR="0" algn="ctr">
                        <a:spcBef>
                          <a:spcPts val="0"/>
                        </a:spcBef>
                        <a:spcAft>
                          <a:spcPts val="0"/>
                        </a:spcAft>
                      </a:pPr>
                      <a:r>
                        <a:rPr lang="en-US" sz="1100" dirty="0">
                          <a:effectLst/>
                        </a:rPr>
                        <a:t>-0.0736</a:t>
                      </a:r>
                      <a:endParaRPr lang="en-US" sz="1200" dirty="0">
                        <a:effectLst/>
                        <a:latin typeface="Calibri"/>
                        <a:ea typeface="Calibri"/>
                        <a:cs typeface="Times New Roman"/>
                      </a:endParaRPr>
                    </a:p>
                  </a:txBody>
                  <a:tcPr marL="66675" marR="66675" marT="66675" marB="66675"/>
                </a:tc>
              </a:tr>
            </a:tbl>
          </a:graphicData>
        </a:graphic>
      </p:graphicFrame>
      <p:pic>
        <p:nvPicPr>
          <p:cNvPr id="5" name="Picture 4" descr="C:\Users\sanjay\AppData\Local\Microsoft\Windows\INetCache\IE\198N3A10\e101coverpic[1].jp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239000" y="0"/>
            <a:ext cx="1981200" cy="198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852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OUTPUT CONTINUED</a:t>
            </a:r>
            <a:endParaRPr lang="en-US" dirty="0">
              <a:effectLst/>
            </a:endParaRPr>
          </a:p>
        </p:txBody>
      </p:sp>
      <p:graphicFrame>
        <p:nvGraphicFramePr>
          <p:cNvPr id="4" name="Content Placeholder 3"/>
          <p:cNvGraphicFramePr>
            <a:graphicFrameLocks noGrp="1"/>
          </p:cNvGraphicFramePr>
          <p:nvPr>
            <p:ph idx="1"/>
          </p:nvPr>
        </p:nvGraphicFramePr>
        <p:xfrm>
          <a:off x="304800" y="2035969"/>
          <a:ext cx="8686800" cy="3562350"/>
        </p:xfrm>
        <a:graphic>
          <a:graphicData uri="http://schemas.openxmlformats.org/drawingml/2006/table">
            <a:tbl>
              <a:tblPr firstRow="1" firstCol="1" bandRow="1">
                <a:tableStyleId>{5C22544A-7EE6-4342-B048-85BDC9FD1C3A}</a:tableStyleId>
              </a:tblPr>
              <a:tblGrid>
                <a:gridCol w="2895600"/>
                <a:gridCol w="2895600"/>
                <a:gridCol w="2895600"/>
              </a:tblGrid>
              <a:tr h="266700">
                <a:tc>
                  <a:txBody>
                    <a:bodyPr/>
                    <a:lstStyle/>
                    <a:p>
                      <a:pPr marL="0" marR="0" algn="ctr">
                        <a:spcBef>
                          <a:spcPts val="0"/>
                        </a:spcBef>
                        <a:spcAft>
                          <a:spcPts val="0"/>
                        </a:spcAft>
                      </a:pPr>
                      <a:r>
                        <a:rPr lang="en-US" sz="1200">
                          <a:effectLst/>
                        </a:rPr>
                        <a:t> </a:t>
                      </a:r>
                      <a:r>
                        <a:rPr lang="en-US" sz="1100">
                          <a:effectLst/>
                        </a:rPr>
                        <a:t>month* adv_female1</a:t>
                      </a:r>
                      <a:endParaRPr lang="en-US" sz="1200">
                        <a:effectLst/>
                        <a:latin typeface="Calibri"/>
                        <a:ea typeface="Calibri"/>
                        <a:cs typeface="Times New Roman"/>
                      </a:endParaRPr>
                    </a:p>
                  </a:txBody>
                  <a:tcPr marL="66675" marR="66675" marT="66675" marB="66675"/>
                </a:tc>
                <a:tc>
                  <a:txBody>
                    <a:bodyPr/>
                    <a:lstStyle/>
                    <a:p>
                      <a:pPr marL="0" marR="0" algn="ctr">
                        <a:spcBef>
                          <a:spcPts val="0"/>
                        </a:spcBef>
                        <a:spcAft>
                          <a:spcPts val="0"/>
                        </a:spcAft>
                      </a:pPr>
                      <a:r>
                        <a:rPr lang="en-US" sz="1100">
                          <a:effectLst/>
                        </a:rPr>
                        <a:t>-0.0095</a:t>
                      </a:r>
                      <a:endParaRPr lang="en-US" sz="1200">
                        <a:effectLst/>
                        <a:latin typeface="Calibri"/>
                        <a:ea typeface="Calibri"/>
                        <a:cs typeface="Times New Roman"/>
                      </a:endParaRPr>
                    </a:p>
                  </a:txBody>
                  <a:tcPr marL="66675" marR="66675" marT="66675" marB="66675"/>
                </a:tc>
                <a:tc>
                  <a:txBody>
                    <a:bodyPr/>
                    <a:lstStyle/>
                    <a:p>
                      <a:pPr marL="0" marR="0" algn="ctr">
                        <a:spcBef>
                          <a:spcPts val="0"/>
                        </a:spcBef>
                        <a:spcAft>
                          <a:spcPts val="0"/>
                        </a:spcAft>
                      </a:pPr>
                      <a:r>
                        <a:rPr lang="en-US" sz="1100">
                          <a:effectLst/>
                        </a:rPr>
                        <a:t>-0.0893</a:t>
                      </a:r>
                      <a:endParaRPr lang="en-US" sz="1200">
                        <a:effectLst/>
                        <a:latin typeface="Calibri"/>
                        <a:ea typeface="Calibri"/>
                        <a:cs typeface="Times New Roman"/>
                      </a:endParaRPr>
                    </a:p>
                  </a:txBody>
                  <a:tcPr marL="66675" marR="66675" marT="66675" marB="66675"/>
                </a:tc>
              </a:tr>
              <a:tr h="419100">
                <a:tc>
                  <a:txBody>
                    <a:bodyPr/>
                    <a:lstStyle/>
                    <a:p>
                      <a:pPr marL="0" marR="0" algn="ctr">
                        <a:spcBef>
                          <a:spcPts val="0"/>
                        </a:spcBef>
                        <a:spcAft>
                          <a:spcPts val="0"/>
                        </a:spcAft>
                      </a:pPr>
                      <a:r>
                        <a:rPr lang="en-US" sz="1100">
                          <a:effectLst/>
                        </a:rPr>
                        <a:t>(Month- afterstart)* adv_female1</a:t>
                      </a:r>
                      <a:endParaRPr lang="en-US" sz="1200">
                        <a:effectLst/>
                      </a:endParaRPr>
                    </a:p>
                    <a:p>
                      <a:pPr marL="0" marR="0" algn="ctr">
                        <a:spcBef>
                          <a:spcPts val="0"/>
                        </a:spcBef>
                        <a:spcAft>
                          <a:spcPts val="0"/>
                        </a:spcAft>
                      </a:pPr>
                      <a:r>
                        <a:rPr lang="en-US" sz="1100">
                          <a:effectLst/>
                        </a:rPr>
                        <a:t>* Training.State2</a:t>
                      </a:r>
                      <a:endParaRPr lang="en-US" sz="1200">
                        <a:effectLst/>
                        <a:latin typeface="Calibri"/>
                        <a:ea typeface="Calibri"/>
                        <a:cs typeface="Times New Roman"/>
                      </a:endParaRPr>
                    </a:p>
                  </a:txBody>
                  <a:tcPr marL="66675" marR="66675" marT="66675" marB="66675"/>
                </a:tc>
                <a:tc>
                  <a:txBody>
                    <a:bodyPr/>
                    <a:lstStyle/>
                    <a:p>
                      <a:pPr marL="0" marR="0" algn="ctr">
                        <a:spcBef>
                          <a:spcPts val="0"/>
                        </a:spcBef>
                        <a:spcAft>
                          <a:spcPts val="0"/>
                        </a:spcAft>
                      </a:pPr>
                      <a:r>
                        <a:rPr lang="en-US" sz="1100">
                          <a:effectLst/>
                        </a:rPr>
                        <a:t>-0.0068</a:t>
                      </a:r>
                      <a:endParaRPr lang="en-US" sz="1200">
                        <a:effectLst/>
                        <a:latin typeface="Calibri"/>
                        <a:ea typeface="Calibri"/>
                        <a:cs typeface="Times New Roman"/>
                      </a:endParaRPr>
                    </a:p>
                  </a:txBody>
                  <a:tcPr marL="66675" marR="66675" marT="66675" marB="66675"/>
                </a:tc>
                <a:tc>
                  <a:txBody>
                    <a:bodyPr/>
                    <a:lstStyle/>
                    <a:p>
                      <a:pPr marL="0" marR="0" algn="ctr">
                        <a:spcBef>
                          <a:spcPts val="0"/>
                        </a:spcBef>
                        <a:spcAft>
                          <a:spcPts val="0"/>
                        </a:spcAft>
                      </a:pPr>
                      <a:r>
                        <a:rPr lang="en-US" sz="1100">
                          <a:effectLst/>
                        </a:rPr>
                        <a:t>-0.0106</a:t>
                      </a:r>
                      <a:endParaRPr lang="en-US" sz="1200">
                        <a:effectLst/>
                        <a:latin typeface="Calibri"/>
                        <a:ea typeface="Calibri"/>
                        <a:cs typeface="Times New Roman"/>
                      </a:endParaRPr>
                    </a:p>
                  </a:txBody>
                  <a:tcPr marL="66675" marR="66675" marT="66675" marB="66675"/>
                </a:tc>
              </a:tr>
              <a:tr h="266700">
                <a:tc>
                  <a:txBody>
                    <a:bodyPr/>
                    <a:lstStyle/>
                    <a:p>
                      <a:pPr marL="0" marR="0" algn="ctr">
                        <a:spcBef>
                          <a:spcPts val="0"/>
                        </a:spcBef>
                        <a:spcAft>
                          <a:spcPts val="0"/>
                        </a:spcAft>
                      </a:pPr>
                      <a:r>
                        <a:rPr lang="en-US" sz="1100">
                          <a:effectLst/>
                        </a:rPr>
                        <a:t>ent_female1</a:t>
                      </a:r>
                      <a:endParaRPr lang="en-US" sz="1200">
                        <a:effectLst/>
                        <a:latin typeface="Calibri"/>
                        <a:ea typeface="Calibri"/>
                        <a:cs typeface="Times New Roman"/>
                      </a:endParaRPr>
                    </a:p>
                  </a:txBody>
                  <a:tcPr marL="66675" marR="66675" marT="66675" marB="66675"/>
                </a:tc>
                <a:tc>
                  <a:txBody>
                    <a:bodyPr/>
                    <a:lstStyle/>
                    <a:p>
                      <a:pPr marL="0" marR="0" algn="ctr">
                        <a:spcBef>
                          <a:spcPts val="0"/>
                        </a:spcBef>
                        <a:spcAft>
                          <a:spcPts val="0"/>
                        </a:spcAft>
                      </a:pPr>
                      <a:r>
                        <a:rPr lang="en-US" sz="1100">
                          <a:effectLst/>
                        </a:rPr>
                        <a:t>0.0046</a:t>
                      </a:r>
                      <a:endParaRPr lang="en-US" sz="1200">
                        <a:effectLst/>
                        <a:latin typeface="Calibri"/>
                        <a:ea typeface="Calibri"/>
                        <a:cs typeface="Times New Roman"/>
                      </a:endParaRPr>
                    </a:p>
                  </a:txBody>
                  <a:tcPr marL="66675" marR="66675" marT="66675" marB="66675"/>
                </a:tc>
                <a:tc>
                  <a:txBody>
                    <a:bodyPr/>
                    <a:lstStyle/>
                    <a:p>
                      <a:pPr marL="0" marR="0" algn="ctr">
                        <a:spcBef>
                          <a:spcPts val="0"/>
                        </a:spcBef>
                        <a:spcAft>
                          <a:spcPts val="0"/>
                        </a:spcAft>
                      </a:pPr>
                      <a:r>
                        <a:rPr lang="en-US" sz="1100">
                          <a:effectLst/>
                        </a:rPr>
                        <a:t>0.0015</a:t>
                      </a:r>
                      <a:endParaRPr lang="en-US" sz="1200">
                        <a:effectLst/>
                        <a:latin typeface="Calibri"/>
                        <a:ea typeface="Calibri"/>
                        <a:cs typeface="Times New Roman"/>
                      </a:endParaRPr>
                    </a:p>
                  </a:txBody>
                  <a:tcPr marL="66675" marR="66675" marT="66675" marB="66675"/>
                </a:tc>
              </a:tr>
              <a:tr h="266700">
                <a:tc>
                  <a:txBody>
                    <a:bodyPr/>
                    <a:lstStyle/>
                    <a:p>
                      <a:pPr marL="0" marR="0" algn="ctr">
                        <a:spcBef>
                          <a:spcPts val="0"/>
                        </a:spcBef>
                        <a:spcAft>
                          <a:spcPts val="0"/>
                        </a:spcAft>
                      </a:pPr>
                      <a:r>
                        <a:rPr lang="en-US" sz="1100">
                          <a:effectLst/>
                        </a:rPr>
                        <a:t>month* ent_female1</a:t>
                      </a:r>
                      <a:endParaRPr lang="en-US" sz="1200">
                        <a:effectLst/>
                        <a:latin typeface="Calibri"/>
                        <a:ea typeface="Calibri"/>
                        <a:cs typeface="Times New Roman"/>
                      </a:endParaRPr>
                    </a:p>
                  </a:txBody>
                  <a:tcPr marL="66675" marR="66675" marT="66675" marB="66675"/>
                </a:tc>
                <a:tc>
                  <a:txBody>
                    <a:bodyPr/>
                    <a:lstStyle/>
                    <a:p>
                      <a:pPr marL="0" marR="0" algn="ctr">
                        <a:spcBef>
                          <a:spcPts val="0"/>
                        </a:spcBef>
                        <a:spcAft>
                          <a:spcPts val="0"/>
                        </a:spcAft>
                      </a:pPr>
                      <a:r>
                        <a:rPr lang="en-US" sz="1100">
                          <a:effectLst/>
                        </a:rPr>
                        <a:t>0.0047</a:t>
                      </a:r>
                      <a:endParaRPr lang="en-US" sz="1200">
                        <a:effectLst/>
                        <a:latin typeface="Calibri"/>
                        <a:ea typeface="Calibri"/>
                        <a:cs typeface="Times New Roman"/>
                      </a:endParaRPr>
                    </a:p>
                  </a:txBody>
                  <a:tcPr marL="66675" marR="66675" marT="66675" marB="66675"/>
                </a:tc>
                <a:tc>
                  <a:txBody>
                    <a:bodyPr/>
                    <a:lstStyle/>
                    <a:p>
                      <a:pPr marL="0" marR="0" algn="ctr">
                        <a:spcBef>
                          <a:spcPts val="0"/>
                        </a:spcBef>
                        <a:spcAft>
                          <a:spcPts val="0"/>
                        </a:spcAft>
                      </a:pPr>
                      <a:r>
                        <a:rPr lang="en-US" sz="1100">
                          <a:effectLst/>
                        </a:rPr>
                        <a:t>0.0447</a:t>
                      </a:r>
                      <a:endParaRPr lang="en-US" sz="1200">
                        <a:effectLst/>
                        <a:latin typeface="Calibri"/>
                        <a:ea typeface="Calibri"/>
                        <a:cs typeface="Times New Roman"/>
                      </a:endParaRPr>
                    </a:p>
                  </a:txBody>
                  <a:tcPr marL="66675" marR="66675" marT="66675" marB="66675"/>
                </a:tc>
              </a:tr>
              <a:tr h="266700">
                <a:tc>
                  <a:txBody>
                    <a:bodyPr/>
                    <a:lstStyle/>
                    <a:p>
                      <a:pPr marL="0" marR="0" algn="ctr">
                        <a:spcBef>
                          <a:spcPts val="0"/>
                        </a:spcBef>
                        <a:spcAft>
                          <a:spcPts val="0"/>
                        </a:spcAft>
                      </a:pPr>
                      <a:r>
                        <a:rPr lang="en-US" sz="1100">
                          <a:effectLst/>
                        </a:rPr>
                        <a:t>adv_female1* ent_female1</a:t>
                      </a:r>
                      <a:endParaRPr lang="en-US" sz="1200">
                        <a:effectLst/>
                        <a:latin typeface="Calibri"/>
                        <a:ea typeface="Calibri"/>
                        <a:cs typeface="Times New Roman"/>
                      </a:endParaRPr>
                    </a:p>
                  </a:txBody>
                  <a:tcPr marL="66675" marR="66675" marT="66675" marB="66675"/>
                </a:tc>
                <a:tc>
                  <a:txBody>
                    <a:bodyPr/>
                    <a:lstStyle/>
                    <a:p>
                      <a:pPr marL="0" marR="0" algn="ctr">
                        <a:spcBef>
                          <a:spcPts val="0"/>
                        </a:spcBef>
                        <a:spcAft>
                          <a:spcPts val="0"/>
                        </a:spcAft>
                      </a:pPr>
                      <a:r>
                        <a:rPr lang="en-US" sz="1100">
                          <a:effectLst/>
                        </a:rPr>
                        <a:t>0.5511</a:t>
                      </a:r>
                      <a:endParaRPr lang="en-US" sz="1200">
                        <a:effectLst/>
                        <a:latin typeface="Calibri"/>
                        <a:ea typeface="Calibri"/>
                        <a:cs typeface="Times New Roman"/>
                      </a:endParaRPr>
                    </a:p>
                  </a:txBody>
                  <a:tcPr marL="66675" marR="66675" marT="66675" marB="66675"/>
                </a:tc>
                <a:tc>
                  <a:txBody>
                    <a:bodyPr/>
                    <a:lstStyle/>
                    <a:p>
                      <a:pPr marL="0" marR="0" algn="ctr">
                        <a:spcBef>
                          <a:spcPts val="0"/>
                        </a:spcBef>
                        <a:spcAft>
                          <a:spcPts val="0"/>
                        </a:spcAft>
                      </a:pPr>
                      <a:r>
                        <a:rPr lang="en-US" sz="1100">
                          <a:effectLst/>
                        </a:rPr>
                        <a:t>0.1352</a:t>
                      </a:r>
                      <a:endParaRPr lang="en-US" sz="1200">
                        <a:effectLst/>
                        <a:latin typeface="Calibri"/>
                        <a:ea typeface="Calibri"/>
                        <a:cs typeface="Times New Roman"/>
                      </a:endParaRPr>
                    </a:p>
                  </a:txBody>
                  <a:tcPr marL="66675" marR="66675" marT="66675" marB="66675"/>
                </a:tc>
              </a:tr>
              <a:tr h="266700">
                <a:tc>
                  <a:txBody>
                    <a:bodyPr/>
                    <a:lstStyle/>
                    <a:p>
                      <a:pPr marL="0" marR="0" algn="ctr">
                        <a:spcBef>
                          <a:spcPts val="0"/>
                        </a:spcBef>
                        <a:spcAft>
                          <a:spcPts val="0"/>
                        </a:spcAft>
                      </a:pPr>
                      <a:r>
                        <a:rPr lang="en-US" sz="1100">
                          <a:effectLst/>
                        </a:rPr>
                        <a:t>Month* ent_female1* adv_female1</a:t>
                      </a:r>
                      <a:endParaRPr lang="en-US" sz="1200">
                        <a:effectLst/>
                        <a:latin typeface="Calibri"/>
                        <a:ea typeface="Calibri"/>
                        <a:cs typeface="Times New Roman"/>
                      </a:endParaRPr>
                    </a:p>
                  </a:txBody>
                  <a:tcPr marL="66675" marR="66675" marT="66675" marB="66675"/>
                </a:tc>
                <a:tc>
                  <a:txBody>
                    <a:bodyPr/>
                    <a:lstStyle/>
                    <a:p>
                      <a:pPr marL="0" marR="0" algn="ctr">
                        <a:spcBef>
                          <a:spcPts val="0"/>
                        </a:spcBef>
                        <a:spcAft>
                          <a:spcPts val="0"/>
                        </a:spcAft>
                      </a:pPr>
                      <a:r>
                        <a:rPr lang="en-US" sz="1100">
                          <a:effectLst/>
                        </a:rPr>
                        <a:t>-0.0126</a:t>
                      </a:r>
                      <a:endParaRPr lang="en-US" sz="1200">
                        <a:effectLst/>
                        <a:latin typeface="Calibri"/>
                        <a:ea typeface="Calibri"/>
                        <a:cs typeface="Times New Roman"/>
                      </a:endParaRPr>
                    </a:p>
                  </a:txBody>
                  <a:tcPr marL="66675" marR="66675" marT="66675" marB="66675"/>
                </a:tc>
                <a:tc>
                  <a:txBody>
                    <a:bodyPr/>
                    <a:lstStyle/>
                    <a:p>
                      <a:pPr marL="0" marR="0" algn="ctr">
                        <a:spcBef>
                          <a:spcPts val="0"/>
                        </a:spcBef>
                        <a:spcAft>
                          <a:spcPts val="0"/>
                        </a:spcAft>
                      </a:pPr>
                      <a:r>
                        <a:rPr lang="en-US" sz="1100">
                          <a:effectLst/>
                        </a:rPr>
                        <a:t>-0.0893</a:t>
                      </a:r>
                      <a:endParaRPr lang="en-US" sz="1200">
                        <a:effectLst/>
                        <a:latin typeface="Calibri"/>
                        <a:ea typeface="Calibri"/>
                        <a:cs typeface="Times New Roman"/>
                      </a:endParaRPr>
                    </a:p>
                  </a:txBody>
                  <a:tcPr marL="66675" marR="66675" marT="66675" marB="66675"/>
                </a:tc>
              </a:tr>
              <a:tr h="419100">
                <a:tc>
                  <a:txBody>
                    <a:bodyPr/>
                    <a:lstStyle/>
                    <a:p>
                      <a:pPr marL="0" marR="0" algn="ctr">
                        <a:spcBef>
                          <a:spcPts val="0"/>
                        </a:spcBef>
                        <a:spcAft>
                          <a:spcPts val="0"/>
                        </a:spcAft>
                      </a:pPr>
                      <a:r>
                        <a:rPr lang="en-US" sz="1100">
                          <a:effectLst/>
                        </a:rPr>
                        <a:t>(Month- afterstart)* ent_female1* adv_female1</a:t>
                      </a:r>
                      <a:endParaRPr lang="en-US" sz="1200">
                        <a:effectLst/>
                      </a:endParaRPr>
                    </a:p>
                    <a:p>
                      <a:pPr marL="0" marR="0" algn="ctr">
                        <a:spcBef>
                          <a:spcPts val="0"/>
                        </a:spcBef>
                        <a:spcAft>
                          <a:spcPts val="0"/>
                        </a:spcAft>
                      </a:pPr>
                      <a:r>
                        <a:rPr lang="en-US" sz="1100">
                          <a:effectLst/>
                        </a:rPr>
                        <a:t>* Training.State2</a:t>
                      </a:r>
                      <a:endParaRPr lang="en-US" sz="1200">
                        <a:effectLst/>
                        <a:latin typeface="Calibri"/>
                        <a:ea typeface="Calibri"/>
                        <a:cs typeface="Times New Roman"/>
                      </a:endParaRPr>
                    </a:p>
                  </a:txBody>
                  <a:tcPr marL="66675" marR="66675" marT="66675" marB="66675"/>
                </a:tc>
                <a:tc>
                  <a:txBody>
                    <a:bodyPr/>
                    <a:lstStyle/>
                    <a:p>
                      <a:pPr marL="0" marR="0" algn="ctr">
                        <a:spcBef>
                          <a:spcPts val="0"/>
                        </a:spcBef>
                        <a:spcAft>
                          <a:spcPts val="0"/>
                        </a:spcAft>
                      </a:pPr>
                      <a:r>
                        <a:rPr lang="en-US" sz="1100">
                          <a:effectLst/>
                        </a:rPr>
                        <a:t>0.0476</a:t>
                      </a:r>
                      <a:endParaRPr lang="en-US" sz="1200">
                        <a:effectLst/>
                        <a:latin typeface="Calibri"/>
                        <a:ea typeface="Calibri"/>
                        <a:cs typeface="Times New Roman"/>
                      </a:endParaRPr>
                    </a:p>
                  </a:txBody>
                  <a:tcPr marL="66675" marR="66675" marT="66675" marB="66675"/>
                </a:tc>
                <a:tc>
                  <a:txBody>
                    <a:bodyPr/>
                    <a:lstStyle/>
                    <a:p>
                      <a:pPr marL="0" marR="0" algn="ctr">
                        <a:spcBef>
                          <a:spcPts val="0"/>
                        </a:spcBef>
                        <a:spcAft>
                          <a:spcPts val="0"/>
                        </a:spcAft>
                      </a:pPr>
                      <a:r>
                        <a:rPr lang="en-US" sz="1100">
                          <a:effectLst/>
                        </a:rPr>
                        <a:t>0.0518</a:t>
                      </a:r>
                      <a:endParaRPr lang="en-US" sz="1200">
                        <a:effectLst/>
                        <a:latin typeface="Calibri"/>
                        <a:ea typeface="Calibri"/>
                        <a:cs typeface="Times New Roman"/>
                      </a:endParaRPr>
                    </a:p>
                  </a:txBody>
                  <a:tcPr marL="66675" marR="66675" marT="66675" marB="66675"/>
                </a:tc>
              </a:tr>
              <a:tr h="419100">
                <a:tc>
                  <a:txBody>
                    <a:bodyPr/>
                    <a:lstStyle/>
                    <a:p>
                      <a:pPr marL="0" marR="0" algn="ctr">
                        <a:spcBef>
                          <a:spcPts val="0"/>
                        </a:spcBef>
                        <a:spcAft>
                          <a:spcPts val="0"/>
                        </a:spcAft>
                      </a:pPr>
                      <a:r>
                        <a:rPr lang="en-US" sz="1100">
                          <a:effectLst/>
                        </a:rPr>
                        <a:t>(Month- duringstart)*(Training.State1 + Training.State2)</a:t>
                      </a:r>
                      <a:endParaRPr lang="en-US" sz="1200">
                        <a:effectLst/>
                        <a:latin typeface="Calibri"/>
                        <a:ea typeface="Calibri"/>
                        <a:cs typeface="Times New Roman"/>
                      </a:endParaRPr>
                    </a:p>
                  </a:txBody>
                  <a:tcPr marL="66675" marR="66675" marT="66675" marB="66675"/>
                </a:tc>
                <a:tc>
                  <a:txBody>
                    <a:bodyPr/>
                    <a:lstStyle/>
                    <a:p>
                      <a:pPr marL="0" marR="0" algn="ctr">
                        <a:spcBef>
                          <a:spcPts val="0"/>
                        </a:spcBef>
                        <a:spcAft>
                          <a:spcPts val="0"/>
                        </a:spcAft>
                      </a:pPr>
                      <a:r>
                        <a:rPr lang="en-US" sz="1100">
                          <a:effectLst/>
                        </a:rPr>
                        <a:t>0.0182</a:t>
                      </a:r>
                      <a:endParaRPr lang="en-US" sz="1200">
                        <a:effectLst/>
                        <a:latin typeface="Calibri"/>
                        <a:ea typeface="Calibri"/>
                        <a:cs typeface="Times New Roman"/>
                      </a:endParaRPr>
                    </a:p>
                  </a:txBody>
                  <a:tcPr marL="66675" marR="66675" marT="66675" marB="66675"/>
                </a:tc>
                <a:tc>
                  <a:txBody>
                    <a:bodyPr/>
                    <a:lstStyle/>
                    <a:p>
                      <a:pPr marL="0" marR="0" algn="ctr">
                        <a:spcBef>
                          <a:spcPts val="0"/>
                        </a:spcBef>
                        <a:spcAft>
                          <a:spcPts val="0"/>
                        </a:spcAft>
                      </a:pPr>
                      <a:r>
                        <a:rPr lang="en-US" sz="1100">
                          <a:effectLst/>
                        </a:rPr>
                        <a:t>0.1044</a:t>
                      </a:r>
                      <a:endParaRPr lang="en-US" sz="1200">
                        <a:effectLst/>
                        <a:latin typeface="Calibri"/>
                        <a:ea typeface="Calibri"/>
                        <a:cs typeface="Times New Roman"/>
                      </a:endParaRPr>
                    </a:p>
                  </a:txBody>
                  <a:tcPr marL="66675" marR="66675" marT="66675" marB="66675"/>
                </a:tc>
              </a:tr>
              <a:tr h="419100">
                <a:tc>
                  <a:txBody>
                    <a:bodyPr/>
                    <a:lstStyle/>
                    <a:p>
                      <a:pPr marL="0" marR="0" algn="ctr">
                        <a:spcBef>
                          <a:spcPts val="0"/>
                        </a:spcBef>
                        <a:spcAft>
                          <a:spcPts val="0"/>
                        </a:spcAft>
                      </a:pPr>
                      <a:r>
                        <a:rPr lang="en-US" sz="1100">
                          <a:effectLst/>
                        </a:rPr>
                        <a:t>(Month- afterstart)* </a:t>
                      </a:r>
                      <a:endParaRPr lang="en-US" sz="1200">
                        <a:effectLst/>
                      </a:endParaRPr>
                    </a:p>
                    <a:p>
                      <a:pPr marL="0" marR="0" algn="ctr">
                        <a:spcBef>
                          <a:spcPts val="0"/>
                        </a:spcBef>
                        <a:spcAft>
                          <a:spcPts val="0"/>
                        </a:spcAft>
                      </a:pPr>
                      <a:r>
                        <a:rPr lang="en-US" sz="1100">
                          <a:effectLst/>
                        </a:rPr>
                        <a:t>* Training.State2</a:t>
                      </a:r>
                      <a:endParaRPr lang="en-US" sz="1200">
                        <a:effectLst/>
                        <a:latin typeface="Calibri"/>
                        <a:ea typeface="Calibri"/>
                        <a:cs typeface="Times New Roman"/>
                      </a:endParaRPr>
                    </a:p>
                  </a:txBody>
                  <a:tcPr marL="66675" marR="66675" marT="66675" marB="66675"/>
                </a:tc>
                <a:tc>
                  <a:txBody>
                    <a:bodyPr/>
                    <a:lstStyle/>
                    <a:p>
                      <a:pPr marL="0" marR="0" algn="ctr">
                        <a:spcBef>
                          <a:spcPts val="0"/>
                        </a:spcBef>
                        <a:spcAft>
                          <a:spcPts val="0"/>
                        </a:spcAft>
                      </a:pPr>
                      <a:r>
                        <a:rPr lang="en-US" sz="1100">
                          <a:effectLst/>
                        </a:rPr>
                        <a:t>0.0042</a:t>
                      </a:r>
                      <a:endParaRPr lang="en-US" sz="1200">
                        <a:effectLst/>
                        <a:latin typeface="Calibri"/>
                        <a:ea typeface="Calibri"/>
                        <a:cs typeface="Times New Roman"/>
                      </a:endParaRPr>
                    </a:p>
                  </a:txBody>
                  <a:tcPr marL="66675" marR="66675" marT="66675" marB="66675"/>
                </a:tc>
                <a:tc>
                  <a:txBody>
                    <a:bodyPr/>
                    <a:lstStyle/>
                    <a:p>
                      <a:pPr marL="0" marR="0" algn="ctr">
                        <a:spcBef>
                          <a:spcPts val="0"/>
                        </a:spcBef>
                        <a:spcAft>
                          <a:spcPts val="0"/>
                        </a:spcAft>
                      </a:pPr>
                      <a:r>
                        <a:rPr lang="en-US" sz="1100" dirty="0">
                          <a:effectLst/>
                        </a:rPr>
                        <a:t>0.0086</a:t>
                      </a:r>
                      <a:endParaRPr lang="en-US" sz="1200" dirty="0">
                        <a:effectLst/>
                        <a:latin typeface="Calibri"/>
                        <a:ea typeface="Calibri"/>
                        <a:cs typeface="Times New Roman"/>
                      </a:endParaRPr>
                    </a:p>
                  </a:txBody>
                  <a:tcPr marL="66675" marR="66675" marT="66675" marB="66675"/>
                </a:tc>
              </a:tr>
            </a:tbl>
          </a:graphicData>
        </a:graphic>
      </p:graphicFrame>
      <p:pic>
        <p:nvPicPr>
          <p:cNvPr id="5" name="Picture 4" descr="C:\Users\sanjay\AppData\Local\Microsoft\Windows\INetCache\IE\198N3A10\e101coverpic[1].jp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98327" y="-34636"/>
            <a:ext cx="1981200" cy="198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050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04800"/>
            <a:ext cx="7315200" cy="1154097"/>
          </a:xfrm>
        </p:spPr>
        <p:txBody>
          <a:bodyPr/>
          <a:lstStyle/>
          <a:p>
            <a:r>
              <a:rPr lang="en-US" dirty="0" smtClean="0">
                <a:effectLst/>
              </a:rPr>
              <a:t>Introduction</a:t>
            </a:r>
            <a:endParaRPr lang="en-US" dirty="0">
              <a:effectLst/>
            </a:endParaRPr>
          </a:p>
        </p:txBody>
      </p:sp>
      <p:sp>
        <p:nvSpPr>
          <p:cNvPr id="5" name="Content Placeholder 4"/>
          <p:cNvSpPr>
            <a:spLocks noGrp="1"/>
          </p:cNvSpPr>
          <p:nvPr>
            <p:ph idx="1"/>
          </p:nvPr>
        </p:nvSpPr>
        <p:spPr>
          <a:xfrm>
            <a:off x="914400" y="1981201"/>
            <a:ext cx="7315200" cy="4328160"/>
          </a:xfrm>
        </p:spPr>
        <p:txBody>
          <a:bodyPr>
            <a:normAutofit fontScale="70000" lnSpcReduction="20000"/>
          </a:bodyPr>
          <a:lstStyle/>
          <a:p>
            <a:r>
              <a:rPr lang="en-US" dirty="0"/>
              <a:t>to help the small or medium ventures in the developing countries to survive, grow and thrive with the help of organizational </a:t>
            </a:r>
            <a:r>
              <a:rPr lang="en-US" dirty="0" smtClean="0"/>
              <a:t>sponsorship</a:t>
            </a:r>
          </a:p>
          <a:p>
            <a:pPr marL="45720" indent="0">
              <a:buNone/>
            </a:pPr>
            <a:endParaRPr lang="en-US" dirty="0" smtClean="0"/>
          </a:p>
          <a:p>
            <a:r>
              <a:rPr lang="en-US" dirty="0"/>
              <a:t>to explore which sponsorship influences venture growth in the context of </a:t>
            </a:r>
            <a:r>
              <a:rPr lang="en-US" dirty="0" smtClean="0"/>
              <a:t>poverty</a:t>
            </a:r>
          </a:p>
          <a:p>
            <a:pPr marL="45720" indent="0">
              <a:buNone/>
            </a:pPr>
            <a:endParaRPr lang="en-US" dirty="0" smtClean="0"/>
          </a:p>
          <a:p>
            <a:r>
              <a:rPr lang="en-US" dirty="0"/>
              <a:t>trying to explore significant difference in entrepreneurial growth by constructing reasonable </a:t>
            </a:r>
            <a:r>
              <a:rPr lang="en-US" dirty="0" smtClean="0"/>
              <a:t>models</a:t>
            </a:r>
          </a:p>
          <a:p>
            <a:pPr marL="45720" indent="0">
              <a:buNone/>
            </a:pPr>
            <a:endParaRPr lang="en-US" dirty="0" smtClean="0"/>
          </a:p>
          <a:p>
            <a:r>
              <a:rPr lang="en-US" dirty="0"/>
              <a:t>d</a:t>
            </a:r>
            <a:r>
              <a:rPr lang="en-US" dirty="0" smtClean="0"/>
              <a:t>ata </a:t>
            </a:r>
            <a:r>
              <a:rPr lang="en-US" dirty="0"/>
              <a:t>was collected from 3 years of pre- and post- training of 139 ventures  among three countries. Training for countries 2 and 3 started in July 2014 and training for country 1 started in Aug 2014. </a:t>
            </a:r>
            <a:endParaRPr lang="en-US" dirty="0"/>
          </a:p>
        </p:txBody>
      </p:sp>
      <p:pic>
        <p:nvPicPr>
          <p:cNvPr id="1027" name="Picture 3" descr="C:\Users\sanjay\AppData\Local\Microsoft\Windows\INetCache\IE\198N3A10\e101coverpic[1].jp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62800" y="0"/>
            <a:ext cx="1981200" cy="198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145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14400"/>
            <a:ext cx="8686800" cy="838200"/>
          </a:xfrm>
        </p:spPr>
        <p:txBody>
          <a:bodyPr>
            <a:normAutofit fontScale="90000"/>
          </a:bodyPr>
          <a:lstStyle/>
          <a:p>
            <a:r>
              <a:rPr lang="en-US" dirty="0">
                <a:effectLst/>
              </a:rPr>
              <a:t>Discussion</a:t>
            </a:r>
            <a:r>
              <a:rPr lang="en-US" dirty="0">
                <a:effectLst/>
              </a:rPr>
              <a:t/>
            </a:r>
            <a:br>
              <a:rPr lang="en-US" dirty="0">
                <a:effectLst/>
              </a:rPr>
            </a:br>
            <a:r>
              <a:rPr lang="en-US" dirty="0"/>
              <a:t/>
            </a:r>
            <a:br>
              <a:rPr lang="en-US" dirty="0"/>
            </a:br>
            <a:endParaRPr lang="en-US" dirty="0">
              <a:effectLst/>
            </a:endParaRPr>
          </a:p>
        </p:txBody>
      </p:sp>
      <p:sp>
        <p:nvSpPr>
          <p:cNvPr id="3" name="Content Placeholder 2"/>
          <p:cNvSpPr>
            <a:spLocks noGrp="1"/>
          </p:cNvSpPr>
          <p:nvPr>
            <p:ph idx="1"/>
          </p:nvPr>
        </p:nvSpPr>
        <p:spPr/>
        <p:txBody>
          <a:bodyPr>
            <a:normAutofit lnSpcReduction="10000"/>
          </a:bodyPr>
          <a:lstStyle/>
          <a:p>
            <a:r>
              <a:rPr lang="en-US" dirty="0"/>
              <a:t>If </a:t>
            </a:r>
            <a:r>
              <a:rPr lang="en-US" dirty="0" err="1"/>
              <a:t>Technoserv</a:t>
            </a:r>
            <a:r>
              <a:rPr lang="en-US" dirty="0"/>
              <a:t> wishes to conduct more studies like this in the future, we have two major suggestions. </a:t>
            </a:r>
            <a:endParaRPr lang="en-US" dirty="0"/>
          </a:p>
          <a:p>
            <a:pPr marL="0" indent="0">
              <a:buNone/>
            </a:pPr>
            <a:r>
              <a:rPr lang="en-US" dirty="0" smtClean="0"/>
              <a:t>-&gt;	the </a:t>
            </a:r>
            <a:r>
              <a:rPr lang="en-US" dirty="0"/>
              <a:t>ideal world goal of having a complete data set with values for every observation on every variable is nearly impossible, but we lost way too much data due to poor </a:t>
            </a:r>
            <a:r>
              <a:rPr lang="en-US" dirty="0" smtClean="0"/>
              <a:t>recording</a:t>
            </a:r>
          </a:p>
          <a:p>
            <a:pPr marL="0" indent="0">
              <a:buNone/>
            </a:pPr>
            <a:r>
              <a:rPr lang="en-US" dirty="0" smtClean="0"/>
              <a:t>-&gt; 	needs </a:t>
            </a:r>
            <a:r>
              <a:rPr lang="en-US" dirty="0"/>
              <a:t>to do a completely randomized experiment.</a:t>
            </a:r>
            <a:endParaRPr lang="en-US" dirty="0"/>
          </a:p>
        </p:txBody>
      </p:sp>
      <p:pic>
        <p:nvPicPr>
          <p:cNvPr id="4" name="Picture 3" descr="C:\Users\sanjay\AppData\Local\Microsoft\Windows\INetCache\IE\198N3A10\e101coverpic[1].jp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239000" y="4876799"/>
            <a:ext cx="1981200" cy="198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7624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IN DATA</a:t>
            </a:r>
            <a:endParaRPr lang="en-US" dirty="0"/>
          </a:p>
        </p:txBody>
      </p:sp>
      <p:sp>
        <p:nvSpPr>
          <p:cNvPr id="3" name="Content Placeholder 2"/>
          <p:cNvSpPr>
            <a:spLocks noGrp="1"/>
          </p:cNvSpPr>
          <p:nvPr>
            <p:ph idx="1"/>
          </p:nvPr>
        </p:nvSpPr>
        <p:spPr/>
        <p:txBody>
          <a:bodyPr/>
          <a:lstStyle/>
          <a:p>
            <a:r>
              <a:rPr lang="en-US" dirty="0" smtClean="0"/>
              <a:t>missing </a:t>
            </a:r>
            <a:r>
              <a:rPr lang="en-US" dirty="0"/>
              <a:t>values in several predictors </a:t>
            </a:r>
            <a:endParaRPr lang="en-US" dirty="0" smtClean="0"/>
          </a:p>
          <a:p>
            <a:r>
              <a:rPr lang="en-US" dirty="0"/>
              <a:t>s</a:t>
            </a:r>
            <a:r>
              <a:rPr lang="en-US" dirty="0" smtClean="0"/>
              <a:t>easonality </a:t>
            </a:r>
            <a:r>
              <a:rPr lang="en-US" dirty="0"/>
              <a:t>or periodicity </a:t>
            </a:r>
            <a:endParaRPr lang="en-US" dirty="0" smtClean="0"/>
          </a:p>
          <a:p>
            <a:r>
              <a:rPr lang="en-US" dirty="0"/>
              <a:t>s</a:t>
            </a:r>
            <a:r>
              <a:rPr lang="en-US" dirty="0" smtClean="0"/>
              <a:t>election bias</a:t>
            </a:r>
            <a:endParaRPr lang="en-US" dirty="0"/>
          </a:p>
        </p:txBody>
      </p:sp>
      <p:pic>
        <p:nvPicPr>
          <p:cNvPr id="4" name="Picture 3" descr="C:\Users\sanjay\AppData\Local\Microsoft\Windows\INetCache\IE\198N3A10\e101coverpic[1].jp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62800" y="0"/>
            <a:ext cx="1981200" cy="198120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p:cNvGraphicFramePr>
            <a:graphicFrameLocks noGrp="1"/>
          </p:cNvGraphicFramePr>
          <p:nvPr>
            <p:extLst>
              <p:ext uri="{D42A27DB-BD31-4B8C-83A1-F6EECF244321}">
                <p14:modId xmlns:p14="http://schemas.microsoft.com/office/powerpoint/2010/main" val="3042831847"/>
              </p:ext>
            </p:extLst>
          </p:nvPr>
        </p:nvGraphicFramePr>
        <p:xfrm>
          <a:off x="5257800" y="4419600"/>
          <a:ext cx="3590925" cy="2098040"/>
        </p:xfrm>
        <a:graphic>
          <a:graphicData uri="http://schemas.openxmlformats.org/drawingml/2006/table">
            <a:tbl>
              <a:tblPr/>
              <a:tblGrid>
                <a:gridCol w="1683657"/>
                <a:gridCol w="1907268"/>
              </a:tblGrid>
              <a:tr h="620324">
                <a:tc>
                  <a:txBody>
                    <a:bodyPr/>
                    <a:lstStyle/>
                    <a:p>
                      <a:pPr algn="ctr" rtl="0" fontAlgn="t">
                        <a:spcBef>
                          <a:spcPts val="0"/>
                        </a:spcBef>
                        <a:spcAft>
                          <a:spcPts val="0"/>
                        </a:spcAft>
                      </a:pPr>
                      <a:r>
                        <a:rPr lang="en-US" sz="1100" b="0" i="0" u="none" strike="noStrike" dirty="0">
                          <a:solidFill>
                            <a:srgbClr val="000000"/>
                          </a:solidFill>
                          <a:effectLst/>
                          <a:latin typeface="Arial"/>
                        </a:rPr>
                        <a:t>Predictor</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a:rPr>
                        <a:t>Missing Proportion (%)</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9429">
                <a:tc>
                  <a:txBody>
                    <a:bodyPr/>
                    <a:lstStyle/>
                    <a:p>
                      <a:pPr algn="ctr" rtl="0" fontAlgn="t">
                        <a:spcBef>
                          <a:spcPts val="0"/>
                        </a:spcBef>
                        <a:spcAft>
                          <a:spcPts val="0"/>
                        </a:spcAft>
                      </a:pPr>
                      <a:r>
                        <a:rPr lang="en-US" sz="1100" b="0" i="0" u="none" strike="noStrike">
                          <a:solidFill>
                            <a:srgbClr val="000000"/>
                          </a:solidFill>
                          <a:effectLst/>
                          <a:latin typeface="Arial"/>
                        </a:rPr>
                        <a:t>ent_age</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a:rPr>
                        <a:t>2.28</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9429">
                <a:tc>
                  <a:txBody>
                    <a:bodyPr/>
                    <a:lstStyle/>
                    <a:p>
                      <a:pPr algn="ctr" rtl="0" fontAlgn="t">
                        <a:spcBef>
                          <a:spcPts val="0"/>
                        </a:spcBef>
                        <a:spcAft>
                          <a:spcPts val="0"/>
                        </a:spcAft>
                      </a:pPr>
                      <a:r>
                        <a:rPr lang="en-US" sz="1100" b="0" i="0" u="none" strike="noStrike">
                          <a:solidFill>
                            <a:srgbClr val="000000"/>
                          </a:solidFill>
                          <a:effectLst/>
                          <a:latin typeface="Arial"/>
                        </a:rPr>
                        <a:t>firm_age</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a:rPr>
                        <a:t>34.67</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9429">
                <a:tc>
                  <a:txBody>
                    <a:bodyPr/>
                    <a:lstStyle/>
                    <a:p>
                      <a:pPr algn="ctr" rtl="0" fontAlgn="t">
                        <a:spcBef>
                          <a:spcPts val="0"/>
                        </a:spcBef>
                        <a:spcAft>
                          <a:spcPts val="0"/>
                        </a:spcAft>
                      </a:pPr>
                      <a:r>
                        <a:rPr lang="en-US" sz="1100" b="0" i="0" u="none" strike="noStrike">
                          <a:solidFill>
                            <a:srgbClr val="000000"/>
                          </a:solidFill>
                          <a:effectLst/>
                          <a:latin typeface="Arial"/>
                        </a:rPr>
                        <a:t>basecredit</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a:rPr>
                        <a:t>39.04</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9429">
                <a:tc>
                  <a:txBody>
                    <a:bodyPr/>
                    <a:lstStyle/>
                    <a:p>
                      <a:pPr algn="ctr" rtl="0" fontAlgn="t">
                        <a:spcBef>
                          <a:spcPts val="0"/>
                        </a:spcBef>
                        <a:spcAft>
                          <a:spcPts val="0"/>
                        </a:spcAft>
                      </a:pPr>
                      <a:r>
                        <a:rPr lang="en-US" sz="1100" b="0" i="0" u="none" strike="noStrike">
                          <a:solidFill>
                            <a:srgbClr val="000000"/>
                          </a:solidFill>
                          <a:effectLst/>
                          <a:latin typeface="Arial"/>
                        </a:rPr>
                        <a:t>base_employees</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dirty="0">
                          <a:solidFill>
                            <a:srgbClr val="000000"/>
                          </a:solidFill>
                          <a:effectLst/>
                          <a:latin typeface="Arial"/>
                        </a:rPr>
                        <a:t>39.04</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Rectangle 1"/>
          <p:cNvSpPr>
            <a:spLocks noChangeArrowheads="1"/>
          </p:cNvSpPr>
          <p:nvPr/>
        </p:nvSpPr>
        <p:spPr bwMode="auto">
          <a:xfrm>
            <a:off x="5715000" y="3944652"/>
            <a:ext cx="2967038"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Arial" pitchFamily="34" charset="0"/>
                <a:cs typeface="Arial" pitchFamily="34" charset="0"/>
              </a:rPr>
              <a:t>Summary of missing values in the data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074" name="Picture 2" descr="C:\Users\sanjay\AppData\Local\Microsoft\Windows\INetCache\IE\FWFORFCP\scales.serendipityThumb[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476885"/>
            <a:ext cx="3657600" cy="3125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399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effectLst/>
              </a:rPr>
              <a:t>EXPLORATORY DATA ANALYSIS</a:t>
            </a:r>
            <a:endParaRPr lang="en-US" dirty="0">
              <a:effectLst/>
            </a:endParaRPr>
          </a:p>
        </p:txBody>
      </p:sp>
      <p:pic>
        <p:nvPicPr>
          <p:cNvPr id="4" name="Content Placeholder 3" descr="https://lh6.googleusercontent.com/mIc8EAq8enG0K-l6XpiypQz11wODZb2f5MbcOHObmdIf0lJ9QMsph53VsB98mBi4PuUjwhg6sEuSIfh9HN_mVMfbwbzGx_r_rOyE2JRSLAkUXdr6Laji-sXUEvEppUCUNgF6TwnD"/>
          <p:cNvPicPr>
            <a:picLocks noGrp="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9600" y="1905000"/>
            <a:ext cx="7724775" cy="4114800"/>
          </a:xfrm>
          <a:prstGeom prst="rect">
            <a:avLst/>
          </a:prstGeom>
          <a:noFill/>
          <a:ln>
            <a:noFill/>
          </a:ln>
        </p:spPr>
      </p:pic>
      <p:pic>
        <p:nvPicPr>
          <p:cNvPr id="5" name="Picture 4" descr="C:\Users\sanjay\AppData\Local\Microsoft\Windows\INetCache\IE\198N3A10\e101coverpic[1].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62800" y="0"/>
            <a:ext cx="1981200" cy="198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96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Business model </a:t>
            </a:r>
            <a:r>
              <a:rPr lang="en-US" dirty="0" err="1" smtClean="0">
                <a:effectLst/>
              </a:rPr>
              <a:t>vs</a:t>
            </a:r>
            <a:r>
              <a:rPr lang="en-US" dirty="0" smtClean="0">
                <a:effectLst/>
              </a:rPr>
              <a:t> business planning</a:t>
            </a:r>
            <a:endParaRPr lang="en-US" dirty="0">
              <a:effectLst/>
            </a:endParaRPr>
          </a:p>
        </p:txBody>
      </p:sp>
      <p:pic>
        <p:nvPicPr>
          <p:cNvPr id="4" name="Content Placeholder 3" descr="https://lh5.googleusercontent.com/0ss9axJ6iOEb47XynnJG1lG2Wdh4OAcDf4Su-4_pyHCcOFSrHdbUXoZmX00itxN9obHnGPjlvcWttdlrRk3HeFJVPusk7sFiyiccqL_LIOATvc4AmzuxcendeoTHRCbXD7WyIcvb"/>
          <p:cNvPicPr>
            <a:picLocks noGrp="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7200" y="1752600"/>
            <a:ext cx="8077200" cy="4648200"/>
          </a:xfrm>
          <a:prstGeom prst="rect">
            <a:avLst/>
          </a:prstGeom>
          <a:noFill/>
          <a:ln>
            <a:noFill/>
          </a:ln>
        </p:spPr>
      </p:pic>
      <p:pic>
        <p:nvPicPr>
          <p:cNvPr id="5" name="Picture 4" descr="C:\Users\sanjay\AppData\Local\Microsoft\Windows\INetCache\IE\198N3A10\e101coverpic[1].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91400" y="4890654"/>
            <a:ext cx="1981200" cy="198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985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effectLst/>
              </a:rPr>
              <a:t>MALE VS FEMALE</a:t>
            </a:r>
            <a:endParaRPr lang="en-US" dirty="0">
              <a:effectLst/>
            </a:endParaRPr>
          </a:p>
        </p:txBody>
      </p:sp>
      <p:pic>
        <p:nvPicPr>
          <p:cNvPr id="4" name="Content Placeholder 3" descr="https://lh3.googleusercontent.com/9uCwn8PK5FTQaz6q331ldiocDU2fEm986mU9n1ju_YpOMz6b4Kesc1IARCAsGCW5NFeqlPgTHavS07Zs9xcpPcUC-NfzbhWFx-4e9mtKiG1A-p9g4A4-Xvk7IL3Tb5P_zhS4wVhh"/>
          <p:cNvPicPr>
            <a:picLocks noGrp="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7200" y="1600200"/>
            <a:ext cx="8000999" cy="4953000"/>
          </a:xfrm>
          <a:prstGeom prst="rect">
            <a:avLst/>
          </a:prstGeom>
          <a:noFill/>
          <a:ln>
            <a:noFill/>
          </a:ln>
        </p:spPr>
      </p:pic>
      <p:pic>
        <p:nvPicPr>
          <p:cNvPr id="5" name="Picture 4" descr="C:\Users\sanjay\AppData\Local\Microsoft\Windows\INetCache\IE\198N3A10\e101coverpic[1].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62800" y="0"/>
            <a:ext cx="1981200" cy="198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95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effectLst/>
              </a:rPr>
              <a:t>Scatterplot :Employees </a:t>
            </a:r>
            <a:r>
              <a:rPr lang="en-US" dirty="0" err="1" smtClean="0">
                <a:effectLst/>
              </a:rPr>
              <a:t>vs</a:t>
            </a:r>
            <a:r>
              <a:rPr lang="en-US" dirty="0" smtClean="0">
                <a:effectLst/>
              </a:rPr>
              <a:t> sales</a:t>
            </a:r>
            <a:endParaRPr lang="en-US" dirty="0">
              <a:effectLst/>
            </a:endParaRPr>
          </a:p>
        </p:txBody>
      </p:sp>
      <p:pic>
        <p:nvPicPr>
          <p:cNvPr id="4" name="Content Placeholder 3" descr="https://lh4.googleusercontent.com/fgP_bwahX8vd5tyf3WMtjgvl5xJid9sZXc2n_w-Q0xGO6L4CONDxKl_jQXXoT_CaqCmKD3MrdqHyZNdiZp-TZh2JI6ahvAu0vFVcfuu3HcGjXQG0kBoV5pYa6vVoBQEQJ7P6iPuz"/>
          <p:cNvPicPr>
            <a:picLocks noGrp="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8175" y="1778794"/>
            <a:ext cx="8020050" cy="4076700"/>
          </a:xfrm>
          <a:prstGeom prst="rect">
            <a:avLst/>
          </a:prstGeom>
          <a:noFill/>
          <a:ln>
            <a:noFill/>
          </a:ln>
        </p:spPr>
      </p:pic>
      <p:pic>
        <p:nvPicPr>
          <p:cNvPr id="5" name="Picture 4" descr="C:\Users\sanjay\AppData\Local\Microsoft\Windows\INetCache\IE\198N3A10\e101coverpic[1].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67600" y="4966854"/>
            <a:ext cx="1981200" cy="198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1283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EDA – When </a:t>
            </a:r>
            <a:r>
              <a:rPr lang="en-US" dirty="0" err="1" smtClean="0"/>
              <a:t>firmage</a:t>
            </a:r>
            <a:r>
              <a:rPr lang="en-US" dirty="0" smtClean="0"/>
              <a:t>=0 removed</a:t>
            </a:r>
            <a:endParaRPr lang="en-US" dirty="0"/>
          </a:p>
        </p:txBody>
      </p:sp>
      <p:pic>
        <p:nvPicPr>
          <p:cNvPr id="4" name="Content Placeholder 3" descr="https://lh3.googleusercontent.com/_aIsLGH7sNFiH6eB7LpUEmZRzfoqQ9UDj50fDeczdapArkQ4K692c9fkFKkoubMgQwCbcSNALu-73LnM4Q4KzC3ulNWBynwQ1inDqxvEcDZY6itoh4fEx80_fiNAvBKa-QesdarP"/>
          <p:cNvPicPr>
            <a:picLocks noGrp="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8601" y="1981201"/>
            <a:ext cx="3733800" cy="3276600"/>
          </a:xfrm>
          <a:prstGeom prst="rect">
            <a:avLst/>
          </a:prstGeom>
          <a:noFill/>
          <a:ln>
            <a:noFill/>
          </a:ln>
        </p:spPr>
      </p:pic>
      <p:pic>
        <p:nvPicPr>
          <p:cNvPr id="5" name="Picture 4" descr="https://lh5.googleusercontent.com/4uB1h4As5XpII76YemNQgBt5p9VE_ajFa7Hbjz0-3krUL9GELHzdd1I30a9son-r5PsTnsGddMiXHEr0uTRJQGh2NzCjgpBwngQp8hJbF7zvpND7dx8Melfv6jK1wD5ChsTQ1HP2"/>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19600" y="1981200"/>
            <a:ext cx="4292600" cy="3200400"/>
          </a:xfrm>
          <a:prstGeom prst="rect">
            <a:avLst/>
          </a:prstGeom>
          <a:noFill/>
          <a:ln>
            <a:noFill/>
          </a:ln>
        </p:spPr>
      </p:pic>
      <p:pic>
        <p:nvPicPr>
          <p:cNvPr id="6" name="Picture 5" descr="C:\Users\sanjay\AppData\Local\Microsoft\Windows\INetCache\IE\198N3A10\e101coverpic[1].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91400" y="4876799"/>
            <a:ext cx="1981200" cy="198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108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14400"/>
            <a:ext cx="8686800" cy="838200"/>
          </a:xfrm>
        </p:spPr>
        <p:txBody>
          <a:bodyPr>
            <a:normAutofit fontScale="90000"/>
          </a:bodyPr>
          <a:lstStyle/>
          <a:p>
            <a:pPr algn="ctr"/>
            <a:r>
              <a:rPr lang="en-US" b="1" dirty="0">
                <a:effectLst/>
              </a:rPr>
              <a:t>Model without Firm Age as a Predictor and Averaging Over Training States</a:t>
            </a:r>
            <a:r>
              <a:rPr lang="en-US" dirty="0">
                <a:effectLst/>
              </a:rPr>
              <a:t/>
            </a:r>
            <a:br>
              <a:rPr lang="en-US" dirty="0">
                <a:effectLst/>
              </a:rPr>
            </a:br>
            <a:r>
              <a:rPr lang="en-US" dirty="0"/>
              <a:t/>
            </a:r>
            <a:br>
              <a:rPr lang="en-US" dirty="0"/>
            </a:br>
            <a:endParaRPr lang="en-US" dirty="0"/>
          </a:p>
        </p:txBody>
      </p:sp>
      <p:pic>
        <p:nvPicPr>
          <p:cNvPr id="4" name="Content Placeholder 3" descr="https://lh3.googleusercontent.com/5s561MGsKb3AMUTJmjVVetCAMU6UJPpDg4s7MuSsk8G4D7sZ8X12B-EdMCHmMJZpK-vDnqglT2xTmoi1Tpr2P8HTdjruqLv8eokt5o7g8BVwqQSB9YIq81NeQhP06pV3HL4BpQzi-r0"/>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4631" y="1752600"/>
            <a:ext cx="6186487" cy="2507456"/>
          </a:xfrm>
          <a:prstGeom prst="rect">
            <a:avLst/>
          </a:prstGeom>
          <a:noFill/>
          <a:ln>
            <a:noFill/>
          </a:ln>
        </p:spPr>
      </p:pic>
      <p:sp>
        <p:nvSpPr>
          <p:cNvPr id="5" name="Rectangle 4"/>
          <p:cNvSpPr/>
          <p:nvPr/>
        </p:nvSpPr>
        <p:spPr>
          <a:xfrm>
            <a:off x="228600" y="4648200"/>
            <a:ext cx="4139275" cy="369332"/>
          </a:xfrm>
          <a:prstGeom prst="rect">
            <a:avLst/>
          </a:prstGeom>
        </p:spPr>
        <p:txBody>
          <a:bodyPr wrap="none">
            <a:spAutoFit/>
          </a:bodyPr>
          <a:lstStyle/>
          <a:p>
            <a:r>
              <a:rPr lang="en-US" dirty="0"/>
              <a:t>The response variable was log(sales + 1)</a:t>
            </a:r>
          </a:p>
        </p:txBody>
      </p:sp>
      <p:sp>
        <p:nvSpPr>
          <p:cNvPr id="6" name="Rectangle 5"/>
          <p:cNvSpPr/>
          <p:nvPr/>
        </p:nvSpPr>
        <p:spPr>
          <a:xfrm>
            <a:off x="228600" y="5105400"/>
            <a:ext cx="6400800" cy="369332"/>
          </a:xfrm>
          <a:prstGeom prst="rect">
            <a:avLst/>
          </a:prstGeom>
        </p:spPr>
        <p:txBody>
          <a:bodyPr wrap="square">
            <a:spAutoFit/>
          </a:bodyPr>
          <a:lstStyle/>
          <a:p>
            <a:r>
              <a:rPr lang="en-US" dirty="0"/>
              <a:t>These plots show that an AR(1) model seems appropriate</a:t>
            </a:r>
          </a:p>
        </p:txBody>
      </p:sp>
      <p:sp>
        <p:nvSpPr>
          <p:cNvPr id="7" name="Rectangle 6"/>
          <p:cNvSpPr/>
          <p:nvPr/>
        </p:nvSpPr>
        <p:spPr>
          <a:xfrm>
            <a:off x="228600" y="5518482"/>
            <a:ext cx="7162800" cy="1200329"/>
          </a:xfrm>
          <a:prstGeom prst="rect">
            <a:avLst/>
          </a:prstGeom>
        </p:spPr>
        <p:txBody>
          <a:bodyPr wrap="square">
            <a:spAutoFit/>
          </a:bodyPr>
          <a:lstStyle/>
          <a:p>
            <a:r>
              <a:rPr lang="en-US" i="1" dirty="0"/>
              <a:t>This is partly because some firms experienced several sequential months without any sales.</a:t>
            </a:r>
            <a:endParaRPr lang="en-US" b="0" dirty="0" smtClean="0">
              <a:effectLst/>
            </a:endParaRPr>
          </a:p>
          <a:p>
            <a:r>
              <a:rPr lang="en-US" dirty="0" smtClean="0"/>
              <a:t/>
            </a:r>
            <a:br>
              <a:rPr lang="en-US" dirty="0" smtClean="0"/>
            </a:br>
            <a:endParaRPr lang="en-US" dirty="0"/>
          </a:p>
        </p:txBody>
      </p:sp>
      <p:pic>
        <p:nvPicPr>
          <p:cNvPr id="8" name="Picture 7" descr="C:\Users\sanjay\AppData\Local\Microsoft\Windows\INetCache\IE\198N3A10\e101coverpic[1].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35091" y="4876800"/>
            <a:ext cx="1981200" cy="198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516316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95</TotalTime>
  <Words>880</Words>
  <Application>Microsoft Office PowerPoint</Application>
  <PresentationFormat>On-screen Show (4:3)</PresentationFormat>
  <Paragraphs>187</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Trek</vt:lpstr>
      <vt:lpstr>Entrepreneurship Exploration and Analysis  </vt:lpstr>
      <vt:lpstr>Introduction</vt:lpstr>
      <vt:lpstr>CHALLENGES IN DATA</vt:lpstr>
      <vt:lpstr>EXPLORATORY DATA ANALYSIS</vt:lpstr>
      <vt:lpstr>Business model vs business planning</vt:lpstr>
      <vt:lpstr>MALE VS FEMALE</vt:lpstr>
      <vt:lpstr>Scatterplot :Employees vs sales</vt:lpstr>
      <vt:lpstr>EDA – When firmage=0 removed</vt:lpstr>
      <vt:lpstr>Model without Firm Age as a Predictor and Averaging Over Training States  </vt:lpstr>
      <vt:lpstr>Related coefficients</vt:lpstr>
      <vt:lpstr>Modeling with Firm Age as a Predictor, average disguised _sale over training states </vt:lpstr>
      <vt:lpstr>Related coefficients</vt:lpstr>
      <vt:lpstr>How do we make use of them for testing hypotheses?  </vt:lpstr>
      <vt:lpstr>How do we make use of them for testing hypotheses?</vt:lpstr>
      <vt:lpstr>Linear Regression Model to Predict Monthly Sales Compensating for Seasonality and Missing Data</vt:lpstr>
      <vt:lpstr>Procedure</vt:lpstr>
      <vt:lpstr>Procedure (Continued)</vt:lpstr>
      <vt:lpstr>OUTPUT</vt:lpstr>
      <vt:lpstr>OUTPUT CONTINUED</vt:lpstr>
      <vt:lpstr>Discussion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Entrepreneurship Exploration and Analysis</dc:title>
  <dc:creator>sanjay tamrakar</dc:creator>
  <cp:lastModifiedBy>sanjay tamrakar</cp:lastModifiedBy>
  <cp:revision>6</cp:revision>
  <dcterms:created xsi:type="dcterms:W3CDTF">2017-12-06T16:14:12Z</dcterms:created>
  <dcterms:modified xsi:type="dcterms:W3CDTF">2017-12-06T17:49:25Z</dcterms:modified>
</cp:coreProperties>
</file>