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81" r:id="rId3"/>
    <p:sldId id="290" r:id="rId4"/>
    <p:sldId id="260" r:id="rId5"/>
    <p:sldId id="292" r:id="rId6"/>
    <p:sldId id="262" r:id="rId7"/>
    <p:sldId id="261" r:id="rId8"/>
    <p:sldId id="264" r:id="rId9"/>
    <p:sldId id="265" r:id="rId10"/>
    <p:sldId id="266" r:id="rId11"/>
    <p:sldId id="267" r:id="rId12"/>
    <p:sldId id="268" r:id="rId13"/>
    <p:sldId id="272" r:id="rId14"/>
    <p:sldId id="301" r:id="rId15"/>
    <p:sldId id="302" r:id="rId16"/>
    <p:sldId id="271" r:id="rId17"/>
    <p:sldId id="277" r:id="rId18"/>
    <p:sldId id="276" r:id="rId19"/>
    <p:sldId id="275" r:id="rId20"/>
    <p:sldId id="299" r:id="rId21"/>
    <p:sldId id="288" r:id="rId22"/>
    <p:sldId id="287" r:id="rId23"/>
    <p:sldId id="278" r:id="rId24"/>
    <p:sldId id="303" r:id="rId25"/>
    <p:sldId id="285" r:id="rId26"/>
    <p:sldId id="293" r:id="rId27"/>
    <p:sldId id="295" r:id="rId28"/>
    <p:sldId id="286" r:id="rId29"/>
    <p:sldId id="283" r:id="rId30"/>
    <p:sldId id="284" r:id="rId31"/>
    <p:sldId id="257" r:id="rId32"/>
    <p:sldId id="297" r:id="rId33"/>
    <p:sldId id="29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2948" autoAdjust="0"/>
  </p:normalViewPr>
  <p:slideViewPr>
    <p:cSldViewPr>
      <p:cViewPr>
        <p:scale>
          <a:sx n="66" d="100"/>
          <a:sy n="66" d="100"/>
        </p:scale>
        <p:origin x="-1482" y="-312"/>
      </p:cViewPr>
      <p:guideLst>
        <p:guide orient="horz" pos="2160"/>
        <p:guide pos="2880"/>
      </p:guideLst>
    </p:cSldViewPr>
  </p:slideViewPr>
  <p:notesTextViewPr>
    <p:cViewPr>
      <p:scale>
        <a:sx n="66" d="100"/>
        <a:sy n="66" d="100"/>
      </p:scale>
      <p:origin x="0" y="0"/>
    </p:cViewPr>
  </p:notesTextViewPr>
  <p:sorterViewPr>
    <p:cViewPr>
      <p:scale>
        <a:sx n="100" d="100"/>
        <a:sy n="100" d="100"/>
      </p:scale>
      <p:origin x="0" y="3696"/>
    </p:cViewPr>
  </p:sorter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F36B7A-4A4C-4457-BF34-9A52FA94C8BC}" type="datetimeFigureOut">
              <a:rPr lang="en-US" smtClean="0"/>
              <a:t>3/12/2014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5414A0-3103-41B1-A2B1-598D1B803EB1}" type="slidenum">
              <a:rPr lang="en-US" smtClean="0"/>
              <a:t>‹#›</a:t>
            </a:fld>
            <a:endParaRPr lang="en-US"/>
          </a:p>
        </p:txBody>
      </p:sp>
    </p:spTree>
    <p:extLst>
      <p:ext uri="{BB962C8B-B14F-4D97-AF65-F5344CB8AC3E}">
        <p14:creationId xmlns:p14="http://schemas.microsoft.com/office/powerpoint/2010/main" val="384672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a:t>
            </a:fld>
            <a:endParaRPr lang="en-US"/>
          </a:p>
        </p:txBody>
      </p:sp>
    </p:spTree>
    <p:extLst>
      <p:ext uri="{BB962C8B-B14F-4D97-AF65-F5344CB8AC3E}">
        <p14:creationId xmlns:p14="http://schemas.microsoft.com/office/powerpoint/2010/main" val="4137522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you submit the forms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10</a:t>
            </a:fld>
            <a:endParaRPr lang="en-US"/>
          </a:p>
        </p:txBody>
      </p:sp>
    </p:spTree>
    <p:extLst>
      <p:ext uri="{BB962C8B-B14F-4D97-AF65-F5344CB8AC3E}">
        <p14:creationId xmlns:p14="http://schemas.microsoft.com/office/powerpoint/2010/main" val="50427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the certifying role for criteria pollutants. </a:t>
            </a:r>
            <a:r>
              <a:rPr lang="en-US" baseline="0" dirty="0" smtClean="0"/>
              <a:t>  This was added to all monitors last year.  Last year the AQS team asked all agencies to review this role in AQS and verify it is correct.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11</a:t>
            </a:fld>
            <a:endParaRPr lang="en-US"/>
          </a:p>
        </p:txBody>
      </p:sp>
    </p:spTree>
    <p:extLst>
      <p:ext uri="{BB962C8B-B14F-4D97-AF65-F5344CB8AC3E}">
        <p14:creationId xmlns:p14="http://schemas.microsoft.com/office/powerpoint/2010/main" val="2194331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Air monitoring and</a:t>
            </a:r>
            <a:r>
              <a:rPr lang="en-US" baseline="0" dirty="0" smtClean="0"/>
              <a:t> QA</a:t>
            </a:r>
            <a:r>
              <a:rPr lang="en-US" dirty="0" smtClean="0"/>
              <a:t> as stated by the CFR</a:t>
            </a:r>
          </a:p>
          <a:p>
            <a:pPr marL="228600" indent="-228600">
              <a:buAutoNum type="arabicPeriod"/>
            </a:pPr>
            <a:r>
              <a:rPr lang="en-US" dirty="0" smtClean="0"/>
              <a:t>Run AMP600</a:t>
            </a:r>
            <a:r>
              <a:rPr lang="en-US" baseline="0" dirty="0" smtClean="0"/>
              <a:t> which gives you the results of evaluation criteria that are part of the standard process.  </a:t>
            </a:r>
            <a:endParaRPr lang="en-US" dirty="0" smtClean="0"/>
          </a:p>
          <a:p>
            <a:endParaRPr lang="en-US" dirty="0" smtClean="0"/>
          </a:p>
          <a:p>
            <a:r>
              <a:rPr lang="en-US" dirty="0" smtClean="0"/>
              <a:t>Continued on next slide</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12</a:t>
            </a:fld>
            <a:endParaRPr lang="en-US"/>
          </a:p>
        </p:txBody>
      </p:sp>
    </p:spTree>
    <p:extLst>
      <p:ext uri="{BB962C8B-B14F-4D97-AF65-F5344CB8AC3E}">
        <p14:creationId xmlns:p14="http://schemas.microsoft.com/office/powerpoint/2010/main" val="3625482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13</a:t>
            </a:fld>
            <a:endParaRPr lang="en-US"/>
          </a:p>
        </p:txBody>
      </p:sp>
    </p:spTree>
    <p:extLst>
      <p:ext uri="{BB962C8B-B14F-4D97-AF65-F5344CB8AC3E}">
        <p14:creationId xmlns:p14="http://schemas.microsoft.com/office/powerpoint/2010/main" val="2590329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how to access the</a:t>
            </a:r>
            <a:r>
              <a:rPr lang="en-US" baseline="0" dirty="0" smtClean="0"/>
              <a:t> AMP600 – Certification and Evaluation Concurrence Report</a:t>
            </a:r>
            <a:r>
              <a:rPr lang="en-US" baseline="0" dirty="0" smtClean="0"/>
              <a:t>.  Choose </a:t>
            </a:r>
            <a:r>
              <a:rPr lang="en-US" baseline="0" dirty="0" smtClean="0"/>
              <a:t>report code AMP600 and send via Email </a:t>
            </a:r>
          </a:p>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14</a:t>
            </a:fld>
            <a:endParaRPr lang="en-US"/>
          </a:p>
        </p:txBody>
      </p:sp>
    </p:spTree>
    <p:extLst>
      <p:ext uri="{BB962C8B-B14F-4D97-AF65-F5344CB8AC3E}">
        <p14:creationId xmlns:p14="http://schemas.microsoft.com/office/powerpoint/2010/main" val="2541737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a:t>
            </a:r>
            <a:r>
              <a:rPr lang="en-US" baseline="0" dirty="0" smtClean="0"/>
              <a:t> you fill out the criteria selections</a:t>
            </a:r>
          </a:p>
          <a:p>
            <a:r>
              <a:rPr lang="en-US" baseline="0" dirty="0" smtClean="0"/>
              <a:t>Choose your Certifying Agency from the Agency drop-down.</a:t>
            </a:r>
          </a:p>
          <a:p>
            <a:r>
              <a:rPr lang="en-US" baseline="0" dirty="0" smtClean="0"/>
              <a:t>Specify the year for the data – can only run one year at a time, not multiple years</a:t>
            </a:r>
          </a:p>
          <a:p>
            <a:r>
              <a:rPr lang="en-US" baseline="0" dirty="0" smtClean="0"/>
              <a:t>For the other fields you can enter multiple lines of data</a:t>
            </a:r>
          </a:p>
          <a:p>
            <a:r>
              <a:rPr lang="en-US" baseline="0" dirty="0" smtClean="0"/>
              <a:t>Can monitor report progress on the ‘Retrieve Reports’ tab</a:t>
            </a:r>
          </a:p>
          <a:p>
            <a:r>
              <a:rPr lang="en-US" baseline="0" dirty="0" smtClean="0"/>
              <a:t>Will get email when the report is done</a:t>
            </a:r>
            <a:endParaRPr lang="en-US" dirty="0" smtClean="0"/>
          </a:p>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15</a:t>
            </a:fld>
            <a:endParaRPr lang="en-US"/>
          </a:p>
        </p:txBody>
      </p:sp>
    </p:spTree>
    <p:extLst>
      <p:ext uri="{BB962C8B-B14F-4D97-AF65-F5344CB8AC3E}">
        <p14:creationId xmlns:p14="http://schemas.microsoft.com/office/powerpoint/2010/main" val="3684870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what the AMP600</a:t>
            </a:r>
            <a:r>
              <a:rPr lang="en-US" baseline="0" dirty="0" smtClean="0"/>
              <a:t>  Report looks like</a:t>
            </a:r>
          </a:p>
          <a:p>
            <a:endParaRPr lang="en-US" dirty="0" smtClean="0"/>
          </a:p>
          <a:p>
            <a:r>
              <a:rPr lang="en-US" dirty="0" smtClean="0"/>
              <a:t>Contents</a:t>
            </a:r>
            <a:r>
              <a:rPr lang="en-US" baseline="0" dirty="0" smtClean="0"/>
              <a:t> of report:</a:t>
            </a:r>
          </a:p>
          <a:p>
            <a:r>
              <a:rPr lang="en-US" baseline="0" dirty="0" smtClean="0"/>
              <a:t>Summary Section</a:t>
            </a:r>
          </a:p>
          <a:p>
            <a:r>
              <a:rPr lang="en-US" baseline="0" dirty="0" smtClean="0"/>
              <a:t>Detail Section – type of pollutants broken down</a:t>
            </a:r>
          </a:p>
          <a:p>
            <a:r>
              <a:rPr lang="en-US" baseline="0" dirty="0" smtClean="0"/>
              <a:t>Shows PQAO which have monitors within your certifying agency</a:t>
            </a:r>
          </a:p>
          <a:p>
            <a:r>
              <a:rPr lang="en-US" baseline="0" dirty="0" smtClean="0"/>
              <a:t>Look at the monitors failing the certification</a:t>
            </a:r>
          </a:p>
          <a:p>
            <a:r>
              <a:rPr lang="en-US" baseline="0" dirty="0" smtClean="0"/>
              <a:t>Some of the information is the same as what is on the quick-look report and some of information is similar what is on the AMP255</a:t>
            </a:r>
          </a:p>
          <a:p>
            <a:endParaRPr lang="en-US" baseline="0" dirty="0" smtClean="0"/>
          </a:p>
          <a:p>
            <a:r>
              <a:rPr lang="en-US" baseline="0" dirty="0" smtClean="0"/>
              <a:t>Review any monitors with the ‘N’ flag that AQS recommends against certification.  Make any corrections and then rerun the report until you are happy with the results.   Include report with materials to send to RO.</a:t>
            </a:r>
          </a:p>
          <a:p>
            <a:r>
              <a:rPr lang="en-US" baseline="0" dirty="0" smtClean="0"/>
              <a:t>However, if you are still unhappy with the results displaying on the report and want to request a change to the RO then access the AMP600 Form (next slide)</a:t>
            </a:r>
          </a:p>
          <a:p>
            <a:endParaRPr lang="en-US" baseline="0" dirty="0" smtClean="0"/>
          </a:p>
          <a:p>
            <a:r>
              <a:rPr lang="en-US" baseline="0" dirty="0" smtClean="0"/>
              <a:t>If meeting the CFR it will be ‘green’, close to  meeting the CFR is ‘yellow’ and significantly below data quality objectives is ‘red’</a:t>
            </a:r>
          </a:p>
          <a:p>
            <a:endParaRPr lang="en-US" baseline="0" dirty="0" smtClean="0"/>
          </a:p>
          <a:p>
            <a:r>
              <a:rPr lang="en-US" baseline="0" dirty="0" smtClean="0"/>
              <a:t>In the 2013 Webinar, Robert Coats provides a detailed look at the summary and detail sections of the AMP600 report.  For more information regarding these sections, please review this webinar.</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16</a:t>
            </a:fld>
            <a:endParaRPr lang="en-US"/>
          </a:p>
        </p:txBody>
      </p:sp>
    </p:spTree>
    <p:extLst>
      <p:ext uri="{BB962C8B-B14F-4D97-AF65-F5344CB8AC3E}">
        <p14:creationId xmlns:p14="http://schemas.microsoft.com/office/powerpoint/2010/main" val="2397246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possible certification</a:t>
            </a:r>
            <a:r>
              <a:rPr lang="en-US" baseline="0" dirty="0" smtClean="0"/>
              <a:t> flags which you may see on the AMP600 Certification Report.  Lets review them.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17</a:t>
            </a:fld>
            <a:endParaRPr lang="en-US"/>
          </a:p>
        </p:txBody>
      </p:sp>
    </p:spTree>
    <p:extLst>
      <p:ext uri="{BB962C8B-B14F-4D97-AF65-F5344CB8AC3E}">
        <p14:creationId xmlns:p14="http://schemas.microsoft.com/office/powerpoint/2010/main" val="1951632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indicate a change request for a certification ‘N’ value, access the AMP600 form by clicking on ‘Certification’ from the AQS menu bar.    </a:t>
            </a:r>
          </a:p>
          <a:p>
            <a:endParaRPr lang="en-US" dirty="0" smtClean="0"/>
          </a:p>
          <a:p>
            <a:r>
              <a:rPr lang="en-US" dirty="0" smtClean="0"/>
              <a:t>Here is the Data Certification</a:t>
            </a:r>
            <a:r>
              <a:rPr lang="en-US" baseline="0" dirty="0" smtClean="0"/>
              <a:t> form which you can access from AQS Online Maintenance.  (Because I do not belong to any certifying agency,  I can not generate the form)</a:t>
            </a:r>
          </a:p>
          <a:p>
            <a:endParaRPr lang="en-US" baseline="0" dirty="0" smtClean="0"/>
          </a:p>
          <a:p>
            <a:r>
              <a:rPr lang="en-US" baseline="0" dirty="0" smtClean="0"/>
              <a:t>- The form defaults to the previous calendar year. </a:t>
            </a:r>
          </a:p>
          <a:p>
            <a:r>
              <a:rPr lang="en-US" baseline="0" dirty="0" smtClean="0"/>
              <a:t>- Query your data by the Certifying Agency Code</a:t>
            </a:r>
          </a:p>
          <a:p>
            <a:r>
              <a:rPr lang="en-US" baseline="0" dirty="0" smtClean="0"/>
              <a:t>- The form defaults to Criteria Pollutants</a:t>
            </a:r>
          </a:p>
          <a:p>
            <a:r>
              <a:rPr lang="en-US" baseline="0" dirty="0" smtClean="0"/>
              <a:t>- You can also query for a specific pollutant</a:t>
            </a:r>
          </a:p>
          <a:p>
            <a:r>
              <a:rPr lang="en-US" baseline="0" dirty="0" smtClean="0"/>
              <a:t>- Click on execute query button after enter query specifications</a:t>
            </a:r>
          </a:p>
          <a:p>
            <a:r>
              <a:rPr lang="en-US" baseline="0" dirty="0" smtClean="0"/>
              <a:t>- Your query should retrieve all monitors associated with the certifying agency code</a:t>
            </a:r>
          </a:p>
          <a:p>
            <a:r>
              <a:rPr lang="en-US" baseline="0" dirty="0" smtClean="0"/>
              <a:t>- You will see all recommended flags, there are three types of flags: AQS Recommended Flag, Monitoring Agency Request, Official Certification Flag</a:t>
            </a:r>
          </a:p>
          <a:p>
            <a:r>
              <a:rPr lang="en-US" baseline="0" dirty="0" smtClean="0"/>
              <a:t>- You can initialize the monitoring agency requested values by clicking on the shortcut ‘ Initialize Monitoring Agency Requested Values’.  This will set the Monitor Agency Request values to the same as the AQS Recommended Flag.  If you AQS requested value is not what you want you can, you can specify a change to it by changing your ‘monitor agency requested value’  to what you want.  You must also enter a comment afterwards.  For the Comment if you click on the box to the right of the field you can type in more information…up to 2048 characters.  When you are done ‘Save’.  </a:t>
            </a:r>
          </a:p>
          <a:p>
            <a:r>
              <a:rPr lang="en-US" baseline="0" dirty="0" smtClean="0"/>
              <a:t>After you have enter entered all your comments and changes with requested values on the Certification form, rerun the AMP600 and you will see your changes on the report as well.  Sent this final copy of the AMP600 report along with your other materials to the RO for certification.  </a:t>
            </a:r>
          </a:p>
          <a:p>
            <a:pPr marL="171450" indent="-171450">
              <a:buFontTx/>
              <a:buChar char="-"/>
            </a:pPr>
            <a:r>
              <a:rPr lang="en-US" baseline="0" dirty="0" smtClean="0"/>
              <a:t>Regional office will set flag to concur or not concur – can see these flags on any report in AQS which has them such as the </a:t>
            </a:r>
            <a:r>
              <a:rPr lang="en-US" baseline="0" dirty="0" smtClean="0"/>
              <a:t>Quick Look </a:t>
            </a:r>
            <a:r>
              <a:rPr lang="en-US" baseline="0" dirty="0" smtClean="0"/>
              <a:t>or Design Value Reports</a:t>
            </a:r>
          </a:p>
          <a:p>
            <a:pPr marL="171450" indent="-171450">
              <a:buFontTx/>
              <a:buChar char="-"/>
            </a:pPr>
            <a:r>
              <a:rPr lang="en-US" baseline="0" dirty="0" smtClean="0"/>
              <a:t>In the 2013 Certification Webinar,  Robert Coats discusses outlier counts – statistical evaluation and critical anomalies.</a:t>
            </a:r>
          </a:p>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18</a:t>
            </a:fld>
            <a:endParaRPr lang="en-US"/>
          </a:p>
        </p:txBody>
      </p:sp>
    </p:spTree>
    <p:extLst>
      <p:ext uri="{BB962C8B-B14F-4D97-AF65-F5344CB8AC3E}">
        <p14:creationId xmlns:p14="http://schemas.microsoft.com/office/powerpoint/2010/main" val="4229038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is how you generate the AMP600 report.</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19</a:t>
            </a:fld>
            <a:endParaRPr lang="en-US"/>
          </a:p>
        </p:txBody>
      </p:sp>
    </p:spTree>
    <p:extLst>
      <p:ext uri="{BB962C8B-B14F-4D97-AF65-F5344CB8AC3E}">
        <p14:creationId xmlns:p14="http://schemas.microsoft.com/office/powerpoint/2010/main" val="1406677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our agenda.  AQS Team is working on our privileges to the test database, they were</a:t>
            </a:r>
            <a:r>
              <a:rPr lang="en-US" baseline="0" dirty="0" smtClean="0"/>
              <a:t> lost with the last AQS QA database refresh.  Therefore the demo is restricted to what I can do in the production database.  In production we only have Read access.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2</a:t>
            </a:fld>
            <a:endParaRPr lang="en-US"/>
          </a:p>
        </p:txBody>
      </p:sp>
    </p:spTree>
    <p:extLst>
      <p:ext uri="{BB962C8B-B14F-4D97-AF65-F5344CB8AC3E}">
        <p14:creationId xmlns:p14="http://schemas.microsoft.com/office/powerpoint/2010/main" val="3667615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information regarding</a:t>
            </a:r>
            <a:r>
              <a:rPr lang="en-US" baseline="0" dirty="0" smtClean="0"/>
              <a:t> the AQS Certification Criteria,  please go to the following link.  This was used last year.  The AQS Team may provide enhancements to this criteria this year if needed.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20</a:t>
            </a:fld>
            <a:endParaRPr lang="en-US"/>
          </a:p>
        </p:txBody>
      </p:sp>
    </p:spTree>
    <p:extLst>
      <p:ext uri="{BB962C8B-B14F-4D97-AF65-F5344CB8AC3E}">
        <p14:creationId xmlns:p14="http://schemas.microsoft.com/office/powerpoint/2010/main" val="2093150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21</a:t>
            </a:fld>
            <a:endParaRPr lang="en-US"/>
          </a:p>
        </p:txBody>
      </p:sp>
    </p:spTree>
    <p:extLst>
      <p:ext uri="{BB962C8B-B14F-4D97-AF65-F5344CB8AC3E}">
        <p14:creationId xmlns:p14="http://schemas.microsoft.com/office/powerpoint/2010/main" val="2006626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22</a:t>
            </a:fld>
            <a:endParaRPr lang="en-US"/>
          </a:p>
        </p:txBody>
      </p:sp>
    </p:spTree>
    <p:extLst>
      <p:ext uri="{BB962C8B-B14F-4D97-AF65-F5344CB8AC3E}">
        <p14:creationId xmlns:p14="http://schemas.microsoft.com/office/powerpoint/2010/main" val="4293415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create site online or in Batch.  For Batch you can use a delimited or XML file.  </a:t>
            </a:r>
            <a:endParaRPr lang="en-US" dirty="0"/>
          </a:p>
        </p:txBody>
      </p:sp>
      <p:sp>
        <p:nvSpPr>
          <p:cNvPr id="4" name="Slide Number Placeholder 3"/>
          <p:cNvSpPr>
            <a:spLocks noGrp="1"/>
          </p:cNvSpPr>
          <p:nvPr>
            <p:ph type="sldNum" sz="quarter" idx="10"/>
          </p:nvPr>
        </p:nvSpPr>
        <p:spPr/>
        <p:txBody>
          <a:bodyPr/>
          <a:lstStyle/>
          <a:p>
            <a:fld id="{2F969143-58CE-464F-8B92-2C3BCCBCF975}" type="slidenum">
              <a:rPr lang="en-US" smtClean="0"/>
              <a:t>23</a:t>
            </a:fld>
            <a:endParaRPr lang="en-US"/>
          </a:p>
        </p:txBody>
      </p:sp>
    </p:spTree>
    <p:extLst>
      <p:ext uri="{BB962C8B-B14F-4D97-AF65-F5344CB8AC3E}">
        <p14:creationId xmlns:p14="http://schemas.microsoft.com/office/powerpoint/2010/main" val="1969564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24</a:t>
            </a:fld>
            <a:endParaRPr lang="en-US"/>
          </a:p>
        </p:txBody>
      </p:sp>
    </p:spTree>
    <p:extLst>
      <p:ext uri="{BB962C8B-B14F-4D97-AF65-F5344CB8AC3E}">
        <p14:creationId xmlns:p14="http://schemas.microsoft.com/office/powerpoint/2010/main" val="2109401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a:t>
            </a:r>
            <a:r>
              <a:rPr lang="en-US" baseline="0" dirty="0" smtClean="0"/>
              <a:t>e is the AQS Online Site Form.  Print this slide or t</a:t>
            </a:r>
            <a:r>
              <a:rPr lang="en-US" dirty="0" smtClean="0"/>
              <a:t>ake</a:t>
            </a:r>
            <a:r>
              <a:rPr lang="en-US" baseline="0" dirty="0" smtClean="0"/>
              <a:t> a screen shot of the screen in AQS and obtain this information prior to accessing AQS.   This is information that the person who sets up the site will have.  </a:t>
            </a:r>
          </a:p>
          <a:p>
            <a:r>
              <a:rPr lang="en-US" baseline="0" dirty="0" smtClean="0"/>
              <a:t>You will also need to determine your site id.</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25</a:t>
            </a:fld>
            <a:endParaRPr lang="en-US"/>
          </a:p>
        </p:txBody>
      </p:sp>
    </p:spTree>
    <p:extLst>
      <p:ext uri="{BB962C8B-B14F-4D97-AF65-F5344CB8AC3E}">
        <p14:creationId xmlns:p14="http://schemas.microsoft.com/office/powerpoint/2010/main" val="356343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some information about the Site</a:t>
            </a:r>
            <a:r>
              <a:rPr lang="en-US" baseline="0" dirty="0" smtClean="0"/>
              <a:t> ID from the AQS Data Coding Manual.</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26</a:t>
            </a:fld>
            <a:endParaRPr lang="en-US"/>
          </a:p>
        </p:txBody>
      </p:sp>
    </p:spTree>
    <p:extLst>
      <p:ext uri="{BB962C8B-B14F-4D97-AF65-F5344CB8AC3E}">
        <p14:creationId xmlns:p14="http://schemas.microsoft.com/office/powerpoint/2010/main" val="210251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are  the site id attributes.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2.2.6 Key Fields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Certain mandatory fields are also labeled as “Key” fields. These fields are used to uniquely identify specific data in the database. For example, for a Monitor Sampling Period, the Date Sampling Began, is a key field. It, along with {state, county, site, parameter, and POC} uniquely identifies one row of data in the database. Key fields are always mandatory for all Action Indicators, and key fields cannot be modified by an update transaction.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27</a:t>
            </a:fld>
            <a:endParaRPr lang="en-US"/>
          </a:p>
        </p:txBody>
      </p:sp>
    </p:spTree>
    <p:extLst>
      <p:ext uri="{BB962C8B-B14F-4D97-AF65-F5344CB8AC3E}">
        <p14:creationId xmlns:p14="http://schemas.microsoft.com/office/powerpoint/2010/main" val="3433554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28</a:t>
            </a:fld>
            <a:endParaRPr lang="en-US"/>
          </a:p>
        </p:txBody>
      </p:sp>
    </p:spTree>
    <p:extLst>
      <p:ext uri="{BB962C8B-B14F-4D97-AF65-F5344CB8AC3E}">
        <p14:creationId xmlns:p14="http://schemas.microsoft.com/office/powerpoint/2010/main" val="1948355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29</a:t>
            </a:fld>
            <a:endParaRPr lang="en-US"/>
          </a:p>
        </p:txBody>
      </p:sp>
    </p:spTree>
    <p:extLst>
      <p:ext uri="{BB962C8B-B14F-4D97-AF65-F5344CB8AC3E}">
        <p14:creationId xmlns:p14="http://schemas.microsoft.com/office/powerpoint/2010/main" val="1670830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Just as an FYI….You should receive certification materials in March 2014 from EPA OAQPS.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a:t>
            </a:r>
            <a:r>
              <a:rPr lang="en-US" baseline="0" dirty="0" smtClean="0"/>
              <a:t> must submit your certification materials by May 1</a:t>
            </a:r>
            <a:r>
              <a:rPr lang="en-US" baseline="30000" dirty="0" smtClean="0"/>
              <a:t>st</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3</a:t>
            </a:fld>
            <a:endParaRPr lang="en-US"/>
          </a:p>
        </p:txBody>
      </p:sp>
    </p:spTree>
    <p:extLst>
      <p:ext uri="{BB962C8B-B14F-4D97-AF65-F5344CB8AC3E}">
        <p14:creationId xmlns:p14="http://schemas.microsoft.com/office/powerpoint/2010/main" val="362014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30</a:t>
            </a:fld>
            <a:endParaRPr lang="en-US"/>
          </a:p>
        </p:txBody>
      </p:sp>
    </p:spTree>
    <p:extLst>
      <p:ext uri="{BB962C8B-B14F-4D97-AF65-F5344CB8AC3E}">
        <p14:creationId xmlns:p14="http://schemas.microsoft.com/office/powerpoint/2010/main" val="950385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31</a:t>
            </a:fld>
            <a:endParaRPr lang="en-US"/>
          </a:p>
        </p:txBody>
      </p:sp>
    </p:spTree>
    <p:extLst>
      <p:ext uri="{BB962C8B-B14F-4D97-AF65-F5344CB8AC3E}">
        <p14:creationId xmlns:p14="http://schemas.microsoft.com/office/powerpoint/2010/main" val="39976977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32</a:t>
            </a:fld>
            <a:endParaRPr lang="en-US"/>
          </a:p>
        </p:txBody>
      </p:sp>
    </p:spTree>
    <p:extLst>
      <p:ext uri="{BB962C8B-B14F-4D97-AF65-F5344CB8AC3E}">
        <p14:creationId xmlns:p14="http://schemas.microsoft.com/office/powerpoint/2010/main" val="3086665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33</a:t>
            </a:fld>
            <a:endParaRPr lang="en-US"/>
          </a:p>
        </p:txBody>
      </p:sp>
    </p:spTree>
    <p:extLst>
      <p:ext uri="{BB962C8B-B14F-4D97-AF65-F5344CB8AC3E}">
        <p14:creationId xmlns:p14="http://schemas.microsoft.com/office/powerpoint/2010/main" val="3997807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AQS Data</a:t>
            </a:r>
            <a:r>
              <a:rPr lang="en-US" baseline="0" dirty="0" smtClean="0"/>
              <a:t> Certification?</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4</a:t>
            </a:fld>
            <a:endParaRPr lang="en-US"/>
          </a:p>
        </p:txBody>
      </p:sp>
    </p:spTree>
    <p:extLst>
      <p:ext uri="{BB962C8B-B14F-4D97-AF65-F5344CB8AC3E}">
        <p14:creationId xmlns:p14="http://schemas.microsoft.com/office/powerpoint/2010/main" val="407835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2013</a:t>
            </a:r>
            <a:r>
              <a:rPr lang="en-US" baseline="0" dirty="0" smtClean="0"/>
              <a:t> Webinar.  Verified with the AQS Team if there was anything different for the certification process this year.  Per AQS Team, the process is the same as last year.  Here is information regarding certification requirements,  the monitors which must be certified and information regarding the certification process (a new process implemented last year).  </a:t>
            </a:r>
          </a:p>
          <a:p>
            <a:endParaRPr lang="en-US" baseline="0" dirty="0" smtClean="0"/>
          </a:p>
        </p:txBody>
      </p:sp>
      <p:sp>
        <p:nvSpPr>
          <p:cNvPr id="4" name="Slide Number Placeholder 3"/>
          <p:cNvSpPr>
            <a:spLocks noGrp="1"/>
          </p:cNvSpPr>
          <p:nvPr>
            <p:ph type="sldNum" sz="quarter" idx="10"/>
          </p:nvPr>
        </p:nvSpPr>
        <p:spPr/>
        <p:txBody>
          <a:bodyPr/>
          <a:lstStyle/>
          <a:p>
            <a:fld id="{185414A0-3103-41B1-A2B1-598D1B803EB1}" type="slidenum">
              <a:rPr lang="en-US" smtClean="0"/>
              <a:t>5</a:t>
            </a:fld>
            <a:endParaRPr lang="en-US"/>
          </a:p>
        </p:txBody>
      </p:sp>
    </p:spTree>
    <p:extLst>
      <p:ext uri="{BB962C8B-B14F-4D97-AF65-F5344CB8AC3E}">
        <p14:creationId xmlns:p14="http://schemas.microsoft.com/office/powerpoint/2010/main" val="2592485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are the specific pollutants which must be certified.  This is from the 2013 Certification webinar.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6</a:t>
            </a:fld>
            <a:endParaRPr lang="en-US"/>
          </a:p>
        </p:txBody>
      </p:sp>
    </p:spTree>
    <p:extLst>
      <p:ext uri="{BB962C8B-B14F-4D97-AF65-F5344CB8AC3E}">
        <p14:creationId xmlns:p14="http://schemas.microsoft.com/office/powerpoint/2010/main" val="3920565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overview of the certification process which was implemented last year.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7</a:t>
            </a:fld>
            <a:endParaRPr lang="en-US"/>
          </a:p>
        </p:txBody>
      </p:sp>
    </p:spTree>
    <p:extLst>
      <p:ext uri="{BB962C8B-B14F-4D97-AF65-F5344CB8AC3E}">
        <p14:creationId xmlns:p14="http://schemas.microsoft.com/office/powerpoint/2010/main" val="1842737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noted in the previous slide,</a:t>
            </a:r>
            <a:r>
              <a:rPr lang="en-US" baseline="0" dirty="0" smtClean="0"/>
              <a:t> t</a:t>
            </a:r>
            <a:r>
              <a:rPr lang="en-US" dirty="0" smtClean="0"/>
              <a:t>hese are the items which must be submitted by you</a:t>
            </a:r>
            <a:r>
              <a:rPr lang="en-US" baseline="0" dirty="0" smtClean="0"/>
              <a:t> to the RO by May 1</a:t>
            </a:r>
            <a:r>
              <a:rPr lang="en-US" baseline="30000" dirty="0" smtClean="0"/>
              <a:t>st</a:t>
            </a:r>
            <a:r>
              <a:rPr lang="en-US" baseline="0" dirty="0" smtClean="0"/>
              <a:t>.   This is the CFR requirement .  Once you send this information you have met the CFR requirement and you are done.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8</a:t>
            </a:fld>
            <a:endParaRPr lang="en-US"/>
          </a:p>
        </p:txBody>
      </p:sp>
    </p:spTree>
    <p:extLst>
      <p:ext uri="{BB962C8B-B14F-4D97-AF65-F5344CB8AC3E}">
        <p14:creationId xmlns:p14="http://schemas.microsoft.com/office/powerpoint/2010/main" val="263762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example of the forms noted on the prior slides which must be submitted to the RO by May 1</a:t>
            </a:r>
            <a:r>
              <a:rPr lang="en-US" baseline="30000" dirty="0" smtClean="0"/>
              <a:t>st</a:t>
            </a:r>
            <a:r>
              <a:rPr lang="en-US" baseline="0" dirty="0" smtClean="0"/>
              <a:t>.  This is Clark County’s letter.  </a:t>
            </a:r>
            <a:endParaRPr lang="en-US" dirty="0" smtClean="0"/>
          </a:p>
          <a:p>
            <a:endParaRPr lang="en-US" dirty="0" smtClean="0"/>
          </a:p>
          <a:p>
            <a:r>
              <a:rPr lang="en-US" dirty="0" smtClean="0"/>
              <a:t>Webinar:     http://www.epa.gov/ttn/airs/airsaqs/training/2013_Q2_Webinar_Final.pdf</a:t>
            </a:r>
          </a:p>
          <a:p>
            <a:endParaRPr lang="en-US" dirty="0" smtClean="0"/>
          </a:p>
          <a:p>
            <a:r>
              <a:rPr lang="en-US" dirty="0" smtClean="0"/>
              <a:t>Note</a:t>
            </a:r>
            <a:r>
              <a:rPr lang="en-US" baseline="0" dirty="0" smtClean="0"/>
              <a:t> in</a:t>
            </a:r>
            <a:r>
              <a:rPr lang="en-US" dirty="0" smtClean="0"/>
              <a:t> the letter you reference the monitors  or specify the pool of monitors you are certifying and r</a:t>
            </a:r>
            <a:r>
              <a:rPr lang="en-US" baseline="0" dirty="0" smtClean="0"/>
              <a:t>eference reports which have the monitors you are certifying.  Letter addressed to Regional Administrator and signed by the Senior Official.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9</a:t>
            </a:fld>
            <a:endParaRPr lang="en-US"/>
          </a:p>
        </p:txBody>
      </p:sp>
    </p:spTree>
    <p:extLst>
      <p:ext uri="{BB962C8B-B14F-4D97-AF65-F5344CB8AC3E}">
        <p14:creationId xmlns:p14="http://schemas.microsoft.com/office/powerpoint/2010/main" val="951731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CDB5E3A-1969-4C23-9715-770FE6055FB8}" type="datetimeFigureOut">
              <a:rPr lang="en-US" smtClean="0"/>
              <a:t>3/12/2014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77431B6-8B6C-4550-879D-DB0E8E68CE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DB5E3A-1969-4C23-9715-770FE6055FB8}" type="datetimeFigureOut">
              <a:rPr lang="en-US" smtClean="0"/>
              <a:t>3/12/2014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7431B6-8B6C-4550-879D-DB0E8E68CE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DB5E3A-1969-4C23-9715-770FE6055FB8}" type="datetimeFigureOut">
              <a:rPr lang="en-US" smtClean="0"/>
              <a:t>3/12/2014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7431B6-8B6C-4550-879D-DB0E8E68CE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DB5E3A-1969-4C23-9715-770FE6055FB8}" type="datetimeFigureOut">
              <a:rPr lang="en-US" smtClean="0"/>
              <a:t>3/12/2014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7431B6-8B6C-4550-879D-DB0E8E68CE2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DB5E3A-1969-4C23-9715-770FE6055FB8}" type="datetimeFigureOut">
              <a:rPr lang="en-US" smtClean="0"/>
              <a:t>3/12/2014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7431B6-8B6C-4550-879D-DB0E8E68CE2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DB5E3A-1969-4C23-9715-770FE6055FB8}" type="datetimeFigureOut">
              <a:rPr lang="en-US" smtClean="0"/>
              <a:t>3/12/2014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77431B6-8B6C-4550-879D-DB0E8E68CE2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DB5E3A-1969-4C23-9715-770FE6055FB8}" type="datetimeFigureOut">
              <a:rPr lang="en-US" smtClean="0"/>
              <a:t>3/12/2014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77431B6-8B6C-4550-879D-DB0E8E68CE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CDB5E3A-1969-4C23-9715-770FE6055FB8}" type="datetimeFigureOut">
              <a:rPr lang="en-US" smtClean="0"/>
              <a:t>3/12/2014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77431B6-8B6C-4550-879D-DB0E8E68CE2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CDB5E3A-1969-4C23-9715-770FE6055FB8}" type="datetimeFigureOut">
              <a:rPr lang="en-US" smtClean="0"/>
              <a:t>3/12/2014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77431B6-8B6C-4550-879D-DB0E8E68CE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CDB5E3A-1969-4C23-9715-770FE6055FB8}" type="datetimeFigureOut">
              <a:rPr lang="en-US" smtClean="0"/>
              <a:t>3/12/2014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77431B6-8B6C-4550-879D-DB0E8E68CE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CDB5E3A-1969-4C23-9715-770FE6055FB8}" type="datetimeFigureOut">
              <a:rPr lang="en-US" smtClean="0"/>
              <a:t>3/12/2014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77431B6-8B6C-4550-879D-DB0E8E68CE2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DB5E3A-1969-4C23-9715-770FE6055FB8}" type="datetimeFigureOut">
              <a:rPr lang="en-US" smtClean="0"/>
              <a:t>3/12/2014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77431B6-8B6C-4550-879D-DB0E8E68CE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epa.gov/ttn/airs/airsaqs/training/Data%20Cert%20Acceptance%20Criteria.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a.gov/ttn/airs/airsaqs/trai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Tribal Question and Answer Session</a:t>
            </a:r>
            <a:endParaRPr lang="en-US" dirty="0"/>
          </a:p>
        </p:txBody>
      </p:sp>
      <p:sp>
        <p:nvSpPr>
          <p:cNvPr id="3" name="Subtitle 2"/>
          <p:cNvSpPr>
            <a:spLocks noGrp="1"/>
          </p:cNvSpPr>
          <p:nvPr>
            <p:ph type="subTitle" idx="1"/>
          </p:nvPr>
        </p:nvSpPr>
        <p:spPr/>
        <p:txBody>
          <a:bodyPr/>
          <a:lstStyle/>
          <a:p>
            <a:r>
              <a:rPr lang="en-US" dirty="0" smtClean="0"/>
              <a:t>March 12, 2014</a:t>
            </a:r>
            <a:endParaRPr lang="en-US" dirty="0"/>
          </a:p>
        </p:txBody>
      </p:sp>
    </p:spTree>
    <p:extLst>
      <p:ext uri="{BB962C8B-B14F-4D97-AF65-F5344CB8AC3E}">
        <p14:creationId xmlns:p14="http://schemas.microsoft.com/office/powerpoint/2010/main" val="3807483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a:t>
            </a:r>
            <a:r>
              <a:rPr lang="en-US" sz="2800" dirty="0"/>
              <a:t>EPA Regional Office staff will begin reviewing certification packages following submittal and adding concurrence flags in AQS for criteria pollutants </a:t>
            </a:r>
          </a:p>
          <a:p>
            <a:pPr marL="400050" lvl="1" indent="0">
              <a:buNone/>
            </a:pPr>
            <a:r>
              <a:rPr lang="en-US" dirty="0"/>
              <a:t>–</a:t>
            </a:r>
            <a:r>
              <a:rPr lang="en-US" sz="2400" dirty="0"/>
              <a:t>Follow-up conversations for incomplete submittals or questions regarding AMP600 recommended versus requested flags </a:t>
            </a:r>
          </a:p>
          <a:p>
            <a:pPr marL="0" indent="0">
              <a:buNone/>
            </a:pPr>
            <a:endParaRPr lang="en-US" sz="2800" dirty="0"/>
          </a:p>
        </p:txBody>
      </p:sp>
      <p:sp>
        <p:nvSpPr>
          <p:cNvPr id="2" name="Title 1"/>
          <p:cNvSpPr>
            <a:spLocks noGrp="1"/>
          </p:cNvSpPr>
          <p:nvPr>
            <p:ph type="title"/>
          </p:nvPr>
        </p:nvSpPr>
        <p:spPr/>
        <p:txBody>
          <a:bodyPr>
            <a:normAutofit fontScale="90000"/>
          </a:bodyPr>
          <a:lstStyle/>
          <a:p>
            <a:r>
              <a:rPr lang="en-US" sz="2800" dirty="0" smtClean="0"/>
              <a:t>What happens after you submit the forms on May 1</a:t>
            </a:r>
            <a:r>
              <a:rPr lang="en-US" sz="2800" baseline="30000" dirty="0" smtClean="0"/>
              <a:t>st</a:t>
            </a:r>
            <a:r>
              <a:rPr lang="en-US" sz="2800" dirty="0" smtClean="0"/>
              <a:t>?</a:t>
            </a:r>
            <a:r>
              <a:rPr lang="en-US" sz="2800" dirty="0"/>
              <a:t/>
            </a:r>
            <a:br>
              <a:rPr lang="en-US" sz="2800" dirty="0"/>
            </a:br>
            <a:endParaRPr lang="en-US" sz="2800" dirty="0"/>
          </a:p>
        </p:txBody>
      </p:sp>
    </p:spTree>
    <p:extLst>
      <p:ext uri="{BB962C8B-B14F-4D97-AF65-F5344CB8AC3E}">
        <p14:creationId xmlns:p14="http://schemas.microsoft.com/office/powerpoint/2010/main" val="424878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1.  Created </a:t>
            </a:r>
            <a:r>
              <a:rPr lang="en-US" dirty="0"/>
              <a:t>two new AQS components: </a:t>
            </a:r>
          </a:p>
          <a:p>
            <a:pPr marL="400050" lvl="1" indent="0">
              <a:buNone/>
            </a:pPr>
            <a:r>
              <a:rPr lang="en-US" dirty="0"/>
              <a:t>a)New Data Certification Report – AMP600 </a:t>
            </a:r>
          </a:p>
          <a:p>
            <a:pPr marL="400050" lvl="1" indent="0">
              <a:buNone/>
            </a:pPr>
            <a:r>
              <a:rPr lang="en-US" dirty="0"/>
              <a:t>b)New Certification form for recording state/local/tribal certification requests </a:t>
            </a:r>
            <a:endParaRPr lang="en-US" dirty="0" smtClean="0"/>
          </a:p>
          <a:p>
            <a:pPr marL="400050" lvl="1" indent="0">
              <a:buNone/>
            </a:pPr>
            <a:endParaRPr lang="en-US" dirty="0"/>
          </a:p>
          <a:p>
            <a:pPr marL="0" indent="0">
              <a:buNone/>
            </a:pPr>
            <a:r>
              <a:rPr lang="en-US" dirty="0"/>
              <a:t>2</a:t>
            </a:r>
            <a:r>
              <a:rPr lang="en-US" dirty="0" smtClean="0"/>
              <a:t>.  Created </a:t>
            </a:r>
            <a:r>
              <a:rPr lang="en-US" dirty="0"/>
              <a:t>a new monitor agency role, “</a:t>
            </a:r>
            <a:r>
              <a:rPr lang="en-US" dirty="0">
                <a:solidFill>
                  <a:srgbClr val="FF0000"/>
                </a:solidFill>
              </a:rPr>
              <a:t>Certifying Agency</a:t>
            </a:r>
            <a:r>
              <a:rPr lang="en-US" dirty="0"/>
              <a:t>”, and assigned it to every active criteria pollutant monitor based on prior certification letter submissions to EPA regional offices. </a:t>
            </a:r>
          </a:p>
        </p:txBody>
      </p:sp>
      <p:sp>
        <p:nvSpPr>
          <p:cNvPr id="2" name="Title 1"/>
          <p:cNvSpPr>
            <a:spLocks noGrp="1"/>
          </p:cNvSpPr>
          <p:nvPr>
            <p:ph type="title"/>
          </p:nvPr>
        </p:nvSpPr>
        <p:spPr/>
        <p:txBody>
          <a:bodyPr>
            <a:normAutofit/>
          </a:bodyPr>
          <a:lstStyle/>
          <a:p>
            <a:r>
              <a:rPr lang="en-US" sz="3200" dirty="0" smtClean="0"/>
              <a:t>Remember, last Year OAQPS did the following</a:t>
            </a:r>
            <a:endParaRPr lang="en-US" sz="3200" dirty="0"/>
          </a:p>
        </p:txBody>
      </p:sp>
    </p:spTree>
    <p:extLst>
      <p:ext uri="{BB962C8B-B14F-4D97-AF65-F5344CB8AC3E}">
        <p14:creationId xmlns:p14="http://schemas.microsoft.com/office/powerpoint/2010/main" val="382516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sz="2200" dirty="0" smtClean="0"/>
              <a:t>1.  Conduct </a:t>
            </a:r>
            <a:r>
              <a:rPr lang="en-US" sz="2200" dirty="0"/>
              <a:t>and complete ambient air quality monitoring and QA as per 40 CFR Part 58 and submit all relevant data to AQS. </a:t>
            </a:r>
            <a:endParaRPr lang="en-US" sz="2200" dirty="0" smtClean="0"/>
          </a:p>
          <a:p>
            <a:pPr marL="514350" indent="-514350">
              <a:buAutoNum type="arabicPeriod"/>
            </a:pPr>
            <a:endParaRPr lang="en-US" sz="2200" dirty="0"/>
          </a:p>
          <a:p>
            <a:pPr marL="0" indent="0">
              <a:buNone/>
            </a:pPr>
            <a:r>
              <a:rPr lang="en-US" sz="2200" dirty="0"/>
              <a:t>2</a:t>
            </a:r>
            <a:r>
              <a:rPr lang="en-US" sz="2200" dirty="0" smtClean="0"/>
              <a:t>.   For Criteria pollutants, run </a:t>
            </a:r>
            <a:r>
              <a:rPr lang="en-US" sz="2200" dirty="0"/>
              <a:t>the Data Certification Report (AMP600) for your Certifying Agency. </a:t>
            </a:r>
          </a:p>
          <a:p>
            <a:pPr marL="400050" lvl="1" indent="0">
              <a:buNone/>
            </a:pPr>
            <a:r>
              <a:rPr lang="en-US" sz="2200" dirty="0"/>
              <a:t>a)This will calculate a recommended certification flag for each monitor-year based on Part 58 criteria and display the results for all monitors and PQAOs associated with the Certifying Agency. </a:t>
            </a:r>
            <a:r>
              <a:rPr lang="en-US" sz="2200" dirty="0" smtClean="0"/>
              <a:t>  </a:t>
            </a:r>
          </a:p>
          <a:p>
            <a:pPr marL="400050" lvl="1" indent="0">
              <a:buNone/>
            </a:pPr>
            <a:endParaRPr lang="en-US" sz="2200" dirty="0" smtClean="0"/>
          </a:p>
          <a:p>
            <a:pPr marL="0" indent="0">
              <a:buNone/>
            </a:pPr>
            <a:r>
              <a:rPr lang="en-US" sz="2200" dirty="0" smtClean="0"/>
              <a:t>3.  Review </a:t>
            </a:r>
            <a:r>
              <a:rPr lang="en-US" sz="2200" dirty="0"/>
              <a:t>the certification report. For ‘N’ recommendations (for example): </a:t>
            </a:r>
          </a:p>
          <a:p>
            <a:pPr marL="800100" lvl="2" indent="0">
              <a:buNone/>
            </a:pPr>
            <a:r>
              <a:rPr lang="en-US" sz="1800" dirty="0"/>
              <a:t>a)Has any ambient monitoring data not yet been submitted? </a:t>
            </a:r>
          </a:p>
          <a:p>
            <a:pPr marL="800100" lvl="2" indent="0">
              <a:buNone/>
            </a:pPr>
            <a:r>
              <a:rPr lang="en-US" sz="1800" dirty="0"/>
              <a:t>b)Has any QA/QC data (e.g. Precision and Accuracy transactions) not been submitted? </a:t>
            </a:r>
          </a:p>
          <a:p>
            <a:pPr marL="800100" lvl="2" indent="0">
              <a:buNone/>
            </a:pPr>
            <a:r>
              <a:rPr lang="en-US" sz="1800" dirty="0"/>
              <a:t>c)Should any ambient monitoring data be invalidated and removed from AQS based on QA/QC results? </a:t>
            </a:r>
          </a:p>
          <a:p>
            <a:pPr marL="400050" lvl="1" indent="0">
              <a:buNone/>
            </a:pPr>
            <a:endParaRPr lang="en-US" sz="2200" dirty="0"/>
          </a:p>
          <a:p>
            <a:pPr marL="0" indent="0">
              <a:buNone/>
            </a:pPr>
            <a:r>
              <a:rPr lang="en-US" sz="2200" dirty="0"/>
              <a:t>4.  Make corrections to AQS data as </a:t>
            </a:r>
            <a:r>
              <a:rPr lang="en-US" sz="2200" dirty="0" smtClean="0"/>
              <a:t>needed tor resolve an ‘N’ flags.   </a:t>
            </a:r>
            <a:endParaRPr lang="en-US" sz="2200" dirty="0"/>
          </a:p>
          <a:p>
            <a:pPr marL="400050" lvl="1" indent="0">
              <a:buNone/>
            </a:pPr>
            <a:endParaRPr lang="en-US" sz="2200" dirty="0" smtClean="0"/>
          </a:p>
          <a:p>
            <a:pPr marL="400050" lvl="1" indent="0">
              <a:buNone/>
            </a:pPr>
            <a:endParaRPr lang="en-US" dirty="0"/>
          </a:p>
          <a:p>
            <a:endParaRPr lang="en-US" dirty="0"/>
          </a:p>
        </p:txBody>
      </p:sp>
      <p:sp>
        <p:nvSpPr>
          <p:cNvPr id="2" name="Title 1"/>
          <p:cNvSpPr>
            <a:spLocks noGrp="1"/>
          </p:cNvSpPr>
          <p:nvPr>
            <p:ph type="title"/>
          </p:nvPr>
        </p:nvSpPr>
        <p:spPr/>
        <p:txBody>
          <a:bodyPr>
            <a:normAutofit/>
          </a:bodyPr>
          <a:lstStyle/>
          <a:p>
            <a:r>
              <a:rPr lang="en-US" dirty="0" smtClean="0"/>
              <a:t>What does an agency do? </a:t>
            </a:r>
            <a:endParaRPr lang="en-US" dirty="0"/>
          </a:p>
        </p:txBody>
      </p:sp>
    </p:spTree>
    <p:extLst>
      <p:ext uri="{BB962C8B-B14F-4D97-AF65-F5344CB8AC3E}">
        <p14:creationId xmlns:p14="http://schemas.microsoft.com/office/powerpoint/2010/main" val="109865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buNone/>
            </a:pPr>
            <a:r>
              <a:rPr lang="en-US" sz="4900" dirty="0" smtClean="0"/>
              <a:t>5.  Re-run AMP600 Certification  report </a:t>
            </a:r>
            <a:r>
              <a:rPr lang="en-US" sz="4900" dirty="0"/>
              <a:t>and verify </a:t>
            </a:r>
            <a:r>
              <a:rPr lang="en-US" sz="4900" dirty="0" smtClean="0"/>
              <a:t>results</a:t>
            </a:r>
          </a:p>
          <a:p>
            <a:pPr marL="0" indent="0">
              <a:buNone/>
            </a:pPr>
            <a:endParaRPr lang="en-US" sz="4900" dirty="0"/>
          </a:p>
          <a:p>
            <a:pPr marL="0" indent="0">
              <a:buNone/>
            </a:pPr>
            <a:r>
              <a:rPr lang="en-US" sz="4900" dirty="0" smtClean="0"/>
              <a:t>6.  Repeat steps 4 and 5 until you are happy with the results of the report.</a:t>
            </a:r>
          </a:p>
          <a:p>
            <a:pPr marL="0" indent="0">
              <a:buNone/>
            </a:pPr>
            <a:endParaRPr lang="en-US" sz="4900" dirty="0" smtClean="0"/>
          </a:p>
          <a:p>
            <a:pPr marL="0" indent="0">
              <a:buNone/>
            </a:pPr>
            <a:r>
              <a:rPr lang="en-US" sz="4900" dirty="0" smtClean="0"/>
              <a:t>7.  When happy with results, </a:t>
            </a:r>
            <a:r>
              <a:rPr lang="en-US" sz="4900" dirty="0"/>
              <a:t> </a:t>
            </a:r>
            <a:r>
              <a:rPr lang="en-US" sz="4900" dirty="0" smtClean="0"/>
              <a:t>include this report in package to send to RO </a:t>
            </a:r>
          </a:p>
          <a:p>
            <a:pPr marL="0" indent="0">
              <a:buNone/>
            </a:pPr>
            <a:endParaRPr lang="en-US" sz="4900" dirty="0"/>
          </a:p>
          <a:p>
            <a:pPr marL="0" indent="0">
              <a:buNone/>
            </a:pPr>
            <a:r>
              <a:rPr lang="en-US" sz="4900" dirty="0" smtClean="0"/>
              <a:t>        OR -  If you are still unhappy with your results and want to indicate a request for changes to your RO and include comments as to why you are recommending a change, then access the AQS Certification Form (click on Certification from the AQS menu bar).   Make any requested changes on the Certification form.  Save.  Then rerun the AMP600 standard report one last time to include with your materials to the RO.  The report will now show both </a:t>
            </a:r>
            <a:r>
              <a:rPr lang="en-US" sz="4900" dirty="0"/>
              <a:t>AQS recommended value and Certifying Agency requested value, and Certifying Agency comments when different. </a:t>
            </a:r>
            <a:endParaRPr lang="en-US" sz="4900" dirty="0" smtClean="0"/>
          </a:p>
          <a:p>
            <a:pPr marL="0" indent="0">
              <a:buNone/>
            </a:pPr>
            <a:endParaRPr lang="en-US" sz="4900" dirty="0"/>
          </a:p>
          <a:p>
            <a:pPr marL="0" lvl="1" indent="0">
              <a:buNone/>
            </a:pPr>
            <a:r>
              <a:rPr lang="en-US" sz="4900" dirty="0" smtClean="0"/>
              <a:t>8.  For non-criteria pollutants, run the AMP450NC report as in past years.   </a:t>
            </a:r>
          </a:p>
          <a:p>
            <a:pPr marL="0" lvl="1" indent="0">
              <a:buNone/>
            </a:pPr>
            <a:endParaRPr lang="en-US" sz="4900" dirty="0" smtClean="0"/>
          </a:p>
          <a:p>
            <a:pPr marL="0" lvl="1" indent="0">
              <a:buNone/>
            </a:pPr>
            <a:r>
              <a:rPr lang="en-US" sz="4900" dirty="0" smtClean="0"/>
              <a:t>9.  Prepare Certification Letter</a:t>
            </a:r>
          </a:p>
          <a:p>
            <a:pPr marL="0" lvl="1" indent="0">
              <a:buNone/>
            </a:pPr>
            <a:endParaRPr lang="en-US" sz="4900" dirty="0" smtClean="0"/>
          </a:p>
          <a:p>
            <a:pPr marL="0" lvl="1" indent="0">
              <a:buNone/>
            </a:pPr>
            <a:r>
              <a:rPr lang="en-US" sz="4900" dirty="0" smtClean="0"/>
              <a:t>10.  Send AMP600, AMP45NC and Certification letter to your RO</a:t>
            </a:r>
          </a:p>
          <a:p>
            <a:pPr marL="0" lvl="1" indent="0">
              <a:buNone/>
            </a:pPr>
            <a:endParaRPr lang="en-US" sz="3300" dirty="0" smtClean="0"/>
          </a:p>
          <a:p>
            <a:pPr marL="514350" lvl="1" indent="-514350">
              <a:buAutoNum type="arabicPeriod"/>
            </a:pPr>
            <a:endParaRPr lang="en-US" dirty="0"/>
          </a:p>
          <a:p>
            <a:pPr marL="0" lvl="1" indent="0">
              <a:buNone/>
            </a:pPr>
            <a:endParaRPr lang="en-US" dirty="0"/>
          </a:p>
          <a:p>
            <a:pPr marL="0" indent="0">
              <a:buNone/>
            </a:pPr>
            <a:endParaRPr lang="en-US" dirty="0" smtClean="0"/>
          </a:p>
          <a:p>
            <a:pPr marL="0" indent="0">
              <a:buNone/>
            </a:pPr>
            <a:endParaRPr lang="en-US" dirty="0"/>
          </a:p>
          <a:p>
            <a:endParaRPr lang="en-US" dirty="0"/>
          </a:p>
        </p:txBody>
      </p:sp>
      <p:sp>
        <p:nvSpPr>
          <p:cNvPr id="2" name="Title 1"/>
          <p:cNvSpPr>
            <a:spLocks noGrp="1"/>
          </p:cNvSpPr>
          <p:nvPr>
            <p:ph type="title"/>
          </p:nvPr>
        </p:nvSpPr>
        <p:spPr/>
        <p:txBody>
          <a:bodyPr>
            <a:normAutofit/>
          </a:bodyPr>
          <a:lstStyle/>
          <a:p>
            <a:r>
              <a:rPr lang="en-US" dirty="0" smtClean="0"/>
              <a:t>What does an agency do? </a:t>
            </a:r>
            <a:endParaRPr lang="en-US" sz="1400" dirty="0"/>
          </a:p>
        </p:txBody>
      </p:sp>
    </p:spTree>
    <p:extLst>
      <p:ext uri="{BB962C8B-B14F-4D97-AF65-F5344CB8AC3E}">
        <p14:creationId xmlns:p14="http://schemas.microsoft.com/office/powerpoint/2010/main" val="182886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4422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000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0"/>
            <a:ext cx="92964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55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39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838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6" y="7257"/>
            <a:ext cx="9180286"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242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dirty="0" smtClean="0"/>
              <a:t>1.  Access  Maintenance&gt;Certification from menu bar in </a:t>
            </a:r>
            <a:r>
              <a:rPr lang="en-US" dirty="0"/>
              <a:t>AQS </a:t>
            </a:r>
            <a:endParaRPr lang="en-US" dirty="0" smtClean="0"/>
          </a:p>
          <a:p>
            <a:pPr marL="0" indent="0">
              <a:buNone/>
            </a:pPr>
            <a:endParaRPr lang="en-US" dirty="0" smtClean="0"/>
          </a:p>
          <a:p>
            <a:pPr marL="0" indent="0">
              <a:buNone/>
            </a:pPr>
            <a:r>
              <a:rPr lang="en-US" dirty="0" smtClean="0"/>
              <a:t>2.  When the form comes up, query </a:t>
            </a:r>
            <a:r>
              <a:rPr lang="en-US" dirty="0"/>
              <a:t>the data for your certifying agency / year. </a:t>
            </a:r>
          </a:p>
          <a:p>
            <a:pPr marL="400050" lvl="1" indent="0">
              <a:buNone/>
            </a:pPr>
            <a:r>
              <a:rPr lang="en-US" dirty="0"/>
              <a:t>a)Can subset data by pollutant </a:t>
            </a:r>
            <a:endParaRPr lang="en-US" dirty="0" smtClean="0"/>
          </a:p>
          <a:p>
            <a:pPr marL="400050" lvl="1" indent="0">
              <a:buNone/>
            </a:pPr>
            <a:endParaRPr lang="en-US" dirty="0"/>
          </a:p>
          <a:p>
            <a:pPr marL="0" indent="0">
              <a:buNone/>
            </a:pPr>
            <a:r>
              <a:rPr lang="en-US" dirty="0"/>
              <a:t>3</a:t>
            </a:r>
            <a:r>
              <a:rPr lang="en-US" dirty="0" smtClean="0"/>
              <a:t>.  Use </a:t>
            </a:r>
            <a:r>
              <a:rPr lang="en-US" dirty="0"/>
              <a:t>the “shortcut” button at the bottom of the form, “Initialize monitoring agency requested values” </a:t>
            </a:r>
            <a:endParaRPr lang="en-US" dirty="0" smtClean="0"/>
          </a:p>
          <a:p>
            <a:pPr marL="0" indent="0">
              <a:buNone/>
            </a:pPr>
            <a:endParaRPr lang="en-US" dirty="0"/>
          </a:p>
          <a:p>
            <a:pPr marL="0" indent="0">
              <a:buNone/>
            </a:pPr>
            <a:r>
              <a:rPr lang="en-US" dirty="0"/>
              <a:t>4</a:t>
            </a:r>
            <a:r>
              <a:rPr lang="en-US" dirty="0" smtClean="0"/>
              <a:t>.  If </a:t>
            </a:r>
            <a:r>
              <a:rPr lang="en-US" dirty="0"/>
              <a:t>you want to request a change to the recommended value: </a:t>
            </a:r>
          </a:p>
          <a:p>
            <a:pPr marL="400050" lvl="1" indent="0">
              <a:buNone/>
            </a:pPr>
            <a:r>
              <a:rPr lang="en-US" dirty="0"/>
              <a:t>a)Scroll to the line to be changed </a:t>
            </a:r>
          </a:p>
          <a:p>
            <a:pPr marL="400050" lvl="1" indent="0">
              <a:buNone/>
            </a:pPr>
            <a:r>
              <a:rPr lang="en-US" dirty="0"/>
              <a:t>b)Change the “Monitoring Agency Request” column value </a:t>
            </a:r>
          </a:p>
          <a:p>
            <a:pPr marL="400050" lvl="1" indent="0">
              <a:buNone/>
            </a:pPr>
            <a:r>
              <a:rPr lang="en-US" dirty="0"/>
              <a:t>c)Enter the justification in the Monitoring Agency Comment </a:t>
            </a:r>
            <a:endParaRPr lang="en-US" dirty="0" smtClean="0"/>
          </a:p>
          <a:p>
            <a:pPr marL="400050" lvl="1" indent="0">
              <a:buNone/>
            </a:pPr>
            <a:endParaRPr lang="en-US" dirty="0"/>
          </a:p>
          <a:p>
            <a:pPr marL="0" indent="0">
              <a:buNone/>
            </a:pPr>
            <a:r>
              <a:rPr lang="en-US" dirty="0"/>
              <a:t>5</a:t>
            </a:r>
            <a:r>
              <a:rPr lang="en-US" dirty="0" smtClean="0"/>
              <a:t>.  When </a:t>
            </a:r>
            <a:r>
              <a:rPr lang="en-US" dirty="0"/>
              <a:t>you are done, click save. </a:t>
            </a:r>
          </a:p>
        </p:txBody>
      </p:sp>
      <p:sp>
        <p:nvSpPr>
          <p:cNvPr id="2" name="Title 1"/>
          <p:cNvSpPr>
            <a:spLocks noGrp="1"/>
          </p:cNvSpPr>
          <p:nvPr>
            <p:ph type="title"/>
          </p:nvPr>
        </p:nvSpPr>
        <p:spPr/>
        <p:txBody>
          <a:bodyPr>
            <a:normAutofit/>
          </a:bodyPr>
          <a:lstStyle/>
          <a:p>
            <a:r>
              <a:rPr lang="en-US" sz="2400" dirty="0" smtClean="0"/>
              <a:t>Steps  to Generate the Certification (AMP600) Form</a:t>
            </a:r>
            <a:endParaRPr lang="en-US" sz="2400" dirty="0"/>
          </a:p>
        </p:txBody>
      </p:sp>
    </p:spTree>
    <p:extLst>
      <p:ext uri="{BB962C8B-B14F-4D97-AF65-F5344CB8AC3E}">
        <p14:creationId xmlns:p14="http://schemas.microsoft.com/office/powerpoint/2010/main" val="37630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Any AQS questions?</a:t>
            </a:r>
          </a:p>
          <a:p>
            <a:r>
              <a:rPr lang="en-US" dirty="0" smtClean="0"/>
              <a:t>Data Certification is coming up, lets review the process.  	</a:t>
            </a:r>
          </a:p>
          <a:p>
            <a:r>
              <a:rPr lang="en-US" dirty="0" smtClean="0"/>
              <a:t>New ‘How To’ Series:</a:t>
            </a:r>
          </a:p>
          <a:p>
            <a:pPr lvl="1"/>
            <a:r>
              <a:rPr lang="en-US" dirty="0" smtClean="0"/>
              <a:t>How to create a site</a:t>
            </a:r>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8693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200" dirty="0">
                <a:hlinkClick r:id="rId3"/>
              </a:rPr>
              <a:t>http://</a:t>
            </a:r>
            <a:r>
              <a:rPr lang="en-US" sz="1200" dirty="0" smtClean="0">
                <a:hlinkClick r:id="rId3"/>
              </a:rPr>
              <a:t>www.epa.gov/ttn/airs/airsaqs/training/Data%20Cert%20Acceptance%20Criteria.pdf</a:t>
            </a:r>
            <a:endParaRPr lang="en-US" sz="1200" dirty="0" smtClean="0"/>
          </a:p>
          <a:p>
            <a:endParaRPr lang="en-US" dirty="0"/>
          </a:p>
        </p:txBody>
      </p:sp>
      <p:sp>
        <p:nvSpPr>
          <p:cNvPr id="3" name="Title 2"/>
          <p:cNvSpPr>
            <a:spLocks noGrp="1"/>
          </p:cNvSpPr>
          <p:nvPr>
            <p:ph type="title"/>
          </p:nvPr>
        </p:nvSpPr>
        <p:spPr/>
        <p:txBody>
          <a:bodyPr/>
          <a:lstStyle/>
          <a:p>
            <a:r>
              <a:rPr lang="en-US" dirty="0" smtClean="0"/>
              <a:t>AQS Certification Criteria</a:t>
            </a:r>
            <a:endParaRPr lang="en-US"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2438400"/>
            <a:ext cx="4209143" cy="297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858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Access Retrieval&gt;Standard Reports</a:t>
            </a:r>
          </a:p>
          <a:p>
            <a:endParaRPr lang="en-US" dirty="0" smtClean="0"/>
          </a:p>
          <a:p>
            <a:r>
              <a:rPr lang="en-US" dirty="0" smtClean="0"/>
              <a:t>From the Report Code drop-down choose the AMP450NC report</a:t>
            </a:r>
          </a:p>
          <a:p>
            <a:endParaRPr lang="en-US" dirty="0" smtClean="0"/>
          </a:p>
          <a:p>
            <a:r>
              <a:rPr lang="en-US" dirty="0" smtClean="0"/>
              <a:t>Click on Data Selection to specify Criteria</a:t>
            </a:r>
          </a:p>
          <a:p>
            <a:pPr marL="109728" indent="0">
              <a:buNone/>
            </a:pPr>
            <a:endParaRPr lang="en-US" dirty="0" smtClean="0"/>
          </a:p>
          <a:p>
            <a:r>
              <a:rPr lang="en-US" dirty="0" smtClean="0"/>
              <a:t>Under ‘Pollutant Type’ change Criteria to ‘All Pollutants’ or specify </a:t>
            </a:r>
            <a:r>
              <a:rPr lang="en-US" dirty="0" smtClean="0"/>
              <a:t>the </a:t>
            </a:r>
            <a:r>
              <a:rPr lang="en-US" dirty="0" smtClean="0"/>
              <a:t>pollutants you want to certify	</a:t>
            </a:r>
          </a:p>
          <a:p>
            <a:pPr marL="109728" indent="0">
              <a:buNone/>
            </a:pPr>
            <a:r>
              <a:rPr lang="en-US" dirty="0" smtClean="0"/>
              <a:t>	</a:t>
            </a:r>
          </a:p>
          <a:p>
            <a:pPr marL="0" indent="0">
              <a:buNone/>
            </a:pPr>
            <a:r>
              <a:rPr lang="en-US" dirty="0"/>
              <a:t>	</a:t>
            </a:r>
          </a:p>
        </p:txBody>
      </p:sp>
      <p:sp>
        <p:nvSpPr>
          <p:cNvPr id="2" name="Title 1"/>
          <p:cNvSpPr>
            <a:spLocks noGrp="1"/>
          </p:cNvSpPr>
          <p:nvPr>
            <p:ph type="title"/>
          </p:nvPr>
        </p:nvSpPr>
        <p:spPr/>
        <p:txBody>
          <a:bodyPr/>
          <a:lstStyle/>
          <a:p>
            <a:r>
              <a:rPr lang="en-US" dirty="0" smtClean="0"/>
              <a:t>FYI: Generating AMP450NC</a:t>
            </a:r>
            <a:endParaRPr lang="en-US" dirty="0"/>
          </a:p>
        </p:txBody>
      </p:sp>
    </p:spTree>
    <p:extLst>
      <p:ext uri="{BB962C8B-B14F-4D97-AF65-F5344CB8AC3E}">
        <p14:creationId xmlns:p14="http://schemas.microsoft.com/office/powerpoint/2010/main" val="1180049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to create a Site </a:t>
            </a:r>
            <a:endParaRPr lang="en-US" dirty="0"/>
          </a:p>
        </p:txBody>
      </p:sp>
      <p:sp>
        <p:nvSpPr>
          <p:cNvPr id="2" name="Title 1"/>
          <p:cNvSpPr>
            <a:spLocks noGrp="1"/>
          </p:cNvSpPr>
          <p:nvPr>
            <p:ph type="title"/>
          </p:nvPr>
        </p:nvSpPr>
        <p:spPr/>
        <p:txBody>
          <a:bodyPr/>
          <a:lstStyle/>
          <a:p>
            <a:r>
              <a:rPr lang="en-US" dirty="0" smtClean="0"/>
              <a:t>‘How to’ Series</a:t>
            </a:r>
            <a:endParaRPr lang="en-US" dirty="0"/>
          </a:p>
        </p:txBody>
      </p:sp>
    </p:spTree>
    <p:extLst>
      <p:ext uri="{BB962C8B-B14F-4D97-AF65-F5344CB8AC3E}">
        <p14:creationId xmlns:p14="http://schemas.microsoft.com/office/powerpoint/2010/main" val="2974541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Create Site via.…</a:t>
            </a:r>
          </a:p>
          <a:p>
            <a:pPr lvl="1"/>
            <a:r>
              <a:rPr lang="en-US" dirty="0" smtClean="0"/>
              <a:t>Online Maintenance</a:t>
            </a:r>
          </a:p>
          <a:p>
            <a:pPr lvl="2"/>
            <a:r>
              <a:rPr lang="en-US" dirty="0" smtClean="0"/>
              <a:t>Maintenance&gt;Site</a:t>
            </a:r>
          </a:p>
          <a:p>
            <a:pPr lvl="1"/>
            <a:r>
              <a:rPr lang="en-US" dirty="0" smtClean="0"/>
              <a:t>Batch</a:t>
            </a:r>
          </a:p>
          <a:p>
            <a:pPr lvl="2"/>
            <a:r>
              <a:rPr lang="en-US" dirty="0" smtClean="0"/>
              <a:t>Delimited text file   (can use the AMP500 report to duplicate an existing site)</a:t>
            </a:r>
          </a:p>
          <a:p>
            <a:pPr lvl="2"/>
            <a:r>
              <a:rPr lang="en-US" dirty="0" smtClean="0"/>
              <a:t>XML file </a:t>
            </a:r>
          </a:p>
          <a:p>
            <a:pPr marL="630936" lvl="2" indent="0">
              <a:buNone/>
            </a:pPr>
            <a:endParaRPr lang="en-US" dirty="0" smtClean="0"/>
          </a:p>
          <a:p>
            <a:pPr marL="137160" indent="0">
              <a:buNone/>
            </a:pPr>
            <a:endParaRPr lang="en-US" dirty="0" smtClean="0"/>
          </a:p>
          <a:p>
            <a:pPr marL="457200" lvl="1" indent="0">
              <a:buNone/>
            </a:pPr>
            <a:endParaRPr lang="en-US" dirty="0"/>
          </a:p>
        </p:txBody>
      </p:sp>
      <p:sp>
        <p:nvSpPr>
          <p:cNvPr id="2" name="Title 1"/>
          <p:cNvSpPr>
            <a:spLocks noGrp="1"/>
          </p:cNvSpPr>
          <p:nvPr>
            <p:ph type="title"/>
          </p:nvPr>
        </p:nvSpPr>
        <p:spPr/>
        <p:txBody>
          <a:bodyPr>
            <a:normAutofit/>
          </a:bodyPr>
          <a:lstStyle/>
          <a:p>
            <a:r>
              <a:rPr lang="en-US" dirty="0" smtClean="0"/>
              <a:t>How to Create a Site</a:t>
            </a:r>
            <a:endParaRPr lang="en-US" dirty="0"/>
          </a:p>
        </p:txBody>
      </p:sp>
    </p:spTree>
    <p:extLst>
      <p:ext uri="{BB962C8B-B14F-4D97-AF65-F5344CB8AC3E}">
        <p14:creationId xmlns:p14="http://schemas.microsoft.com/office/powerpoint/2010/main" val="334081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594360" indent="-457200"/>
            <a:r>
              <a:rPr lang="en-US" dirty="0" smtClean="0"/>
              <a:t>Print AQS Site </a:t>
            </a:r>
            <a:r>
              <a:rPr lang="en-US" dirty="0"/>
              <a:t>form and fill </a:t>
            </a:r>
            <a:r>
              <a:rPr lang="en-US" dirty="0" smtClean="0"/>
              <a:t>out beforehand</a:t>
            </a:r>
          </a:p>
          <a:p>
            <a:pPr marL="594360" indent="-457200"/>
            <a:endParaRPr lang="en-US" dirty="0"/>
          </a:p>
          <a:p>
            <a:pPr marL="594360" indent="-457200"/>
            <a:r>
              <a:rPr lang="en-US" dirty="0" smtClean="0"/>
              <a:t>Your Tribal Code as designated by the AQS Team</a:t>
            </a:r>
          </a:p>
          <a:p>
            <a:pPr marL="594360" indent="-457200"/>
            <a:endParaRPr lang="en-US" dirty="0"/>
          </a:p>
          <a:p>
            <a:pPr marL="594360" indent="-457200"/>
            <a:r>
              <a:rPr lang="en-US" dirty="0" smtClean="0"/>
              <a:t>Your </a:t>
            </a:r>
            <a:r>
              <a:rPr lang="en-US" dirty="0"/>
              <a:t>chosen site </a:t>
            </a:r>
            <a:r>
              <a:rPr lang="en-US" dirty="0" smtClean="0"/>
              <a:t>id – see site info slide</a:t>
            </a:r>
          </a:p>
          <a:p>
            <a:pPr marL="594360" indent="-457200"/>
            <a:endParaRPr lang="en-US" dirty="0"/>
          </a:p>
          <a:p>
            <a:pPr marL="594360" indent="-457200"/>
            <a:r>
              <a:rPr lang="en-US" dirty="0" smtClean="0"/>
              <a:t>AQS </a:t>
            </a:r>
            <a:r>
              <a:rPr lang="en-US" dirty="0"/>
              <a:t>Data Coding Manual </a:t>
            </a:r>
            <a:r>
              <a:rPr lang="en-US" dirty="0" smtClean="0"/>
              <a:t>for reference </a:t>
            </a:r>
          </a:p>
          <a:p>
            <a:pPr marL="594360" indent="-457200"/>
            <a:endParaRPr lang="en-US" dirty="0" smtClean="0"/>
          </a:p>
          <a:p>
            <a:pPr marL="594360" indent="-457200"/>
            <a:r>
              <a:rPr lang="en-US" dirty="0" smtClean="0"/>
              <a:t>Contact information of person who set up site</a:t>
            </a:r>
          </a:p>
          <a:p>
            <a:pPr marL="594360" indent="-457200"/>
            <a:endParaRPr lang="en-US" dirty="0" smtClean="0"/>
          </a:p>
          <a:p>
            <a:pPr marL="594360" indent="-457200"/>
            <a:r>
              <a:rPr lang="en-US" dirty="0" smtClean="0"/>
              <a:t>Contact information for your  AQS Regional  Representative</a:t>
            </a:r>
          </a:p>
          <a:p>
            <a:pPr marL="850392" lvl="1" indent="-457200"/>
            <a:r>
              <a:rPr lang="en-US" dirty="0"/>
              <a:t>http://www.epa.gov/ttn/airs/airsaqs/AQSROContacts.pdf</a:t>
            </a:r>
          </a:p>
        </p:txBody>
      </p:sp>
      <p:sp>
        <p:nvSpPr>
          <p:cNvPr id="3" name="Title 2"/>
          <p:cNvSpPr>
            <a:spLocks noGrp="1"/>
          </p:cNvSpPr>
          <p:nvPr>
            <p:ph type="title"/>
          </p:nvPr>
        </p:nvSpPr>
        <p:spPr/>
        <p:txBody>
          <a:bodyPr>
            <a:normAutofit fontScale="90000"/>
          </a:bodyPr>
          <a:lstStyle/>
          <a:p>
            <a:r>
              <a:rPr lang="en-US" dirty="0" smtClean="0"/>
              <a:t>Some things you may need….	</a:t>
            </a:r>
            <a:endParaRPr lang="en-US" dirty="0"/>
          </a:p>
        </p:txBody>
      </p:sp>
    </p:spTree>
    <p:extLst>
      <p:ext uri="{BB962C8B-B14F-4D97-AF65-F5344CB8AC3E}">
        <p14:creationId xmlns:p14="http://schemas.microsoft.com/office/powerpoint/2010/main" val="2162630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769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400" dirty="0"/>
              <a:t>A numeric identifier (ID) that uniquely identifies each air </a:t>
            </a:r>
            <a:r>
              <a:rPr lang="en-US" sz="1400" dirty="0" smtClean="0"/>
              <a:t>monitoring site </a:t>
            </a:r>
            <a:r>
              <a:rPr lang="en-US" sz="1400" dirty="0"/>
              <a:t>within a county or tribal area. There is no requirement that Site IDs be assigned </a:t>
            </a:r>
            <a:r>
              <a:rPr lang="en-US" sz="1400" dirty="0" smtClean="0"/>
              <a:t>continuously or </a:t>
            </a:r>
            <a:r>
              <a:rPr lang="en-US" sz="1400" dirty="0"/>
              <a:t>in any particular order. Regional and Local organizations are thus free to allocate site numbers in any way they chose as long as there is no duplication within a county and tribal area. For Tribal sites, because tribal areas may cross county or state lines, care must be taken to ensure that the Site ID is unique in the effected Tribal Area and states-county. </a:t>
            </a:r>
            <a:endParaRPr lang="en-US" sz="1400" dirty="0" smtClean="0"/>
          </a:p>
          <a:p>
            <a:endParaRPr lang="en-US" sz="1400" dirty="0"/>
          </a:p>
          <a:p>
            <a:r>
              <a:rPr lang="en-US" sz="1400" dirty="0"/>
              <a:t>A specific Site ID is associated with a specific physical location and address. Any change in address requires a new Site ID to be assigned. This address change could include a change from the roof of one </a:t>
            </a:r>
            <a:r>
              <a:rPr lang="en-US" sz="1400" dirty="0" smtClean="0"/>
              <a:t>building to </a:t>
            </a:r>
            <a:r>
              <a:rPr lang="en-US" sz="1400" dirty="0"/>
              <a:t>another. A change in location on the same roof should not normally require a new Site ID. Although an address change would routinely mean a new Site ID, some changes that do not change the site's location in respect to surrounding sources and its measurement scale, would require no change. An EPA Regional Office should be consulted for assistance in determining whether a new Site ID is required. If a new Site ID is needed for a site not operated by the air pollution control agency, that agency should be contacted to assist in the ID assignment, to ensure that the ID is unique within the county. In other words, when a new Site ID is assigned, it must be different from any other Site ID already existing for that combination of State and County or Tribal Code</a:t>
            </a:r>
          </a:p>
        </p:txBody>
      </p:sp>
      <p:sp>
        <p:nvSpPr>
          <p:cNvPr id="2" name="Title 1"/>
          <p:cNvSpPr>
            <a:spLocks noGrp="1"/>
          </p:cNvSpPr>
          <p:nvPr>
            <p:ph type="title"/>
          </p:nvPr>
        </p:nvSpPr>
        <p:spPr/>
        <p:txBody>
          <a:bodyPr/>
          <a:lstStyle/>
          <a:p>
            <a:r>
              <a:rPr lang="en-US" dirty="0" smtClean="0"/>
              <a:t>Site Id</a:t>
            </a:r>
            <a:endParaRPr lang="en-US" dirty="0"/>
          </a:p>
        </p:txBody>
      </p:sp>
    </p:spTree>
    <p:extLst>
      <p:ext uri="{BB962C8B-B14F-4D97-AF65-F5344CB8AC3E}">
        <p14:creationId xmlns:p14="http://schemas.microsoft.com/office/powerpoint/2010/main" val="1053236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Alphanumeric </a:t>
            </a:r>
            <a:endParaRPr lang="en-US" dirty="0" smtClean="0"/>
          </a:p>
          <a:p>
            <a:r>
              <a:rPr lang="en-US" dirty="0" smtClean="0"/>
              <a:t>4-digit </a:t>
            </a:r>
            <a:r>
              <a:rPr lang="en-US" dirty="0"/>
              <a:t>ID </a:t>
            </a:r>
            <a:endParaRPr lang="en-US" dirty="0" smtClean="0"/>
          </a:p>
          <a:p>
            <a:r>
              <a:rPr lang="en-US" dirty="0" smtClean="0"/>
              <a:t>Mandatory</a:t>
            </a:r>
          </a:p>
          <a:p>
            <a:r>
              <a:rPr lang="en-US" dirty="0" smtClean="0"/>
              <a:t>Key </a:t>
            </a:r>
            <a:r>
              <a:rPr lang="en-US" dirty="0"/>
              <a:t>Field </a:t>
            </a:r>
          </a:p>
        </p:txBody>
      </p:sp>
      <p:sp>
        <p:nvSpPr>
          <p:cNvPr id="2" name="Title 1"/>
          <p:cNvSpPr>
            <a:spLocks noGrp="1"/>
          </p:cNvSpPr>
          <p:nvPr>
            <p:ph type="title"/>
          </p:nvPr>
        </p:nvSpPr>
        <p:spPr/>
        <p:txBody>
          <a:bodyPr/>
          <a:lstStyle/>
          <a:p>
            <a:r>
              <a:rPr lang="en-US" dirty="0" smtClean="0"/>
              <a:t>Site ID attributes</a:t>
            </a:r>
            <a:endParaRPr lang="en-US" dirty="0"/>
          </a:p>
        </p:txBody>
      </p:sp>
    </p:spTree>
    <p:extLst>
      <p:ext uri="{BB962C8B-B14F-4D97-AF65-F5344CB8AC3E}">
        <p14:creationId xmlns:p14="http://schemas.microsoft.com/office/powerpoint/2010/main" val="2578857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See the AQS Data Coding Manual for information regarding these fields</a:t>
            </a:r>
          </a:p>
          <a:p>
            <a:endParaRPr lang="en-US" dirty="0"/>
          </a:p>
          <a:p>
            <a:r>
              <a:rPr lang="en-US" sz="1800" dirty="0"/>
              <a:t>http://www.epa.gov/ttn/airs/airsaqs/manuals/AQS%20Data%20Coding%20Manual.pdf</a:t>
            </a:r>
          </a:p>
        </p:txBody>
      </p:sp>
      <p:sp>
        <p:nvSpPr>
          <p:cNvPr id="2" name="Title 1"/>
          <p:cNvSpPr>
            <a:spLocks noGrp="1"/>
          </p:cNvSpPr>
          <p:nvPr>
            <p:ph type="title"/>
          </p:nvPr>
        </p:nvSpPr>
        <p:spPr/>
        <p:txBody>
          <a:bodyPr>
            <a:normAutofit/>
          </a:bodyPr>
          <a:lstStyle/>
          <a:p>
            <a:r>
              <a:rPr lang="en-US" sz="2400" dirty="0" smtClean="0"/>
              <a:t>AQS Data Coding Manual is your reference for specific terms</a:t>
            </a:r>
            <a:endParaRPr lang="en-US" sz="2400" dirty="0"/>
          </a:p>
        </p:txBody>
      </p:sp>
    </p:spTree>
    <p:extLst>
      <p:ext uri="{BB962C8B-B14F-4D97-AF65-F5344CB8AC3E}">
        <p14:creationId xmlns:p14="http://schemas.microsoft.com/office/powerpoint/2010/main" val="910051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342900" indent="-342900">
              <a:buFont typeface="+mj-lt"/>
              <a:buAutoNum type="arabicPeriod"/>
            </a:pPr>
            <a:r>
              <a:rPr lang="en-US" sz="1800" dirty="0" smtClean="0"/>
              <a:t>Access AQS.  If not in Tribal Mode, access Tribal Mode.  </a:t>
            </a:r>
          </a:p>
          <a:p>
            <a:pPr marL="342900" indent="-342900">
              <a:buFont typeface="+mj-lt"/>
              <a:buAutoNum type="arabicPeriod"/>
            </a:pPr>
            <a:endParaRPr lang="en-US" sz="1800" dirty="0" smtClean="0"/>
          </a:p>
          <a:p>
            <a:pPr marL="342900" indent="-342900">
              <a:buFont typeface="+mj-lt"/>
              <a:buAutoNum type="arabicPeriod"/>
            </a:pPr>
            <a:r>
              <a:rPr lang="en-US" sz="1800" dirty="0" smtClean="0"/>
              <a:t>Access Maintenance &gt; Site and you should be placed on the Basic Site Data tab</a:t>
            </a:r>
          </a:p>
          <a:p>
            <a:pPr marL="342900" indent="-342900">
              <a:buFont typeface="+mj-lt"/>
              <a:buAutoNum type="arabicPeriod"/>
            </a:pPr>
            <a:endParaRPr lang="en-US" sz="1800" dirty="0" smtClean="0"/>
          </a:p>
          <a:p>
            <a:pPr marL="342900" indent="-342900">
              <a:buFont typeface="+mj-lt"/>
              <a:buAutoNum type="arabicPeriod"/>
            </a:pPr>
            <a:r>
              <a:rPr lang="en-US" sz="1800" dirty="0" smtClean="0"/>
              <a:t>On the Basic Site Data tab, click on your Cancel  Query button to  access input mode</a:t>
            </a:r>
          </a:p>
          <a:p>
            <a:pPr marL="342900" indent="-342900">
              <a:buFont typeface="+mj-lt"/>
              <a:buAutoNum type="arabicPeriod"/>
            </a:pPr>
            <a:endParaRPr lang="en-US" sz="1800" dirty="0" smtClean="0"/>
          </a:p>
          <a:p>
            <a:pPr marL="342900" indent="-342900">
              <a:buFont typeface="+mj-lt"/>
              <a:buAutoNum type="arabicPeriod"/>
            </a:pPr>
            <a:r>
              <a:rPr lang="en-US" sz="1800" dirty="0" smtClean="0"/>
              <a:t>Enter your tribal code</a:t>
            </a:r>
          </a:p>
          <a:p>
            <a:pPr marL="342900" indent="-342900">
              <a:buFont typeface="+mj-lt"/>
              <a:buAutoNum type="arabicPeriod"/>
            </a:pPr>
            <a:endParaRPr lang="en-US" sz="1800" dirty="0" smtClean="0"/>
          </a:p>
          <a:p>
            <a:pPr marL="342900" indent="-342900">
              <a:buFont typeface="+mj-lt"/>
              <a:buAutoNum type="arabicPeriod"/>
            </a:pPr>
            <a:r>
              <a:rPr lang="en-US" sz="1800" dirty="0" smtClean="0"/>
              <a:t>Enter state code</a:t>
            </a:r>
          </a:p>
          <a:p>
            <a:pPr marL="342900" indent="-342900">
              <a:buFont typeface="+mj-lt"/>
              <a:buAutoNum type="arabicPeriod"/>
            </a:pPr>
            <a:endParaRPr lang="en-US" sz="1800" dirty="0" smtClean="0"/>
          </a:p>
          <a:p>
            <a:pPr marL="342900" indent="-342900">
              <a:buFont typeface="+mj-lt"/>
              <a:buAutoNum type="arabicPeriod"/>
            </a:pPr>
            <a:r>
              <a:rPr lang="en-US" sz="1800" dirty="0" smtClean="0"/>
              <a:t>Enter your county code</a:t>
            </a:r>
          </a:p>
          <a:p>
            <a:pPr marL="342900" indent="-342900">
              <a:buFont typeface="+mj-lt"/>
              <a:buAutoNum type="arabicPeriod"/>
            </a:pPr>
            <a:endParaRPr lang="en-US" sz="1800" dirty="0" smtClean="0"/>
          </a:p>
          <a:p>
            <a:pPr marL="342900" indent="-342900">
              <a:buFont typeface="+mj-lt"/>
              <a:buAutoNum type="arabicPeriod"/>
            </a:pPr>
            <a:r>
              <a:rPr lang="en-US" sz="1800" dirty="0" smtClean="0"/>
              <a:t>Do not enter anything in the Status </a:t>
            </a:r>
            <a:r>
              <a:rPr lang="en-US" sz="1800" dirty="0" err="1" smtClean="0"/>
              <a:t>Ind</a:t>
            </a:r>
            <a:endParaRPr lang="en-US" sz="1800" dirty="0" smtClean="0"/>
          </a:p>
          <a:p>
            <a:pPr marL="342900" indent="-342900">
              <a:buFont typeface="+mj-lt"/>
              <a:buAutoNum type="arabicPeriod"/>
            </a:pPr>
            <a:endParaRPr lang="en-US" sz="1800" dirty="0" smtClean="0"/>
          </a:p>
          <a:p>
            <a:pPr marL="342900" indent="-342900">
              <a:buFont typeface="+mj-lt"/>
              <a:buAutoNum type="arabicPeriod"/>
            </a:pPr>
            <a:r>
              <a:rPr lang="en-US" sz="1800" dirty="0" smtClean="0"/>
              <a:t>Enter Horizontal Datum</a:t>
            </a:r>
          </a:p>
          <a:p>
            <a:pPr marL="342900" indent="-342900">
              <a:buFont typeface="+mj-lt"/>
              <a:buAutoNum type="arabicPeriod"/>
            </a:pPr>
            <a:endParaRPr lang="en-US" sz="1800" dirty="0" smtClean="0"/>
          </a:p>
          <a:p>
            <a:pPr marL="342900" indent="-342900">
              <a:buFont typeface="+mj-lt"/>
              <a:buAutoNum type="arabicPeriod"/>
            </a:pPr>
            <a:r>
              <a:rPr lang="en-US" sz="1800" dirty="0" smtClean="0"/>
              <a:t>Enter Latitude/Longitude  -OR -  UTM Zone/UTM Easting/UTM Northing.  </a:t>
            </a:r>
          </a:p>
          <a:p>
            <a:pPr marL="342900" indent="-342900">
              <a:buFont typeface="+mj-lt"/>
              <a:buAutoNum type="arabicPeriod"/>
            </a:pPr>
            <a:endParaRPr lang="en-US" sz="1800" dirty="0" smtClean="0"/>
          </a:p>
          <a:p>
            <a:pPr marL="342900" indent="-342900">
              <a:buFont typeface="+mj-lt"/>
              <a:buAutoNum type="arabicPeriod"/>
            </a:pPr>
            <a:r>
              <a:rPr lang="en-US" sz="1800" dirty="0" smtClean="0"/>
              <a:t>Click on Lookup Geography.  Note the Standard Coordinates get populated.</a:t>
            </a:r>
            <a:endParaRPr lang="en-US" sz="1800" dirty="0"/>
          </a:p>
        </p:txBody>
      </p:sp>
      <p:sp>
        <p:nvSpPr>
          <p:cNvPr id="2" name="Title 1"/>
          <p:cNvSpPr>
            <a:spLocks noGrp="1"/>
          </p:cNvSpPr>
          <p:nvPr>
            <p:ph type="title"/>
          </p:nvPr>
        </p:nvSpPr>
        <p:spPr/>
        <p:txBody>
          <a:bodyPr>
            <a:normAutofit/>
          </a:bodyPr>
          <a:lstStyle/>
          <a:p>
            <a:r>
              <a:rPr lang="en-US" sz="3200" dirty="0" smtClean="0"/>
              <a:t>Steps for inputting a site via online Maintenance</a:t>
            </a:r>
            <a:endParaRPr lang="en-US" sz="3200" dirty="0"/>
          </a:p>
        </p:txBody>
      </p:sp>
    </p:spTree>
    <p:extLst>
      <p:ext uri="{BB962C8B-B14F-4D97-AF65-F5344CB8AC3E}">
        <p14:creationId xmlns:p14="http://schemas.microsoft.com/office/powerpoint/2010/main" val="40994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Submit materials to your RO by May 1, 2014</a:t>
            </a:r>
          </a:p>
          <a:p>
            <a:pPr marL="109728" indent="0">
              <a:buNone/>
            </a:pPr>
            <a:endParaRPr lang="en-US" dirty="0" smtClean="0"/>
          </a:p>
          <a:p>
            <a:r>
              <a:rPr lang="en-US" dirty="0"/>
              <a:t>Review Certification Webinar from April 2013</a:t>
            </a:r>
          </a:p>
          <a:p>
            <a:pPr lvl="1"/>
            <a:r>
              <a:rPr lang="en-US" dirty="0">
                <a:hlinkClick r:id="rId3"/>
              </a:rPr>
              <a:t>http://</a:t>
            </a:r>
            <a:r>
              <a:rPr lang="en-US" dirty="0" smtClean="0">
                <a:hlinkClick r:id="rId3"/>
              </a:rPr>
              <a:t>www.epa.gov/ttn/airs/airsaqs/training</a:t>
            </a:r>
            <a:endParaRPr lang="en-US" dirty="0" smtClean="0"/>
          </a:p>
          <a:p>
            <a:pPr lvl="1"/>
            <a:endParaRPr lang="en-US" dirty="0" smtClean="0"/>
          </a:p>
          <a:p>
            <a:r>
              <a:rPr lang="en-US" dirty="0"/>
              <a:t>Most of the Information for this presentation is from the AQS Certification Webinar held in April of 2013</a:t>
            </a:r>
            <a:endParaRPr lang="en-US" sz="2600" dirty="0"/>
          </a:p>
          <a:p>
            <a:endParaRPr lang="en-US" dirty="0"/>
          </a:p>
        </p:txBody>
      </p:sp>
      <p:sp>
        <p:nvSpPr>
          <p:cNvPr id="2" name="Title 1"/>
          <p:cNvSpPr>
            <a:spLocks noGrp="1"/>
          </p:cNvSpPr>
          <p:nvPr>
            <p:ph type="title"/>
          </p:nvPr>
        </p:nvSpPr>
        <p:spPr/>
        <p:txBody>
          <a:bodyPr/>
          <a:lstStyle/>
          <a:p>
            <a:r>
              <a:rPr lang="en-US" dirty="0" smtClean="0"/>
              <a:t>Data Certification</a:t>
            </a:r>
            <a:endParaRPr lang="en-US" dirty="0"/>
          </a:p>
        </p:txBody>
      </p:sp>
    </p:spTree>
    <p:extLst>
      <p:ext uri="{BB962C8B-B14F-4D97-AF65-F5344CB8AC3E}">
        <p14:creationId xmlns:p14="http://schemas.microsoft.com/office/powerpoint/2010/main" val="1105659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buNone/>
            </a:pPr>
            <a:r>
              <a:rPr lang="en-US" sz="4400" dirty="0" smtClean="0"/>
              <a:t>11.  Continue to enter the rest of the required fields on the Basic Site Data tab which are in bold</a:t>
            </a:r>
          </a:p>
          <a:p>
            <a:pPr marL="0" indent="0">
              <a:buNone/>
            </a:pPr>
            <a:endParaRPr lang="en-US" sz="4400" dirty="0" smtClean="0"/>
          </a:p>
          <a:p>
            <a:pPr marL="0" indent="0">
              <a:buNone/>
            </a:pPr>
            <a:r>
              <a:rPr lang="en-US" sz="4400" dirty="0" smtClean="0"/>
              <a:t>12.  Optional: Click on the ‘Additional Site Data’ tab and enter any site meta data; else leave blank</a:t>
            </a:r>
          </a:p>
          <a:p>
            <a:pPr marL="0" indent="0">
              <a:buNone/>
            </a:pPr>
            <a:endParaRPr lang="en-US" sz="4400" dirty="0" smtClean="0"/>
          </a:p>
          <a:p>
            <a:pPr marL="0" indent="0">
              <a:buNone/>
            </a:pPr>
            <a:r>
              <a:rPr lang="en-US" sz="4400" dirty="0" smtClean="0"/>
              <a:t>13.  Required: Click on the Agency Roles tab and enter a Supporting Role</a:t>
            </a:r>
          </a:p>
          <a:p>
            <a:pPr marL="0" indent="0">
              <a:buNone/>
            </a:pPr>
            <a:endParaRPr lang="en-US" sz="4400" dirty="0" smtClean="0"/>
          </a:p>
          <a:p>
            <a:pPr marL="0" indent="0">
              <a:buNone/>
            </a:pPr>
            <a:r>
              <a:rPr lang="en-US" sz="4400" dirty="0" smtClean="0"/>
              <a:t>14.  Access Tangent Roles tab and specify if your site has one; else leave blank</a:t>
            </a:r>
          </a:p>
          <a:p>
            <a:pPr marL="0" indent="0">
              <a:buNone/>
            </a:pPr>
            <a:endParaRPr lang="en-US" sz="4400" dirty="0" smtClean="0"/>
          </a:p>
          <a:p>
            <a:pPr marL="0" indent="0">
              <a:buNone/>
            </a:pPr>
            <a:r>
              <a:rPr lang="en-US" sz="4400" dirty="0" smtClean="0"/>
              <a:t>15.  Access Open Paths and specify if your site has one; else leave blank</a:t>
            </a:r>
          </a:p>
          <a:p>
            <a:pPr marL="0" indent="0">
              <a:buNone/>
            </a:pPr>
            <a:endParaRPr lang="en-US" sz="4400" dirty="0" smtClean="0"/>
          </a:p>
          <a:p>
            <a:pPr marL="0" indent="0">
              <a:buNone/>
            </a:pPr>
            <a:r>
              <a:rPr lang="en-US" sz="4400" dirty="0" smtClean="0"/>
              <a:t>16.  Access Comments tab and specify comment if  you want to specify a comment for your site; else leave blank</a:t>
            </a:r>
          </a:p>
          <a:p>
            <a:pPr marL="0" indent="0">
              <a:buNone/>
            </a:pPr>
            <a:endParaRPr lang="en-US" sz="4400" dirty="0" smtClean="0"/>
          </a:p>
          <a:p>
            <a:pPr marL="0" indent="0">
              <a:buNone/>
            </a:pPr>
            <a:r>
              <a:rPr lang="en-US" sz="4400" dirty="0" smtClean="0"/>
              <a:t>17.  Do not specify anything on the Primary Monitor Periods tab at this point.  </a:t>
            </a:r>
          </a:p>
          <a:p>
            <a:pPr marL="0" indent="0">
              <a:buNone/>
            </a:pPr>
            <a:r>
              <a:rPr lang="en-US" sz="4400" dirty="0" smtClean="0"/>
              <a:t> </a:t>
            </a:r>
          </a:p>
          <a:p>
            <a:pPr marL="0" indent="0">
              <a:buNone/>
            </a:pPr>
            <a:r>
              <a:rPr lang="en-US" sz="4400" dirty="0" smtClean="0"/>
              <a:t>18.  Go back to the  Basic Site Data tab.</a:t>
            </a:r>
          </a:p>
          <a:p>
            <a:pPr marL="0" indent="0">
              <a:buNone/>
            </a:pPr>
            <a:endParaRPr lang="en-US" sz="4400" dirty="0" smtClean="0"/>
          </a:p>
          <a:p>
            <a:pPr marL="0" indent="0">
              <a:buNone/>
            </a:pPr>
            <a:r>
              <a:rPr lang="en-US" sz="4400" dirty="0" smtClean="0"/>
              <a:t>19.  Click  Save.</a:t>
            </a:r>
          </a:p>
          <a:p>
            <a:pPr marL="0" indent="0">
              <a:buNone/>
            </a:pPr>
            <a:endParaRPr lang="en-US" sz="4400" dirty="0" smtClean="0"/>
          </a:p>
          <a:p>
            <a:pPr marL="0" indent="0">
              <a:buNone/>
            </a:pPr>
            <a:r>
              <a:rPr lang="en-US" sz="4400" dirty="0" smtClean="0"/>
              <a:t>20.  Re-query for your site by clicking on the enter query button and entering your tribal code and site id, click on the execute query button.  Check </a:t>
            </a:r>
            <a:r>
              <a:rPr lang="en-US" sz="4400" dirty="0"/>
              <a:t>the Status IND.  If the Status IND is ‘P’ your are done.   If it is not ‘P’,  click on the </a:t>
            </a:r>
            <a:r>
              <a:rPr lang="en-US" sz="4400" dirty="0" smtClean="0"/>
              <a:t>check </a:t>
            </a:r>
            <a:r>
              <a:rPr lang="en-US" sz="4400" dirty="0"/>
              <a:t>completeness button at the bottom of the Basic Site  Data tab and </a:t>
            </a:r>
            <a:r>
              <a:rPr lang="en-US" sz="4400" dirty="0" smtClean="0"/>
              <a:t>note </a:t>
            </a:r>
            <a:r>
              <a:rPr lang="en-US" sz="4400" dirty="0"/>
              <a:t>any </a:t>
            </a:r>
            <a:r>
              <a:rPr lang="en-US" sz="4400" dirty="0" smtClean="0"/>
              <a:t> errors </a:t>
            </a:r>
            <a:r>
              <a:rPr lang="en-US" sz="4400" dirty="0"/>
              <a:t>or missing data to fix.  Fix errors.  Save.  Re-query site to see if it is at ‘P’ status.  Repeat this step until your site is a ‘P’ status</a:t>
            </a:r>
            <a:r>
              <a:rPr lang="en-US" sz="4400" dirty="0" smtClean="0"/>
              <a:t>.</a:t>
            </a:r>
          </a:p>
          <a:p>
            <a:pPr marL="0" indent="0">
              <a:buNone/>
            </a:pPr>
            <a:endParaRPr lang="en-US" sz="4400" dirty="0" smtClean="0"/>
          </a:p>
          <a:p>
            <a:pPr marL="0" indent="0">
              <a:buNone/>
            </a:pPr>
            <a:r>
              <a:rPr lang="en-US" sz="4400" dirty="0" smtClean="0"/>
              <a:t>21.  Once your site is at ‘P’ status you are done. </a:t>
            </a:r>
          </a:p>
          <a:p>
            <a:pPr marL="0" indent="0">
              <a:buNone/>
            </a:pPr>
            <a:endParaRPr lang="en-US" sz="6200" dirty="0"/>
          </a:p>
          <a:p>
            <a:pPr marL="0" indent="0">
              <a:buNone/>
            </a:pPr>
            <a:r>
              <a:rPr lang="en-US" sz="6200" dirty="0" smtClean="0"/>
              <a:t> </a:t>
            </a:r>
            <a:endParaRPr lang="en-US" dirty="0" smtClean="0"/>
          </a:p>
          <a:p>
            <a:pPr marL="514350" indent="-514350">
              <a:buAutoNum type="arabicPeriod" startAt="8"/>
            </a:pPr>
            <a:endParaRPr lang="en-US" dirty="0"/>
          </a:p>
        </p:txBody>
      </p:sp>
      <p:sp>
        <p:nvSpPr>
          <p:cNvPr id="2" name="Title 1"/>
          <p:cNvSpPr>
            <a:spLocks noGrp="1"/>
          </p:cNvSpPr>
          <p:nvPr>
            <p:ph type="title"/>
          </p:nvPr>
        </p:nvSpPr>
        <p:spPr/>
        <p:txBody>
          <a:bodyPr>
            <a:normAutofit/>
          </a:bodyPr>
          <a:lstStyle/>
          <a:p>
            <a:r>
              <a:rPr lang="en-US" sz="3200" dirty="0"/>
              <a:t>Steps for inputting a site via online Maintenance</a:t>
            </a:r>
          </a:p>
        </p:txBody>
      </p:sp>
    </p:spTree>
    <p:extLst>
      <p:ext uri="{BB962C8B-B14F-4D97-AF65-F5344CB8AC3E}">
        <p14:creationId xmlns:p14="http://schemas.microsoft.com/office/powerpoint/2010/main" val="3247052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normAutofit/>
          </a:bodyPr>
          <a:lstStyle/>
          <a:p>
            <a:r>
              <a:rPr lang="en-US" sz="1100" dirty="0" smtClean="0"/>
              <a:t>All the information on the Basic Site Data tab comes from whomever set up your site.  Try to obtain this information before you begin inputting your site data in AQS, else you will not be able to finish.  You can print the Basic Site Data screen in AQS  beforehand and fill it out.</a:t>
            </a:r>
          </a:p>
          <a:p>
            <a:endParaRPr lang="en-US" sz="1100" dirty="0"/>
          </a:p>
          <a:p>
            <a:r>
              <a:rPr lang="en-US" sz="1100" dirty="0" smtClean="0"/>
              <a:t>Obtain your Tribal Code from your AQS Regional Representative or the AQS Team. </a:t>
            </a:r>
          </a:p>
          <a:p>
            <a:endParaRPr lang="en-US" sz="1100" dirty="0" smtClean="0"/>
          </a:p>
          <a:p>
            <a:r>
              <a:rPr lang="en-US" sz="1100" dirty="0" smtClean="0"/>
              <a:t>You determine your site id.  Review the sites you already have in AQS and decide upon a site or consult your regional representative regarding a Site Id</a:t>
            </a:r>
          </a:p>
          <a:p>
            <a:endParaRPr lang="en-US" sz="1100" dirty="0" smtClean="0"/>
          </a:p>
          <a:p>
            <a:r>
              <a:rPr lang="en-US" sz="1100" dirty="0" smtClean="0"/>
              <a:t>To create a site you access Maintenance&gt;Site</a:t>
            </a:r>
          </a:p>
          <a:p>
            <a:endParaRPr lang="en-US" sz="1100" dirty="0" smtClean="0"/>
          </a:p>
          <a:p>
            <a:r>
              <a:rPr lang="en-US" sz="1100" dirty="0" smtClean="0"/>
              <a:t>Be sure to click on the Cancel Query button to access input mode before you start inputting your site data</a:t>
            </a:r>
          </a:p>
          <a:p>
            <a:endParaRPr lang="en-US" sz="1100" dirty="0" smtClean="0"/>
          </a:p>
          <a:p>
            <a:r>
              <a:rPr lang="en-US" sz="1100" dirty="0" smtClean="0"/>
              <a:t>Everything in bold on the Basic Site Data tab is required</a:t>
            </a:r>
          </a:p>
          <a:p>
            <a:endParaRPr lang="en-US" sz="1100" dirty="0" smtClean="0"/>
          </a:p>
          <a:p>
            <a:r>
              <a:rPr lang="en-US" sz="1100" dirty="0" smtClean="0"/>
              <a:t>After you enter the information on the Basic Site Data tab up to and including the UTM –or- </a:t>
            </a:r>
            <a:r>
              <a:rPr lang="en-US" sz="1100" dirty="0" err="1" smtClean="0"/>
              <a:t>Lat</a:t>
            </a:r>
            <a:r>
              <a:rPr lang="en-US" sz="1100" dirty="0" smtClean="0"/>
              <a:t>/Long, click on the Lookup Geography button to populate the standard coordinates. </a:t>
            </a:r>
          </a:p>
          <a:p>
            <a:pPr marL="109728" indent="0">
              <a:buNone/>
            </a:pPr>
            <a:r>
              <a:rPr lang="en-US" sz="1100" dirty="0" smtClean="0"/>
              <a:t> </a:t>
            </a:r>
          </a:p>
          <a:p>
            <a:r>
              <a:rPr lang="en-US" sz="1100" dirty="0" smtClean="0"/>
              <a:t>The Agency Roles Tab&gt;Supporting Roles is Required</a:t>
            </a:r>
          </a:p>
          <a:p>
            <a:endParaRPr lang="en-US" sz="1100" dirty="0" smtClean="0"/>
          </a:p>
          <a:p>
            <a:r>
              <a:rPr lang="en-US" sz="1100" dirty="0" smtClean="0"/>
              <a:t>Information is only required on the Basic Site Data Tab and Agency Roles tabs.  The other tabs are site specific and/or optional…or input is required only for certain pollutants (i.e. primary monitor periods tab)</a:t>
            </a:r>
          </a:p>
          <a:p>
            <a:endParaRPr lang="en-US" sz="1100" dirty="0" smtClean="0"/>
          </a:p>
          <a:p>
            <a:r>
              <a:rPr lang="en-US" sz="1100" dirty="0" smtClean="0"/>
              <a:t>When the Status IND on Basic Site Data Tab changes from ‘F’ to  ‘P’ or Production Status your site is complete and you are done</a:t>
            </a:r>
          </a:p>
          <a:p>
            <a:endParaRPr lang="en-US" sz="1200" dirty="0" smtClean="0"/>
          </a:p>
          <a:p>
            <a:r>
              <a:rPr lang="en-US" sz="1100" dirty="0" smtClean="0"/>
              <a:t>Use the AQS Data Coding Manual if your are unsure of any terms on the site form.</a:t>
            </a:r>
          </a:p>
          <a:p>
            <a:endParaRPr lang="en-US" sz="1100" dirty="0" smtClean="0"/>
          </a:p>
          <a:p>
            <a:endParaRPr lang="en-US" sz="1200" dirty="0" smtClean="0"/>
          </a:p>
          <a:p>
            <a:endParaRPr lang="en-US" sz="1200" dirty="0"/>
          </a:p>
        </p:txBody>
      </p:sp>
      <p:sp>
        <p:nvSpPr>
          <p:cNvPr id="2" name="Title 1"/>
          <p:cNvSpPr>
            <a:spLocks noGrp="1"/>
          </p:cNvSpPr>
          <p:nvPr>
            <p:ph type="title"/>
          </p:nvPr>
        </p:nvSpPr>
        <p:spPr>
          <a:xfrm>
            <a:off x="457200" y="274638"/>
            <a:ext cx="8229600" cy="411162"/>
          </a:xfrm>
        </p:spPr>
        <p:txBody>
          <a:bodyPr>
            <a:normAutofit fontScale="90000"/>
          </a:bodyPr>
          <a:lstStyle/>
          <a:p>
            <a:r>
              <a:rPr lang="en-US" dirty="0" smtClean="0"/>
              <a:t>Tips to Creating a Site</a:t>
            </a:r>
            <a:endParaRPr lang="en-US" dirty="0"/>
          </a:p>
        </p:txBody>
      </p:sp>
    </p:spTree>
    <p:extLst>
      <p:ext uri="{BB962C8B-B14F-4D97-AF65-F5344CB8AC3E}">
        <p14:creationId xmlns:p14="http://schemas.microsoft.com/office/powerpoint/2010/main" val="3069648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slides in the presentation contain some notes.  You can view and print the notes along with the slides.  </a:t>
            </a:r>
            <a:endParaRPr lang="en-US" dirty="0"/>
          </a:p>
        </p:txBody>
      </p:sp>
      <p:sp>
        <p:nvSpPr>
          <p:cNvPr id="3" name="Title 2"/>
          <p:cNvSpPr>
            <a:spLocks noGrp="1"/>
          </p:cNvSpPr>
          <p:nvPr>
            <p:ph type="title"/>
          </p:nvPr>
        </p:nvSpPr>
        <p:spPr/>
        <p:txBody>
          <a:bodyPr>
            <a:normAutofit/>
          </a:bodyPr>
          <a:lstStyle/>
          <a:p>
            <a:r>
              <a:rPr lang="en-US" dirty="0" smtClean="0"/>
              <a:t>FYI: Presentation Slides		</a:t>
            </a:r>
            <a:endParaRPr lang="en-US" dirty="0"/>
          </a:p>
        </p:txBody>
      </p:sp>
    </p:spTree>
    <p:extLst>
      <p:ext uri="{BB962C8B-B14F-4D97-AF65-F5344CB8AC3E}">
        <p14:creationId xmlns:p14="http://schemas.microsoft.com/office/powerpoint/2010/main" val="4292724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4800" dirty="0" smtClean="0"/>
              <a:t>Thank you for attending!</a:t>
            </a:r>
            <a:endParaRPr lang="en-US" sz="48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1520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r>
              <a:rPr lang="en-US" dirty="0"/>
              <a:t>Formal statement attesting to ambient data completeness and accuracy </a:t>
            </a:r>
            <a:endParaRPr lang="en-US" dirty="0" smtClean="0"/>
          </a:p>
          <a:p>
            <a:pPr marL="0" indent="0">
              <a:buNone/>
            </a:pPr>
            <a:endParaRPr lang="en-US" dirty="0"/>
          </a:p>
          <a:p>
            <a:pPr marL="0" indent="0">
              <a:buNone/>
            </a:pPr>
            <a:r>
              <a:rPr lang="en-US" dirty="0"/>
              <a:t>• Submitted by monitoring agencies to EPA on annual basis </a:t>
            </a:r>
            <a:endParaRPr lang="en-US" dirty="0" smtClean="0"/>
          </a:p>
          <a:p>
            <a:pPr marL="0" indent="0">
              <a:buNone/>
            </a:pPr>
            <a:endParaRPr lang="en-US" dirty="0"/>
          </a:p>
          <a:p>
            <a:pPr marL="0" indent="0">
              <a:buNone/>
            </a:pPr>
            <a:r>
              <a:rPr lang="en-US" dirty="0"/>
              <a:t>• Process that combines a required action followed by a discretionary EPA review </a:t>
            </a:r>
          </a:p>
        </p:txBody>
      </p:sp>
      <p:sp>
        <p:nvSpPr>
          <p:cNvPr id="2" name="Title 1"/>
          <p:cNvSpPr>
            <a:spLocks noGrp="1"/>
          </p:cNvSpPr>
          <p:nvPr>
            <p:ph type="title"/>
          </p:nvPr>
        </p:nvSpPr>
        <p:spPr/>
        <p:txBody>
          <a:bodyPr/>
          <a:lstStyle/>
          <a:p>
            <a:r>
              <a:rPr lang="en-US" dirty="0" smtClean="0"/>
              <a:t>What is Data Certification?</a:t>
            </a:r>
            <a:endParaRPr lang="en-US" dirty="0"/>
          </a:p>
        </p:txBody>
      </p:sp>
    </p:spTree>
    <p:extLst>
      <p:ext uri="{BB962C8B-B14F-4D97-AF65-F5344CB8AC3E}">
        <p14:creationId xmlns:p14="http://schemas.microsoft.com/office/powerpoint/2010/main" val="3296445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8966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2317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endParaRPr lang="en-US" dirty="0"/>
          </a:p>
          <a:p>
            <a:pPr marL="0" indent="0">
              <a:buNone/>
            </a:pPr>
            <a:r>
              <a:rPr lang="en-US" dirty="0"/>
              <a:t>All data from SLAMS* monitoring stations must be certified including criteria pollutant and other pollutants from the following monitors (* and SPM’s using FRM or FEM methods) </a:t>
            </a:r>
          </a:p>
          <a:p>
            <a:endParaRPr lang="en-US" dirty="0" smtClean="0"/>
          </a:p>
          <a:p>
            <a:pPr marL="0" indent="0">
              <a:buNone/>
            </a:pPr>
            <a:r>
              <a:rPr lang="en-US" dirty="0" smtClean="0"/>
              <a:t>•</a:t>
            </a:r>
            <a:r>
              <a:rPr lang="en-US" dirty="0"/>
              <a:t>Federal reference method (FRM) or Federal equivalent method (FEM) monitors for CO, NO2, SO2 (hourly and 5-minute average data), ozone, </a:t>
            </a:r>
            <a:r>
              <a:rPr lang="en-US" dirty="0" err="1"/>
              <a:t>Pb</a:t>
            </a:r>
            <a:r>
              <a:rPr lang="en-US" dirty="0"/>
              <a:t>-TSP, Pb-PM10, PM10, PM10-2.5, and PM2.5 </a:t>
            </a:r>
          </a:p>
          <a:p>
            <a:pPr marL="0" indent="0">
              <a:buNone/>
            </a:pPr>
            <a:r>
              <a:rPr lang="en-US" dirty="0"/>
              <a:t>•Continuous PM2.5 monitors </a:t>
            </a:r>
          </a:p>
          <a:p>
            <a:pPr marL="0" indent="0">
              <a:buNone/>
            </a:pPr>
            <a:r>
              <a:rPr lang="en-US" dirty="0"/>
              <a:t>•Filter-based PM2.5 speciation monitors - (total mass and </a:t>
            </a:r>
            <a:r>
              <a:rPr lang="en-US" dirty="0" err="1"/>
              <a:t>speciated</a:t>
            </a:r>
            <a:r>
              <a:rPr lang="en-US" dirty="0"/>
              <a:t> components) </a:t>
            </a:r>
          </a:p>
          <a:p>
            <a:pPr marL="0" indent="0">
              <a:buNone/>
            </a:pPr>
            <a:r>
              <a:rPr lang="en-US" dirty="0"/>
              <a:t>•</a:t>
            </a:r>
            <a:r>
              <a:rPr lang="en-US" dirty="0" err="1"/>
              <a:t>NCore</a:t>
            </a:r>
            <a:r>
              <a:rPr lang="en-US" dirty="0"/>
              <a:t> station precursor gas monitors for CO, SO2, and NO/</a:t>
            </a:r>
            <a:r>
              <a:rPr lang="en-US" dirty="0" err="1"/>
              <a:t>NOx</a:t>
            </a:r>
            <a:r>
              <a:rPr lang="en-US" dirty="0"/>
              <a:t>/</a:t>
            </a:r>
            <a:r>
              <a:rPr lang="en-US" dirty="0" err="1"/>
              <a:t>NOy</a:t>
            </a:r>
            <a:r>
              <a:rPr lang="en-US" dirty="0"/>
              <a:t> </a:t>
            </a:r>
          </a:p>
          <a:p>
            <a:pPr marL="0" indent="0">
              <a:buNone/>
            </a:pPr>
            <a:r>
              <a:rPr lang="en-US" dirty="0"/>
              <a:t>•PAMS data (ozone, NO/</a:t>
            </a:r>
            <a:r>
              <a:rPr lang="en-US" dirty="0" err="1"/>
              <a:t>NOx</a:t>
            </a:r>
            <a:r>
              <a:rPr lang="en-US" dirty="0"/>
              <a:t>/NO2, VOC, carbonyl, NH3, and HNO3 if collected) </a:t>
            </a:r>
          </a:p>
          <a:p>
            <a:pPr marL="0" indent="0">
              <a:buNone/>
            </a:pPr>
            <a:r>
              <a:rPr lang="en-US" dirty="0" smtClean="0"/>
              <a:t>Which </a:t>
            </a:r>
            <a:r>
              <a:rPr lang="en-US" dirty="0"/>
              <a:t>parameters must be certified this year </a:t>
            </a:r>
          </a:p>
        </p:txBody>
      </p:sp>
      <p:sp>
        <p:nvSpPr>
          <p:cNvPr id="2" name="Title 1"/>
          <p:cNvSpPr>
            <a:spLocks noGrp="1"/>
          </p:cNvSpPr>
          <p:nvPr>
            <p:ph type="title"/>
          </p:nvPr>
        </p:nvSpPr>
        <p:spPr/>
        <p:txBody>
          <a:bodyPr>
            <a:normAutofit fontScale="90000"/>
          </a:bodyPr>
          <a:lstStyle/>
          <a:p>
            <a:r>
              <a:rPr lang="en-US" dirty="0" smtClean="0"/>
              <a:t>Which parameters must be certified?</a:t>
            </a:r>
            <a:endParaRPr lang="en-US" dirty="0"/>
          </a:p>
        </p:txBody>
      </p:sp>
    </p:spTree>
    <p:extLst>
      <p:ext uri="{BB962C8B-B14F-4D97-AF65-F5344CB8AC3E}">
        <p14:creationId xmlns:p14="http://schemas.microsoft.com/office/powerpoint/2010/main" val="326250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State </a:t>
            </a:r>
            <a:r>
              <a:rPr lang="en-US" dirty="0"/>
              <a:t>Letter from Senior Official is submitted </a:t>
            </a:r>
          </a:p>
          <a:p>
            <a:r>
              <a:rPr lang="en-US" dirty="0" smtClean="0"/>
              <a:t>AMP </a:t>
            </a:r>
            <a:r>
              <a:rPr lang="en-US" dirty="0"/>
              <a:t>600 + AMP 450NC Due: May 1 of each </a:t>
            </a:r>
            <a:r>
              <a:rPr lang="en-US" dirty="0" smtClean="0"/>
              <a:t>year </a:t>
            </a:r>
          </a:p>
          <a:p>
            <a:endParaRPr lang="en-US" dirty="0"/>
          </a:p>
          <a:p>
            <a:pPr marL="0" indent="0">
              <a:buNone/>
            </a:pPr>
            <a:r>
              <a:rPr lang="en-US" dirty="0" smtClean="0"/>
              <a:t>Following is the Regional </a:t>
            </a:r>
            <a:r>
              <a:rPr lang="en-US" dirty="0"/>
              <a:t>Administrator Review and </a:t>
            </a:r>
            <a:r>
              <a:rPr lang="en-US" dirty="0" smtClean="0"/>
              <a:t>Concurrence: </a:t>
            </a:r>
          </a:p>
          <a:p>
            <a:r>
              <a:rPr lang="en-US" dirty="0" smtClean="0"/>
              <a:t>Check </a:t>
            </a:r>
            <a:r>
              <a:rPr lang="en-US" dirty="0"/>
              <a:t>AMP600 and concur with recommended/submitted certification flags </a:t>
            </a:r>
          </a:p>
          <a:p>
            <a:r>
              <a:rPr lang="en-US" dirty="0"/>
              <a:t>Check AMP450NC for correct monitor selections </a:t>
            </a:r>
          </a:p>
          <a:p>
            <a:r>
              <a:rPr lang="en-US" dirty="0"/>
              <a:t>Set Flags in AQS by monitor </a:t>
            </a:r>
          </a:p>
        </p:txBody>
      </p:sp>
      <p:sp>
        <p:nvSpPr>
          <p:cNvPr id="2" name="Title 1"/>
          <p:cNvSpPr>
            <a:spLocks noGrp="1"/>
          </p:cNvSpPr>
          <p:nvPr>
            <p:ph type="title"/>
          </p:nvPr>
        </p:nvSpPr>
        <p:spPr/>
        <p:txBody>
          <a:bodyPr>
            <a:normAutofit/>
          </a:bodyPr>
          <a:lstStyle/>
          <a:p>
            <a:r>
              <a:rPr lang="en-US" sz="2800" dirty="0" smtClean="0"/>
              <a:t>Overview: A New Certification Process began last year</a:t>
            </a:r>
            <a:endParaRPr lang="en-US" sz="2800" dirty="0"/>
          </a:p>
        </p:txBody>
      </p:sp>
    </p:spTree>
    <p:extLst>
      <p:ext uri="{BB962C8B-B14F-4D97-AF65-F5344CB8AC3E}">
        <p14:creationId xmlns:p14="http://schemas.microsoft.com/office/powerpoint/2010/main" val="215397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dirty="0" smtClean="0"/>
              <a:t>•</a:t>
            </a:r>
            <a:r>
              <a:rPr lang="en-US" dirty="0"/>
              <a:t>Signed letter from senior air pollution control officer referencing monitors being certified (same as last year) </a:t>
            </a:r>
          </a:p>
          <a:p>
            <a:pPr marL="400050" lvl="1" indent="0">
              <a:buNone/>
            </a:pPr>
            <a:r>
              <a:rPr lang="en-US" dirty="0"/>
              <a:t>–</a:t>
            </a:r>
            <a:r>
              <a:rPr lang="en-US" b="1" dirty="0"/>
              <a:t>Required Language for the Certification Statement </a:t>
            </a:r>
            <a:r>
              <a:rPr lang="en-US" dirty="0"/>
              <a:t>- The certification statement from the responsible State or local official must indicate that </a:t>
            </a:r>
            <a:r>
              <a:rPr lang="en-US" b="1" dirty="0"/>
              <a:t>(1) </a:t>
            </a:r>
            <a:r>
              <a:rPr lang="en-US" dirty="0"/>
              <a:t>the ambient concentration data </a:t>
            </a:r>
            <a:r>
              <a:rPr lang="en-US" i="1" dirty="0"/>
              <a:t>and the quality assurance data </a:t>
            </a:r>
            <a:r>
              <a:rPr lang="en-US" dirty="0"/>
              <a:t>are </a:t>
            </a:r>
            <a:r>
              <a:rPr lang="en-US" i="1" dirty="0"/>
              <a:t>completely submitted to AQS</a:t>
            </a:r>
            <a:r>
              <a:rPr lang="en-US" dirty="0"/>
              <a:t>, and </a:t>
            </a:r>
            <a:r>
              <a:rPr lang="en-US" b="1" dirty="0"/>
              <a:t>(2) </a:t>
            </a:r>
            <a:r>
              <a:rPr lang="en-US" dirty="0"/>
              <a:t>the ambient data are accurate to the best of his or her knowledge </a:t>
            </a:r>
            <a:r>
              <a:rPr lang="en-US" i="1" dirty="0"/>
              <a:t>taking into consideration the quality assurance findings</a:t>
            </a:r>
            <a:r>
              <a:rPr lang="en-US" dirty="0"/>
              <a:t>. </a:t>
            </a:r>
            <a:endParaRPr lang="en-US" dirty="0" smtClean="0"/>
          </a:p>
          <a:p>
            <a:pPr marL="400050" lvl="1" indent="0">
              <a:buNone/>
            </a:pPr>
            <a:endParaRPr lang="en-US" dirty="0"/>
          </a:p>
          <a:p>
            <a:pPr marL="0" indent="0">
              <a:buNone/>
            </a:pPr>
            <a:r>
              <a:rPr lang="en-US" dirty="0"/>
              <a:t>•AMP600 for criteria pollutants </a:t>
            </a:r>
            <a:r>
              <a:rPr lang="en-US" dirty="0" smtClean="0"/>
              <a:t> </a:t>
            </a:r>
          </a:p>
          <a:p>
            <a:pPr marL="400050" lvl="1" indent="0">
              <a:buNone/>
            </a:pPr>
            <a:r>
              <a:rPr lang="en-US" dirty="0" smtClean="0"/>
              <a:t>–</a:t>
            </a:r>
            <a:r>
              <a:rPr lang="en-US" dirty="0"/>
              <a:t>Don’t need the Quick Look (AMP450) or AMP255 QA report any more </a:t>
            </a:r>
            <a:endParaRPr lang="en-US" dirty="0" smtClean="0"/>
          </a:p>
          <a:p>
            <a:pPr marL="400050" lvl="1" indent="0">
              <a:buNone/>
            </a:pPr>
            <a:endParaRPr lang="en-US" dirty="0"/>
          </a:p>
          <a:p>
            <a:pPr marL="0" indent="0">
              <a:buNone/>
            </a:pPr>
            <a:r>
              <a:rPr lang="en-US" dirty="0"/>
              <a:t>•AMP450NC for non-criteria pollutants (same as last year) </a:t>
            </a:r>
          </a:p>
          <a:p>
            <a:endParaRPr lang="en-US" dirty="0"/>
          </a:p>
          <a:p>
            <a:pPr marL="0" indent="0">
              <a:buNone/>
            </a:pPr>
            <a:r>
              <a:rPr lang="en-US" dirty="0" smtClean="0"/>
              <a:t> </a:t>
            </a:r>
            <a:endParaRPr lang="en-US" dirty="0"/>
          </a:p>
        </p:txBody>
      </p:sp>
      <p:sp>
        <p:nvSpPr>
          <p:cNvPr id="2" name="Title 1"/>
          <p:cNvSpPr>
            <a:spLocks noGrp="1"/>
          </p:cNvSpPr>
          <p:nvPr>
            <p:ph type="title"/>
          </p:nvPr>
        </p:nvSpPr>
        <p:spPr/>
        <p:txBody>
          <a:bodyPr>
            <a:normAutofit fontScale="90000"/>
          </a:bodyPr>
          <a:lstStyle/>
          <a:p>
            <a:r>
              <a:rPr lang="en-US" sz="2400" dirty="0"/>
              <a:t>Which items must be submitted to the RO by May 1, 2013? </a:t>
            </a:r>
            <a:br>
              <a:rPr lang="en-US" sz="2400" dirty="0"/>
            </a:br>
            <a:endParaRPr lang="en-US" sz="2400" dirty="0"/>
          </a:p>
        </p:txBody>
      </p:sp>
    </p:spTree>
    <p:extLst>
      <p:ext uri="{BB962C8B-B14F-4D97-AF65-F5344CB8AC3E}">
        <p14:creationId xmlns:p14="http://schemas.microsoft.com/office/powerpoint/2010/main" val="34076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29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554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641</TotalTime>
  <Words>3435</Words>
  <Application>Microsoft Office PowerPoint</Application>
  <PresentationFormat>On-screen Show (4:3)</PresentationFormat>
  <Paragraphs>321</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Concourse</vt:lpstr>
      <vt:lpstr>Tribal Question and Answer Session</vt:lpstr>
      <vt:lpstr>Agenda</vt:lpstr>
      <vt:lpstr>Data Certification</vt:lpstr>
      <vt:lpstr>What is Data Certification?</vt:lpstr>
      <vt:lpstr>PowerPoint Presentation</vt:lpstr>
      <vt:lpstr>Which parameters must be certified?</vt:lpstr>
      <vt:lpstr>Overview: A New Certification Process began last year</vt:lpstr>
      <vt:lpstr>Which items must be submitted to the RO by May 1, 2013?  </vt:lpstr>
      <vt:lpstr>PowerPoint Presentation</vt:lpstr>
      <vt:lpstr>What happens after you submit the forms on May 1st? </vt:lpstr>
      <vt:lpstr>Remember, last Year OAQPS did the following</vt:lpstr>
      <vt:lpstr>What does an agency do? </vt:lpstr>
      <vt:lpstr>What does an agency do? </vt:lpstr>
      <vt:lpstr>PowerPoint Presentation</vt:lpstr>
      <vt:lpstr>PowerPoint Presentation</vt:lpstr>
      <vt:lpstr>PowerPoint Presentation</vt:lpstr>
      <vt:lpstr>PowerPoint Presentation</vt:lpstr>
      <vt:lpstr>PowerPoint Presentation</vt:lpstr>
      <vt:lpstr>Steps  to Generate the Certification (AMP600) Form</vt:lpstr>
      <vt:lpstr>AQS Certification Criteria</vt:lpstr>
      <vt:lpstr>FYI: Generating AMP450NC</vt:lpstr>
      <vt:lpstr>‘How to’ Series</vt:lpstr>
      <vt:lpstr>How to Create a Site</vt:lpstr>
      <vt:lpstr>Some things you may need…. </vt:lpstr>
      <vt:lpstr>PowerPoint Presentation</vt:lpstr>
      <vt:lpstr>Site Id</vt:lpstr>
      <vt:lpstr>Site ID attributes</vt:lpstr>
      <vt:lpstr>AQS Data Coding Manual is your reference for specific terms</vt:lpstr>
      <vt:lpstr>Steps for inputting a site via online Maintenance</vt:lpstr>
      <vt:lpstr>Steps for inputting a site via online Maintenance</vt:lpstr>
      <vt:lpstr>Tips to Creating a Site</vt:lpstr>
      <vt:lpstr>FYI: Presentation Slides  </vt:lpstr>
      <vt:lpstr>PowerPoint Presentation</vt:lpstr>
    </vt:vector>
  </TitlesOfParts>
  <Company>CGI Federal,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Tribal Question and Answer Session</dc:title>
  <dc:creator>McIntyre, Pamela</dc:creator>
  <cp:lastModifiedBy>McIntyre, Pamela</cp:lastModifiedBy>
  <cp:revision>138</cp:revision>
  <cp:lastPrinted>2014-03-11T17:09:28Z</cp:lastPrinted>
  <dcterms:created xsi:type="dcterms:W3CDTF">2014-02-25T21:02:00Z</dcterms:created>
  <dcterms:modified xsi:type="dcterms:W3CDTF">2014-03-12T21:01:40Z</dcterms:modified>
</cp:coreProperties>
</file>