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8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C2EC-A1D4-466D-9A81-7B33D76DE96E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EA3B2-3320-4D99-96BA-4E786FE932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414A0-3103-41B1-A2B1-598D1B803E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388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EA3B2-3320-4D99-96BA-4E786FE932B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  <a:r>
              <a:rPr lang="en-US" baseline="0" dirty="0" smtClean="0"/>
              <a:t> Monitor data on the applicable active tabs and save.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9143-58CE-464F-8B92-2C3BCCBCF9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469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414A0-3103-41B1-A2B1-598D1B803E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319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F66CA5-3911-4799-9D25-6F83B5A14C78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863AABD-A949-4B92-B489-F13119D4E2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978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itchFamily="34" charset="0"/>
              </a:rPr>
              <a:t>Creating </a:t>
            </a:r>
            <a:r>
              <a:rPr lang="en-US" dirty="0" smtClean="0">
                <a:latin typeface="Arial Rounded MT Bold" pitchFamily="34" charset="0"/>
              </a:rPr>
              <a:t>Monitor </a:t>
            </a:r>
            <a:r>
              <a:rPr lang="en-US" dirty="0" smtClean="0">
                <a:latin typeface="Arial Rounded MT Bold" pitchFamily="34" charset="0"/>
              </a:rPr>
              <a:t>via </a:t>
            </a:r>
            <a:r>
              <a:rPr lang="en-US" dirty="0" smtClean="0">
                <a:latin typeface="Arial Rounded MT Bold" pitchFamily="34" charset="0"/>
              </a:rPr>
              <a:t>Online Maintenance: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/>
          </a:bodyPr>
          <a:lstStyle/>
          <a:p>
            <a:pPr marL="452628"/>
            <a:r>
              <a:rPr lang="en-US" sz="2800" b="1" dirty="0" smtClean="0"/>
              <a:t>Maintenance&gt;Monitor</a:t>
            </a:r>
            <a:endParaRPr lang="en-US" sz="2800" b="1" dirty="0" smtClean="0"/>
          </a:p>
          <a:p>
            <a:pPr marL="452628"/>
            <a:r>
              <a:rPr lang="en-US" sz="2800" b="1" dirty="0" smtClean="0"/>
              <a:t>Click on </a:t>
            </a:r>
            <a:r>
              <a:rPr lang="en-US" sz="2800" b="1" dirty="0" smtClean="0"/>
              <a:t>‘</a:t>
            </a:r>
            <a:r>
              <a:rPr lang="en-US" sz="2800" b="1" dirty="0" smtClean="0"/>
              <a:t>Cancel Query</a:t>
            </a:r>
            <a:r>
              <a:rPr lang="en-US" sz="2800" b="1" dirty="0" smtClean="0"/>
              <a:t>’</a:t>
            </a:r>
            <a:endParaRPr lang="en-US" sz="2800" b="1" dirty="0" smtClean="0"/>
          </a:p>
          <a:p>
            <a:pPr marL="452628"/>
            <a:r>
              <a:rPr lang="en-US" sz="2800" b="1" dirty="0" smtClean="0"/>
              <a:t>Enter </a:t>
            </a:r>
            <a:r>
              <a:rPr lang="en-US" sz="2800" b="1" dirty="0" smtClean="0"/>
              <a:t>Tribal </a:t>
            </a:r>
            <a:r>
              <a:rPr lang="en-US" sz="2800" b="1" dirty="0" smtClean="0"/>
              <a:t>Code and Site ID</a:t>
            </a:r>
          </a:p>
          <a:p>
            <a:pPr marL="452628"/>
            <a:r>
              <a:rPr lang="en-US" sz="2800" b="1" dirty="0" smtClean="0"/>
              <a:t>To activate tabs on the right, tab to one of the fields at the bottom of the Monitor Basic screen such as; project class, </a:t>
            </a:r>
            <a:r>
              <a:rPr lang="en-US" sz="2800" b="1" dirty="0" err="1" smtClean="0"/>
              <a:t>meas</a:t>
            </a:r>
            <a:r>
              <a:rPr lang="en-US" sz="2800" b="1" dirty="0" smtClean="0"/>
              <a:t> scale, etc.</a:t>
            </a:r>
          </a:p>
          <a:p>
            <a:pPr marL="452628"/>
            <a:r>
              <a:rPr lang="en-US" sz="2800" b="1" dirty="0" smtClean="0"/>
              <a:t>Click on Sample Period tab – add sample period YYYYMMDD</a:t>
            </a:r>
          </a:p>
          <a:p>
            <a:pPr marL="452628"/>
            <a:r>
              <a:rPr lang="en-US" sz="2800" b="1" dirty="0" smtClean="0"/>
              <a:t>Click on Type Assignment – Choose ‘Tribal’ Monitor Type and add begin date</a:t>
            </a:r>
          </a:p>
          <a:p>
            <a:pPr marL="452628" indent="-342900"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57104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marL="452628"/>
            <a:r>
              <a:rPr lang="en-US" sz="9600" b="1" dirty="0" smtClean="0"/>
              <a:t>Agency </a:t>
            </a:r>
            <a:r>
              <a:rPr lang="en-US" sz="9600" b="1" dirty="0" smtClean="0"/>
              <a:t>Roles Tab – Add ‘Analyzing’,  ‘Collecting’, ‘Reporting’, ‘PQAO’, and ‘Certifying’ Roles along with their corresponding ‘Agency Code’ and ‘Begin Date’</a:t>
            </a:r>
          </a:p>
          <a:p>
            <a:pPr marL="452628"/>
            <a:r>
              <a:rPr lang="en-US" sz="9600" b="1" dirty="0" smtClean="0"/>
              <a:t>Click on Objectives Tab – Choose your ‘Monitor Objective Type and choose either UA, CBSA or CSA Represented. </a:t>
            </a:r>
            <a:r>
              <a:rPr lang="en-US" sz="9600" b="1" dirty="0" smtClean="0"/>
              <a:t> Can </a:t>
            </a:r>
            <a:r>
              <a:rPr lang="en-US" sz="9600" b="1" dirty="0" smtClean="0"/>
              <a:t>have more than one </a:t>
            </a:r>
            <a:r>
              <a:rPr lang="en-US" sz="9600" b="1" dirty="0" smtClean="0"/>
              <a:t>Objective  </a:t>
            </a:r>
            <a:endParaRPr lang="en-US" sz="9600" b="1" dirty="0" smtClean="0"/>
          </a:p>
          <a:p>
            <a:pPr marL="452628"/>
            <a:r>
              <a:rPr lang="en-US" sz="9600" b="1" dirty="0" smtClean="0"/>
              <a:t>Click on Required Frequencies Tab.  If your pollutant requires a frequency add it  </a:t>
            </a:r>
            <a:r>
              <a:rPr lang="en-US" sz="9600" b="1" dirty="0" smtClean="0"/>
              <a:t>here </a:t>
            </a:r>
            <a:r>
              <a:rPr lang="en-US" sz="9600" b="1" dirty="0" smtClean="0"/>
              <a:t>with the date.</a:t>
            </a:r>
          </a:p>
          <a:p>
            <a:pPr marL="452628"/>
            <a:r>
              <a:rPr lang="en-US" sz="9600" b="1" dirty="0" smtClean="0"/>
              <a:t>Click on Methods Tab – Choose Monitor Method and specify the begin date.  Note this method must match the method you have specified in your data records.</a:t>
            </a:r>
          </a:p>
          <a:p>
            <a:pPr marL="452628"/>
            <a:r>
              <a:rPr lang="en-US" sz="9600" b="1" dirty="0" smtClean="0"/>
              <a:t>The rest of the tabs are optional.  If they apply to your monitor, then be sure to specify information on those tabs</a:t>
            </a:r>
          </a:p>
          <a:p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34400" cy="11978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More on Creating a Monitor </a:t>
            </a:r>
            <a:r>
              <a:rPr lang="en-US" sz="3200" dirty="0" smtClean="0">
                <a:latin typeface="Arial Rounded MT Bold" pitchFamily="34" charset="0"/>
              </a:rPr>
              <a:t>via </a:t>
            </a:r>
            <a:r>
              <a:rPr lang="en-US" sz="3200" dirty="0" smtClean="0">
                <a:latin typeface="Arial Rounded MT Bold" pitchFamily="34" charset="0"/>
              </a:rPr>
              <a:t>Maintenance:</a:t>
            </a:r>
            <a:endParaRPr lang="en-US" sz="32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Tips for creating Monitor </a:t>
            </a:r>
            <a:r>
              <a:rPr lang="en-US" sz="3600" dirty="0" smtClean="0">
                <a:latin typeface="Arial Rounded MT Bold" pitchFamily="34" charset="0"/>
              </a:rPr>
              <a:t>Online: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Make sure to click on your ‘cancel query’ button first.  This will put you in input </a:t>
            </a:r>
            <a:r>
              <a:rPr lang="en-US" b="1" dirty="0" smtClean="0"/>
              <a:t>mode</a:t>
            </a:r>
            <a:endParaRPr lang="en-US" b="1" dirty="0" smtClean="0"/>
          </a:p>
          <a:p>
            <a:r>
              <a:rPr lang="en-US" b="1" dirty="0" smtClean="0"/>
              <a:t>To </a:t>
            </a:r>
            <a:r>
              <a:rPr lang="en-US" b="1" dirty="0" smtClean="0"/>
              <a:t>enable all the tabs on the right of the screen, tab to the Monitor Meta data at the bottom of the screen and the tabs on the right should become </a:t>
            </a:r>
            <a:r>
              <a:rPr lang="en-US" b="1" dirty="0" smtClean="0"/>
              <a:t>active</a:t>
            </a:r>
            <a:endParaRPr lang="en-US" b="1" dirty="0" smtClean="0"/>
          </a:p>
          <a:p>
            <a:r>
              <a:rPr lang="en-US" b="1" dirty="0" smtClean="0"/>
              <a:t>Enter </a:t>
            </a:r>
            <a:r>
              <a:rPr lang="en-US" b="1" dirty="0" smtClean="0"/>
              <a:t>appropriate information on monitor tabs (i.e. sampling period, agency roles, etc.) and </a:t>
            </a:r>
            <a:r>
              <a:rPr lang="en-US" b="1" dirty="0" smtClean="0">
                <a:solidFill>
                  <a:srgbClr val="FF0000"/>
                </a:solidFill>
              </a:rPr>
              <a:t>Save</a:t>
            </a:r>
            <a:r>
              <a:rPr lang="en-US" b="1" dirty="0" smtClean="0"/>
              <a:t>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 smtClean="0"/>
              <a:t>Method must be specified on the Method </a:t>
            </a:r>
            <a:r>
              <a:rPr lang="en-US" b="1" dirty="0" smtClean="0"/>
              <a:t>Form</a:t>
            </a:r>
            <a:endParaRPr lang="en-US" b="1" dirty="0" smtClean="0"/>
          </a:p>
          <a:p>
            <a:r>
              <a:rPr lang="en-US" b="1" dirty="0" smtClean="0"/>
              <a:t>Make </a:t>
            </a:r>
            <a:r>
              <a:rPr lang="en-US" b="1" dirty="0" smtClean="0"/>
              <a:t>sure monitor status changes from ‘F’ </a:t>
            </a:r>
            <a:r>
              <a:rPr lang="en-US" b="1" dirty="0" err="1" smtClean="0"/>
              <a:t>to‘P</a:t>
            </a:r>
            <a:r>
              <a:rPr lang="en-US" b="1" dirty="0" smtClean="0"/>
              <a:t>’ (Production) status when you click on </a:t>
            </a:r>
            <a:r>
              <a:rPr lang="en-US" b="1" dirty="0" smtClean="0"/>
              <a:t>Save</a:t>
            </a:r>
            <a:endParaRPr lang="en-US" b="1" dirty="0" smtClean="0"/>
          </a:p>
          <a:p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562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sz="3600" dirty="0" smtClean="0">
                <a:latin typeface="Arial Rounded MT Bold" pitchFamily="34" charset="0"/>
              </a:rPr>
              <a:t>Tips for duplicating a </a:t>
            </a:r>
            <a:r>
              <a:rPr lang="en-US" sz="3600" dirty="0" smtClean="0">
                <a:latin typeface="Arial Rounded MT Bold" pitchFamily="34" charset="0"/>
              </a:rPr>
              <a:t>monitor: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4572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</a:t>
            </a:r>
            <a:r>
              <a:rPr lang="en-US" sz="2400" b="1" dirty="0" smtClean="0"/>
              <a:t>an </a:t>
            </a:r>
            <a:r>
              <a:rPr lang="en-US" sz="2400" b="1" dirty="0" smtClean="0"/>
              <a:t>only duplicate monitors which are </a:t>
            </a:r>
            <a:r>
              <a:rPr lang="en-US" sz="2400" b="1" dirty="0" smtClean="0"/>
              <a:t>at the </a:t>
            </a:r>
            <a:r>
              <a:rPr lang="en-US" sz="2400" b="1" dirty="0" smtClean="0"/>
              <a:t>same site</a:t>
            </a:r>
          </a:p>
          <a:p>
            <a:r>
              <a:rPr lang="en-US" sz="2400" b="1" dirty="0" smtClean="0"/>
              <a:t>Query </a:t>
            </a:r>
            <a:r>
              <a:rPr lang="en-US" sz="2400" b="1" dirty="0" smtClean="0"/>
              <a:t>for monitor you want to duplicate, then click on the ‘duplicate monitor’ </a:t>
            </a:r>
            <a:r>
              <a:rPr lang="en-US" sz="2400" b="1" dirty="0" smtClean="0"/>
              <a:t>button</a:t>
            </a:r>
            <a:endParaRPr lang="en-US" sz="2400" b="1" dirty="0" smtClean="0"/>
          </a:p>
          <a:p>
            <a:r>
              <a:rPr lang="en-US" sz="2400" b="1" dirty="0" smtClean="0"/>
              <a:t>If </a:t>
            </a:r>
            <a:r>
              <a:rPr lang="en-US" sz="2400" b="1" dirty="0" smtClean="0"/>
              <a:t>Parameter and/or POC is different, enter it in the popup you receive after clicking on duplicate monitor button.</a:t>
            </a:r>
          </a:p>
          <a:p>
            <a:r>
              <a:rPr lang="en-US" sz="2400" b="1" dirty="0" smtClean="0"/>
              <a:t>Sample </a:t>
            </a:r>
            <a:r>
              <a:rPr lang="en-US" sz="2400" b="1" dirty="0" smtClean="0"/>
              <a:t>Schedules are only duplicated when the collection frequency code is 8, 9, or S.  Click on ‘OK’ when receive this popup</a:t>
            </a:r>
          </a:p>
          <a:p>
            <a:r>
              <a:rPr lang="en-US" sz="2400" b="1" dirty="0" smtClean="0"/>
              <a:t>If </a:t>
            </a:r>
            <a:r>
              <a:rPr lang="en-US" sz="2400" b="1" dirty="0" smtClean="0"/>
              <a:t>you plan to make changes to the monitor (i.e. dates), do not commit the changes initially.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172200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Thanks to Pamela McIntyre for her excellent assistance!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xmlns="" val="193675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117</TotalTime>
  <Words>451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Creating Monitor via Online Maintenance:</vt:lpstr>
      <vt:lpstr>More on Creating a Monitor via Maintenance:</vt:lpstr>
      <vt:lpstr>Tips for creating Monitor Online:</vt:lpstr>
      <vt:lpstr>Tips for duplicating a monitor:</vt:lpstr>
    </vt:vector>
  </TitlesOfParts>
  <Company>Northern Arizona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Monitor via Online Maintenance</dc:title>
  <dc:creator>melinda</dc:creator>
  <cp:lastModifiedBy>melinda</cp:lastModifiedBy>
  <cp:revision>12</cp:revision>
  <dcterms:created xsi:type="dcterms:W3CDTF">2014-11-07T18:11:48Z</dcterms:created>
  <dcterms:modified xsi:type="dcterms:W3CDTF">2014-11-07T20:09:20Z</dcterms:modified>
</cp:coreProperties>
</file>