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62" r:id="rId2"/>
    <p:sldId id="265" r:id="rId3"/>
    <p:sldId id="264" r:id="rId4"/>
    <p:sldId id="266" r:id="rId5"/>
    <p:sldId id="267" r:id="rId6"/>
    <p:sldId id="268"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2C2EC-A1D4-466D-9A81-7B33D76DE96E}" type="datetimeFigureOut">
              <a:rPr lang="en-US" smtClean="0"/>
              <a:pPr/>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EA3B2-3320-4D99-96BA-4E786FE932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pPr/>
              <a:t>1</a:t>
            </a:fld>
            <a:endParaRPr lang="en-US"/>
          </a:p>
        </p:txBody>
      </p:sp>
    </p:spTree>
    <p:extLst>
      <p:ext uri="{BB962C8B-B14F-4D97-AF65-F5344CB8AC3E}">
        <p14:creationId xmlns="" xmlns:p14="http://schemas.microsoft.com/office/powerpoint/2010/main" val="210940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are the site id attributes.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2.2.6 Key Fields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Certain mandatory fields are also labeled as “Key” fields. These fields are used to uniquely identify specific data in the database. For example, for a Monitor Sampling Period, the Date Sampling Began, is a key field. It, along with {state, county, site, parameter, and POC} uniquely identifies one row of data in the database. Key fields are always mandatory for all Action Indicators, and key fields cannot be modified by an update transaction.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pPr/>
              <a:t>2</a:t>
            </a:fld>
            <a:endParaRPr lang="en-US"/>
          </a:p>
        </p:txBody>
      </p:sp>
    </p:spTree>
    <p:extLst>
      <p:ext uri="{BB962C8B-B14F-4D97-AF65-F5344CB8AC3E}">
        <p14:creationId xmlns="" xmlns:p14="http://schemas.microsoft.com/office/powerpoint/2010/main" val="34335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some information about the Site</a:t>
            </a:r>
            <a:r>
              <a:rPr lang="en-US" baseline="0" dirty="0" smtClean="0"/>
              <a:t> ID from the AQS Data Coding Manual.</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pPr/>
              <a:t>3</a:t>
            </a:fld>
            <a:endParaRPr lang="en-US"/>
          </a:p>
        </p:txBody>
      </p:sp>
    </p:spTree>
    <p:extLst>
      <p:ext uri="{BB962C8B-B14F-4D97-AF65-F5344CB8AC3E}">
        <p14:creationId xmlns="" xmlns:p14="http://schemas.microsoft.com/office/powerpoint/2010/main" val="210251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pPr/>
              <a:t>4</a:t>
            </a:fld>
            <a:endParaRPr lang="en-US"/>
          </a:p>
        </p:txBody>
      </p:sp>
    </p:spTree>
    <p:extLst>
      <p:ext uri="{BB962C8B-B14F-4D97-AF65-F5344CB8AC3E}">
        <p14:creationId xmlns="" xmlns:p14="http://schemas.microsoft.com/office/powerpoint/2010/main" val="1670830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Tangent</a:t>
            </a:r>
            <a:r>
              <a:rPr lang="en-US" b="1" baseline="0" dirty="0" smtClean="0"/>
              <a:t> Roads  - </a:t>
            </a:r>
            <a:r>
              <a:rPr lang="en-US" sz="1200" b="0" i="0" u="none" strike="noStrike" kern="1200" baseline="0" dirty="0" smtClean="0">
                <a:solidFill>
                  <a:schemeClr val="tx1"/>
                </a:solidFill>
                <a:latin typeface="+mn-lt"/>
                <a:ea typeface="+mn-ea"/>
                <a:cs typeface="+mn-cs"/>
              </a:rPr>
              <a:t>The monitor's relationship to nearby streets may be described by using the MG transaction.  If either tangent street number or distance from monitor is valued, the other must also be valued. Similarly, one may not be deleted without also deleting the other.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Open Path Number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Description: The specific open path number registered at the site that the monitoring data and monitor represent. The number must be registered at the site before it can be identified by the monitor. </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Enter tribal code in addition to the state , county and  site.  This will associate the  tribal code with your state, county and site.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pPr/>
              <a:t>5</a:t>
            </a:fld>
            <a:endParaRPr lang="en-US"/>
          </a:p>
        </p:txBody>
      </p:sp>
    </p:spTree>
    <p:extLst>
      <p:ext uri="{BB962C8B-B14F-4D97-AF65-F5344CB8AC3E}">
        <p14:creationId xmlns="" xmlns:p14="http://schemas.microsoft.com/office/powerpoint/2010/main" val="9503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pPr/>
              <a:t>6</a:t>
            </a:fld>
            <a:endParaRPr lang="en-US"/>
          </a:p>
        </p:txBody>
      </p:sp>
    </p:spTree>
    <p:extLst>
      <p:ext uri="{BB962C8B-B14F-4D97-AF65-F5344CB8AC3E}">
        <p14:creationId xmlns="" xmlns:p14="http://schemas.microsoft.com/office/powerpoint/2010/main" val="39976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CEA3B2-3320-4D99-96BA-4E786FE932B6}"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863AABD-A949-4B92-B489-F13119D4E23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3AABD-A949-4B92-B489-F13119D4E23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63AABD-A949-4B92-B489-F13119D4E23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F66CA5-3911-4799-9D25-6F83B5A14C78}" type="datetimeFigureOut">
              <a:rPr lang="en-US" smtClean="0"/>
              <a:pPr/>
              <a:t>11/7/2014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3AABD-A949-4B92-B489-F13119D4E2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FF66CA5-3911-4799-9D25-6F83B5A14C78}" type="datetimeFigureOut">
              <a:rPr lang="en-US" smtClean="0"/>
              <a:pPr/>
              <a:t>11/7/2014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863AABD-A949-4B92-B489-F13119D4E2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FF66CA5-3911-4799-9D25-6F83B5A14C78}" type="datetimeFigureOut">
              <a:rPr lang="en-US" smtClean="0"/>
              <a:pPr/>
              <a:t>11/7/2014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863AABD-A949-4B92-B489-F13119D4E23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219200"/>
            <a:ext cx="7772400" cy="5136360"/>
          </a:xfrm>
        </p:spPr>
        <p:txBody>
          <a:bodyPr>
            <a:normAutofit/>
          </a:bodyPr>
          <a:lstStyle/>
          <a:p>
            <a:pPr marL="594360" indent="-457200"/>
            <a:r>
              <a:rPr lang="en-US" dirty="0" smtClean="0"/>
              <a:t>Print AQS Site </a:t>
            </a:r>
            <a:r>
              <a:rPr lang="en-US" dirty="0"/>
              <a:t>form and fill </a:t>
            </a:r>
            <a:r>
              <a:rPr lang="en-US" dirty="0" smtClean="0"/>
              <a:t>out beforehand</a:t>
            </a:r>
          </a:p>
          <a:p>
            <a:pPr marL="594360" indent="-457200"/>
            <a:r>
              <a:rPr lang="en-US" dirty="0" smtClean="0"/>
              <a:t>Your Tribal Code (easy to find in AQS)</a:t>
            </a:r>
          </a:p>
          <a:p>
            <a:pPr marL="594360" indent="-457200"/>
            <a:r>
              <a:rPr lang="en-US" dirty="0" smtClean="0"/>
              <a:t>Your site id – </a:t>
            </a:r>
          </a:p>
          <a:p>
            <a:pPr marL="594360" indent="-457200"/>
            <a:r>
              <a:rPr lang="en-US" dirty="0" smtClean="0"/>
              <a:t>AQS </a:t>
            </a:r>
            <a:r>
              <a:rPr lang="en-US" dirty="0"/>
              <a:t>Data Coding Manual </a:t>
            </a:r>
            <a:r>
              <a:rPr lang="en-US" dirty="0" smtClean="0"/>
              <a:t>for reference </a:t>
            </a:r>
          </a:p>
          <a:p>
            <a:pPr marL="594360" indent="-457200"/>
            <a:r>
              <a:rPr lang="en-US" dirty="0" smtClean="0"/>
              <a:t>Contact information of person who set up site</a:t>
            </a:r>
          </a:p>
          <a:p>
            <a:pPr marL="594360" indent="-457200"/>
            <a:r>
              <a:rPr lang="en-US" dirty="0" smtClean="0"/>
              <a:t>Contact information for your  AQS Regional  Representative—</a:t>
            </a:r>
            <a:r>
              <a:rPr lang="en-US" dirty="0" err="1" smtClean="0"/>
              <a:t>google</a:t>
            </a:r>
            <a:r>
              <a:rPr lang="en-US" dirty="0" smtClean="0"/>
              <a:t> EPA AQS Support</a:t>
            </a:r>
          </a:p>
          <a:p>
            <a:pPr marL="850392" lvl="1" indent="-457200"/>
            <a:r>
              <a:rPr lang="en-US" dirty="0"/>
              <a:t>http://www.epa.gov/ttn/airs/airsaqs/AQSROContacts.pdf</a:t>
            </a:r>
          </a:p>
        </p:txBody>
      </p:sp>
      <p:sp>
        <p:nvSpPr>
          <p:cNvPr id="3" name="Title 2"/>
          <p:cNvSpPr>
            <a:spLocks noGrp="1"/>
          </p:cNvSpPr>
          <p:nvPr>
            <p:ph type="title"/>
          </p:nvPr>
        </p:nvSpPr>
        <p:spPr/>
        <p:txBody>
          <a:bodyPr>
            <a:normAutofit/>
          </a:bodyPr>
          <a:lstStyle/>
          <a:p>
            <a:r>
              <a:rPr lang="en-US" sz="3600" dirty="0" smtClean="0">
                <a:latin typeface="Arial Rounded MT Bold" pitchFamily="34" charset="0"/>
              </a:rPr>
              <a:t>Creating a Site in AQS:</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05400" y="1771650"/>
            <a:ext cx="6962775" cy="5086350"/>
          </a:xfrm>
          <a:prstGeom prst="rect">
            <a:avLst/>
          </a:prstGeom>
          <a:noFill/>
          <a:ln w="9525">
            <a:noFill/>
            <a:miter lim="800000"/>
            <a:headEnd/>
            <a:tailEnd/>
          </a:ln>
        </p:spPr>
      </p:pic>
    </p:spTree>
    <p:extLst>
      <p:ext uri="{BB962C8B-B14F-4D97-AF65-F5344CB8AC3E}">
        <p14:creationId xmlns="" xmlns:p14="http://schemas.microsoft.com/office/powerpoint/2010/main" val="216263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Alphanumeric </a:t>
            </a:r>
            <a:endParaRPr lang="en-US" dirty="0" smtClean="0"/>
          </a:p>
          <a:p>
            <a:r>
              <a:rPr lang="en-US" dirty="0" smtClean="0"/>
              <a:t>4-digit </a:t>
            </a:r>
            <a:r>
              <a:rPr lang="en-US" dirty="0"/>
              <a:t>ID </a:t>
            </a:r>
            <a:endParaRPr lang="en-US" dirty="0" smtClean="0"/>
          </a:p>
          <a:p>
            <a:r>
              <a:rPr lang="en-US" dirty="0" smtClean="0"/>
              <a:t>Mandatory</a:t>
            </a:r>
          </a:p>
          <a:p>
            <a:r>
              <a:rPr lang="en-US" dirty="0" smtClean="0"/>
              <a:t>Key </a:t>
            </a:r>
            <a:r>
              <a:rPr lang="en-US" dirty="0"/>
              <a:t>Field </a:t>
            </a:r>
          </a:p>
        </p:txBody>
      </p:sp>
      <p:sp>
        <p:nvSpPr>
          <p:cNvPr id="2" name="Title 1"/>
          <p:cNvSpPr>
            <a:spLocks noGrp="1"/>
          </p:cNvSpPr>
          <p:nvPr>
            <p:ph type="title"/>
          </p:nvPr>
        </p:nvSpPr>
        <p:spPr/>
        <p:txBody>
          <a:bodyPr/>
          <a:lstStyle/>
          <a:p>
            <a:r>
              <a:rPr lang="en-US" sz="3600" dirty="0" smtClean="0">
                <a:latin typeface="Arial Rounded MT Bold" pitchFamily="34" charset="0"/>
              </a:rPr>
              <a:t>Site ID attributes</a:t>
            </a:r>
            <a:endParaRPr lang="en-US" sz="3600" dirty="0">
              <a:latin typeface="Arial Rounded MT Bold" pitchFamily="34" charset="0"/>
            </a:endParaRPr>
          </a:p>
        </p:txBody>
      </p:sp>
    </p:spTree>
    <p:extLst>
      <p:ext uri="{BB962C8B-B14F-4D97-AF65-F5344CB8AC3E}">
        <p14:creationId xmlns="" xmlns:p14="http://schemas.microsoft.com/office/powerpoint/2010/main" val="257885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7772400" cy="5517360"/>
          </a:xfrm>
        </p:spPr>
        <p:txBody>
          <a:bodyPr>
            <a:noAutofit/>
          </a:bodyPr>
          <a:lstStyle/>
          <a:p>
            <a:r>
              <a:rPr lang="en-US" sz="1800" dirty="0" smtClean="0"/>
              <a:t>Uniquely 4-digit identifier for each </a:t>
            </a:r>
            <a:r>
              <a:rPr lang="en-US" sz="1800" dirty="0"/>
              <a:t>air </a:t>
            </a:r>
            <a:r>
              <a:rPr lang="en-US" sz="1800" dirty="0" smtClean="0"/>
              <a:t>monitoring site </a:t>
            </a:r>
            <a:r>
              <a:rPr lang="en-US" sz="1800" dirty="0"/>
              <a:t>within a county or tribal area. </a:t>
            </a:r>
            <a:r>
              <a:rPr lang="en-US" sz="1800" dirty="0" smtClean="0"/>
              <a:t>  Site </a:t>
            </a:r>
            <a:r>
              <a:rPr lang="en-US" sz="1800" dirty="0"/>
              <a:t>IDs </a:t>
            </a:r>
            <a:r>
              <a:rPr lang="en-US" sz="1800" dirty="0" smtClean="0"/>
              <a:t>don’t have to be assigned continuously or </a:t>
            </a:r>
            <a:r>
              <a:rPr lang="en-US" sz="1800" dirty="0"/>
              <a:t>in any </a:t>
            </a:r>
            <a:r>
              <a:rPr lang="en-US" sz="1800" dirty="0" smtClean="0"/>
              <a:t> order</a:t>
            </a:r>
            <a:r>
              <a:rPr lang="en-US" sz="1800" dirty="0"/>
              <a:t>. Regional and Local organizations are thus free to allocate site numbers in any way they chose as long as there is no duplication within a county and tribal area. For Tribal sites, because tribal areas may cross county or state lines, care must be taken to ensure that the Site ID is unique in the effected Tribal Area and states-county. </a:t>
            </a:r>
            <a:endParaRPr lang="en-US" sz="1800" dirty="0" smtClean="0"/>
          </a:p>
          <a:p>
            <a:r>
              <a:rPr lang="en-US" sz="1800" dirty="0" smtClean="0"/>
              <a:t>A </a:t>
            </a:r>
            <a:r>
              <a:rPr lang="en-US" sz="1800" dirty="0"/>
              <a:t>specific Site ID is associated with a specific physical location and address. Any change in address requires a new Site ID to be assigned. This address change could include a change from the roof of one </a:t>
            </a:r>
            <a:r>
              <a:rPr lang="en-US" sz="1800" dirty="0" smtClean="0"/>
              <a:t>building to </a:t>
            </a:r>
            <a:r>
              <a:rPr lang="en-US" sz="1800" dirty="0"/>
              <a:t>another. A change in location on the same roof should not normally require a new Site ID. Although an address change would routinely mean a new Site ID, some changes that do not change the site's location in respect to surrounding sources and its measurement scale, would require no change. An EPA Regional Office should be consulted for assistance in determining whether a new Site ID is required. If a new Site ID is needed for a site not operated by the air pollution control agency, that agency should be contacted to assist in the ID assignment, to ensure that the ID is unique within the county. In other words, when a new Site ID is assigned, it must be different from any other Site ID already existing for that combination of State and County or Tribal Code</a:t>
            </a:r>
          </a:p>
        </p:txBody>
      </p:sp>
      <p:sp>
        <p:nvSpPr>
          <p:cNvPr id="2" name="Title 1"/>
          <p:cNvSpPr>
            <a:spLocks noGrp="1"/>
          </p:cNvSpPr>
          <p:nvPr>
            <p:ph type="title"/>
          </p:nvPr>
        </p:nvSpPr>
        <p:spPr>
          <a:xfrm>
            <a:off x="838200" y="152400"/>
            <a:ext cx="7772400" cy="685800"/>
          </a:xfrm>
        </p:spPr>
        <p:txBody>
          <a:bodyPr/>
          <a:lstStyle/>
          <a:p>
            <a:r>
              <a:rPr lang="en-US" sz="3600" dirty="0" smtClean="0">
                <a:latin typeface="Arial Rounded MT Bold" pitchFamily="34" charset="0"/>
              </a:rPr>
              <a:t>Site Id:</a:t>
            </a:r>
            <a:endParaRPr lang="en-US" sz="3600" dirty="0">
              <a:latin typeface="Arial Rounded MT Bold" pitchFamily="34" charset="0"/>
            </a:endParaRPr>
          </a:p>
        </p:txBody>
      </p:sp>
    </p:spTree>
    <p:extLst>
      <p:ext uri="{BB962C8B-B14F-4D97-AF65-F5344CB8AC3E}">
        <p14:creationId xmlns="" xmlns:p14="http://schemas.microsoft.com/office/powerpoint/2010/main" val="105323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772400" cy="4572000"/>
          </a:xfrm>
        </p:spPr>
        <p:txBody>
          <a:bodyPr>
            <a:noAutofit/>
          </a:bodyPr>
          <a:lstStyle/>
          <a:p>
            <a:pPr marL="342900"/>
            <a:r>
              <a:rPr lang="en-US" sz="2000" b="1" dirty="0" smtClean="0"/>
              <a:t>If not in Tribal Mode, access Tribal Mode.  </a:t>
            </a:r>
          </a:p>
          <a:p>
            <a:pPr marL="342900"/>
            <a:r>
              <a:rPr lang="en-US" sz="2000" b="1" dirty="0" smtClean="0"/>
              <a:t>Log into your screening group.</a:t>
            </a:r>
          </a:p>
          <a:p>
            <a:pPr marL="342900"/>
            <a:r>
              <a:rPr lang="en-US" sz="2000" b="1" dirty="0" smtClean="0"/>
              <a:t>Go to Maintenance &gt; Site to the Basic Site Data tab</a:t>
            </a:r>
          </a:p>
          <a:p>
            <a:pPr marL="342900"/>
            <a:r>
              <a:rPr lang="en-US" sz="2000" b="1" dirty="0" smtClean="0"/>
              <a:t>On the Basic Site Data tab, click on Cancel Query button to access input mode</a:t>
            </a:r>
          </a:p>
          <a:p>
            <a:pPr marL="342900"/>
            <a:r>
              <a:rPr lang="en-US" sz="2000" b="1" dirty="0" smtClean="0"/>
              <a:t>Enter tribal code</a:t>
            </a:r>
          </a:p>
          <a:p>
            <a:pPr marL="342900"/>
            <a:r>
              <a:rPr lang="en-US" sz="2000" b="1" dirty="0" smtClean="0"/>
              <a:t>Enter state code</a:t>
            </a:r>
          </a:p>
          <a:p>
            <a:pPr marL="342900"/>
            <a:r>
              <a:rPr lang="en-US" sz="2000" b="1" dirty="0" smtClean="0"/>
              <a:t>Enter your county code</a:t>
            </a:r>
          </a:p>
          <a:p>
            <a:pPr marL="342900"/>
            <a:r>
              <a:rPr lang="en-US" sz="2000" b="1" dirty="0" smtClean="0"/>
              <a:t>Do not enter anything in the Status </a:t>
            </a:r>
            <a:r>
              <a:rPr lang="en-US" sz="2000" b="1" dirty="0" err="1" smtClean="0"/>
              <a:t>Ind</a:t>
            </a:r>
            <a:endParaRPr lang="en-US" sz="2000" b="1" dirty="0" smtClean="0"/>
          </a:p>
          <a:p>
            <a:pPr marL="342900"/>
            <a:r>
              <a:rPr lang="en-US" sz="2000" b="1" dirty="0" smtClean="0"/>
              <a:t>Enter Horizontal Datum</a:t>
            </a:r>
          </a:p>
          <a:p>
            <a:pPr marL="342900"/>
            <a:r>
              <a:rPr lang="en-US" sz="2000" b="1" dirty="0" smtClean="0"/>
              <a:t>Enter Latitude/Longitude  -OR-  UTM Zone/UTM Easting/UTM Northing.  </a:t>
            </a:r>
          </a:p>
          <a:p>
            <a:pPr marL="342900"/>
            <a:r>
              <a:rPr lang="en-US" sz="2000" b="1" dirty="0" smtClean="0"/>
              <a:t>Click on Lookup Geography.  This automatically populates the Standard Coordinates.</a:t>
            </a:r>
            <a:endParaRPr lang="en-US" sz="2000" b="1" dirty="0"/>
          </a:p>
        </p:txBody>
      </p:sp>
      <p:sp>
        <p:nvSpPr>
          <p:cNvPr id="2" name="Title 1"/>
          <p:cNvSpPr>
            <a:spLocks noGrp="1"/>
          </p:cNvSpPr>
          <p:nvPr>
            <p:ph type="title"/>
          </p:nvPr>
        </p:nvSpPr>
        <p:spPr>
          <a:xfrm>
            <a:off x="914400" y="0"/>
            <a:ext cx="7772400" cy="914400"/>
          </a:xfrm>
        </p:spPr>
        <p:txBody>
          <a:bodyPr>
            <a:noAutofit/>
          </a:bodyPr>
          <a:lstStyle/>
          <a:p>
            <a:r>
              <a:rPr lang="en-US" sz="3600" dirty="0" smtClean="0">
                <a:latin typeface="Arial Rounded MT Bold" pitchFamily="34" charset="0"/>
              </a:rPr>
              <a:t>Steps for inputting a site via online Maintenance</a:t>
            </a:r>
            <a:endParaRPr lang="en-US" sz="3600" dirty="0">
              <a:latin typeface="Arial Rounded MT Bold" pitchFamily="34" charset="0"/>
            </a:endParaRPr>
          </a:p>
        </p:txBody>
      </p:sp>
    </p:spTree>
    <p:extLst>
      <p:ext uri="{BB962C8B-B14F-4D97-AF65-F5344CB8AC3E}">
        <p14:creationId xmlns="" xmlns:p14="http://schemas.microsoft.com/office/powerpoint/2010/main" val="40994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82000" cy="5364960"/>
          </a:xfrm>
        </p:spPr>
        <p:txBody>
          <a:bodyPr>
            <a:noAutofit/>
          </a:bodyPr>
          <a:lstStyle/>
          <a:p>
            <a:pPr marL="342900"/>
            <a:r>
              <a:rPr lang="en-US" sz="2000" b="1" dirty="0" smtClean="0"/>
              <a:t>Enter the rest of the required fields (in Bold) on the Basic Site Data tab</a:t>
            </a:r>
          </a:p>
          <a:p>
            <a:pPr marL="342900"/>
            <a:r>
              <a:rPr lang="en-US" sz="2000" b="1" dirty="0" smtClean="0"/>
              <a:t>Optional: Click on the ‘Additional Site Data’ tab and enter any site meta data; else leave blank</a:t>
            </a:r>
          </a:p>
          <a:p>
            <a:pPr marL="342900"/>
            <a:r>
              <a:rPr lang="en-US" sz="2000" b="1" dirty="0" smtClean="0"/>
              <a:t> Required: Click on the Agency Roles tab and enter a Supporting Role and Date</a:t>
            </a:r>
          </a:p>
          <a:p>
            <a:pPr marL="342900"/>
            <a:r>
              <a:rPr lang="en-US" sz="2000" b="1" dirty="0" smtClean="0"/>
              <a:t>Optional:  Tangent Roles tab and specify if your site has one; else leave blank</a:t>
            </a:r>
          </a:p>
          <a:p>
            <a:pPr marL="342900"/>
            <a:r>
              <a:rPr lang="en-US" sz="2000" b="1" dirty="0" smtClean="0"/>
              <a:t> Optional: Open Paths and specify if your site has one; else leave blank</a:t>
            </a:r>
          </a:p>
          <a:p>
            <a:pPr marL="342900"/>
            <a:r>
              <a:rPr lang="en-US" sz="2000" b="1" dirty="0" smtClean="0"/>
              <a:t> Optional: Comments tab and specify comment if  you want to specify a comment for your site; else leave blank</a:t>
            </a:r>
          </a:p>
          <a:p>
            <a:pPr marL="342900"/>
            <a:r>
              <a:rPr lang="en-US" sz="2000" b="1" dirty="0" smtClean="0"/>
              <a:t> Do not specify anything on the Primary Monitor Periods tab at this point.  </a:t>
            </a:r>
          </a:p>
          <a:p>
            <a:pPr marL="342900"/>
            <a:r>
              <a:rPr lang="en-US" sz="2000" b="1" dirty="0" smtClean="0"/>
              <a:t> Go back to the  Basic Site Data tab.</a:t>
            </a:r>
          </a:p>
          <a:p>
            <a:pPr marL="342900"/>
            <a:r>
              <a:rPr lang="en-US" sz="2000" b="1" dirty="0" smtClean="0"/>
              <a:t> Click  Save.</a:t>
            </a:r>
          </a:p>
          <a:p>
            <a:pPr marL="0" indent="0"/>
            <a:endParaRPr lang="en-US" sz="1100" dirty="0" smtClean="0"/>
          </a:p>
          <a:p>
            <a:pPr marL="514350" indent="-514350"/>
            <a:endParaRPr lang="en-US" sz="1100" dirty="0"/>
          </a:p>
        </p:txBody>
      </p:sp>
      <p:sp>
        <p:nvSpPr>
          <p:cNvPr id="2" name="Title 1"/>
          <p:cNvSpPr>
            <a:spLocks noGrp="1"/>
          </p:cNvSpPr>
          <p:nvPr>
            <p:ph type="title"/>
          </p:nvPr>
        </p:nvSpPr>
        <p:spPr>
          <a:xfrm>
            <a:off x="381000" y="304800"/>
            <a:ext cx="8763000" cy="609600"/>
          </a:xfrm>
        </p:spPr>
        <p:txBody>
          <a:bodyPr>
            <a:noAutofit/>
          </a:bodyPr>
          <a:lstStyle/>
          <a:p>
            <a:r>
              <a:rPr lang="en-US" sz="3600" dirty="0" smtClean="0">
                <a:latin typeface="Arial Rounded MT Bold" pitchFamily="34" charset="0"/>
              </a:rPr>
              <a:t>Setting up a Site </a:t>
            </a:r>
            <a:r>
              <a:rPr lang="en-US" sz="3600" dirty="0">
                <a:latin typeface="Arial Rounded MT Bold" pitchFamily="34" charset="0"/>
              </a:rPr>
              <a:t>via </a:t>
            </a:r>
            <a:r>
              <a:rPr lang="en-US" sz="3600" dirty="0" smtClean="0">
                <a:latin typeface="Arial Rounded MT Bold" pitchFamily="34" charset="0"/>
              </a:rPr>
              <a:t>online Maintenance:</a:t>
            </a:r>
            <a:endParaRPr lang="en-US" sz="3600" dirty="0">
              <a:latin typeface="Arial Rounded MT Bold" pitchFamily="34" charset="0"/>
            </a:endParaRPr>
          </a:p>
        </p:txBody>
      </p:sp>
    </p:spTree>
    <p:extLst>
      <p:ext uri="{BB962C8B-B14F-4D97-AF65-F5344CB8AC3E}">
        <p14:creationId xmlns="" xmlns:p14="http://schemas.microsoft.com/office/powerpoint/2010/main" val="324705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fontScale="77500" lnSpcReduction="20000"/>
          </a:bodyPr>
          <a:lstStyle/>
          <a:p>
            <a:pPr marL="342900"/>
            <a:r>
              <a:rPr lang="en-US" sz="2000" b="1" dirty="0" smtClean="0"/>
              <a:t>A lot of the information on the Basic Site Data tab comes from whomever set up your site.  Try to obtain this information before you begin inputting your site data in AQS, else you will not be able to finish.  You can print the Basic Site Data screen in AQS  beforehand and fill it out.</a:t>
            </a:r>
          </a:p>
          <a:p>
            <a:pPr marL="342900"/>
            <a:r>
              <a:rPr lang="en-US" sz="2000" b="1" dirty="0" smtClean="0"/>
              <a:t>Obtain your Tribal Code from your AQS Regional Representative or the AQS Team. </a:t>
            </a:r>
          </a:p>
          <a:p>
            <a:pPr marL="342900"/>
            <a:r>
              <a:rPr lang="en-US" sz="2000" b="1" dirty="0" smtClean="0"/>
              <a:t>You determine your site id.  Review the sites you already have in AQS and decide upon a site or consult your regional representative regarding a Site Id</a:t>
            </a:r>
          </a:p>
          <a:p>
            <a:pPr marL="342900"/>
            <a:r>
              <a:rPr lang="en-US" sz="2000" b="1" dirty="0" smtClean="0"/>
              <a:t>To create a site you access Maintenance&gt;Site</a:t>
            </a:r>
          </a:p>
          <a:p>
            <a:pPr marL="342900"/>
            <a:r>
              <a:rPr lang="en-US" sz="2000" b="1" dirty="0" smtClean="0"/>
              <a:t>Be sure to click on the Cancel Query button to access input mode before you start inputting your site data</a:t>
            </a:r>
          </a:p>
          <a:p>
            <a:pPr marL="342900"/>
            <a:r>
              <a:rPr lang="en-US" sz="2000" b="1" dirty="0" smtClean="0"/>
              <a:t>Everything in bold on the Basic Site Data tab is required</a:t>
            </a:r>
          </a:p>
          <a:p>
            <a:pPr marL="342900"/>
            <a:r>
              <a:rPr lang="en-US" sz="2000" b="1" dirty="0" smtClean="0"/>
              <a:t>After you enter the information on the Basic Site Data tab up to and including the UTM –or- Lat/Long, click on the Lookup Geography button to populate the standard coordinates. </a:t>
            </a:r>
          </a:p>
          <a:p>
            <a:pPr marL="342900"/>
            <a:r>
              <a:rPr lang="en-US" sz="2000" b="1" dirty="0" smtClean="0"/>
              <a:t> The Agency Roles Tab&gt;Supporting Roles is Required</a:t>
            </a:r>
          </a:p>
          <a:p>
            <a:pPr marL="342900"/>
            <a:r>
              <a:rPr lang="en-US" sz="2000" b="1" dirty="0" smtClean="0"/>
              <a:t>Information is only required on the Basic Site Data Tab and Agency Roles tabs.  The other tabs are site specific and/or optional…or input is required only for certain pollutants (i.e. primary monitor periods tab)</a:t>
            </a:r>
          </a:p>
          <a:p>
            <a:pPr marL="342900"/>
            <a:r>
              <a:rPr lang="en-US" sz="2000" b="1" dirty="0" smtClean="0"/>
              <a:t>When the Status IND on Basic Site Data Tab changes from ‘F’ to  ‘P’ or Production Status your site is complete and you are done (Note: you must add a monitor for the  Status to change from ‘F’ to ‘P’).  When your site is at ‘F’ Status only you and members of your screening group can see it.  When your site is at ‘P’ status everyone can see your site.</a:t>
            </a:r>
          </a:p>
          <a:p>
            <a:pPr marL="342900"/>
            <a:r>
              <a:rPr lang="en-US" sz="2000" b="1" dirty="0" smtClean="0"/>
              <a:t>Use the AQS Data Coding Manual if your are unsure of any terms on the site form.</a:t>
            </a:r>
          </a:p>
          <a:p>
            <a:endParaRPr lang="en-US" sz="1200" dirty="0" smtClean="0"/>
          </a:p>
          <a:p>
            <a:endParaRPr lang="en-US" sz="1200" dirty="0"/>
          </a:p>
        </p:txBody>
      </p:sp>
      <p:sp>
        <p:nvSpPr>
          <p:cNvPr id="2" name="Title 1"/>
          <p:cNvSpPr>
            <a:spLocks noGrp="1"/>
          </p:cNvSpPr>
          <p:nvPr>
            <p:ph type="title"/>
          </p:nvPr>
        </p:nvSpPr>
        <p:spPr>
          <a:xfrm>
            <a:off x="457200" y="0"/>
            <a:ext cx="8229600" cy="411162"/>
          </a:xfrm>
        </p:spPr>
        <p:txBody>
          <a:bodyPr>
            <a:noAutofit/>
          </a:bodyPr>
          <a:lstStyle/>
          <a:p>
            <a:r>
              <a:rPr lang="en-US" sz="3600" dirty="0" smtClean="0">
                <a:latin typeface="Arial Rounded MT Bold" pitchFamily="34" charset="0"/>
              </a:rPr>
              <a:t>Tips to Creating a Site Online:</a:t>
            </a:r>
            <a:endParaRPr lang="en-US" sz="3600" dirty="0">
              <a:latin typeface="Arial Rounded MT Bold" pitchFamily="34" charset="0"/>
            </a:endParaRPr>
          </a:p>
        </p:txBody>
      </p:sp>
    </p:spTree>
    <p:extLst>
      <p:ext uri="{BB962C8B-B14F-4D97-AF65-F5344CB8AC3E}">
        <p14:creationId xmlns="" xmlns:p14="http://schemas.microsoft.com/office/powerpoint/2010/main" val="306964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534400" cy="914400"/>
          </a:xfrm>
        </p:spPr>
        <p:txBody>
          <a:bodyPr/>
          <a:lstStyle/>
          <a:p>
            <a:r>
              <a:rPr lang="en-US" dirty="0" smtClean="0">
                <a:latin typeface="Arial Rounded MT Bold" pitchFamily="34" charset="0"/>
              </a:rPr>
              <a:t>More tips to Creating a Site Online:</a:t>
            </a:r>
            <a:endParaRPr lang="en-US" dirty="0"/>
          </a:p>
        </p:txBody>
      </p:sp>
      <p:sp>
        <p:nvSpPr>
          <p:cNvPr id="3" name="Content Placeholder 2"/>
          <p:cNvSpPr>
            <a:spLocks noGrp="1"/>
          </p:cNvSpPr>
          <p:nvPr>
            <p:ph idx="1"/>
          </p:nvPr>
        </p:nvSpPr>
        <p:spPr>
          <a:xfrm>
            <a:off x="914400" y="1143000"/>
            <a:ext cx="7772400" cy="5212560"/>
          </a:xfrm>
        </p:spPr>
        <p:txBody>
          <a:bodyPr>
            <a:normAutofit fontScale="85000" lnSpcReduction="20000"/>
          </a:bodyPr>
          <a:lstStyle/>
          <a:p>
            <a:pPr marL="0" indent="0"/>
            <a:r>
              <a:rPr lang="en-US" sz="3200" dirty="0" smtClean="0"/>
              <a:t> To refresh, re-query  your site by clicking on the enter query button.  Enter your tribal code and site id, and then click on the Execute Query button.  Click on the  ‘Check Completeness’ button at the bottom of the Basic Site form and note any  errors or missing data to fix.  Fix any errors and Save again.  Note: until you add your first  monitor you will always have one Relational Error (‘To enter a new Site record, you must enter at least one Monitor record’)</a:t>
            </a:r>
            <a:r>
              <a:rPr lang="en-US" sz="3200" dirty="0" smtClean="0">
                <a:solidFill>
                  <a:srgbClr val="FF0000"/>
                </a:solidFill>
              </a:rPr>
              <a:t>  </a:t>
            </a:r>
            <a:r>
              <a:rPr lang="en-US" sz="3200" dirty="0" smtClean="0"/>
              <a:t>specified when you click on the Check Completeness button…this should be the only error you have. </a:t>
            </a:r>
            <a:r>
              <a:rPr lang="en-US" sz="3200" dirty="0" smtClean="0">
                <a:solidFill>
                  <a:srgbClr val="FF0000"/>
                </a:solidFill>
              </a:rPr>
              <a:t> </a:t>
            </a:r>
          </a:p>
          <a:p>
            <a:pPr marL="0" indent="0"/>
            <a:r>
              <a:rPr lang="en-US" sz="3200" dirty="0" smtClean="0"/>
              <a:t> Your site will have a ‘F’ Status </a:t>
            </a:r>
            <a:r>
              <a:rPr lang="en-US" sz="3200" dirty="0" err="1" smtClean="0"/>
              <a:t>Ind</a:t>
            </a:r>
            <a:r>
              <a:rPr lang="en-US" sz="3200" dirty="0" smtClean="0"/>
              <a:t> until you add your first monitor at the site.  Once you add your first monitor the Site Status </a:t>
            </a:r>
            <a:r>
              <a:rPr lang="en-US" sz="3200" dirty="0" err="1" smtClean="0"/>
              <a:t>Ind</a:t>
            </a:r>
            <a:r>
              <a:rPr lang="en-US" sz="3200" dirty="0" smtClean="0"/>
              <a:t> will change to ‘P’ (Production)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81</TotalTime>
  <Words>1317</Words>
  <Application>Microsoft Office PowerPoint</Application>
  <PresentationFormat>On-screen Show (4:3)</PresentationFormat>
  <Paragraphs>71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Creating a Site in AQS: </vt:lpstr>
      <vt:lpstr>Site ID attributes</vt:lpstr>
      <vt:lpstr>Site Id:</vt:lpstr>
      <vt:lpstr>Steps for inputting a site via online Maintenance</vt:lpstr>
      <vt:lpstr>Setting up a Site via online Maintenance:</vt:lpstr>
      <vt:lpstr>Tips to Creating a Site Online:</vt:lpstr>
      <vt:lpstr>More tips to Creating a Site Online:</vt:lpstr>
    </vt:vector>
  </TitlesOfParts>
  <Company>Northern Arizona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Monitor via Online Maintenance</dc:title>
  <dc:creator>melinda</dc:creator>
  <cp:lastModifiedBy>melinda</cp:lastModifiedBy>
  <cp:revision>11</cp:revision>
  <dcterms:created xsi:type="dcterms:W3CDTF">2014-11-07T18:11:48Z</dcterms:created>
  <dcterms:modified xsi:type="dcterms:W3CDTF">2014-11-07T19:35:02Z</dcterms:modified>
</cp:coreProperties>
</file>