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81" r:id="rId3"/>
    <p:sldId id="287" r:id="rId4"/>
    <p:sldId id="278" r:id="rId5"/>
    <p:sldId id="303" r:id="rId6"/>
    <p:sldId id="285" r:id="rId7"/>
    <p:sldId id="293" r:id="rId8"/>
    <p:sldId id="295" r:id="rId9"/>
    <p:sldId id="283" r:id="rId10"/>
    <p:sldId id="284" r:id="rId11"/>
    <p:sldId id="257" r:id="rId12"/>
    <p:sldId id="304" r:id="rId13"/>
    <p:sldId id="312" r:id="rId14"/>
    <p:sldId id="316" r:id="rId15"/>
    <p:sldId id="313" r:id="rId16"/>
    <p:sldId id="309" r:id="rId17"/>
    <p:sldId id="306" r:id="rId18"/>
    <p:sldId id="308" r:id="rId19"/>
    <p:sldId id="315" r:id="rId20"/>
    <p:sldId id="307" r:id="rId21"/>
    <p:sldId id="305" r:id="rId22"/>
    <p:sldId id="317" r:id="rId23"/>
    <p:sldId id="29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5755" autoAdjust="0"/>
  </p:normalViewPr>
  <p:slideViewPr>
    <p:cSldViewPr>
      <p:cViewPr>
        <p:scale>
          <a:sx n="66" d="100"/>
          <a:sy n="66" d="100"/>
        </p:scale>
        <p:origin x="-1494" y="-372"/>
      </p:cViewPr>
      <p:guideLst>
        <p:guide orient="horz" pos="2160"/>
        <p:guide pos="2880"/>
      </p:guideLst>
    </p:cSldViewPr>
  </p:slideViewPr>
  <p:notesTextViewPr>
    <p:cViewPr>
      <p:scale>
        <a:sx n="66" d="100"/>
        <a:sy n="66" d="100"/>
      </p:scale>
      <p:origin x="0" y="0"/>
    </p:cViewPr>
  </p:notesTextViewPr>
  <p:sorterViewPr>
    <p:cViewPr>
      <p:scale>
        <a:sx n="100" d="100"/>
        <a:sy n="100" d="100"/>
      </p:scale>
      <p:origin x="0" y="3696"/>
    </p:cViewPr>
  </p:sorter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36B7A-4A4C-4457-BF34-9A52FA94C8BC}" type="datetimeFigureOut">
              <a:rPr lang="en-US" smtClean="0"/>
              <a:t>9/12/2014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5414A0-3103-41B1-A2B1-598D1B803EB1}" type="slidenum">
              <a:rPr lang="en-US" smtClean="0"/>
              <a:t>‹#›</a:t>
            </a:fld>
            <a:endParaRPr lang="en-US"/>
          </a:p>
        </p:txBody>
      </p:sp>
    </p:spTree>
    <p:extLst>
      <p:ext uri="{BB962C8B-B14F-4D97-AF65-F5344CB8AC3E}">
        <p14:creationId xmlns:p14="http://schemas.microsoft.com/office/powerpoint/2010/main" val="384672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a:t>
            </a:fld>
            <a:endParaRPr lang="en-US"/>
          </a:p>
        </p:txBody>
      </p:sp>
    </p:spTree>
    <p:extLst>
      <p:ext uri="{BB962C8B-B14F-4D97-AF65-F5344CB8AC3E}">
        <p14:creationId xmlns:p14="http://schemas.microsoft.com/office/powerpoint/2010/main" val="413752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Tangent</a:t>
            </a:r>
            <a:r>
              <a:rPr lang="en-US" b="1" baseline="0" dirty="0" smtClean="0"/>
              <a:t> Roads  - </a:t>
            </a:r>
            <a:r>
              <a:rPr lang="en-US" sz="1200" b="0" i="0" u="none" strike="noStrike" kern="1200" baseline="0" dirty="0" smtClean="0">
                <a:solidFill>
                  <a:schemeClr val="tx1"/>
                </a:solidFill>
                <a:latin typeface="+mn-lt"/>
                <a:ea typeface="+mn-ea"/>
                <a:cs typeface="+mn-cs"/>
              </a:rPr>
              <a:t>The monitor's relationship to nearby streets may be described by using the MG transaction.  If either tangent street number or distance from monitor is valued, the other must also be valued. Similarly, one may not be deleted without also deleting the other.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Open Path Number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Description: The specific open path number registered at the site that the monitoring data and monitor represent. The number must be registered at the site before it can be identified by the monitor. </a:t>
            </a:r>
          </a:p>
          <a:p>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Enter tribal code in addition to the state , county and  site.  This will associate the  tribal code with your state, county and site.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10</a:t>
            </a:fld>
            <a:endParaRPr lang="en-US"/>
          </a:p>
        </p:txBody>
      </p:sp>
    </p:spTree>
    <p:extLst>
      <p:ext uri="{BB962C8B-B14F-4D97-AF65-F5344CB8AC3E}">
        <p14:creationId xmlns:p14="http://schemas.microsoft.com/office/powerpoint/2010/main" val="95038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11</a:t>
            </a:fld>
            <a:endParaRPr lang="en-US"/>
          </a:p>
        </p:txBody>
      </p:sp>
    </p:spTree>
    <p:extLst>
      <p:ext uri="{BB962C8B-B14F-4D97-AF65-F5344CB8AC3E}">
        <p14:creationId xmlns:p14="http://schemas.microsoft.com/office/powerpoint/2010/main" val="3997697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site and additional</a:t>
            </a:r>
            <a:r>
              <a:rPr lang="en-US" baseline="0" dirty="0" smtClean="0"/>
              <a:t> site data in on AA transaction</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12</a:t>
            </a:fld>
            <a:endParaRPr lang="en-US"/>
          </a:p>
        </p:txBody>
      </p:sp>
    </p:spTree>
    <p:extLst>
      <p:ext uri="{BB962C8B-B14F-4D97-AF65-F5344CB8AC3E}">
        <p14:creationId xmlns:p14="http://schemas.microsoft.com/office/powerpoint/2010/main" val="2008841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13</a:t>
            </a:fld>
            <a:endParaRPr lang="en-US"/>
          </a:p>
        </p:txBody>
      </p:sp>
    </p:spTree>
    <p:extLst>
      <p:ext uri="{BB962C8B-B14F-4D97-AF65-F5344CB8AC3E}">
        <p14:creationId xmlns:p14="http://schemas.microsoft.com/office/powerpoint/2010/main" val="4293415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14</a:t>
            </a:fld>
            <a:endParaRPr lang="en-US"/>
          </a:p>
        </p:txBody>
      </p:sp>
    </p:spTree>
    <p:extLst>
      <p:ext uri="{BB962C8B-B14F-4D97-AF65-F5344CB8AC3E}">
        <p14:creationId xmlns:p14="http://schemas.microsoft.com/office/powerpoint/2010/main" val="2541331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create a  monitor online or in Batch.  For Batch you can use a delimited or XML file.  </a:t>
            </a:r>
            <a:endParaRPr lang="en-US" dirty="0"/>
          </a:p>
        </p:txBody>
      </p:sp>
      <p:sp>
        <p:nvSpPr>
          <p:cNvPr id="4" name="Slide Number Placeholder 3"/>
          <p:cNvSpPr>
            <a:spLocks noGrp="1"/>
          </p:cNvSpPr>
          <p:nvPr>
            <p:ph type="sldNum" sz="quarter" idx="10"/>
          </p:nvPr>
        </p:nvSpPr>
        <p:spPr/>
        <p:txBody>
          <a:bodyPr/>
          <a:lstStyle/>
          <a:p>
            <a:fld id="{2F969143-58CE-464F-8B92-2C3BCCBCF975}" type="slidenum">
              <a:rPr lang="en-US" smtClean="0"/>
              <a:t>15</a:t>
            </a:fld>
            <a:endParaRPr lang="en-US"/>
          </a:p>
        </p:txBody>
      </p:sp>
    </p:spTree>
    <p:extLst>
      <p:ext uri="{BB962C8B-B14F-4D97-AF65-F5344CB8AC3E}">
        <p14:creationId xmlns:p14="http://schemas.microsoft.com/office/powerpoint/2010/main" val="1969564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16</a:t>
            </a:fld>
            <a:endParaRPr lang="en-US"/>
          </a:p>
        </p:txBody>
      </p:sp>
    </p:spTree>
    <p:extLst>
      <p:ext uri="{BB962C8B-B14F-4D97-AF65-F5344CB8AC3E}">
        <p14:creationId xmlns:p14="http://schemas.microsoft.com/office/powerpoint/2010/main" val="3063883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Enter</a:t>
            </a:r>
            <a:r>
              <a:rPr lang="en-US" baseline="0" dirty="0" smtClean="0"/>
              <a:t> Monitor data on the applicable active tabs and save.  </a:t>
            </a:r>
            <a:endParaRPr lang="en-US" dirty="0"/>
          </a:p>
        </p:txBody>
      </p:sp>
      <p:sp>
        <p:nvSpPr>
          <p:cNvPr id="4" name="Slide Number Placeholder 3"/>
          <p:cNvSpPr>
            <a:spLocks noGrp="1"/>
          </p:cNvSpPr>
          <p:nvPr>
            <p:ph type="sldNum" sz="quarter" idx="10"/>
          </p:nvPr>
        </p:nvSpPr>
        <p:spPr/>
        <p:txBody>
          <a:bodyPr/>
          <a:lstStyle/>
          <a:p>
            <a:fld id="{2F969143-58CE-464F-8B92-2C3BCCBCF975}" type="slidenum">
              <a:rPr lang="en-US" smtClean="0"/>
              <a:t>17</a:t>
            </a:fld>
            <a:endParaRPr lang="en-US"/>
          </a:p>
        </p:txBody>
      </p:sp>
    </p:spTree>
    <p:extLst>
      <p:ext uri="{BB962C8B-B14F-4D97-AF65-F5344CB8AC3E}">
        <p14:creationId xmlns:p14="http://schemas.microsoft.com/office/powerpoint/2010/main" val="2262469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18</a:t>
            </a:fld>
            <a:endParaRPr lang="en-US"/>
          </a:p>
        </p:txBody>
      </p:sp>
    </p:spTree>
    <p:extLst>
      <p:ext uri="{BB962C8B-B14F-4D97-AF65-F5344CB8AC3E}">
        <p14:creationId xmlns:p14="http://schemas.microsoft.com/office/powerpoint/2010/main" val="3713193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19</a:t>
            </a:fld>
            <a:endParaRPr lang="en-US"/>
          </a:p>
        </p:txBody>
      </p:sp>
    </p:spTree>
    <p:extLst>
      <p:ext uri="{BB962C8B-B14F-4D97-AF65-F5344CB8AC3E}">
        <p14:creationId xmlns:p14="http://schemas.microsoft.com/office/powerpoint/2010/main" val="200884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 agenda.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2</a:t>
            </a:fld>
            <a:endParaRPr lang="en-US"/>
          </a:p>
        </p:txBody>
      </p:sp>
    </p:spTree>
    <p:extLst>
      <p:ext uri="{BB962C8B-B14F-4D97-AF65-F5344CB8AC3E}">
        <p14:creationId xmlns:p14="http://schemas.microsoft.com/office/powerpoint/2010/main" val="3667615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Old AQS Manual</a:t>
            </a:r>
          </a:p>
          <a:p>
            <a:endParaRPr lang="en-US" baseline="0" dirty="0" smtClean="0"/>
          </a:p>
          <a:p>
            <a:r>
              <a:rPr lang="en-US" baseline="0" dirty="0" smtClean="0"/>
              <a:t>Request AQS Team – add to website</a:t>
            </a:r>
            <a:endParaRPr lang="en-US" dirty="0"/>
          </a:p>
        </p:txBody>
      </p:sp>
      <p:sp>
        <p:nvSpPr>
          <p:cNvPr id="4" name="Slide Number Placeholder 3"/>
          <p:cNvSpPr>
            <a:spLocks noGrp="1"/>
          </p:cNvSpPr>
          <p:nvPr>
            <p:ph type="sldNum" sz="quarter" idx="10"/>
          </p:nvPr>
        </p:nvSpPr>
        <p:spPr/>
        <p:txBody>
          <a:bodyPr/>
          <a:lstStyle/>
          <a:p>
            <a:fld id="{2F969143-58CE-464F-8B92-2C3BCCBCF975}" type="slidenum">
              <a:rPr lang="en-US" smtClean="0"/>
              <a:t>20</a:t>
            </a:fld>
            <a:endParaRPr lang="en-US"/>
          </a:p>
        </p:txBody>
      </p:sp>
    </p:spTree>
    <p:extLst>
      <p:ext uri="{BB962C8B-B14F-4D97-AF65-F5344CB8AC3E}">
        <p14:creationId xmlns:p14="http://schemas.microsoft.com/office/powerpoint/2010/main" val="256823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21</a:t>
            </a:fld>
            <a:endParaRPr lang="en-US"/>
          </a:p>
        </p:txBody>
      </p:sp>
    </p:spTree>
    <p:extLst>
      <p:ext uri="{BB962C8B-B14F-4D97-AF65-F5344CB8AC3E}">
        <p14:creationId xmlns:p14="http://schemas.microsoft.com/office/powerpoint/2010/main" val="358302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23</a:t>
            </a:fld>
            <a:endParaRPr lang="en-US"/>
          </a:p>
        </p:txBody>
      </p:sp>
    </p:spTree>
    <p:extLst>
      <p:ext uri="{BB962C8B-B14F-4D97-AF65-F5344CB8AC3E}">
        <p14:creationId xmlns:p14="http://schemas.microsoft.com/office/powerpoint/2010/main" val="399780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3</a:t>
            </a:fld>
            <a:endParaRPr lang="en-US"/>
          </a:p>
        </p:txBody>
      </p:sp>
    </p:spTree>
    <p:extLst>
      <p:ext uri="{BB962C8B-B14F-4D97-AF65-F5344CB8AC3E}">
        <p14:creationId xmlns:p14="http://schemas.microsoft.com/office/powerpoint/2010/main" val="429341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create a  site online or in Batch.  For Batch you can use a delimited or XML file.  </a:t>
            </a:r>
            <a:endParaRPr lang="en-US" dirty="0"/>
          </a:p>
        </p:txBody>
      </p:sp>
      <p:sp>
        <p:nvSpPr>
          <p:cNvPr id="4" name="Slide Number Placeholder 3"/>
          <p:cNvSpPr>
            <a:spLocks noGrp="1"/>
          </p:cNvSpPr>
          <p:nvPr>
            <p:ph type="sldNum" sz="quarter" idx="10"/>
          </p:nvPr>
        </p:nvSpPr>
        <p:spPr/>
        <p:txBody>
          <a:bodyPr/>
          <a:lstStyle/>
          <a:p>
            <a:fld id="{2F969143-58CE-464F-8B92-2C3BCCBCF975}" type="slidenum">
              <a:rPr lang="en-US" smtClean="0"/>
              <a:t>4</a:t>
            </a:fld>
            <a:endParaRPr lang="en-US"/>
          </a:p>
        </p:txBody>
      </p:sp>
    </p:spTree>
    <p:extLst>
      <p:ext uri="{BB962C8B-B14F-4D97-AF65-F5344CB8AC3E}">
        <p14:creationId xmlns:p14="http://schemas.microsoft.com/office/powerpoint/2010/main" val="196956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5</a:t>
            </a:fld>
            <a:endParaRPr lang="en-US"/>
          </a:p>
        </p:txBody>
      </p:sp>
    </p:spTree>
    <p:extLst>
      <p:ext uri="{BB962C8B-B14F-4D97-AF65-F5344CB8AC3E}">
        <p14:creationId xmlns:p14="http://schemas.microsoft.com/office/powerpoint/2010/main" val="210940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a:t>
            </a:r>
            <a:r>
              <a:rPr lang="en-US" baseline="0" dirty="0" smtClean="0"/>
              <a:t>e is the AQS Online Site Form.  Print this slide or t</a:t>
            </a:r>
            <a:r>
              <a:rPr lang="en-US" dirty="0" smtClean="0"/>
              <a:t>ake</a:t>
            </a:r>
            <a:r>
              <a:rPr lang="en-US" baseline="0" dirty="0" smtClean="0"/>
              <a:t> a screen shot of the screen in AQS and obtain this information prior to accessing AQS.   This is information that the person who sets up the site will have.  </a:t>
            </a:r>
          </a:p>
          <a:p>
            <a:r>
              <a:rPr lang="en-US" baseline="0" dirty="0" smtClean="0"/>
              <a:t>You will also need to determine your site id.</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6</a:t>
            </a:fld>
            <a:endParaRPr lang="en-US"/>
          </a:p>
        </p:txBody>
      </p:sp>
    </p:spTree>
    <p:extLst>
      <p:ext uri="{BB962C8B-B14F-4D97-AF65-F5344CB8AC3E}">
        <p14:creationId xmlns:p14="http://schemas.microsoft.com/office/powerpoint/2010/main" val="356343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some information about the Site</a:t>
            </a:r>
            <a:r>
              <a:rPr lang="en-US" baseline="0" dirty="0" smtClean="0"/>
              <a:t> ID from the AQS Data Coding Manual.</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7</a:t>
            </a:fld>
            <a:endParaRPr lang="en-US"/>
          </a:p>
        </p:txBody>
      </p:sp>
    </p:spTree>
    <p:extLst>
      <p:ext uri="{BB962C8B-B14F-4D97-AF65-F5344CB8AC3E}">
        <p14:creationId xmlns:p14="http://schemas.microsoft.com/office/powerpoint/2010/main" val="210251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are the site id attributes.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2.2.6 Key Fields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Certain mandatory fields are also labeled as “Key” fields. These fields are used to uniquely identify specific data in the database. For example, for a Monitor Sampling Period, the Date Sampling Began, is a key field. It, along with {state, county, site, parameter, and POC} uniquely identifies one row of data in the database. Key fields are always mandatory for all Action Indicators, and key fields cannot be modified by an update transaction. </a:t>
            </a:r>
            <a:endParaRPr lang="en-US" dirty="0"/>
          </a:p>
        </p:txBody>
      </p:sp>
      <p:sp>
        <p:nvSpPr>
          <p:cNvPr id="4" name="Slide Number Placeholder 3"/>
          <p:cNvSpPr>
            <a:spLocks noGrp="1"/>
          </p:cNvSpPr>
          <p:nvPr>
            <p:ph type="sldNum" sz="quarter" idx="10"/>
          </p:nvPr>
        </p:nvSpPr>
        <p:spPr/>
        <p:txBody>
          <a:bodyPr/>
          <a:lstStyle/>
          <a:p>
            <a:fld id="{185414A0-3103-41B1-A2B1-598D1B803EB1}" type="slidenum">
              <a:rPr lang="en-US" smtClean="0"/>
              <a:t>8</a:t>
            </a:fld>
            <a:endParaRPr lang="en-US"/>
          </a:p>
        </p:txBody>
      </p:sp>
    </p:spTree>
    <p:extLst>
      <p:ext uri="{BB962C8B-B14F-4D97-AF65-F5344CB8AC3E}">
        <p14:creationId xmlns:p14="http://schemas.microsoft.com/office/powerpoint/2010/main" val="3433554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5414A0-3103-41B1-A2B1-598D1B803EB1}" type="slidenum">
              <a:rPr lang="en-US" smtClean="0"/>
              <a:t>9</a:t>
            </a:fld>
            <a:endParaRPr lang="en-US"/>
          </a:p>
        </p:txBody>
      </p:sp>
    </p:spTree>
    <p:extLst>
      <p:ext uri="{BB962C8B-B14F-4D97-AF65-F5344CB8AC3E}">
        <p14:creationId xmlns:p14="http://schemas.microsoft.com/office/powerpoint/2010/main" val="1670830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DB5E3A-1969-4C23-9715-770FE6055FB8}" type="datetimeFigureOut">
              <a:rPr lang="en-US" smtClean="0"/>
              <a:t>9/12/2014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77431B6-8B6C-4550-879D-DB0E8E68CE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77431B6-8B6C-4550-879D-DB0E8E68CE2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DB5E3A-1969-4C23-9715-770FE6055FB8}" type="datetimeFigureOut">
              <a:rPr lang="en-US" smtClean="0"/>
              <a:t>9/12/2014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DB5E3A-1969-4C23-9715-770FE6055FB8}" type="datetimeFigureOut">
              <a:rPr lang="en-US" smtClean="0"/>
              <a:t>9/12/2014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7431B6-8B6C-4550-879D-DB0E8E68CE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DB5E3A-1969-4C23-9715-770FE6055FB8}" type="datetimeFigureOut">
              <a:rPr lang="en-US" smtClean="0"/>
              <a:t>9/12/2014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77431B6-8B6C-4550-879D-DB0E8E68CE2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DB5E3A-1969-4C23-9715-770FE6055FB8}" type="datetimeFigureOut">
              <a:rPr lang="en-US" smtClean="0"/>
              <a:t>9/12/2014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77431B6-8B6C-4550-879D-DB0E8E68CE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pa.gov/ttn/airs/airsaqs/manuals/AQS%20Input%20Transaction%20Formats%20v2_17.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epa.gov/ttn/airs/airsaqs/manuals/AQS_Data_Coding_Manual.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AQS Users </a:t>
            </a:r>
            <a:r>
              <a:rPr lang="en-US" smtClean="0"/>
              <a:t>Tribal Q&amp;A   </a:t>
            </a:r>
            <a:r>
              <a:rPr lang="en-US" dirty="0" smtClean="0"/>
              <a:t>Session</a:t>
            </a:r>
            <a:endParaRPr lang="en-US" dirty="0"/>
          </a:p>
        </p:txBody>
      </p:sp>
      <p:sp>
        <p:nvSpPr>
          <p:cNvPr id="3" name="Subtitle 2"/>
          <p:cNvSpPr>
            <a:spLocks noGrp="1"/>
          </p:cNvSpPr>
          <p:nvPr>
            <p:ph type="subTitle" idx="1"/>
          </p:nvPr>
        </p:nvSpPr>
        <p:spPr/>
        <p:txBody>
          <a:bodyPr/>
          <a:lstStyle/>
          <a:p>
            <a:r>
              <a:rPr lang="en-US" dirty="0" smtClean="0"/>
              <a:t>September 10, 2014</a:t>
            </a:r>
            <a:endParaRPr lang="en-US" dirty="0"/>
          </a:p>
        </p:txBody>
      </p:sp>
    </p:spTree>
    <p:extLst>
      <p:ext uri="{BB962C8B-B14F-4D97-AF65-F5344CB8AC3E}">
        <p14:creationId xmlns:p14="http://schemas.microsoft.com/office/powerpoint/2010/main" val="3807483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sz="4400" dirty="0" smtClean="0"/>
              <a:t>12.  Continue to enter the rest of the required fields (in Bold) on the Basic Site Data tab</a:t>
            </a:r>
          </a:p>
          <a:p>
            <a:pPr marL="0" indent="0">
              <a:buNone/>
            </a:pPr>
            <a:endParaRPr lang="en-US" sz="4400" dirty="0" smtClean="0"/>
          </a:p>
          <a:p>
            <a:pPr marL="0" indent="0">
              <a:buNone/>
            </a:pPr>
            <a:r>
              <a:rPr lang="en-US" sz="4400" dirty="0" smtClean="0"/>
              <a:t>13.  Optional: Click on the ‘Additional Site Data’ tab and enter any site meta data; else leave blank</a:t>
            </a:r>
          </a:p>
          <a:p>
            <a:pPr marL="0" indent="0">
              <a:buNone/>
            </a:pPr>
            <a:endParaRPr lang="en-US" sz="4400" dirty="0" smtClean="0"/>
          </a:p>
          <a:p>
            <a:pPr marL="0" indent="0">
              <a:buNone/>
            </a:pPr>
            <a:r>
              <a:rPr lang="en-US" sz="4400" dirty="0" smtClean="0"/>
              <a:t>14.  Required: Click on the Agency Roles tab and enter a Supporting Role and Date</a:t>
            </a:r>
          </a:p>
          <a:p>
            <a:pPr marL="0" indent="0">
              <a:buNone/>
            </a:pPr>
            <a:endParaRPr lang="en-US" sz="4400" dirty="0" smtClean="0"/>
          </a:p>
          <a:p>
            <a:pPr marL="0" indent="0">
              <a:buNone/>
            </a:pPr>
            <a:r>
              <a:rPr lang="en-US" sz="4400" dirty="0" smtClean="0"/>
              <a:t>15.  Access Tangent Roles tab and specify if your site has one; else leave blank</a:t>
            </a:r>
          </a:p>
          <a:p>
            <a:pPr marL="0" indent="0">
              <a:buNone/>
            </a:pPr>
            <a:endParaRPr lang="en-US" sz="4400" dirty="0" smtClean="0"/>
          </a:p>
          <a:p>
            <a:pPr marL="0" indent="0">
              <a:buNone/>
            </a:pPr>
            <a:r>
              <a:rPr lang="en-US" sz="4400" dirty="0" smtClean="0"/>
              <a:t>16.  Access Open Paths and specify if your site has one; else leave blank</a:t>
            </a:r>
          </a:p>
          <a:p>
            <a:pPr marL="0" indent="0">
              <a:buNone/>
            </a:pPr>
            <a:endParaRPr lang="en-US" sz="4400" dirty="0" smtClean="0"/>
          </a:p>
          <a:p>
            <a:pPr marL="0" indent="0">
              <a:buNone/>
            </a:pPr>
            <a:r>
              <a:rPr lang="en-US" sz="4400" dirty="0" smtClean="0"/>
              <a:t>17.  Access Comments tab and specify comment if  you want to specify a comment for your site; else leave blank</a:t>
            </a:r>
          </a:p>
          <a:p>
            <a:pPr marL="0" indent="0">
              <a:buNone/>
            </a:pPr>
            <a:endParaRPr lang="en-US" sz="4400" dirty="0" smtClean="0"/>
          </a:p>
          <a:p>
            <a:pPr marL="0" indent="0">
              <a:buNone/>
            </a:pPr>
            <a:r>
              <a:rPr lang="en-US" sz="4400" dirty="0" smtClean="0"/>
              <a:t>18.  Do not specify anything on the Primary Monitor Periods tab at this point.  </a:t>
            </a:r>
          </a:p>
          <a:p>
            <a:pPr marL="0" indent="0">
              <a:buNone/>
            </a:pPr>
            <a:r>
              <a:rPr lang="en-US" sz="4400" dirty="0" smtClean="0"/>
              <a:t> </a:t>
            </a:r>
          </a:p>
          <a:p>
            <a:pPr marL="0" indent="0">
              <a:buNone/>
            </a:pPr>
            <a:r>
              <a:rPr lang="en-US" sz="4400" dirty="0" smtClean="0"/>
              <a:t>19.  Go back to the  Basic Site Data tab.</a:t>
            </a:r>
          </a:p>
          <a:p>
            <a:pPr marL="0" indent="0">
              <a:buNone/>
            </a:pPr>
            <a:endParaRPr lang="en-US" sz="4400" dirty="0" smtClean="0"/>
          </a:p>
          <a:p>
            <a:pPr marL="0" indent="0">
              <a:buNone/>
            </a:pPr>
            <a:r>
              <a:rPr lang="en-US" sz="4400" dirty="0" smtClean="0"/>
              <a:t>20.  Click  Save.</a:t>
            </a:r>
          </a:p>
          <a:p>
            <a:pPr marL="0" indent="0">
              <a:buNone/>
            </a:pPr>
            <a:endParaRPr lang="en-US" sz="4400" dirty="0" smtClean="0"/>
          </a:p>
          <a:p>
            <a:pPr marL="0" indent="0">
              <a:buNone/>
            </a:pPr>
            <a:r>
              <a:rPr lang="en-US" sz="4400" dirty="0" smtClean="0"/>
              <a:t>21.  To refresh, re-query  your site by clicking on the enter query button.  Enter your tribal code and site id, and then click on the Execute Query button.  Click on the  ‘Check Completeness’ button </a:t>
            </a:r>
            <a:r>
              <a:rPr lang="en-US" sz="4400" dirty="0"/>
              <a:t>at the bottom of the Basic Site </a:t>
            </a:r>
            <a:r>
              <a:rPr lang="en-US" sz="4400" dirty="0" smtClean="0"/>
              <a:t>form and note </a:t>
            </a:r>
            <a:r>
              <a:rPr lang="en-US" sz="4400" dirty="0"/>
              <a:t>any </a:t>
            </a:r>
            <a:r>
              <a:rPr lang="en-US" sz="4400" dirty="0" smtClean="0"/>
              <a:t> errors </a:t>
            </a:r>
            <a:r>
              <a:rPr lang="en-US" sz="4400" dirty="0"/>
              <a:t>or missing data to fix.  Fix </a:t>
            </a:r>
            <a:r>
              <a:rPr lang="en-US" sz="4400" dirty="0" smtClean="0"/>
              <a:t>any errors and Save again.  Note: until you add your first  monitor you will always have one </a:t>
            </a:r>
            <a:r>
              <a:rPr lang="en-US" sz="4400" dirty="0"/>
              <a:t>Relational Error </a:t>
            </a:r>
            <a:r>
              <a:rPr lang="en-US" sz="4400" dirty="0" smtClean="0"/>
              <a:t>(‘To </a:t>
            </a:r>
            <a:r>
              <a:rPr lang="en-US" sz="4400" dirty="0"/>
              <a:t>enter a new Site record, you must enter at least one Monitor </a:t>
            </a:r>
            <a:r>
              <a:rPr lang="en-US" sz="4400" dirty="0" smtClean="0"/>
              <a:t>record’)</a:t>
            </a:r>
            <a:r>
              <a:rPr lang="en-US" sz="4400" dirty="0" smtClean="0">
                <a:solidFill>
                  <a:srgbClr val="FF0000"/>
                </a:solidFill>
              </a:rPr>
              <a:t>  </a:t>
            </a:r>
            <a:r>
              <a:rPr lang="en-US" sz="4400" dirty="0" smtClean="0"/>
              <a:t>specified when you click on the Check Completeness button…this should be the only error you have. </a:t>
            </a:r>
            <a:r>
              <a:rPr lang="en-US" sz="4400" dirty="0" smtClean="0">
                <a:solidFill>
                  <a:srgbClr val="FF0000"/>
                </a:solidFill>
              </a:rPr>
              <a:t> </a:t>
            </a:r>
          </a:p>
          <a:p>
            <a:pPr marL="0" indent="0">
              <a:buNone/>
            </a:pPr>
            <a:endParaRPr lang="en-US" sz="4400" dirty="0" smtClean="0"/>
          </a:p>
          <a:p>
            <a:pPr marL="0" indent="0">
              <a:buNone/>
            </a:pPr>
            <a:r>
              <a:rPr lang="en-US" sz="4400" dirty="0" smtClean="0"/>
              <a:t>22. Your site will have a ‘F’ Status </a:t>
            </a:r>
            <a:r>
              <a:rPr lang="en-US" sz="4400" dirty="0" err="1" smtClean="0"/>
              <a:t>Ind</a:t>
            </a:r>
            <a:r>
              <a:rPr lang="en-US" sz="4400" dirty="0" smtClean="0"/>
              <a:t> until you add your first monitor at the site.  Once you add your first monitor the Site Status </a:t>
            </a:r>
            <a:r>
              <a:rPr lang="en-US" sz="4400" dirty="0" err="1" smtClean="0"/>
              <a:t>Ind</a:t>
            </a:r>
            <a:r>
              <a:rPr lang="en-US" sz="4400" dirty="0" smtClean="0"/>
              <a:t> will change to ‘P’ (Production)</a:t>
            </a:r>
          </a:p>
          <a:p>
            <a:pPr marL="0" indent="0">
              <a:buNone/>
            </a:pPr>
            <a:endParaRPr lang="en-US" sz="6200" dirty="0"/>
          </a:p>
          <a:p>
            <a:pPr marL="0" indent="0">
              <a:buNone/>
            </a:pPr>
            <a:r>
              <a:rPr lang="en-US" sz="6200" dirty="0" smtClean="0"/>
              <a:t> </a:t>
            </a:r>
            <a:endParaRPr lang="en-US" dirty="0" smtClean="0"/>
          </a:p>
          <a:p>
            <a:pPr marL="514350" indent="-514350">
              <a:buAutoNum type="arabicPeriod" startAt="8"/>
            </a:pPr>
            <a:endParaRPr lang="en-US" dirty="0"/>
          </a:p>
        </p:txBody>
      </p:sp>
      <p:sp>
        <p:nvSpPr>
          <p:cNvPr id="2" name="Title 1"/>
          <p:cNvSpPr>
            <a:spLocks noGrp="1"/>
          </p:cNvSpPr>
          <p:nvPr>
            <p:ph type="title"/>
          </p:nvPr>
        </p:nvSpPr>
        <p:spPr/>
        <p:txBody>
          <a:bodyPr>
            <a:normAutofit/>
          </a:bodyPr>
          <a:lstStyle/>
          <a:p>
            <a:r>
              <a:rPr lang="en-US" sz="3200" dirty="0"/>
              <a:t>Steps for inputting a site via online Maintenance</a:t>
            </a:r>
          </a:p>
        </p:txBody>
      </p:sp>
    </p:spTree>
    <p:extLst>
      <p:ext uri="{BB962C8B-B14F-4D97-AF65-F5344CB8AC3E}">
        <p14:creationId xmlns:p14="http://schemas.microsoft.com/office/powerpoint/2010/main" val="324705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lnSpcReduction="10000"/>
          </a:bodyPr>
          <a:lstStyle/>
          <a:p>
            <a:r>
              <a:rPr lang="en-US" sz="1100" dirty="0" smtClean="0"/>
              <a:t>A lot of the information on the Basic Site Data tab comes from whomever set up your site.  Try to obtain this information before you begin inputting your site data in AQS, else you will not be able to finish.  You can print the Basic Site Data screen in AQS  beforehand and fill it out.</a:t>
            </a:r>
          </a:p>
          <a:p>
            <a:endParaRPr lang="en-US" sz="1100" dirty="0"/>
          </a:p>
          <a:p>
            <a:r>
              <a:rPr lang="en-US" sz="1100" dirty="0" smtClean="0"/>
              <a:t>Obtain your Tribal Code from your AQS Regional Representative or the AQS Team. </a:t>
            </a:r>
          </a:p>
          <a:p>
            <a:endParaRPr lang="en-US" sz="1100" dirty="0" smtClean="0"/>
          </a:p>
          <a:p>
            <a:r>
              <a:rPr lang="en-US" sz="1100" dirty="0" smtClean="0"/>
              <a:t>You determine your site id.  Review the sites you already have in AQS and decide upon a site or consult your regional representative regarding a Site Id</a:t>
            </a:r>
          </a:p>
          <a:p>
            <a:endParaRPr lang="en-US" sz="1100" dirty="0" smtClean="0"/>
          </a:p>
          <a:p>
            <a:r>
              <a:rPr lang="en-US" sz="1100" dirty="0" smtClean="0"/>
              <a:t>To create a site you access Maintenance&gt;Site</a:t>
            </a:r>
          </a:p>
          <a:p>
            <a:endParaRPr lang="en-US" sz="1100" dirty="0" smtClean="0"/>
          </a:p>
          <a:p>
            <a:r>
              <a:rPr lang="en-US" sz="1100" dirty="0" smtClean="0"/>
              <a:t>Be sure to click on the Cancel Query button to access input mode before you start inputting your site data</a:t>
            </a:r>
          </a:p>
          <a:p>
            <a:endParaRPr lang="en-US" sz="1100" dirty="0" smtClean="0"/>
          </a:p>
          <a:p>
            <a:r>
              <a:rPr lang="en-US" sz="1100" dirty="0" smtClean="0"/>
              <a:t>Everything in bold on the Basic Site Data tab is required</a:t>
            </a:r>
          </a:p>
          <a:p>
            <a:endParaRPr lang="en-US" sz="1100" dirty="0" smtClean="0"/>
          </a:p>
          <a:p>
            <a:r>
              <a:rPr lang="en-US" sz="1100" dirty="0" smtClean="0"/>
              <a:t>After you enter the information on the Basic Site Data tab up to and including the UTM –or- </a:t>
            </a:r>
            <a:r>
              <a:rPr lang="en-US" sz="1100" dirty="0" err="1" smtClean="0"/>
              <a:t>Lat</a:t>
            </a:r>
            <a:r>
              <a:rPr lang="en-US" sz="1100" dirty="0" smtClean="0"/>
              <a:t>/Long, click on the Lookup Geography button to populate the standard coordinates. </a:t>
            </a:r>
          </a:p>
          <a:p>
            <a:pPr marL="109728" indent="0">
              <a:buNone/>
            </a:pPr>
            <a:r>
              <a:rPr lang="en-US" sz="1100" dirty="0" smtClean="0"/>
              <a:t> </a:t>
            </a:r>
          </a:p>
          <a:p>
            <a:r>
              <a:rPr lang="en-US" sz="1100" dirty="0" smtClean="0"/>
              <a:t>The Agency Roles Tab&gt;Supporting Roles is Required</a:t>
            </a:r>
          </a:p>
          <a:p>
            <a:endParaRPr lang="en-US" sz="1100" dirty="0" smtClean="0"/>
          </a:p>
          <a:p>
            <a:r>
              <a:rPr lang="en-US" sz="1100" dirty="0" smtClean="0"/>
              <a:t>Information is only required on the Basic Site Data Tab and Agency Roles tabs.  The other tabs are site specific and/or optional…or input is required only for certain pollutants (i.e. primary monitor periods tab)</a:t>
            </a:r>
          </a:p>
          <a:p>
            <a:endParaRPr lang="en-US" sz="1100" dirty="0" smtClean="0"/>
          </a:p>
          <a:p>
            <a:r>
              <a:rPr lang="en-US" sz="1100" dirty="0" smtClean="0"/>
              <a:t>When the Status IND on Basic Site Data Tab changes from ‘F’ to  ‘P’ or Production Status your site is complete and you are done (</a:t>
            </a:r>
            <a:r>
              <a:rPr lang="en-US" sz="1100" u="sng" dirty="0" smtClean="0"/>
              <a:t>Note: you must add a monitor for the  Status to change from ‘F’ to ‘P’).  </a:t>
            </a:r>
            <a:r>
              <a:rPr lang="en-US" sz="1100" dirty="0" smtClean="0"/>
              <a:t>When your site is at ‘F’ Status only you and members of your screening group can see it.  When your site is at ‘P’ status everyone can see your site.</a:t>
            </a:r>
          </a:p>
          <a:p>
            <a:endParaRPr lang="en-US" sz="1200" dirty="0" smtClean="0"/>
          </a:p>
          <a:p>
            <a:r>
              <a:rPr lang="en-US" sz="1100" dirty="0" smtClean="0"/>
              <a:t>Use the AQS Data Coding Manual if your are unsure of any terms on the site form.</a:t>
            </a:r>
          </a:p>
          <a:p>
            <a:endParaRPr lang="en-US" sz="1100" dirty="0" smtClean="0"/>
          </a:p>
          <a:p>
            <a:endParaRPr lang="en-US" sz="1200" dirty="0" smtClean="0"/>
          </a:p>
          <a:p>
            <a:endParaRPr lang="en-US" sz="1200" dirty="0"/>
          </a:p>
        </p:txBody>
      </p:sp>
      <p:sp>
        <p:nvSpPr>
          <p:cNvPr id="2" name="Title 1"/>
          <p:cNvSpPr>
            <a:spLocks noGrp="1"/>
          </p:cNvSpPr>
          <p:nvPr>
            <p:ph type="title"/>
          </p:nvPr>
        </p:nvSpPr>
        <p:spPr>
          <a:xfrm>
            <a:off x="457200" y="274638"/>
            <a:ext cx="8229600" cy="411162"/>
          </a:xfrm>
        </p:spPr>
        <p:txBody>
          <a:bodyPr>
            <a:normAutofit fontScale="90000"/>
          </a:bodyPr>
          <a:lstStyle/>
          <a:p>
            <a:r>
              <a:rPr lang="en-US" dirty="0" smtClean="0"/>
              <a:t>Tips to Creating a Site Online</a:t>
            </a:r>
            <a:endParaRPr lang="en-US" dirty="0"/>
          </a:p>
        </p:txBody>
      </p:sp>
    </p:spTree>
    <p:extLst>
      <p:ext uri="{BB962C8B-B14F-4D97-AF65-F5344CB8AC3E}">
        <p14:creationId xmlns:p14="http://schemas.microsoft.com/office/powerpoint/2010/main" val="306964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You can create your site using the site transaction formats noted in the AQS Transactions Formats document or you can also extract data for an existing site in transaction format by generating the AMP500 Extract Site/Monitor Data Standard Report and then edit this information.</a:t>
            </a:r>
          </a:p>
          <a:p>
            <a:endParaRPr lang="en-US" dirty="0" smtClean="0"/>
          </a:p>
          <a:p>
            <a:r>
              <a:rPr lang="en-US" dirty="0" smtClean="0"/>
              <a:t>If you use the AMP500, be sure to deselect the monitor transactions on the Report Options tab.  After you generate the report, download the text file to your machine</a:t>
            </a:r>
          </a:p>
          <a:p>
            <a:endParaRPr lang="en-US" dirty="0" smtClean="0"/>
          </a:p>
          <a:p>
            <a:r>
              <a:rPr lang="en-US" dirty="0" smtClean="0"/>
              <a:t>Edit the file in notepad (or </a:t>
            </a:r>
            <a:r>
              <a:rPr lang="en-US" smtClean="0"/>
              <a:t>other editor) –or- </a:t>
            </a:r>
            <a:r>
              <a:rPr lang="en-US" dirty="0" smtClean="0"/>
              <a:t>you can send file to AQS&gt;Stage and edit the file in Correct</a:t>
            </a:r>
          </a:p>
          <a:p>
            <a:endParaRPr lang="en-US" dirty="0" smtClean="0"/>
          </a:p>
          <a:p>
            <a:r>
              <a:rPr lang="en-US" dirty="0" smtClean="0"/>
              <a:t>Load file (you do not need to explicitly Post site transactions)</a:t>
            </a:r>
          </a:p>
          <a:p>
            <a:pPr marL="109728" indent="0">
              <a:buNone/>
            </a:pPr>
            <a:endParaRPr lang="en-US" dirty="0" smtClean="0"/>
          </a:p>
          <a:p>
            <a:r>
              <a:rPr lang="en-US" dirty="0" smtClean="0"/>
              <a:t>In AQS, your site will remain at ‘F’ status till you create your first monitor at the site</a:t>
            </a:r>
          </a:p>
          <a:p>
            <a:endParaRPr lang="en-US" dirty="0" smtClean="0"/>
          </a:p>
        </p:txBody>
      </p:sp>
      <p:sp>
        <p:nvSpPr>
          <p:cNvPr id="3" name="Title 2"/>
          <p:cNvSpPr>
            <a:spLocks noGrp="1"/>
          </p:cNvSpPr>
          <p:nvPr>
            <p:ph type="title"/>
          </p:nvPr>
        </p:nvSpPr>
        <p:spPr/>
        <p:txBody>
          <a:bodyPr>
            <a:normAutofit/>
          </a:bodyPr>
          <a:lstStyle/>
          <a:p>
            <a:r>
              <a:rPr lang="en-US" dirty="0" smtClean="0"/>
              <a:t>Creating a Site via Batch</a:t>
            </a:r>
            <a:endParaRPr lang="en-US" dirty="0"/>
          </a:p>
        </p:txBody>
      </p:sp>
    </p:spTree>
    <p:extLst>
      <p:ext uri="{BB962C8B-B14F-4D97-AF65-F5344CB8AC3E}">
        <p14:creationId xmlns:p14="http://schemas.microsoft.com/office/powerpoint/2010/main" val="9113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to create a Monitor</a:t>
            </a:r>
          </a:p>
          <a:p>
            <a:pPr marL="393192" lvl="1" indent="0">
              <a:buNone/>
            </a:pPr>
            <a:r>
              <a:rPr lang="en-US" dirty="0" smtClean="0"/>
              <a:t> </a:t>
            </a:r>
            <a:endParaRPr lang="en-US" dirty="0"/>
          </a:p>
        </p:txBody>
      </p:sp>
      <p:sp>
        <p:nvSpPr>
          <p:cNvPr id="2" name="Title 1"/>
          <p:cNvSpPr>
            <a:spLocks noGrp="1"/>
          </p:cNvSpPr>
          <p:nvPr>
            <p:ph type="title"/>
          </p:nvPr>
        </p:nvSpPr>
        <p:spPr/>
        <p:txBody>
          <a:bodyPr>
            <a:normAutofit fontScale="90000"/>
          </a:bodyPr>
          <a:lstStyle/>
          <a:p>
            <a:r>
              <a:rPr lang="en-US" dirty="0" smtClean="0"/>
              <a:t>‘How to’ Series </a:t>
            </a:r>
            <a:br>
              <a:rPr lang="en-US" dirty="0" smtClean="0"/>
            </a:br>
            <a:endParaRPr lang="en-US" dirty="0"/>
          </a:p>
        </p:txBody>
      </p:sp>
    </p:spTree>
    <p:extLst>
      <p:ext uri="{BB962C8B-B14F-4D97-AF65-F5344CB8AC3E}">
        <p14:creationId xmlns:p14="http://schemas.microsoft.com/office/powerpoint/2010/main" val="248326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Note: A monitor id consists of the </a:t>
            </a:r>
          </a:p>
          <a:p>
            <a:pPr lvl="1"/>
            <a:endParaRPr lang="en-US" dirty="0"/>
          </a:p>
          <a:p>
            <a:pPr lvl="1"/>
            <a:r>
              <a:rPr lang="en-US" dirty="0" smtClean="0"/>
              <a:t>State – county –site – parameter – </a:t>
            </a:r>
            <a:r>
              <a:rPr lang="en-US" dirty="0" err="1" smtClean="0"/>
              <a:t>poc</a:t>
            </a:r>
            <a:r>
              <a:rPr lang="en-US" dirty="0" smtClean="0"/>
              <a:t> </a:t>
            </a:r>
          </a:p>
          <a:p>
            <a:r>
              <a:rPr lang="en-US" dirty="0" smtClean="0"/>
              <a:t>or</a:t>
            </a:r>
            <a:endParaRPr lang="en-US" dirty="0"/>
          </a:p>
          <a:p>
            <a:pPr lvl="1"/>
            <a:r>
              <a:rPr lang="en-US" dirty="0" smtClean="0"/>
              <a:t>Tribal Code – site – parameter - </a:t>
            </a:r>
            <a:r>
              <a:rPr lang="en-US" dirty="0" err="1" smtClean="0"/>
              <a:t>poc</a:t>
            </a:r>
            <a:endParaRPr lang="en-US"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5546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Create Monitor via.…</a:t>
            </a:r>
          </a:p>
          <a:p>
            <a:pPr lvl="1"/>
            <a:r>
              <a:rPr lang="en-US" dirty="0" smtClean="0"/>
              <a:t>Online Maintenance</a:t>
            </a:r>
          </a:p>
          <a:p>
            <a:pPr lvl="2"/>
            <a:r>
              <a:rPr lang="en-US" dirty="0" smtClean="0"/>
              <a:t>Maintenance&gt;Monitor</a:t>
            </a:r>
          </a:p>
          <a:p>
            <a:pPr lvl="1"/>
            <a:r>
              <a:rPr lang="en-US" dirty="0" smtClean="0"/>
              <a:t>Batch </a:t>
            </a:r>
          </a:p>
          <a:p>
            <a:pPr lvl="2"/>
            <a:r>
              <a:rPr lang="en-US" dirty="0" smtClean="0"/>
              <a:t>Delimited text file   </a:t>
            </a:r>
          </a:p>
          <a:p>
            <a:pPr lvl="2"/>
            <a:r>
              <a:rPr lang="en-US" dirty="0" smtClean="0"/>
              <a:t>XML file </a:t>
            </a:r>
          </a:p>
          <a:p>
            <a:pPr lvl="2"/>
            <a:r>
              <a:rPr lang="en-US" dirty="0" smtClean="0"/>
              <a:t>Can use the AMP500 report to duplicate an existing site and create transactions in XML or Delimited text file format</a:t>
            </a:r>
          </a:p>
          <a:p>
            <a:pPr marL="630936" lvl="2" indent="0">
              <a:buNone/>
            </a:pPr>
            <a:endParaRPr lang="en-US" dirty="0" smtClean="0"/>
          </a:p>
          <a:p>
            <a:pPr marL="137160" indent="0">
              <a:buNone/>
            </a:pPr>
            <a:endParaRPr lang="en-US" dirty="0" smtClean="0"/>
          </a:p>
          <a:p>
            <a:pPr marL="457200" lvl="1" indent="0">
              <a:buNone/>
            </a:pPr>
            <a:endParaRPr lang="en-US" dirty="0"/>
          </a:p>
        </p:txBody>
      </p:sp>
      <p:sp>
        <p:nvSpPr>
          <p:cNvPr id="2" name="Title 1"/>
          <p:cNvSpPr>
            <a:spLocks noGrp="1"/>
          </p:cNvSpPr>
          <p:nvPr>
            <p:ph type="title"/>
          </p:nvPr>
        </p:nvSpPr>
        <p:spPr/>
        <p:txBody>
          <a:bodyPr>
            <a:normAutofit/>
          </a:bodyPr>
          <a:lstStyle/>
          <a:p>
            <a:r>
              <a:rPr lang="en-US" dirty="0" smtClean="0"/>
              <a:t>How to Create a Monitor</a:t>
            </a:r>
            <a:endParaRPr lang="en-US" dirty="0"/>
          </a:p>
        </p:txBody>
      </p:sp>
    </p:spTree>
    <p:extLst>
      <p:ext uri="{BB962C8B-B14F-4D97-AF65-F5344CB8AC3E}">
        <p14:creationId xmlns:p14="http://schemas.microsoft.com/office/powerpoint/2010/main" val="295308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452628" indent="-342900">
              <a:buFont typeface="+mj-lt"/>
              <a:buAutoNum type="arabicPeriod"/>
            </a:pPr>
            <a:r>
              <a:rPr lang="en-US" sz="1800" dirty="0" smtClean="0"/>
              <a:t>Access Maintenance&gt;Monitor</a:t>
            </a:r>
          </a:p>
          <a:p>
            <a:pPr marL="452628" indent="-342900">
              <a:buFont typeface="+mj-lt"/>
              <a:buAutoNum type="arabicPeriod"/>
            </a:pPr>
            <a:r>
              <a:rPr lang="en-US" sz="1800" dirty="0" smtClean="0"/>
              <a:t>Click on your ‘Cancel Query’ icon</a:t>
            </a:r>
          </a:p>
          <a:p>
            <a:pPr marL="452628" indent="-342900">
              <a:buFont typeface="+mj-lt"/>
              <a:buAutoNum type="arabicPeriod"/>
            </a:pPr>
            <a:r>
              <a:rPr lang="en-US" sz="1800" dirty="0" smtClean="0"/>
              <a:t>Enter your Tribal Code and Site ID</a:t>
            </a:r>
          </a:p>
          <a:p>
            <a:pPr marL="452628" indent="-342900">
              <a:buFont typeface="+mj-lt"/>
              <a:buAutoNum type="arabicPeriod"/>
            </a:pPr>
            <a:r>
              <a:rPr lang="en-US" sz="1800" dirty="0" smtClean="0"/>
              <a:t>To activate tabs on the right, tab to one of the fields at the bottom of the Monitor Basic screen such as; project class, </a:t>
            </a:r>
            <a:r>
              <a:rPr lang="en-US" sz="1800" dirty="0" err="1" smtClean="0"/>
              <a:t>meas</a:t>
            </a:r>
            <a:r>
              <a:rPr lang="en-US" sz="1800" dirty="0" smtClean="0"/>
              <a:t> scale, etc.</a:t>
            </a:r>
          </a:p>
          <a:p>
            <a:pPr marL="452628" indent="-342900">
              <a:buFont typeface="+mj-lt"/>
              <a:buAutoNum type="arabicPeriod"/>
            </a:pPr>
            <a:r>
              <a:rPr lang="en-US" sz="1800" dirty="0" smtClean="0"/>
              <a:t>Click on Sample Period tab – add sample period YYYYMMDD</a:t>
            </a:r>
          </a:p>
          <a:p>
            <a:pPr marL="452628" indent="-342900">
              <a:buFont typeface="+mj-lt"/>
              <a:buAutoNum type="arabicPeriod"/>
            </a:pPr>
            <a:r>
              <a:rPr lang="en-US" sz="1800" dirty="0" smtClean="0"/>
              <a:t>Click on Type Assignment – Choose ‘Tribal’ Monitor Type and add begin date</a:t>
            </a:r>
          </a:p>
          <a:p>
            <a:pPr marL="452628" indent="-342900">
              <a:buFont typeface="+mj-lt"/>
              <a:buAutoNum type="arabicPeriod"/>
            </a:pPr>
            <a:r>
              <a:rPr lang="en-US" sz="1800" dirty="0" smtClean="0"/>
              <a:t>Click on Agency Roles Tab – Add ‘Analyzing’,  ‘Collecting’, ‘Reporting’, ‘PQAO’, and ‘Certifying’ Roles along with their corresponding ‘Agency Code’ and ‘Begin Date’</a:t>
            </a:r>
          </a:p>
          <a:p>
            <a:pPr marL="452628" indent="-342900">
              <a:buFont typeface="+mj-lt"/>
              <a:buAutoNum type="arabicPeriod"/>
            </a:pPr>
            <a:r>
              <a:rPr lang="en-US" sz="1800" dirty="0" smtClean="0"/>
              <a:t>Click on Objectives Tab – Choose your ‘Monitor Objective Type and choose either UA, CBSA or CSA Represented.  Note you can have more than one Objective specified.  </a:t>
            </a:r>
          </a:p>
          <a:p>
            <a:pPr marL="452628" indent="-342900">
              <a:buFont typeface="+mj-lt"/>
              <a:buAutoNum type="arabicPeriod"/>
            </a:pPr>
            <a:r>
              <a:rPr lang="en-US" sz="1900" dirty="0"/>
              <a:t>Click on Required Frequencies Tab.  If </a:t>
            </a:r>
            <a:r>
              <a:rPr lang="en-US" sz="1900" dirty="0" smtClean="0"/>
              <a:t>your </a:t>
            </a:r>
            <a:r>
              <a:rPr lang="en-US" sz="1900" dirty="0"/>
              <a:t>pollutant requires a frequency add it   here with the date.</a:t>
            </a:r>
          </a:p>
          <a:p>
            <a:pPr marL="452628" indent="-342900">
              <a:buFont typeface="+mj-lt"/>
              <a:buAutoNum type="arabicPeriod"/>
            </a:pPr>
            <a:r>
              <a:rPr lang="en-US" sz="1800" dirty="0"/>
              <a:t>Click on Methods Tab – Choose Monitor Method and specify the begin date.  Note this method must match the method you have specified in your data records.</a:t>
            </a:r>
          </a:p>
          <a:p>
            <a:pPr marL="452628" indent="-342900">
              <a:buFont typeface="+mj-lt"/>
              <a:buAutoNum type="arabicPeriod"/>
            </a:pPr>
            <a:r>
              <a:rPr lang="en-US" sz="1800" dirty="0"/>
              <a:t>The rest of the tabs are optional.  If they apply to your monitor, then be sure to specify information on those tabs</a:t>
            </a:r>
          </a:p>
          <a:p>
            <a:pPr marL="452628" indent="-342900">
              <a:buFont typeface="+mj-lt"/>
              <a:buAutoNum type="arabicPeriod"/>
            </a:pPr>
            <a:endParaRPr lang="en-US" sz="1800" dirty="0"/>
          </a:p>
        </p:txBody>
      </p:sp>
      <p:sp>
        <p:nvSpPr>
          <p:cNvPr id="3" name="Title 2"/>
          <p:cNvSpPr>
            <a:spLocks noGrp="1"/>
          </p:cNvSpPr>
          <p:nvPr>
            <p:ph type="title"/>
          </p:nvPr>
        </p:nvSpPr>
        <p:spPr/>
        <p:txBody>
          <a:bodyPr>
            <a:normAutofit fontScale="90000"/>
          </a:bodyPr>
          <a:lstStyle/>
          <a:p>
            <a:r>
              <a:rPr lang="en-US" dirty="0" smtClean="0"/>
              <a:t>Creating a Monitor via Online Maintenance</a:t>
            </a:r>
            <a:endParaRPr lang="en-US" dirty="0"/>
          </a:p>
        </p:txBody>
      </p:sp>
    </p:spTree>
    <p:extLst>
      <p:ext uri="{BB962C8B-B14F-4D97-AF65-F5344CB8AC3E}">
        <p14:creationId xmlns:p14="http://schemas.microsoft.com/office/powerpoint/2010/main" val="57104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creating Monitor Online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Make sure to click on your ‘cancel query’ button first.  This will put you in input mode.</a:t>
            </a:r>
          </a:p>
          <a:p>
            <a:endParaRPr lang="en-US" dirty="0"/>
          </a:p>
          <a:p>
            <a:r>
              <a:rPr lang="en-US" dirty="0" smtClean="0"/>
              <a:t>To enable all the tabs </a:t>
            </a:r>
            <a:r>
              <a:rPr lang="en-US" dirty="0" smtClean="0"/>
              <a:t>on the right of </a:t>
            </a:r>
            <a:r>
              <a:rPr lang="en-US" dirty="0" smtClean="0"/>
              <a:t>the screen, tab to the Monitor Meta data at the bottom of the screen and the tabs </a:t>
            </a:r>
            <a:r>
              <a:rPr lang="en-US" dirty="0" smtClean="0"/>
              <a:t>on the right should </a:t>
            </a:r>
            <a:r>
              <a:rPr lang="en-US" dirty="0" smtClean="0"/>
              <a:t>become active.</a:t>
            </a:r>
          </a:p>
          <a:p>
            <a:endParaRPr lang="en-US" dirty="0" smtClean="0"/>
          </a:p>
          <a:p>
            <a:r>
              <a:rPr lang="en-US" dirty="0" smtClean="0"/>
              <a:t>Enter appropriate information on monitor tabs (i.e. sampling period, agency roles, etc.) and Save. </a:t>
            </a:r>
          </a:p>
          <a:p>
            <a:endParaRPr lang="en-US" dirty="0"/>
          </a:p>
          <a:p>
            <a:r>
              <a:rPr lang="en-US" dirty="0" smtClean="0"/>
              <a:t>The Method must be specified on the Method Form. </a:t>
            </a:r>
          </a:p>
          <a:p>
            <a:endParaRPr lang="en-US" dirty="0"/>
          </a:p>
          <a:p>
            <a:r>
              <a:rPr lang="en-US" dirty="0" smtClean="0"/>
              <a:t>Make sure monitor status changes from ‘F’ </a:t>
            </a:r>
            <a:r>
              <a:rPr lang="en-US" dirty="0" err="1" smtClean="0"/>
              <a:t>to‘P</a:t>
            </a:r>
            <a:r>
              <a:rPr lang="en-US" dirty="0" smtClean="0"/>
              <a:t>’ (Production) status when you click on Save.</a:t>
            </a:r>
          </a:p>
          <a:p>
            <a:endParaRPr lang="en-US" dirty="0"/>
          </a:p>
          <a:p>
            <a:pPr marL="114300" indent="0">
              <a:buNone/>
            </a:pPr>
            <a:endParaRPr lang="en-US" dirty="0"/>
          </a:p>
        </p:txBody>
      </p:sp>
    </p:spTree>
    <p:extLst>
      <p:ext uri="{BB962C8B-B14F-4D97-AF65-F5344CB8AC3E}">
        <p14:creationId xmlns:p14="http://schemas.microsoft.com/office/powerpoint/2010/main" val="1645622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000" dirty="0" smtClean="0"/>
              <a:t>You can only duplicate monitors which are under the same site</a:t>
            </a:r>
          </a:p>
          <a:p>
            <a:pPr marL="109728" indent="0">
              <a:buNone/>
            </a:pPr>
            <a:endParaRPr lang="en-US" sz="2000" dirty="0" smtClean="0"/>
          </a:p>
          <a:p>
            <a:r>
              <a:rPr lang="en-US" sz="2000" dirty="0" smtClean="0"/>
              <a:t>Query for monitor you want to duplicate, then click on the ‘duplicate monitor’ button.</a:t>
            </a:r>
          </a:p>
          <a:p>
            <a:pPr marL="109728" indent="0">
              <a:buNone/>
            </a:pPr>
            <a:endParaRPr lang="en-US" sz="2000" dirty="0" smtClean="0"/>
          </a:p>
          <a:p>
            <a:r>
              <a:rPr lang="en-US" sz="2000" dirty="0" smtClean="0"/>
              <a:t>If Parameter and/or POC is different, enter it in the popup you receive after clicking on duplicate monitor button.</a:t>
            </a:r>
          </a:p>
          <a:p>
            <a:pPr marL="109728" indent="0">
              <a:buNone/>
            </a:pPr>
            <a:endParaRPr lang="en-US" sz="2000" dirty="0" smtClean="0"/>
          </a:p>
          <a:p>
            <a:r>
              <a:rPr lang="en-US" sz="2000" dirty="0" smtClean="0"/>
              <a:t>Sample Schedules are only duplicated when the collection frequency code is 8, 9, or S.  Click on ‘OK’ when receive this popup</a:t>
            </a:r>
          </a:p>
          <a:p>
            <a:pPr marL="109728" indent="0">
              <a:buNone/>
            </a:pPr>
            <a:endParaRPr lang="en-US" sz="2000" dirty="0" smtClean="0"/>
          </a:p>
          <a:p>
            <a:r>
              <a:rPr lang="en-US" sz="2000" dirty="0" smtClean="0"/>
              <a:t>If you plan to make changes to the monitor (i.e. dates), do not commit the changes initially. </a:t>
            </a:r>
            <a:endParaRPr lang="en-US" sz="2000" dirty="0"/>
          </a:p>
        </p:txBody>
      </p:sp>
      <p:sp>
        <p:nvSpPr>
          <p:cNvPr id="3" name="Title 2"/>
          <p:cNvSpPr>
            <a:spLocks noGrp="1"/>
          </p:cNvSpPr>
          <p:nvPr>
            <p:ph type="title"/>
          </p:nvPr>
        </p:nvSpPr>
        <p:spPr/>
        <p:txBody>
          <a:bodyPr/>
          <a:lstStyle/>
          <a:p>
            <a:r>
              <a:rPr lang="en-US" dirty="0" smtClean="0"/>
              <a:t>Tips for duplicating a monitor</a:t>
            </a:r>
            <a:endParaRPr lang="en-US" dirty="0"/>
          </a:p>
        </p:txBody>
      </p:sp>
    </p:spTree>
    <p:extLst>
      <p:ext uri="{BB962C8B-B14F-4D97-AF65-F5344CB8AC3E}">
        <p14:creationId xmlns:p14="http://schemas.microsoft.com/office/powerpoint/2010/main" val="193675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You can create your site using the monitor transaction formats noted in the AQS Transactions Formats document or you can also extract data for an existing site in transaction format by generating the AMP500 Extract Site/Monitor Data Standard Report and then edit this information.</a:t>
            </a:r>
          </a:p>
          <a:p>
            <a:endParaRPr lang="en-US" dirty="0" smtClean="0"/>
          </a:p>
          <a:p>
            <a:r>
              <a:rPr lang="en-US" dirty="0" smtClean="0"/>
              <a:t>If you use the AMP500, be sure to deselect the site transactions on the Report Options tab.  After you generate the report, download the text file to your machine</a:t>
            </a:r>
          </a:p>
          <a:p>
            <a:endParaRPr lang="en-US" dirty="0" smtClean="0"/>
          </a:p>
          <a:p>
            <a:r>
              <a:rPr lang="en-US" dirty="0" smtClean="0"/>
              <a:t>Edit the file in notepad (or other editor) –or- you can send file to AQS&gt;Stage and edit the file in Correct</a:t>
            </a:r>
          </a:p>
          <a:p>
            <a:endParaRPr lang="en-US" dirty="0" smtClean="0"/>
          </a:p>
          <a:p>
            <a:r>
              <a:rPr lang="en-US" dirty="0" smtClean="0"/>
              <a:t>Load file (you do not need to explicitly Post site transactions)</a:t>
            </a:r>
          </a:p>
          <a:p>
            <a:pPr marL="109728" indent="0">
              <a:buNone/>
            </a:pPr>
            <a:endParaRPr lang="en-US" dirty="0" smtClean="0"/>
          </a:p>
        </p:txBody>
      </p:sp>
      <p:sp>
        <p:nvSpPr>
          <p:cNvPr id="3" name="Title 2"/>
          <p:cNvSpPr>
            <a:spLocks noGrp="1"/>
          </p:cNvSpPr>
          <p:nvPr>
            <p:ph type="title"/>
          </p:nvPr>
        </p:nvSpPr>
        <p:spPr/>
        <p:txBody>
          <a:bodyPr>
            <a:normAutofit/>
          </a:bodyPr>
          <a:lstStyle/>
          <a:p>
            <a:r>
              <a:rPr lang="en-US" dirty="0" smtClean="0"/>
              <a:t>Creating a Monitor via Batch</a:t>
            </a:r>
            <a:endParaRPr lang="en-US" dirty="0"/>
          </a:p>
        </p:txBody>
      </p:sp>
    </p:spTree>
    <p:extLst>
      <p:ext uri="{BB962C8B-B14F-4D97-AF65-F5344CB8AC3E}">
        <p14:creationId xmlns:p14="http://schemas.microsoft.com/office/powerpoint/2010/main" val="213526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 you have any questions?</a:t>
            </a:r>
          </a:p>
          <a:p>
            <a:pPr marL="109728" indent="0">
              <a:buNone/>
            </a:pPr>
            <a:endParaRPr lang="en-US" dirty="0" smtClean="0"/>
          </a:p>
          <a:p>
            <a:r>
              <a:rPr lang="en-US" dirty="0" smtClean="0"/>
              <a:t>‘How To’ Series:</a:t>
            </a:r>
          </a:p>
          <a:p>
            <a:pPr lvl="1"/>
            <a:r>
              <a:rPr lang="en-US" dirty="0" smtClean="0"/>
              <a:t>How to create Site online (quick review)</a:t>
            </a:r>
          </a:p>
          <a:p>
            <a:pPr lvl="1"/>
            <a:r>
              <a:rPr lang="en-US" dirty="0" smtClean="0"/>
              <a:t>How to create a Monitor Online - demo</a:t>
            </a:r>
          </a:p>
          <a:p>
            <a:pPr lvl="1"/>
            <a:r>
              <a:rPr lang="en-US" dirty="0" smtClean="0"/>
              <a:t>How to duplicate a Monitor Online – demo</a:t>
            </a:r>
          </a:p>
          <a:p>
            <a:pPr lvl="1"/>
            <a:r>
              <a:rPr lang="en-US" dirty="0" smtClean="0"/>
              <a:t>Tips for duplicating a Monitor</a:t>
            </a: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8693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8260672" cy="380999"/>
          </a:xfrm>
        </p:spPr>
        <p:txBody>
          <a:bodyPr>
            <a:normAutofit fontScale="90000"/>
          </a:bodyPr>
          <a:lstStyle/>
          <a:p>
            <a:r>
              <a:rPr lang="en-US" sz="2400" dirty="0" smtClean="0"/>
              <a:t>Monitor Requirements can be found here</a:t>
            </a:r>
            <a:endParaRPr lang="en-US" sz="24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3400"/>
            <a:ext cx="9144000" cy="773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526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365760" lvl="1" indent="0">
              <a:buNone/>
            </a:pPr>
            <a:r>
              <a:rPr lang="en-US" sz="2400" dirty="0" smtClean="0"/>
              <a:t>AQS User’s Guide:</a:t>
            </a:r>
          </a:p>
          <a:p>
            <a:pPr marL="365760" lvl="1" indent="0">
              <a:buNone/>
            </a:pPr>
            <a:r>
              <a:rPr lang="en-US" sz="2400" dirty="0">
                <a:solidFill>
                  <a:schemeClr val="accent1"/>
                </a:solidFill>
              </a:rPr>
              <a:t>http://www.epa.gov/ttn/airs/airsaqs/manuals/docs/users_guide.html</a:t>
            </a:r>
            <a:endParaRPr lang="en-US" sz="2400" dirty="0" smtClean="0">
              <a:solidFill>
                <a:schemeClr val="accent1"/>
              </a:solidFill>
            </a:endParaRPr>
          </a:p>
          <a:p>
            <a:pPr marL="365760" lvl="1" indent="0">
              <a:buNone/>
            </a:pPr>
            <a:endParaRPr lang="en-US" sz="2400" dirty="0"/>
          </a:p>
          <a:p>
            <a:pPr marL="365760" lvl="1" indent="0">
              <a:buNone/>
            </a:pPr>
            <a:r>
              <a:rPr lang="en-US" sz="2400" dirty="0" smtClean="0"/>
              <a:t>AQS </a:t>
            </a:r>
            <a:r>
              <a:rPr lang="en-US" sz="2400" dirty="0"/>
              <a:t>Input Transaction Formats:</a:t>
            </a:r>
          </a:p>
          <a:p>
            <a:pPr marL="603504" lvl="2" indent="0">
              <a:buNone/>
            </a:pPr>
            <a:r>
              <a:rPr lang="en-US" sz="2400" dirty="0">
                <a:solidFill>
                  <a:schemeClr val="bg2">
                    <a:lumMod val="50000"/>
                  </a:schemeClr>
                </a:solidFill>
                <a:hlinkClick r:id="rId3"/>
              </a:rPr>
              <a:t>http://www.epa.gov/ttn/airs/airsaqs/manuals/AQS%20Input%20Transaction%20Formats%20v2_17.pdf</a:t>
            </a:r>
            <a:endParaRPr lang="en-US" sz="2400" dirty="0">
              <a:solidFill>
                <a:schemeClr val="bg2">
                  <a:lumMod val="50000"/>
                </a:schemeClr>
              </a:solidFill>
            </a:endParaRPr>
          </a:p>
          <a:p>
            <a:pPr marL="365760" lvl="1" indent="0">
              <a:buNone/>
            </a:pPr>
            <a:endParaRPr lang="en-US" sz="2400" dirty="0" smtClean="0"/>
          </a:p>
          <a:p>
            <a:pPr marL="365760" lvl="1" indent="0">
              <a:buNone/>
            </a:pPr>
            <a:r>
              <a:rPr lang="en-US" sz="2400" dirty="0" smtClean="0"/>
              <a:t>AQS </a:t>
            </a:r>
            <a:r>
              <a:rPr lang="en-US" sz="2400" dirty="0"/>
              <a:t>Data Coding Manual: </a:t>
            </a:r>
          </a:p>
          <a:p>
            <a:pPr marL="603504" lvl="2" indent="0">
              <a:buNone/>
            </a:pPr>
            <a:r>
              <a:rPr lang="en-US" sz="2400" dirty="0">
                <a:solidFill>
                  <a:schemeClr val="accent2"/>
                </a:solidFill>
                <a:hlinkClick r:id="rId4"/>
              </a:rPr>
              <a:t>http://</a:t>
            </a:r>
            <a:r>
              <a:rPr lang="en-US" sz="2400" dirty="0" smtClean="0">
                <a:solidFill>
                  <a:schemeClr val="accent2"/>
                </a:solidFill>
                <a:hlinkClick r:id="rId4"/>
              </a:rPr>
              <a:t>www.epa.gov/ttn/airs/airsaqs/manuals/AQS_Data_Coding_Manual.pdf</a:t>
            </a:r>
            <a:endParaRPr lang="en-US" sz="2400" dirty="0" smtClean="0">
              <a:solidFill>
                <a:schemeClr val="accent2"/>
              </a:solidFill>
            </a:endParaRPr>
          </a:p>
          <a:p>
            <a:pPr marL="603504" lvl="2" indent="0">
              <a:buNone/>
            </a:pPr>
            <a:endParaRPr lang="en-US" sz="2400" dirty="0">
              <a:solidFill>
                <a:schemeClr val="accent2"/>
              </a:solidFill>
            </a:endParaRPr>
          </a:p>
          <a:p>
            <a:pPr marL="365760" lvl="1" indent="0">
              <a:buNone/>
            </a:pPr>
            <a:r>
              <a:rPr lang="en-US" sz="2600" dirty="0" smtClean="0">
                <a:solidFill>
                  <a:schemeClr val="accent2"/>
                </a:solidFill>
              </a:rPr>
              <a:t>Air Monitoring Methods:</a:t>
            </a:r>
          </a:p>
          <a:p>
            <a:pPr marL="109728" indent="0">
              <a:buNone/>
            </a:pPr>
            <a:r>
              <a:rPr lang="en-US" sz="3000" dirty="0" smtClean="0">
                <a:solidFill>
                  <a:schemeClr val="accent2"/>
                </a:solidFill>
              </a:rPr>
              <a:t>	</a:t>
            </a:r>
            <a:r>
              <a:rPr lang="en-US" sz="2800" dirty="0" smtClean="0">
                <a:solidFill>
                  <a:schemeClr val="accent2"/>
                </a:solidFill>
              </a:rPr>
              <a:t>http</a:t>
            </a:r>
            <a:r>
              <a:rPr lang="en-US" sz="2800" dirty="0">
                <a:solidFill>
                  <a:schemeClr val="accent2"/>
                </a:solidFill>
              </a:rPr>
              <a:t>://www.epa.gov/ttn/amtic/methods.html</a:t>
            </a:r>
            <a:endParaRPr lang="en-US" sz="2800" dirty="0">
              <a:solidFill>
                <a:schemeClr val="accent2"/>
              </a:solidFill>
            </a:endParaRPr>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02561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Site </a:t>
            </a:r>
            <a:r>
              <a:rPr lang="en-US" dirty="0" smtClean="0"/>
              <a:t>927-071-9050</a:t>
            </a:r>
            <a:r>
              <a:rPr lang="en-US" smtClean="0"/>
              <a:t>, Kaw Nation </a:t>
            </a:r>
            <a:endParaRPr lang="en-US" dirty="0" smtClean="0"/>
          </a:p>
          <a:p>
            <a:r>
              <a:rPr lang="en-US" smtClean="0"/>
              <a:t>Monitor </a:t>
            </a:r>
            <a:r>
              <a:rPr lang="en-US" dirty="0" smtClean="0"/>
              <a:t>927-9050-44201-1</a:t>
            </a:r>
          </a:p>
          <a:p>
            <a:r>
              <a:rPr lang="en-US" dirty="0" smtClean="0"/>
              <a:t>Monitor duplicate </a:t>
            </a:r>
          </a:p>
          <a:p>
            <a:pPr lvl="1"/>
            <a:r>
              <a:rPr lang="en-US" dirty="0" smtClean="0"/>
              <a:t>927-9050-68104-1,68104-2</a:t>
            </a:r>
          </a:p>
          <a:p>
            <a:endParaRPr lang="en-US" dirty="0"/>
          </a:p>
        </p:txBody>
      </p:sp>
      <p:sp>
        <p:nvSpPr>
          <p:cNvPr id="3" name="Title 2"/>
          <p:cNvSpPr>
            <a:spLocks noGrp="1"/>
          </p:cNvSpPr>
          <p:nvPr>
            <p:ph type="title"/>
          </p:nvPr>
        </p:nvSpPr>
        <p:spPr/>
        <p:txBody>
          <a:bodyPr/>
          <a:lstStyle/>
          <a:p>
            <a:r>
              <a:rPr lang="en-US" smtClean="0"/>
              <a:t>Demo</a:t>
            </a:r>
            <a:endParaRPr lang="en-US"/>
          </a:p>
        </p:txBody>
      </p:sp>
    </p:spTree>
    <p:extLst>
      <p:ext uri="{BB962C8B-B14F-4D97-AF65-F5344CB8AC3E}">
        <p14:creationId xmlns:p14="http://schemas.microsoft.com/office/powerpoint/2010/main" val="190048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4800" dirty="0" smtClean="0"/>
              <a:t>Thank you for attending!</a:t>
            </a:r>
            <a:endParaRPr lang="en-US" sz="4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1520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to create a Site </a:t>
            </a:r>
            <a:endParaRPr lang="en-US" dirty="0"/>
          </a:p>
        </p:txBody>
      </p:sp>
      <p:sp>
        <p:nvSpPr>
          <p:cNvPr id="2" name="Title 1"/>
          <p:cNvSpPr>
            <a:spLocks noGrp="1"/>
          </p:cNvSpPr>
          <p:nvPr>
            <p:ph type="title"/>
          </p:nvPr>
        </p:nvSpPr>
        <p:spPr/>
        <p:txBody>
          <a:bodyPr>
            <a:normAutofit fontScale="90000"/>
          </a:bodyPr>
          <a:lstStyle/>
          <a:p>
            <a:r>
              <a:rPr lang="en-US" dirty="0" smtClean="0"/>
              <a:t>‘How to’ Series </a:t>
            </a:r>
            <a:br>
              <a:rPr lang="en-US" dirty="0" smtClean="0"/>
            </a:br>
            <a:r>
              <a:rPr lang="en-US" dirty="0" smtClean="0"/>
              <a:t>Review…</a:t>
            </a:r>
            <a:endParaRPr lang="en-US" dirty="0"/>
          </a:p>
        </p:txBody>
      </p:sp>
    </p:spTree>
    <p:extLst>
      <p:ext uri="{BB962C8B-B14F-4D97-AF65-F5344CB8AC3E}">
        <p14:creationId xmlns:p14="http://schemas.microsoft.com/office/powerpoint/2010/main" val="297454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Create Site via.…</a:t>
            </a:r>
          </a:p>
          <a:p>
            <a:pPr lvl="1"/>
            <a:r>
              <a:rPr lang="en-US" dirty="0" smtClean="0"/>
              <a:t>Online Maintenance</a:t>
            </a:r>
          </a:p>
          <a:p>
            <a:pPr lvl="2"/>
            <a:r>
              <a:rPr lang="en-US" dirty="0" smtClean="0"/>
              <a:t>Maintenance&gt;Site</a:t>
            </a:r>
          </a:p>
          <a:p>
            <a:pPr lvl="1"/>
            <a:r>
              <a:rPr lang="en-US" dirty="0" smtClean="0"/>
              <a:t>Batch </a:t>
            </a:r>
          </a:p>
          <a:p>
            <a:pPr lvl="2"/>
            <a:r>
              <a:rPr lang="en-US" dirty="0" smtClean="0"/>
              <a:t>Delimited text file   </a:t>
            </a:r>
          </a:p>
          <a:p>
            <a:pPr lvl="2"/>
            <a:r>
              <a:rPr lang="en-US" dirty="0" smtClean="0"/>
              <a:t>XML file </a:t>
            </a:r>
          </a:p>
          <a:p>
            <a:pPr lvl="2"/>
            <a:r>
              <a:rPr lang="en-US" dirty="0" smtClean="0"/>
              <a:t>Can use the AMP500 report to duplicate an existing site and create transactions in XML or Delimited text file format</a:t>
            </a:r>
          </a:p>
          <a:p>
            <a:pPr marL="630936" lvl="2" indent="0">
              <a:buNone/>
            </a:pPr>
            <a:endParaRPr lang="en-US" dirty="0" smtClean="0"/>
          </a:p>
          <a:p>
            <a:pPr marL="137160" indent="0">
              <a:buNone/>
            </a:pPr>
            <a:endParaRPr lang="en-US" dirty="0" smtClean="0"/>
          </a:p>
          <a:p>
            <a:pPr marL="457200" lvl="1" indent="0">
              <a:buNone/>
            </a:pPr>
            <a:endParaRPr lang="en-US" dirty="0"/>
          </a:p>
        </p:txBody>
      </p:sp>
      <p:sp>
        <p:nvSpPr>
          <p:cNvPr id="2" name="Title 1"/>
          <p:cNvSpPr>
            <a:spLocks noGrp="1"/>
          </p:cNvSpPr>
          <p:nvPr>
            <p:ph type="title"/>
          </p:nvPr>
        </p:nvSpPr>
        <p:spPr/>
        <p:txBody>
          <a:bodyPr>
            <a:normAutofit/>
          </a:bodyPr>
          <a:lstStyle/>
          <a:p>
            <a:r>
              <a:rPr lang="en-US" dirty="0" smtClean="0"/>
              <a:t>How to Create a Site</a:t>
            </a:r>
            <a:endParaRPr lang="en-US" dirty="0"/>
          </a:p>
        </p:txBody>
      </p:sp>
    </p:spTree>
    <p:extLst>
      <p:ext uri="{BB962C8B-B14F-4D97-AF65-F5344CB8AC3E}">
        <p14:creationId xmlns:p14="http://schemas.microsoft.com/office/powerpoint/2010/main" val="334081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94360" indent="-457200"/>
            <a:r>
              <a:rPr lang="en-US" dirty="0" smtClean="0"/>
              <a:t>Print AQS Site </a:t>
            </a:r>
            <a:r>
              <a:rPr lang="en-US" dirty="0"/>
              <a:t>form and fill </a:t>
            </a:r>
            <a:r>
              <a:rPr lang="en-US" dirty="0" smtClean="0"/>
              <a:t>out beforehand</a:t>
            </a:r>
          </a:p>
          <a:p>
            <a:pPr marL="594360" indent="-457200"/>
            <a:endParaRPr lang="en-US" dirty="0"/>
          </a:p>
          <a:p>
            <a:pPr marL="594360" indent="-457200"/>
            <a:r>
              <a:rPr lang="en-US" dirty="0" smtClean="0"/>
              <a:t>Your Tribal Code as designated by the AQS Team</a:t>
            </a:r>
          </a:p>
          <a:p>
            <a:pPr marL="594360" indent="-457200"/>
            <a:endParaRPr lang="en-US" dirty="0"/>
          </a:p>
          <a:p>
            <a:pPr marL="594360" indent="-457200"/>
            <a:r>
              <a:rPr lang="en-US" dirty="0" smtClean="0"/>
              <a:t>Your </a:t>
            </a:r>
            <a:r>
              <a:rPr lang="en-US" dirty="0"/>
              <a:t>chosen site </a:t>
            </a:r>
            <a:r>
              <a:rPr lang="en-US" dirty="0" smtClean="0"/>
              <a:t>id – see site info slide</a:t>
            </a:r>
          </a:p>
          <a:p>
            <a:pPr marL="594360" indent="-457200"/>
            <a:endParaRPr lang="en-US" dirty="0"/>
          </a:p>
          <a:p>
            <a:pPr marL="594360" indent="-457200"/>
            <a:r>
              <a:rPr lang="en-US" dirty="0" smtClean="0"/>
              <a:t>AQS </a:t>
            </a:r>
            <a:r>
              <a:rPr lang="en-US" dirty="0"/>
              <a:t>Data Coding Manual </a:t>
            </a:r>
            <a:r>
              <a:rPr lang="en-US" dirty="0" smtClean="0"/>
              <a:t>for reference </a:t>
            </a:r>
          </a:p>
          <a:p>
            <a:pPr marL="594360" indent="-457200"/>
            <a:endParaRPr lang="en-US" dirty="0" smtClean="0"/>
          </a:p>
          <a:p>
            <a:pPr marL="594360" indent="-457200"/>
            <a:r>
              <a:rPr lang="en-US" dirty="0" smtClean="0"/>
              <a:t>Contact information of person who set up site</a:t>
            </a:r>
          </a:p>
          <a:p>
            <a:pPr marL="594360" indent="-457200"/>
            <a:endParaRPr lang="en-US" dirty="0" smtClean="0"/>
          </a:p>
          <a:p>
            <a:pPr marL="594360" indent="-457200"/>
            <a:r>
              <a:rPr lang="en-US" dirty="0" smtClean="0"/>
              <a:t>Contact information for your  AQS Regional  Representative</a:t>
            </a:r>
          </a:p>
          <a:p>
            <a:pPr marL="850392" lvl="1" indent="-457200"/>
            <a:r>
              <a:rPr lang="en-US" dirty="0"/>
              <a:t>http://www.epa.gov/ttn/airs/airsaqs/AQSROContacts.pdf</a:t>
            </a:r>
          </a:p>
        </p:txBody>
      </p:sp>
      <p:sp>
        <p:nvSpPr>
          <p:cNvPr id="3" name="Title 2"/>
          <p:cNvSpPr>
            <a:spLocks noGrp="1"/>
          </p:cNvSpPr>
          <p:nvPr>
            <p:ph type="title"/>
          </p:nvPr>
        </p:nvSpPr>
        <p:spPr/>
        <p:txBody>
          <a:bodyPr>
            <a:normAutofit fontScale="90000"/>
          </a:bodyPr>
          <a:lstStyle/>
          <a:p>
            <a:r>
              <a:rPr lang="en-US" dirty="0" smtClean="0"/>
              <a:t>Some things you may need….	</a:t>
            </a:r>
            <a:endParaRPr lang="en-US" dirty="0"/>
          </a:p>
        </p:txBody>
      </p:sp>
    </p:spTree>
    <p:extLst>
      <p:ext uri="{BB962C8B-B14F-4D97-AF65-F5344CB8AC3E}">
        <p14:creationId xmlns:p14="http://schemas.microsoft.com/office/powerpoint/2010/main" val="216263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76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dirty="0"/>
              <a:t>A numeric identifier (ID) that uniquely identifies each air </a:t>
            </a:r>
            <a:r>
              <a:rPr lang="en-US" sz="1400" dirty="0" smtClean="0"/>
              <a:t>monitoring site </a:t>
            </a:r>
            <a:r>
              <a:rPr lang="en-US" sz="1400" dirty="0"/>
              <a:t>within a county or tribal area. There is no requirement that Site IDs be assigned </a:t>
            </a:r>
            <a:r>
              <a:rPr lang="en-US" sz="1400" dirty="0" smtClean="0"/>
              <a:t>continuously or </a:t>
            </a:r>
            <a:r>
              <a:rPr lang="en-US" sz="1400" dirty="0"/>
              <a:t>in any particular order. Regional and Local organizations are thus free to allocate site numbers in any way they chose as long as there is no duplication within a county and tribal area. For Tribal sites, because tribal areas may cross county or state lines, care must be taken to ensure that the Site ID is unique in the effected Tribal Area and states-county. </a:t>
            </a:r>
            <a:endParaRPr lang="en-US" sz="1400" dirty="0" smtClean="0"/>
          </a:p>
          <a:p>
            <a:endParaRPr lang="en-US" sz="1400" dirty="0"/>
          </a:p>
          <a:p>
            <a:r>
              <a:rPr lang="en-US" sz="1400" dirty="0"/>
              <a:t>A specific Site ID is associated with a specific physical location and address. Any change in address requires a new Site ID to be assigned. This address change could include a change from the roof of one </a:t>
            </a:r>
            <a:r>
              <a:rPr lang="en-US" sz="1400" dirty="0" smtClean="0"/>
              <a:t>building to </a:t>
            </a:r>
            <a:r>
              <a:rPr lang="en-US" sz="1400" dirty="0"/>
              <a:t>another. A change in location on the same roof should not normally require a new Site ID. Although an address change would routinely mean a new Site ID, some changes that do not change the site's location in respect to surrounding sources and its measurement scale, would require no change. An EPA Regional Office should be consulted for assistance in determining whether a new Site ID is required. If a new Site ID is needed for a site not operated by the air pollution control agency, that agency should be contacted to assist in the ID assignment, to ensure that the ID is unique within the county. In other words, when a new Site ID is assigned, it must be different from any other Site ID already existing for that combination of State and County or Tribal Code</a:t>
            </a:r>
          </a:p>
        </p:txBody>
      </p:sp>
      <p:sp>
        <p:nvSpPr>
          <p:cNvPr id="2" name="Title 1"/>
          <p:cNvSpPr>
            <a:spLocks noGrp="1"/>
          </p:cNvSpPr>
          <p:nvPr>
            <p:ph type="title"/>
          </p:nvPr>
        </p:nvSpPr>
        <p:spPr/>
        <p:txBody>
          <a:bodyPr/>
          <a:lstStyle/>
          <a:p>
            <a:r>
              <a:rPr lang="en-US" dirty="0" smtClean="0"/>
              <a:t>Site Id</a:t>
            </a:r>
            <a:endParaRPr lang="en-US" dirty="0"/>
          </a:p>
        </p:txBody>
      </p:sp>
    </p:spTree>
    <p:extLst>
      <p:ext uri="{BB962C8B-B14F-4D97-AF65-F5344CB8AC3E}">
        <p14:creationId xmlns:p14="http://schemas.microsoft.com/office/powerpoint/2010/main" val="105323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Alphanumeric </a:t>
            </a:r>
            <a:endParaRPr lang="en-US" dirty="0" smtClean="0"/>
          </a:p>
          <a:p>
            <a:r>
              <a:rPr lang="en-US" dirty="0" smtClean="0"/>
              <a:t>4-digit </a:t>
            </a:r>
            <a:r>
              <a:rPr lang="en-US" dirty="0"/>
              <a:t>ID </a:t>
            </a:r>
            <a:endParaRPr lang="en-US" dirty="0" smtClean="0"/>
          </a:p>
          <a:p>
            <a:r>
              <a:rPr lang="en-US" dirty="0" smtClean="0"/>
              <a:t>Mandatory</a:t>
            </a:r>
          </a:p>
          <a:p>
            <a:r>
              <a:rPr lang="en-US" dirty="0" smtClean="0"/>
              <a:t>Key </a:t>
            </a:r>
            <a:r>
              <a:rPr lang="en-US" dirty="0"/>
              <a:t>Field </a:t>
            </a:r>
          </a:p>
        </p:txBody>
      </p:sp>
      <p:sp>
        <p:nvSpPr>
          <p:cNvPr id="2" name="Title 1"/>
          <p:cNvSpPr>
            <a:spLocks noGrp="1"/>
          </p:cNvSpPr>
          <p:nvPr>
            <p:ph type="title"/>
          </p:nvPr>
        </p:nvSpPr>
        <p:spPr/>
        <p:txBody>
          <a:bodyPr/>
          <a:lstStyle/>
          <a:p>
            <a:r>
              <a:rPr lang="en-US" dirty="0" smtClean="0"/>
              <a:t>Site ID attributes</a:t>
            </a:r>
            <a:endParaRPr lang="en-US" dirty="0"/>
          </a:p>
        </p:txBody>
      </p:sp>
    </p:spTree>
    <p:extLst>
      <p:ext uri="{BB962C8B-B14F-4D97-AF65-F5344CB8AC3E}">
        <p14:creationId xmlns:p14="http://schemas.microsoft.com/office/powerpoint/2010/main" val="257885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42900" indent="-342900">
              <a:buFont typeface="+mj-lt"/>
              <a:buAutoNum type="arabicPeriod"/>
            </a:pPr>
            <a:r>
              <a:rPr lang="en-US" sz="1800" dirty="0" smtClean="0"/>
              <a:t>Access AQS.  If not in Tribal Mode, access Tribal Mode.  </a:t>
            </a:r>
          </a:p>
          <a:p>
            <a:pPr marL="342900" indent="-342900">
              <a:buFont typeface="+mj-lt"/>
              <a:buAutoNum type="arabicPeriod"/>
            </a:pPr>
            <a:endParaRPr lang="en-US" sz="1800" dirty="0"/>
          </a:p>
          <a:p>
            <a:pPr marL="342900" indent="-342900">
              <a:buFont typeface="+mj-lt"/>
              <a:buAutoNum type="arabicPeriod"/>
            </a:pPr>
            <a:r>
              <a:rPr lang="en-US" sz="1800" dirty="0" smtClean="0"/>
              <a:t>Access your screening group.</a:t>
            </a:r>
          </a:p>
          <a:p>
            <a:pPr marL="342900" indent="-342900">
              <a:buFont typeface="+mj-lt"/>
              <a:buAutoNum type="arabicPeriod"/>
            </a:pPr>
            <a:endParaRPr lang="en-US" sz="1800" dirty="0" smtClean="0"/>
          </a:p>
          <a:p>
            <a:pPr marL="342900" indent="-342900">
              <a:buFont typeface="+mj-lt"/>
              <a:buAutoNum type="arabicPeriod"/>
            </a:pPr>
            <a:r>
              <a:rPr lang="en-US" sz="1800" dirty="0" smtClean="0"/>
              <a:t>Go to Maintenance &gt; Site and you should be placed on the Basic Site Data tab</a:t>
            </a:r>
          </a:p>
          <a:p>
            <a:pPr marL="342900" indent="-342900">
              <a:buFont typeface="+mj-lt"/>
              <a:buAutoNum type="arabicPeriod"/>
            </a:pPr>
            <a:endParaRPr lang="en-US" sz="1800" dirty="0" smtClean="0"/>
          </a:p>
          <a:p>
            <a:pPr marL="342900" indent="-342900">
              <a:buFont typeface="+mj-lt"/>
              <a:buAutoNum type="arabicPeriod"/>
            </a:pPr>
            <a:r>
              <a:rPr lang="en-US" sz="1800" dirty="0" smtClean="0"/>
              <a:t>On the Basic Site Data tab, click on your Cancel Query button to access input mode</a:t>
            </a:r>
          </a:p>
          <a:p>
            <a:pPr marL="342900" indent="-342900">
              <a:buFont typeface="+mj-lt"/>
              <a:buAutoNum type="arabicPeriod"/>
            </a:pPr>
            <a:endParaRPr lang="en-US" sz="1800" dirty="0" smtClean="0"/>
          </a:p>
          <a:p>
            <a:pPr marL="342900" indent="-342900">
              <a:buFont typeface="+mj-lt"/>
              <a:buAutoNum type="arabicPeriod"/>
            </a:pPr>
            <a:r>
              <a:rPr lang="en-US" sz="1800" dirty="0" smtClean="0"/>
              <a:t>Enter your tribal code</a:t>
            </a:r>
          </a:p>
          <a:p>
            <a:pPr marL="342900" indent="-342900">
              <a:buFont typeface="+mj-lt"/>
              <a:buAutoNum type="arabicPeriod"/>
            </a:pPr>
            <a:endParaRPr lang="en-US" sz="1800" dirty="0" smtClean="0"/>
          </a:p>
          <a:p>
            <a:pPr marL="342900" indent="-342900">
              <a:buFont typeface="+mj-lt"/>
              <a:buAutoNum type="arabicPeriod"/>
            </a:pPr>
            <a:r>
              <a:rPr lang="en-US" sz="1800" dirty="0" smtClean="0"/>
              <a:t>Enter state code</a:t>
            </a:r>
          </a:p>
          <a:p>
            <a:pPr marL="342900" indent="-342900">
              <a:buFont typeface="+mj-lt"/>
              <a:buAutoNum type="arabicPeriod"/>
            </a:pPr>
            <a:endParaRPr lang="en-US" sz="1800" dirty="0" smtClean="0"/>
          </a:p>
          <a:p>
            <a:pPr marL="342900" indent="-342900">
              <a:buFont typeface="+mj-lt"/>
              <a:buAutoNum type="arabicPeriod"/>
            </a:pPr>
            <a:r>
              <a:rPr lang="en-US" sz="1800" dirty="0" smtClean="0"/>
              <a:t>Enter your county code</a:t>
            </a:r>
          </a:p>
          <a:p>
            <a:pPr marL="342900" indent="-342900">
              <a:buFont typeface="+mj-lt"/>
              <a:buAutoNum type="arabicPeriod"/>
            </a:pPr>
            <a:endParaRPr lang="en-US" sz="1800" dirty="0" smtClean="0"/>
          </a:p>
          <a:p>
            <a:pPr marL="342900" indent="-342900">
              <a:buFont typeface="+mj-lt"/>
              <a:buAutoNum type="arabicPeriod"/>
            </a:pPr>
            <a:r>
              <a:rPr lang="en-US" sz="1800" dirty="0" smtClean="0"/>
              <a:t>Do not enter anything in the Status </a:t>
            </a:r>
            <a:r>
              <a:rPr lang="en-US" sz="1800" dirty="0" err="1" smtClean="0"/>
              <a:t>Ind</a:t>
            </a:r>
            <a:endParaRPr lang="en-US" sz="1800" dirty="0" smtClean="0"/>
          </a:p>
          <a:p>
            <a:pPr marL="342900" indent="-342900">
              <a:buFont typeface="+mj-lt"/>
              <a:buAutoNum type="arabicPeriod"/>
            </a:pPr>
            <a:endParaRPr lang="en-US" sz="1800" dirty="0" smtClean="0"/>
          </a:p>
          <a:p>
            <a:pPr marL="342900" indent="-342900">
              <a:buFont typeface="+mj-lt"/>
              <a:buAutoNum type="arabicPeriod"/>
            </a:pPr>
            <a:r>
              <a:rPr lang="en-US" sz="1800" dirty="0" smtClean="0"/>
              <a:t>Enter Horizontal Datum</a:t>
            </a:r>
          </a:p>
          <a:p>
            <a:pPr marL="342900" indent="-342900">
              <a:buFont typeface="+mj-lt"/>
              <a:buAutoNum type="arabicPeriod"/>
            </a:pPr>
            <a:endParaRPr lang="en-US" sz="1800" dirty="0" smtClean="0"/>
          </a:p>
          <a:p>
            <a:pPr marL="342900" indent="-342900">
              <a:buFont typeface="+mj-lt"/>
              <a:buAutoNum type="arabicPeriod"/>
            </a:pPr>
            <a:r>
              <a:rPr lang="en-US" sz="1800" dirty="0" smtClean="0"/>
              <a:t>Enter Latitude/Longitude  -OR-  UTM Zone/UTM Easting/UTM Northing.  </a:t>
            </a:r>
          </a:p>
          <a:p>
            <a:pPr marL="342900" indent="-342900">
              <a:buFont typeface="+mj-lt"/>
              <a:buAutoNum type="arabicPeriod"/>
            </a:pPr>
            <a:endParaRPr lang="en-US" sz="1800" dirty="0" smtClean="0"/>
          </a:p>
          <a:p>
            <a:pPr marL="342900" indent="-342900">
              <a:buFont typeface="+mj-lt"/>
              <a:buAutoNum type="arabicPeriod"/>
            </a:pPr>
            <a:r>
              <a:rPr lang="en-US" sz="1800" dirty="0" smtClean="0"/>
              <a:t>Click on Lookup Geography.  Note the Standard Coordinates get populated.</a:t>
            </a:r>
            <a:endParaRPr lang="en-US" sz="1800" dirty="0"/>
          </a:p>
        </p:txBody>
      </p:sp>
      <p:sp>
        <p:nvSpPr>
          <p:cNvPr id="2" name="Title 1"/>
          <p:cNvSpPr>
            <a:spLocks noGrp="1"/>
          </p:cNvSpPr>
          <p:nvPr>
            <p:ph type="title"/>
          </p:nvPr>
        </p:nvSpPr>
        <p:spPr/>
        <p:txBody>
          <a:bodyPr>
            <a:normAutofit/>
          </a:bodyPr>
          <a:lstStyle/>
          <a:p>
            <a:r>
              <a:rPr lang="en-US" sz="3200" dirty="0" smtClean="0"/>
              <a:t>Steps for inputting a site via online Maintenance</a:t>
            </a:r>
            <a:endParaRPr lang="en-US" sz="3200" dirty="0"/>
          </a:p>
        </p:txBody>
      </p:sp>
    </p:spTree>
    <p:extLst>
      <p:ext uri="{BB962C8B-B14F-4D97-AF65-F5344CB8AC3E}">
        <p14:creationId xmlns:p14="http://schemas.microsoft.com/office/powerpoint/2010/main" val="409940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1060</TotalTime>
  <Words>2402</Words>
  <Application>Microsoft Office PowerPoint</Application>
  <PresentationFormat>On-screen Show (4:3)</PresentationFormat>
  <Paragraphs>241</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  AQS Users Tribal Q&amp;A   Session</vt:lpstr>
      <vt:lpstr>Agenda</vt:lpstr>
      <vt:lpstr>‘How to’ Series  Review…</vt:lpstr>
      <vt:lpstr>How to Create a Site</vt:lpstr>
      <vt:lpstr>Some things you may need…. </vt:lpstr>
      <vt:lpstr>PowerPoint Presentation</vt:lpstr>
      <vt:lpstr>Site Id</vt:lpstr>
      <vt:lpstr>Site ID attributes</vt:lpstr>
      <vt:lpstr>Steps for inputting a site via online Maintenance</vt:lpstr>
      <vt:lpstr>Steps for inputting a site via online Maintenance</vt:lpstr>
      <vt:lpstr>Tips to Creating a Site Online</vt:lpstr>
      <vt:lpstr>Creating a Site via Batch</vt:lpstr>
      <vt:lpstr>‘How to’ Series  </vt:lpstr>
      <vt:lpstr>PowerPoint Presentation</vt:lpstr>
      <vt:lpstr>How to Create a Monitor</vt:lpstr>
      <vt:lpstr>Creating a Monitor via Online Maintenance</vt:lpstr>
      <vt:lpstr>Tips for creating Monitor Online</vt:lpstr>
      <vt:lpstr>Tips for duplicating a monitor</vt:lpstr>
      <vt:lpstr>Creating a Monitor via Batch</vt:lpstr>
      <vt:lpstr>Monitor Requirements can be found here</vt:lpstr>
      <vt:lpstr>Resources…</vt:lpstr>
      <vt:lpstr>Demo</vt:lpstr>
      <vt:lpstr>PowerPoint Presentation</vt:lpstr>
    </vt:vector>
  </TitlesOfParts>
  <Company>CGI Federal,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Tribal Question and Answer Session</dc:title>
  <dc:creator>McIntyre, Pamela</dc:creator>
  <cp:lastModifiedBy>McIntyre, Pamela</cp:lastModifiedBy>
  <cp:revision>188</cp:revision>
  <cp:lastPrinted>2014-08-29T19:48:03Z</cp:lastPrinted>
  <dcterms:created xsi:type="dcterms:W3CDTF">2014-02-25T21:02:00Z</dcterms:created>
  <dcterms:modified xsi:type="dcterms:W3CDTF">2014-09-12T18:35:11Z</dcterms:modified>
</cp:coreProperties>
</file>