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7" r:id="rId2"/>
    <p:sldId id="270" r:id="rId3"/>
    <p:sldId id="258" r:id="rId4"/>
    <p:sldId id="259" r:id="rId5"/>
    <p:sldId id="272" r:id="rId6"/>
    <p:sldId id="273" r:id="rId7"/>
    <p:sldId id="274" r:id="rId8"/>
    <p:sldId id="278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6C2E-B44C-4437-ABA0-6862FFFFBBB3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982E6-E84F-4744-98C3-AE0AEE587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982E6-E84F-4744-98C3-AE0AEE587D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ED4141-8A48-41DD-B59B-5C42A45405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5E441-518E-452F-88D0-73B2AAE602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7CBB-D99C-475C-8E68-79C3D2507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FAEFF-0808-4E03-B0A2-04EE5D6439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20E59-458F-4685-AC19-4BB6761578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9ABBE-AB3D-4409-BBD2-855CAE9D5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36753-606C-4775-A1FA-8CF213F7C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2E027-F8BE-40E9-A5AF-A3A48CECDD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1B409-D1E1-44D2-BA9F-31C73DA90B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8084B-B50B-4EF2-983F-D7FA0DFDD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5CC4-072E-426D-BF33-912B6789F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171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6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208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209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721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21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1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21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21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256F2EB1-06F8-454A-9281-744ADD6A6E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.gov/quality1/" TargetMode="External"/><Relationship Id="rId2" Type="http://schemas.openxmlformats.org/officeDocument/2006/relationships/hyperlink" Target="http://www.epa.gov/ttn/amti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cfr.gpoaccess.gov/cgi/t/text/text-idx?tpl=/ecfrbrowse/Title40/40tab_02.tp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.gov/oaqps001/greenbk" TargetMode="External"/><Relationship Id="rId2" Type="http://schemas.openxmlformats.org/officeDocument/2006/relationships/hyperlink" Target="http://www.epa.gov/ttn/amtic/files/ambient/pm25/qa/QA-Handbook-Vol-I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pa.gov/ttnamti1/ncore/guidance.html" TargetMode="External"/><Relationship Id="rId4" Type="http://schemas.openxmlformats.org/officeDocument/2006/relationships/hyperlink" Target="http://www.epa.gov/ttn/amtic/qapollutan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.gov/quality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22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Module 3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Technical Documents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D4141-8A48-41DD-B59B-5C42A454056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152400" y="152400"/>
            <a:ext cx="8839200" cy="1447800"/>
          </a:xfrm>
        </p:spPr>
        <p:txBody>
          <a:bodyPr/>
          <a:lstStyle/>
          <a:p>
            <a:r>
              <a:rPr lang="en-US" sz="4000" b="1" dirty="0" smtClean="0"/>
              <a:t>EPA </a:t>
            </a:r>
            <a:r>
              <a:rPr lang="en-US" sz="4000" b="1" dirty="0" smtClean="0"/>
              <a:t>Regional Contacts (Cont’d) </a:t>
            </a:r>
            <a:endParaRPr lang="en-US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1524000" y="1600200"/>
            <a:ext cx="57150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5858361" cy="505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D4141-8A48-41DD-B59B-5C42A454056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Two Main Focuses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514600"/>
          </a:xfrm>
        </p:spPr>
        <p:txBody>
          <a:bodyPr/>
          <a:lstStyle/>
          <a:p>
            <a:r>
              <a:rPr lang="en-US" sz="2800" dirty="0" smtClean="0"/>
              <a:t>EPA/US Government </a:t>
            </a:r>
            <a:r>
              <a:rPr lang="en-US" sz="2800" dirty="0" smtClean="0"/>
              <a:t>websites</a:t>
            </a:r>
          </a:p>
          <a:p>
            <a:endParaRPr lang="en-US" sz="1200" dirty="0" smtClean="0"/>
          </a:p>
          <a:p>
            <a:pPr lvl="1"/>
            <a:r>
              <a:rPr lang="en-US" sz="2400" dirty="0" smtClean="0"/>
              <a:t>AMTIC website (</a:t>
            </a:r>
            <a:r>
              <a:rPr lang="en-US" sz="2400" dirty="0" smtClean="0">
                <a:hlinkClick r:id="rId2"/>
              </a:rPr>
              <a:t>http://www.epa.gov/ttn/amtic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 lvl="1"/>
            <a:endParaRPr lang="en-US" sz="500" dirty="0" smtClean="0"/>
          </a:p>
          <a:p>
            <a:pPr lvl="1"/>
            <a:r>
              <a:rPr lang="en-US" sz="2400" dirty="0" smtClean="0"/>
              <a:t>EPA's Quality System for Environmental Data and Technology (</a:t>
            </a:r>
            <a:r>
              <a:rPr lang="en-US" sz="2400" dirty="0" smtClean="0">
                <a:hlinkClick r:id="rId3"/>
              </a:rPr>
              <a:t>http://www.epa.gov/quality1/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pPr lvl="1"/>
            <a:endParaRPr lang="en-US" sz="500" dirty="0" smtClean="0"/>
          </a:p>
          <a:p>
            <a:pPr lvl="1"/>
            <a:r>
              <a:rPr lang="en-US" sz="2400" dirty="0" smtClean="0"/>
              <a:t>e-CFR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 of EPA Regional Contacts 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FAEFF-0808-4E03-B0A2-04EE5D64391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/>
              <a:t>AMTIC Website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1628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Code of Federal Regulations (CFR)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QA Requirements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QA Guidance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FAEFF-0808-4E03-B0A2-04EE5D64391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/>
              <a:t>AMTIC Website </a:t>
            </a:r>
            <a:r>
              <a:rPr lang="en-US" sz="4000" b="1" dirty="0" smtClean="0"/>
              <a:t>CFR (Cont’d)</a:t>
            </a:r>
            <a:endParaRPr lang="en-US" sz="40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Find the CFR pertaining to monitoring information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sz="2200" dirty="0" smtClean="0"/>
              <a:t>Under </a:t>
            </a:r>
            <a:r>
              <a:rPr lang="en-US" sz="2200" u="sng" dirty="0" smtClean="0">
                <a:solidFill>
                  <a:srgbClr val="FFFF00"/>
                </a:solidFill>
              </a:rPr>
              <a:t>“Regulations and Guidance”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40 CFR Part 50	 (Appendices contain pollutant-specific FRMs)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40 CFR Part 53  Sets out requirements for acceptance of monitoring equipment and/or procedures as equivalent to equipment and/or procedures promulgated as FRMs and lists those that have been approved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40 CFR Part 58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Ambient monitoring Network requirements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The overarching QA requirements for ambient monitoring networks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Network Design requirements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Monitor siting requirements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e-CFR website (</a:t>
            </a:r>
            <a:r>
              <a:rPr lang="en-US" sz="2200" dirty="0" smtClean="0">
                <a:hlinkClick r:id="rId2"/>
              </a:rPr>
              <a:t>http://ecfr.gpoaccess.gov/cgi/t/text/text-idx?tpl=/ecfrbrowse/Title40/40tab_02.tpl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FAEFF-0808-4E03-B0A2-04EE5D64391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/>
              <a:t>AMTIC Website </a:t>
            </a:r>
            <a:r>
              <a:rPr lang="en-US" sz="4000" b="1" dirty="0" smtClean="0"/>
              <a:t>CFR (Cont’d)</a:t>
            </a:r>
            <a:endParaRPr lang="en-US" sz="40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Permitting Authority and Permittee (PSD Program Managers) should know where to locate and understand: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40 CFR Part 50  Methods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40 CFR Part 51  State Implementation Plan (SIP)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40 CFR Part 52	  Federal PSD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40 CFR Part 58  QA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Auditors should know where to locate and understand: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40 CFR Part 50  Methods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40 CFR Part 58  Appendices A,C,D, and E for QA provisions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FAEFF-0808-4E03-B0A2-04EE5D64391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/>
              <a:t>AMTIC Website (Cont’d)</a:t>
            </a:r>
            <a:br>
              <a:rPr lang="en-US" sz="4000" b="1" dirty="0" smtClean="0"/>
            </a:br>
            <a:r>
              <a:rPr lang="en-US" sz="4000" b="1" dirty="0" smtClean="0"/>
              <a:t>QA Requirements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5334000"/>
          </a:xfrm>
        </p:spPr>
        <p:txBody>
          <a:bodyPr/>
          <a:lstStyle/>
          <a:p>
            <a:r>
              <a:rPr lang="en-US" sz="2800" dirty="0" smtClean="0"/>
              <a:t>Quality management system (QMS) documents are the responsibility of the permittee</a:t>
            </a:r>
          </a:p>
          <a:p>
            <a:pPr>
              <a:buNone/>
            </a:pPr>
            <a:endParaRPr lang="en-US" sz="1200" dirty="0" smtClean="0"/>
          </a:p>
          <a:p>
            <a:pPr lvl="1"/>
            <a:r>
              <a:rPr lang="en-US" sz="2200" dirty="0" smtClean="0"/>
              <a:t>Discussed in 40 CFR Part 58 Appendix A</a:t>
            </a:r>
          </a:p>
          <a:p>
            <a:pPr lvl="1"/>
            <a:r>
              <a:rPr lang="en-US" sz="2200" dirty="0" smtClean="0"/>
              <a:t>Quality Management Plan (QMP)</a:t>
            </a:r>
          </a:p>
          <a:p>
            <a:pPr lvl="1"/>
            <a:r>
              <a:rPr lang="en-US" sz="2200" dirty="0" smtClean="0"/>
              <a:t>Quality Assurance Project Plan (QAPP)</a:t>
            </a:r>
          </a:p>
          <a:p>
            <a:pPr lvl="1"/>
            <a:r>
              <a:rPr lang="en-US" sz="2200" dirty="0" smtClean="0"/>
              <a:t>Project Standard Operating Procedures (SOPs)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All auditors are responsible for their own project SOPs based on contractual obligations to the permittee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FAEFF-0808-4E03-B0A2-04EE5D64391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/>
              <a:t>AMTIC Website (Cont’d)</a:t>
            </a:r>
            <a:br>
              <a:rPr lang="en-US" sz="4000" b="1" dirty="0" smtClean="0"/>
            </a:br>
            <a:r>
              <a:rPr lang="en-US" sz="4000" b="1" dirty="0" smtClean="0"/>
              <a:t>QA Guidance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5334000"/>
          </a:xfrm>
        </p:spPr>
        <p:txBody>
          <a:bodyPr/>
          <a:lstStyle/>
          <a:p>
            <a:r>
              <a:rPr lang="en-US" sz="2800" dirty="0" smtClean="0"/>
              <a:t>EPA Quality Assurance Handbook (Volume 2)</a:t>
            </a:r>
          </a:p>
          <a:p>
            <a:pPr lvl="1">
              <a:buNone/>
            </a:pPr>
            <a:endParaRPr lang="en-US" sz="1200" dirty="0" smtClean="0"/>
          </a:p>
          <a:p>
            <a:pPr lvl="1"/>
            <a:r>
              <a:rPr lang="en-US" sz="2200" dirty="0" smtClean="0"/>
              <a:t>(</a:t>
            </a:r>
            <a:r>
              <a:rPr lang="en-US" sz="2200" dirty="0" smtClean="0">
                <a:hlinkClick r:id="rId2"/>
              </a:rPr>
              <a:t>http://www.epa.gov/ttn/amtic/files/ambient/pm25/qa/QA-Handbook-Vol-II.pdf</a:t>
            </a:r>
            <a:r>
              <a:rPr lang="en-US" sz="22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EPA Green Book</a:t>
            </a:r>
          </a:p>
          <a:p>
            <a:pPr>
              <a:buNone/>
            </a:pPr>
            <a:endParaRPr lang="en-US" sz="1200" dirty="0" smtClean="0"/>
          </a:p>
          <a:p>
            <a:pPr lvl="1"/>
            <a:r>
              <a:rPr lang="en-US" sz="2400" dirty="0" smtClean="0"/>
              <a:t>(</a:t>
            </a:r>
            <a:r>
              <a:rPr lang="en-US" sz="2400" dirty="0" smtClean="0">
                <a:hlinkClick r:id="rId3"/>
              </a:rPr>
              <a:t>http://www.epa.gov/oaqps001/greenbk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EPA Training Courses</a:t>
            </a:r>
          </a:p>
          <a:p>
            <a:pPr>
              <a:buNone/>
            </a:pPr>
            <a:endParaRPr lang="en-US" sz="1200" dirty="0" smtClean="0"/>
          </a:p>
          <a:p>
            <a:pPr lvl="1"/>
            <a:r>
              <a:rPr lang="en-US" sz="2200" dirty="0" smtClean="0"/>
              <a:t>(</a:t>
            </a:r>
            <a:r>
              <a:rPr lang="en-US" sz="2200" dirty="0" smtClean="0">
                <a:hlinkClick r:id="rId4"/>
              </a:rPr>
              <a:t>http://www.epa.gov/ttn/amtic/qapollutant.html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>
                <a:hlinkClick r:id="rId5"/>
              </a:rPr>
              <a:t>(http://www.epa.gov/ttn/amtic/ncore/guidance.html</a:t>
            </a:r>
            <a:r>
              <a:rPr lang="en-US" sz="2200" dirty="0" smtClean="0"/>
              <a:t>)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FAEFF-0808-4E03-B0A2-04EE5D64391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7812"/>
            <a:ext cx="8763000" cy="1398587"/>
          </a:xfrm>
        </p:spPr>
        <p:txBody>
          <a:bodyPr/>
          <a:lstStyle/>
          <a:p>
            <a:r>
              <a:rPr lang="en-US" sz="4000" b="1" dirty="0" smtClean="0"/>
              <a:t>EPA's Quality System for Environmental </a:t>
            </a:r>
            <a:r>
              <a:rPr lang="en-US" sz="4000" b="1" dirty="0" smtClean="0"/>
              <a:t>Data </a:t>
            </a:r>
            <a:r>
              <a:rPr lang="en-US" sz="4000" b="1" dirty="0" smtClean="0"/>
              <a:t>and Technology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904999"/>
            <a:ext cx="8763000" cy="4648201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http://www.epa.gov/quality1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1600" dirty="0" smtClean="0"/>
          </a:p>
          <a:p>
            <a:r>
              <a:rPr lang="en-US" sz="2400" dirty="0" smtClean="0"/>
              <a:t>If you are developing a Quality Management Plan, see &lt;</a:t>
            </a:r>
            <a:r>
              <a:rPr lang="en-US" sz="2400" dirty="0" smtClean="0">
                <a:solidFill>
                  <a:srgbClr val="33CCFF"/>
                </a:solidFill>
              </a:rPr>
              <a:t>Quality Management Tools - Quality Management Plans</a:t>
            </a:r>
            <a:r>
              <a:rPr lang="en-US" sz="2400" dirty="0" smtClean="0"/>
              <a:t>&gt; </a:t>
            </a:r>
            <a:endParaRPr lang="en-US" sz="2400" dirty="0" smtClean="0"/>
          </a:p>
          <a:p>
            <a:endParaRPr lang="en-US" sz="1600" dirty="0" smtClean="0"/>
          </a:p>
          <a:p>
            <a:r>
              <a:rPr lang="en-US" sz="2400" dirty="0" smtClean="0"/>
              <a:t>If you are writing a Quality Assurance Project Plan, see &lt;</a:t>
            </a:r>
            <a:r>
              <a:rPr lang="en-US" sz="2400" dirty="0" smtClean="0">
                <a:solidFill>
                  <a:srgbClr val="33CCFF"/>
                </a:solidFill>
              </a:rPr>
              <a:t>Quality Management Tools - Quality Assurance Project Plans</a:t>
            </a:r>
            <a:r>
              <a:rPr lang="en-US" sz="2400" dirty="0" smtClean="0"/>
              <a:t>&gt; </a:t>
            </a:r>
            <a:endParaRPr lang="en-US" sz="2400" dirty="0" smtClean="0"/>
          </a:p>
          <a:p>
            <a:endParaRPr lang="en-US" sz="1600" dirty="0" smtClean="0"/>
          </a:p>
          <a:p>
            <a:r>
              <a:rPr lang="en-US" sz="2400" dirty="0" smtClean="0"/>
              <a:t>Also see &lt;</a:t>
            </a:r>
            <a:r>
              <a:rPr lang="en-US" sz="2400" dirty="0" smtClean="0">
                <a:solidFill>
                  <a:srgbClr val="33CCFF"/>
                </a:solidFill>
              </a:rPr>
              <a:t>Quality Management Tools - Systematic Planning</a:t>
            </a:r>
            <a:r>
              <a:rPr lang="en-US" sz="2400" dirty="0" smtClean="0"/>
              <a:t>&gt; for information about planning your project before you document this planning in a QA Project Plan. 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FAEFF-0808-4E03-B0A2-04EE5D64391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381000" y="152400"/>
            <a:ext cx="8229600" cy="1447800"/>
          </a:xfrm>
        </p:spPr>
        <p:txBody>
          <a:bodyPr/>
          <a:lstStyle/>
          <a:p>
            <a:r>
              <a:rPr lang="en-US" sz="4000" b="1" dirty="0" smtClean="0"/>
              <a:t>List of EPA Regional Contacts </a:t>
            </a:r>
            <a:endParaRPr lang="en-US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1524000" y="1600200"/>
            <a:ext cx="57150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5672138" cy="485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D4141-8A48-41DD-B59B-5C42A454056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636</TotalTime>
  <Words>314</Words>
  <Application>Microsoft Office PowerPoint</Application>
  <PresentationFormat>On-screen Show (4:3)</PresentationFormat>
  <Paragraphs>86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Beam</vt:lpstr>
      <vt:lpstr>Module 3  Technical Documents</vt:lpstr>
      <vt:lpstr>Two Main Focuses</vt:lpstr>
      <vt:lpstr>AMTIC Website</vt:lpstr>
      <vt:lpstr>AMTIC Website CFR (Cont’d)</vt:lpstr>
      <vt:lpstr>AMTIC Website CFR (Cont’d)</vt:lpstr>
      <vt:lpstr>AMTIC Website (Cont’d) QA Requirements</vt:lpstr>
      <vt:lpstr>AMTIC Website (Cont’d) QA Guidance</vt:lpstr>
      <vt:lpstr>EPA's Quality System for Environmental Data and Technology</vt:lpstr>
      <vt:lpstr>List of EPA Regional Contacts </vt:lpstr>
      <vt:lpstr>EPA Regional Contacts (Cont’d)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7  Chain of Custody  and  Field Data Sheets</dc:title>
  <dc:creator>Crumplers</dc:creator>
  <cp:lastModifiedBy>jsn</cp:lastModifiedBy>
  <cp:revision>65</cp:revision>
  <dcterms:created xsi:type="dcterms:W3CDTF">2006-04-12T03:52:30Z</dcterms:created>
  <dcterms:modified xsi:type="dcterms:W3CDTF">2012-01-30T15:08:23Z</dcterms:modified>
</cp:coreProperties>
</file>