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notesSlides/notesSlide7.xml" ContentType="application/vnd.openxmlformats-officedocument.presentationml.notesSlide+xml"/>
  <Override PartName="/ppt/charts/chart5.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6.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7.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8.xml" ContentType="application/vnd.openxmlformats-officedocument.drawingml.char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317" r:id="rId3"/>
    <p:sldId id="303" r:id="rId4"/>
    <p:sldId id="302" r:id="rId5"/>
    <p:sldId id="305" r:id="rId6"/>
    <p:sldId id="306" r:id="rId7"/>
    <p:sldId id="320" r:id="rId8"/>
    <p:sldId id="331" r:id="rId9"/>
    <p:sldId id="332" r:id="rId10"/>
    <p:sldId id="334" r:id="rId11"/>
    <p:sldId id="258" r:id="rId12"/>
    <p:sldId id="345" r:id="rId13"/>
    <p:sldId id="335" r:id="rId14"/>
    <p:sldId id="336" r:id="rId15"/>
    <p:sldId id="338" r:id="rId16"/>
    <p:sldId id="329" r:id="rId17"/>
    <p:sldId id="344" r:id="rId18"/>
    <p:sldId id="322" r:id="rId19"/>
    <p:sldId id="304" r:id="rId20"/>
    <p:sldId id="346" r:id="rId21"/>
    <p:sldId id="339" r:id="rId22"/>
    <p:sldId id="340" r:id="rId23"/>
    <p:sldId id="341" r:id="rId24"/>
    <p:sldId id="342" r:id="rId25"/>
    <p:sldId id="343" r:id="rId26"/>
    <p:sldId id="319" r:id="rId27"/>
    <p:sldId id="347" r:id="rId28"/>
    <p:sldId id="275" r:id="rId29"/>
    <p:sldId id="349" r:id="rId30"/>
    <p:sldId id="351" r:id="rId31"/>
    <p:sldId id="352" r:id="rId32"/>
    <p:sldId id="353" r:id="rId33"/>
    <p:sldId id="354" r:id="rId34"/>
    <p:sldId id="355" r:id="rId35"/>
    <p:sldId id="34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11" autoAdjust="0"/>
  </p:normalViewPr>
  <p:slideViewPr>
    <p:cSldViewPr>
      <p:cViewPr varScale="1">
        <p:scale>
          <a:sx n="89" d="100"/>
          <a:sy n="89" d="100"/>
        </p:scale>
        <p:origin x="562" y="77"/>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http://www.epa.gov/ttn/amtic/files/ambient/qaqc/PBDASC927final.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http://www.epa.gov/ttn/amtic/files/ambient/qaqc/PBDASC927final.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melinda\Google%20Drive\UniversalFolder\Atlanta_QA_Conf\data%20and%20other%20peoples%20slides\VA_ozone_QC_\dasc_w_VA_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melinda\Google%20Drive\UniversalFolder\Atlanta_QA_Conf\data%20and%20other%20peoples%20slides\VA_ozone_QC_\dasc_w_VA_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melinda\Google%20Drive\UniversalFolder\Atlanta_QA_Conf\data%20and%20other%20peoples%20slides\VA_ozone_QC_\dasc_w_VA_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melinda\Google%20Drive\UniversalFolder\Atlanta_QA_Conf\data%20and%20other%20peoples%20slides\VA_ozone_QC_\dasc_w_VA_dat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http://www.epa.gov/ttn/amtic/files/ambient/qaqc/PBDASC927final.xls"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melinda\Google%20Drive\UniversalFolder\Atlanta_QA_Conf\data%20and%20other%20peoples%20slides\VA_ozone_QC_\dasc_w_VA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975236791053363E-2"/>
          <c:y val="7.3204829396325444E-2"/>
          <c:w val="0.94207311042641462"/>
          <c:h val="0.86378162729659014"/>
        </c:manualLayout>
      </c:layout>
      <c:lineChart>
        <c:grouping val="standard"/>
        <c:varyColors val="0"/>
        <c:ser>
          <c:idx val="0"/>
          <c:order val="0"/>
          <c:tx>
            <c:v>%D</c:v>
          </c:tx>
          <c:spPr>
            <a:ln w="12700">
              <a:solidFill>
                <a:srgbClr val="000080"/>
              </a:solidFill>
              <a:prstDash val="solid"/>
            </a:ln>
          </c:spPr>
          <c:marker>
            <c:symbol val="diamond"/>
            <c:size val="5"/>
            <c:spPr>
              <a:solidFill>
                <a:srgbClr val="000080"/>
              </a:solidFill>
              <a:ln>
                <a:solidFill>
                  <a:srgbClr val="000080"/>
                </a:solidFill>
                <a:prstDash val="solid"/>
              </a:ln>
            </c:spPr>
          </c:marker>
          <c:val>
            <c:numRef>
              <c:f>[0]!O3d</c:f>
              <c:numCache>
                <c:formatCode>0.000</c:formatCode>
                <c:ptCount val="35"/>
                <c:pt idx="0">
                  <c:v>-1.2345679012345689</c:v>
                </c:pt>
                <c:pt idx="1">
                  <c:v>-1.2345679012345689</c:v>
                </c:pt>
                <c:pt idx="2">
                  <c:v>0</c:v>
                </c:pt>
                <c:pt idx="3">
                  <c:v>0</c:v>
                </c:pt>
                <c:pt idx="4">
                  <c:v>0</c:v>
                </c:pt>
                <c:pt idx="5">
                  <c:v>0</c:v>
                </c:pt>
                <c:pt idx="6">
                  <c:v>0</c:v>
                </c:pt>
                <c:pt idx="7">
                  <c:v>0</c:v>
                </c:pt>
                <c:pt idx="8">
                  <c:v>0</c:v>
                </c:pt>
                <c:pt idx="9">
                  <c:v>3.7037037037037082</c:v>
                </c:pt>
                <c:pt idx="10">
                  <c:v>6.172839506172827</c:v>
                </c:pt>
                <c:pt idx="11">
                  <c:v>6.0975609756097375</c:v>
                </c:pt>
                <c:pt idx="12">
                  <c:v>4.8780487804877914</c:v>
                </c:pt>
                <c:pt idx="13">
                  <c:v>4.8780487804877914</c:v>
                </c:pt>
                <c:pt idx="14">
                  <c:v>4.8780487804877914</c:v>
                </c:pt>
                <c:pt idx="15">
                  <c:v>6.0975609756097375</c:v>
                </c:pt>
                <c:pt idx="16">
                  <c:v>6.0975609756097375</c:v>
                </c:pt>
                <c:pt idx="17">
                  <c:v>6.0975609756097375</c:v>
                </c:pt>
                <c:pt idx="18">
                  <c:v>6.0975609756097375</c:v>
                </c:pt>
                <c:pt idx="19">
                  <c:v>6.0975609756097375</c:v>
                </c:pt>
                <c:pt idx="20">
                  <c:v>6.0975609756097375</c:v>
                </c:pt>
                <c:pt idx="21">
                  <c:v>6.0975609756097375</c:v>
                </c:pt>
                <c:pt idx="22">
                  <c:v>4.8780487804877914</c:v>
                </c:pt>
                <c:pt idx="23">
                  <c:v>6.0975609756097375</c:v>
                </c:pt>
                <c:pt idx="24">
                  <c:v>4.8780487804877914</c:v>
                </c:pt>
                <c:pt idx="25">
                  <c:v>6.0975609756097375</c:v>
                </c:pt>
                <c:pt idx="26">
                  <c:v>6.0975609756097375</c:v>
                </c:pt>
                <c:pt idx="27">
                  <c:v>6.172839506172827</c:v>
                </c:pt>
                <c:pt idx="28">
                  <c:v>6.172839506172827</c:v>
                </c:pt>
                <c:pt idx="29">
                  <c:v>6.172839506172827</c:v>
                </c:pt>
                <c:pt idx="30">
                  <c:v>4.8780487804877914</c:v>
                </c:pt>
                <c:pt idx="31">
                  <c:v>6.172839506172827</c:v>
                </c:pt>
                <c:pt idx="32">
                  <c:v>6.0975609756097375</c:v>
                </c:pt>
                <c:pt idx="33">
                  <c:v>6.172839506172827</c:v>
                </c:pt>
                <c:pt idx="34">
                  <c:v>6.0975609756097375</c:v>
                </c:pt>
              </c:numCache>
            </c:numRef>
          </c:val>
          <c:smooth val="0"/>
          <c:extLst>
            <c:ext xmlns:c16="http://schemas.microsoft.com/office/drawing/2014/chart" uri="{C3380CC4-5D6E-409C-BE32-E72D297353CC}">
              <c16:uniqueId val="{00000000-1525-433A-A09F-C9A05D4376AA}"/>
            </c:ext>
          </c:extLst>
        </c:ser>
        <c:dLbls>
          <c:showLegendKey val="0"/>
          <c:showVal val="0"/>
          <c:showCatName val="0"/>
          <c:showSerName val="0"/>
          <c:showPercent val="0"/>
          <c:showBubbleSize val="0"/>
        </c:dLbls>
        <c:marker val="1"/>
        <c:smooth val="0"/>
        <c:axId val="68304896"/>
        <c:axId val="68306048"/>
      </c:lineChart>
      <c:catAx>
        <c:axId val="68304896"/>
        <c:scaling>
          <c:orientation val="minMax"/>
        </c:scaling>
        <c:delete val="0"/>
        <c:axPos val="b"/>
        <c:majorTickMark val="out"/>
        <c:minorTickMark val="none"/>
        <c:tickLblPos val="none"/>
        <c:spPr>
          <a:ln w="3175">
            <a:solidFill>
              <a:srgbClr val="000000"/>
            </a:solidFill>
            <a:prstDash val="solid"/>
          </a:ln>
        </c:spPr>
        <c:crossAx val="68306048"/>
        <c:crosses val="autoZero"/>
        <c:auto val="1"/>
        <c:lblAlgn val="ctr"/>
        <c:lblOffset val="100"/>
        <c:tickMarkSkip val="1"/>
        <c:noMultiLvlLbl val="0"/>
      </c:catAx>
      <c:valAx>
        <c:axId val="68306048"/>
        <c:scaling>
          <c:orientation val="minMax"/>
          <c:max val="15"/>
          <c:min val="-15"/>
        </c:scaling>
        <c:delete val="1"/>
        <c:axPos val="l"/>
        <c:majorGridlines>
          <c:spPr>
            <a:ln w="3175">
              <a:solidFill>
                <a:srgbClr val="000000"/>
              </a:solidFill>
              <a:prstDash val="solid"/>
            </a:ln>
          </c:spPr>
        </c:majorGridlines>
        <c:numFmt formatCode="0.000" sourceLinked="1"/>
        <c:majorTickMark val="out"/>
        <c:minorTickMark val="none"/>
        <c:tickLblPos val="none"/>
        <c:crossAx val="68304896"/>
        <c:crosses val="autoZero"/>
        <c:crossBetween val="between"/>
      </c:valAx>
      <c:spPr>
        <a:solidFill>
          <a:srgbClr val="FFFFFF"/>
        </a:solidFill>
        <a:ln w="12700">
          <a:solidFill>
            <a:srgbClr val="808080"/>
          </a:solidFill>
          <a:prstDash val="solid"/>
        </a:ln>
      </c:spPr>
    </c:plotArea>
    <c:plotVisOnly val="1"/>
    <c:dispBlanksAs val="gap"/>
    <c:showDLblsOverMax val="0"/>
  </c:chart>
  <c:spPr>
    <a:gradFill rotWithShape="0">
      <a:gsLst>
        <a:gs pos="0">
          <a:srgbClr val="CCFFCC"/>
        </a:gs>
        <a:gs pos="50000">
          <a:srgbClr val="FFFFCC"/>
        </a:gs>
        <a:gs pos="100000">
          <a:srgbClr val="CCFFCC"/>
        </a:gs>
      </a:gsLst>
      <a:lin ang="5400000" scaled="1"/>
    </a:gradFill>
    <a:ln w="3175">
      <a:solidFill>
        <a:srgbClr val="000000"/>
      </a:solidFill>
      <a:prstDash val="solid"/>
    </a:ln>
  </c:spPr>
  <c:txPr>
    <a:bodyPr/>
    <a:lstStyle/>
    <a:p>
      <a:pPr>
        <a:defRPr sz="975"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94138232720915E-2"/>
          <c:y val="4.9976516093383112E-2"/>
          <c:w val="0.94207311042641462"/>
          <c:h val="0.86378162729659069"/>
        </c:manualLayout>
      </c:layout>
      <c:lineChart>
        <c:grouping val="standard"/>
        <c:varyColors val="0"/>
        <c:ser>
          <c:idx val="0"/>
          <c:order val="0"/>
          <c:tx>
            <c:v>%D</c:v>
          </c:tx>
          <c:spPr>
            <a:ln w="12700">
              <a:solidFill>
                <a:srgbClr val="000080"/>
              </a:solidFill>
              <a:prstDash val="solid"/>
            </a:ln>
          </c:spPr>
          <c:marker>
            <c:symbol val="diamond"/>
            <c:size val="5"/>
            <c:spPr>
              <a:solidFill>
                <a:srgbClr val="000080"/>
              </a:solidFill>
              <a:ln>
                <a:solidFill>
                  <a:srgbClr val="000080"/>
                </a:solidFill>
                <a:prstDash val="solid"/>
              </a:ln>
            </c:spPr>
          </c:marker>
          <c:val>
            <c:numRef>
              <c:f>[0]!O3d</c:f>
              <c:numCache>
                <c:formatCode>0.000</c:formatCode>
                <c:ptCount val="35"/>
                <c:pt idx="0">
                  <c:v>-1.2345679012345689</c:v>
                </c:pt>
                <c:pt idx="1">
                  <c:v>-1.2345679012345689</c:v>
                </c:pt>
                <c:pt idx="2">
                  <c:v>0</c:v>
                </c:pt>
                <c:pt idx="3">
                  <c:v>0</c:v>
                </c:pt>
                <c:pt idx="4">
                  <c:v>0</c:v>
                </c:pt>
                <c:pt idx="5">
                  <c:v>0</c:v>
                </c:pt>
                <c:pt idx="6">
                  <c:v>0</c:v>
                </c:pt>
                <c:pt idx="7">
                  <c:v>0</c:v>
                </c:pt>
                <c:pt idx="8">
                  <c:v>0</c:v>
                </c:pt>
                <c:pt idx="9">
                  <c:v>3.7037037037037082</c:v>
                </c:pt>
                <c:pt idx="10">
                  <c:v>6.172839506172827</c:v>
                </c:pt>
                <c:pt idx="11">
                  <c:v>6.0975609756097375</c:v>
                </c:pt>
                <c:pt idx="12">
                  <c:v>4.8780487804877914</c:v>
                </c:pt>
                <c:pt idx="13">
                  <c:v>4.8780487804877914</c:v>
                </c:pt>
                <c:pt idx="14">
                  <c:v>4.8780487804877914</c:v>
                </c:pt>
                <c:pt idx="15">
                  <c:v>6.0975609756097375</c:v>
                </c:pt>
                <c:pt idx="16">
                  <c:v>6.0975609756097375</c:v>
                </c:pt>
                <c:pt idx="17">
                  <c:v>6.0975609756097375</c:v>
                </c:pt>
                <c:pt idx="18">
                  <c:v>6.0975609756097375</c:v>
                </c:pt>
                <c:pt idx="19">
                  <c:v>6.0975609756097375</c:v>
                </c:pt>
                <c:pt idx="20">
                  <c:v>6.0975609756097375</c:v>
                </c:pt>
                <c:pt idx="21">
                  <c:v>6.0975609756097375</c:v>
                </c:pt>
                <c:pt idx="22">
                  <c:v>4.8780487804877914</c:v>
                </c:pt>
                <c:pt idx="23">
                  <c:v>6.0975609756097375</c:v>
                </c:pt>
                <c:pt idx="24">
                  <c:v>4.8780487804877914</c:v>
                </c:pt>
                <c:pt idx="25">
                  <c:v>6.0975609756097375</c:v>
                </c:pt>
                <c:pt idx="26">
                  <c:v>6.0975609756097375</c:v>
                </c:pt>
                <c:pt idx="27">
                  <c:v>6.172839506172827</c:v>
                </c:pt>
                <c:pt idx="28">
                  <c:v>6.172839506172827</c:v>
                </c:pt>
                <c:pt idx="29">
                  <c:v>6.172839506172827</c:v>
                </c:pt>
                <c:pt idx="30">
                  <c:v>4.8780487804877914</c:v>
                </c:pt>
                <c:pt idx="31">
                  <c:v>6.172839506172827</c:v>
                </c:pt>
                <c:pt idx="32">
                  <c:v>6.0975609756097375</c:v>
                </c:pt>
                <c:pt idx="33">
                  <c:v>6.172839506172827</c:v>
                </c:pt>
                <c:pt idx="34">
                  <c:v>6.0975609756097375</c:v>
                </c:pt>
              </c:numCache>
            </c:numRef>
          </c:val>
          <c:smooth val="0"/>
          <c:extLst>
            <c:ext xmlns:c16="http://schemas.microsoft.com/office/drawing/2014/chart" uri="{C3380CC4-5D6E-409C-BE32-E72D297353CC}">
              <c16:uniqueId val="{00000000-FCC1-43BF-95BB-F80EC685455B}"/>
            </c:ext>
          </c:extLst>
        </c:ser>
        <c:dLbls>
          <c:showLegendKey val="0"/>
          <c:showVal val="0"/>
          <c:showCatName val="0"/>
          <c:showSerName val="0"/>
          <c:showPercent val="0"/>
          <c:showBubbleSize val="0"/>
        </c:dLbls>
        <c:marker val="1"/>
        <c:smooth val="0"/>
        <c:axId val="77684736"/>
        <c:axId val="77686656"/>
      </c:lineChart>
      <c:catAx>
        <c:axId val="77684736"/>
        <c:scaling>
          <c:orientation val="minMax"/>
        </c:scaling>
        <c:delete val="0"/>
        <c:axPos val="b"/>
        <c:majorTickMark val="out"/>
        <c:minorTickMark val="none"/>
        <c:tickLblPos val="none"/>
        <c:spPr>
          <a:ln w="3175">
            <a:solidFill>
              <a:srgbClr val="000000"/>
            </a:solidFill>
            <a:prstDash val="solid"/>
          </a:ln>
        </c:spPr>
        <c:crossAx val="77686656"/>
        <c:crosses val="autoZero"/>
        <c:auto val="1"/>
        <c:lblAlgn val="ctr"/>
        <c:lblOffset val="100"/>
        <c:tickMarkSkip val="1"/>
        <c:noMultiLvlLbl val="0"/>
      </c:catAx>
      <c:valAx>
        <c:axId val="77686656"/>
        <c:scaling>
          <c:orientation val="minMax"/>
          <c:max val="15"/>
          <c:min val="-15"/>
        </c:scaling>
        <c:delete val="1"/>
        <c:axPos val="l"/>
        <c:majorGridlines>
          <c:spPr>
            <a:ln w="3175">
              <a:solidFill>
                <a:srgbClr val="000000"/>
              </a:solidFill>
              <a:prstDash val="solid"/>
            </a:ln>
          </c:spPr>
        </c:majorGridlines>
        <c:numFmt formatCode="0.000" sourceLinked="1"/>
        <c:majorTickMark val="out"/>
        <c:minorTickMark val="none"/>
        <c:tickLblPos val="none"/>
        <c:crossAx val="77684736"/>
        <c:crosses val="autoZero"/>
        <c:crossBetween val="between"/>
      </c:valAx>
      <c:spPr>
        <a:solidFill>
          <a:srgbClr val="FFFFFF"/>
        </a:solidFill>
        <a:ln w="12700">
          <a:solidFill>
            <a:srgbClr val="808080"/>
          </a:solidFill>
          <a:prstDash val="solid"/>
        </a:ln>
      </c:spPr>
    </c:plotArea>
    <c:plotVisOnly val="1"/>
    <c:dispBlanksAs val="gap"/>
    <c:showDLblsOverMax val="0"/>
  </c:chart>
  <c:spPr>
    <a:gradFill rotWithShape="0">
      <a:gsLst>
        <a:gs pos="0">
          <a:srgbClr val="CCFFCC"/>
        </a:gs>
        <a:gs pos="50000">
          <a:srgbClr val="FFFFCC"/>
        </a:gs>
        <a:gs pos="100000">
          <a:srgbClr val="CCFFCC"/>
        </a:gs>
      </a:gsLst>
      <a:lin ang="5400000" scaled="1"/>
    </a:gradFill>
    <a:ln w="3175">
      <a:solidFill>
        <a:srgbClr val="000000"/>
      </a:solidFill>
      <a:prstDash val="solid"/>
    </a:ln>
  </c:spPr>
  <c:txPr>
    <a:bodyPr/>
    <a:lstStyle/>
    <a:p>
      <a:pPr>
        <a:defRPr sz="975"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3159642980894843E-2"/>
          <c:y val="0.1226408237431862"/>
          <c:w val="0.8285464930190396"/>
          <c:h val="0.7547561074096506"/>
        </c:manualLayout>
      </c:layout>
      <c:lineChart>
        <c:grouping val="standard"/>
        <c:varyColors val="0"/>
        <c:ser>
          <c:idx val="0"/>
          <c:order val="0"/>
          <c:spPr>
            <a:ln w="12700">
              <a:solidFill>
                <a:srgbClr val="000080"/>
              </a:solidFill>
              <a:prstDash val="solid"/>
            </a:ln>
          </c:spPr>
          <c:marker>
            <c:symbol val="diamond"/>
            <c:size val="5"/>
            <c:spPr>
              <a:solidFill>
                <a:srgbClr val="000080"/>
              </a:solidFill>
              <a:ln>
                <a:solidFill>
                  <a:srgbClr val="000080"/>
                </a:solidFill>
                <a:prstDash val="solid"/>
              </a:ln>
            </c:spPr>
          </c:marker>
          <c:dPt>
            <c:idx val="2"/>
            <c:marker>
              <c:symbol val="circle"/>
              <c:size val="10"/>
              <c:spPr>
                <a:solidFill>
                  <a:srgbClr val="FF0000"/>
                </a:solidFill>
                <a:ln>
                  <a:solidFill>
                    <a:srgbClr val="000080"/>
                  </a:solidFill>
                  <a:prstDash val="solid"/>
                </a:ln>
              </c:spPr>
            </c:marker>
            <c:bubble3D val="0"/>
            <c:extLst>
              <c:ext xmlns:c16="http://schemas.microsoft.com/office/drawing/2014/chart" uri="{C3380CC4-5D6E-409C-BE32-E72D297353CC}">
                <c16:uniqueId val="{00000000-1E65-430C-B98B-7F1249EF0E5F}"/>
              </c:ext>
            </c:extLst>
          </c:dPt>
          <c:val>
            <c:numRef>
              <c:f>'site20-PPT-precision'!$C$4:$C$18</c:f>
              <c:numCache>
                <c:formatCode>0.0</c:formatCode>
                <c:ptCount val="15"/>
                <c:pt idx="0">
                  <c:v>-6.5861690450054882</c:v>
                </c:pt>
                <c:pt idx="1">
                  <c:v>-10.428100987925358</c:v>
                </c:pt>
                <c:pt idx="2">
                  <c:v>-9.7402597402597024</c:v>
                </c:pt>
                <c:pt idx="3">
                  <c:v>-9.0909090909091006</c:v>
                </c:pt>
                <c:pt idx="4">
                  <c:v>-5.4112554112554108</c:v>
                </c:pt>
                <c:pt idx="5">
                  <c:v>-15.151515151515149</c:v>
                </c:pt>
                <c:pt idx="6">
                  <c:v>-7.5757575757575761</c:v>
                </c:pt>
                <c:pt idx="7">
                  <c:v>-7.5757575757575761</c:v>
                </c:pt>
                <c:pt idx="8">
                  <c:v>-8.4090909090909225</c:v>
                </c:pt>
                <c:pt idx="9">
                  <c:v>-5.1136363636363642</c:v>
                </c:pt>
                <c:pt idx="10">
                  <c:v>-5.1136363636363642</c:v>
                </c:pt>
                <c:pt idx="11">
                  <c:v>-8.1818181818181426</c:v>
                </c:pt>
                <c:pt idx="12">
                  <c:v>-7.3863636363636509</c:v>
                </c:pt>
                <c:pt idx="13">
                  <c:v>6.25</c:v>
                </c:pt>
                <c:pt idx="14">
                  <c:v>-3.6363636363636367</c:v>
                </c:pt>
              </c:numCache>
            </c:numRef>
          </c:val>
          <c:smooth val="0"/>
          <c:extLst>
            <c:ext xmlns:c16="http://schemas.microsoft.com/office/drawing/2014/chart" uri="{C3380CC4-5D6E-409C-BE32-E72D297353CC}">
              <c16:uniqueId val="{00000001-1E65-430C-B98B-7F1249EF0E5F}"/>
            </c:ext>
          </c:extLst>
        </c:ser>
        <c:dLbls>
          <c:showLegendKey val="0"/>
          <c:showVal val="0"/>
          <c:showCatName val="0"/>
          <c:showSerName val="0"/>
          <c:showPercent val="0"/>
          <c:showBubbleSize val="0"/>
        </c:dLbls>
        <c:marker val="1"/>
        <c:smooth val="0"/>
        <c:axId val="77730944"/>
        <c:axId val="77732480"/>
      </c:lineChart>
      <c:catAx>
        <c:axId val="77730944"/>
        <c:scaling>
          <c:orientation val="minMax"/>
        </c:scaling>
        <c:delete val="0"/>
        <c:axPos val="b"/>
        <c:majorTickMark val="out"/>
        <c:minorTickMark val="none"/>
        <c:tickLblPos val="none"/>
        <c:spPr>
          <a:ln w="3175">
            <a:solidFill>
              <a:srgbClr val="000000"/>
            </a:solidFill>
            <a:prstDash val="solid"/>
          </a:ln>
        </c:spPr>
        <c:crossAx val="77732480"/>
        <c:crosses val="autoZero"/>
        <c:auto val="1"/>
        <c:lblAlgn val="ctr"/>
        <c:lblOffset val="100"/>
        <c:tickMarkSkip val="1"/>
        <c:noMultiLvlLbl val="0"/>
      </c:catAx>
      <c:valAx>
        <c:axId val="77732480"/>
        <c:scaling>
          <c:orientation val="minMax"/>
          <c:max val="10"/>
          <c:min val="-15"/>
        </c:scaling>
        <c:delete val="0"/>
        <c:axPos val="l"/>
        <c:majorGridlines>
          <c:spPr>
            <a:ln w="3175">
              <a:solidFill>
                <a:srgbClr val="000000"/>
              </a:solidFill>
              <a:prstDash val="solid"/>
            </a:ln>
          </c:spPr>
        </c:majorGridlines>
        <c:numFmt formatCode="0.0" sourceLinked="1"/>
        <c:majorTickMark val="out"/>
        <c:minorTickMark val="none"/>
        <c:tickLblPos val="nextTo"/>
        <c:spPr>
          <a:ln w="3175">
            <a:solidFill>
              <a:srgbClr val="000000"/>
            </a:solidFill>
            <a:prstDash val="solid"/>
          </a:ln>
        </c:spPr>
        <c:txPr>
          <a:bodyPr rot="0" vert="horz"/>
          <a:lstStyle/>
          <a:p>
            <a:pPr>
              <a:defRPr sz="975" b="0" i="0" u="none" strike="noStrike" baseline="0">
                <a:solidFill>
                  <a:srgbClr val="000000"/>
                </a:solidFill>
                <a:latin typeface="Arial"/>
                <a:ea typeface="Arial"/>
                <a:cs typeface="Arial"/>
              </a:defRPr>
            </a:pPr>
            <a:endParaRPr lang="en-US"/>
          </a:p>
        </c:txPr>
        <c:crossAx val="77730944"/>
        <c:crosses val="autoZero"/>
        <c:crossBetween val="between"/>
      </c:valAx>
      <c:spPr>
        <a:solidFill>
          <a:srgbClr val="FFFFFF"/>
        </a:solidFill>
        <a:ln w="12700">
          <a:solidFill>
            <a:srgbClr val="808080"/>
          </a:solidFill>
          <a:prstDash val="solid"/>
        </a:ln>
      </c:spPr>
    </c:plotArea>
    <c:plotVisOnly val="1"/>
    <c:dispBlanksAs val="gap"/>
    <c:showDLblsOverMax val="0"/>
  </c:chart>
  <c:spPr>
    <a:gradFill rotWithShape="0">
      <a:gsLst>
        <a:gs pos="0">
          <a:srgbClr val="CCFFCC"/>
        </a:gs>
        <a:gs pos="50000">
          <a:srgbClr val="FFFFCC"/>
        </a:gs>
        <a:gs pos="100000">
          <a:srgbClr val="CCFFCC"/>
        </a:gs>
      </a:gsLst>
      <a:lin ang="5400000" scaled="1"/>
    </a:gradFill>
    <a:ln w="3175">
      <a:solidFill>
        <a:srgbClr val="000000"/>
      </a:solidFill>
      <a:prstDash val="solid"/>
    </a:ln>
  </c:spPr>
  <c:txPr>
    <a:bodyPr/>
    <a:lstStyle/>
    <a:p>
      <a:pPr>
        <a:defRPr sz="975" b="0" i="0" u="none" strike="noStrike" baseline="0">
          <a:solidFill>
            <a:srgbClr val="000000"/>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b="1"/>
            </a:pPr>
            <a:r>
              <a:rPr lang="en-US" sz="2000" b="1" i="0" dirty="0"/>
              <a:t>O3 one-point</a:t>
            </a:r>
            <a:r>
              <a:rPr lang="en-US" sz="2000" b="1" i="0" baseline="0" dirty="0"/>
              <a:t> QC checks:  </a:t>
            </a:r>
            <a:r>
              <a:rPr lang="en-US" sz="2000" b="1" i="0" dirty="0"/>
              <a:t>d-sub-</a:t>
            </a:r>
            <a:r>
              <a:rPr lang="en-US" sz="2000" b="1" i="0" dirty="0" err="1"/>
              <a:t>i</a:t>
            </a:r>
            <a:r>
              <a:rPr lang="en-US" sz="2000" b="1" i="0" baseline="0" dirty="0"/>
              <a:t> histogram (aka frequency distribution)</a:t>
            </a:r>
            <a:endParaRPr lang="en-US" sz="2000" b="1" i="0" dirty="0"/>
          </a:p>
        </c:rich>
      </c:tx>
      <c:layout>
        <c:manualLayout>
          <c:xMode val="edge"/>
          <c:yMode val="edge"/>
          <c:x val="0.18332378907182087"/>
          <c:y val="5.3038680186039112E-2"/>
        </c:manualLayout>
      </c:layout>
      <c:overlay val="0"/>
    </c:title>
    <c:autoTitleDeleted val="0"/>
    <c:plotArea>
      <c:layout>
        <c:manualLayout>
          <c:layoutTarget val="inner"/>
          <c:xMode val="edge"/>
          <c:yMode val="edge"/>
          <c:x val="5.02527874306265E-2"/>
          <c:y val="0.20966975513603009"/>
          <c:w val="0.89804237009011312"/>
          <c:h val="0.53897648336126658"/>
        </c:manualLayout>
      </c:layout>
      <c:barChart>
        <c:barDir val="col"/>
        <c:grouping val="clustered"/>
        <c:varyColors val="0"/>
        <c:ser>
          <c:idx val="0"/>
          <c:order val="0"/>
          <c:tx>
            <c:v>Frequency</c:v>
          </c:tx>
          <c:spPr>
            <a:solidFill>
              <a:srgbClr val="4F81BD">
                <a:alpha val="59216"/>
              </a:srgbClr>
            </a:solidFill>
            <a:ln>
              <a:solidFill>
                <a:srgbClr val="FF0000">
                  <a:alpha val="0"/>
                </a:srgbClr>
              </a:solidFill>
            </a:ln>
          </c:spPr>
          <c:invertIfNegative val="1"/>
          <c:trendline>
            <c:spPr>
              <a:ln w="41275">
                <a:solidFill>
                  <a:srgbClr val="FF0000">
                    <a:alpha val="64000"/>
                  </a:srgbClr>
                </a:solidFill>
                <a:prstDash val="sysDot"/>
              </a:ln>
            </c:spPr>
            <c:trendlineType val="movingAvg"/>
            <c:period val="2"/>
            <c:dispRSqr val="0"/>
            <c:dispEq val="0"/>
          </c:trendline>
          <c:cat>
            <c:numRef>
              <c:f>'site20-PPT-precision'!$A$22:$A$41</c:f>
              <c:numCache>
                <c:formatCode>General</c:formatCode>
                <c:ptCount val="20"/>
                <c:pt idx="0">
                  <c:v>-11</c:v>
                </c:pt>
                <c:pt idx="1">
                  <c:v>-10</c:v>
                </c:pt>
                <c:pt idx="2">
                  <c:v>-9</c:v>
                </c:pt>
                <c:pt idx="3">
                  <c:v>-8</c:v>
                </c:pt>
                <c:pt idx="4">
                  <c:v>-7</c:v>
                </c:pt>
                <c:pt idx="5">
                  <c:v>-6</c:v>
                </c:pt>
                <c:pt idx="6">
                  <c:v>-5</c:v>
                </c:pt>
                <c:pt idx="7">
                  <c:v>-4</c:v>
                </c:pt>
                <c:pt idx="8">
                  <c:v>-3</c:v>
                </c:pt>
                <c:pt idx="9">
                  <c:v>-2</c:v>
                </c:pt>
                <c:pt idx="10">
                  <c:v>-1</c:v>
                </c:pt>
                <c:pt idx="11">
                  <c:v>0</c:v>
                </c:pt>
                <c:pt idx="12">
                  <c:v>1</c:v>
                </c:pt>
                <c:pt idx="13">
                  <c:v>2</c:v>
                </c:pt>
                <c:pt idx="14">
                  <c:v>3</c:v>
                </c:pt>
                <c:pt idx="15">
                  <c:v>4</c:v>
                </c:pt>
                <c:pt idx="16">
                  <c:v>5</c:v>
                </c:pt>
                <c:pt idx="17">
                  <c:v>6</c:v>
                </c:pt>
                <c:pt idx="18">
                  <c:v>7</c:v>
                </c:pt>
              </c:numCache>
            </c:numRef>
          </c:cat>
          <c:val>
            <c:numRef>
              <c:f>'site20-PPT-precision'!$B$22:$B$41</c:f>
              <c:numCache>
                <c:formatCode>General</c:formatCode>
                <c:ptCount val="20"/>
                <c:pt idx="0">
                  <c:v>1</c:v>
                </c:pt>
                <c:pt idx="1">
                  <c:v>1</c:v>
                </c:pt>
                <c:pt idx="2">
                  <c:v>2</c:v>
                </c:pt>
                <c:pt idx="3">
                  <c:v>2</c:v>
                </c:pt>
                <c:pt idx="4">
                  <c:v>3</c:v>
                </c:pt>
                <c:pt idx="5">
                  <c:v>1</c:v>
                </c:pt>
                <c:pt idx="6">
                  <c:v>3</c:v>
                </c:pt>
                <c:pt idx="7">
                  <c:v>0</c:v>
                </c:pt>
                <c:pt idx="8">
                  <c:v>1</c:v>
                </c:pt>
                <c:pt idx="9">
                  <c:v>0</c:v>
                </c:pt>
                <c:pt idx="10">
                  <c:v>0</c:v>
                </c:pt>
                <c:pt idx="11">
                  <c:v>0</c:v>
                </c:pt>
                <c:pt idx="12">
                  <c:v>0</c:v>
                </c:pt>
                <c:pt idx="13">
                  <c:v>0</c:v>
                </c:pt>
                <c:pt idx="14">
                  <c:v>0</c:v>
                </c:pt>
                <c:pt idx="15">
                  <c:v>0</c:v>
                </c:pt>
                <c:pt idx="16">
                  <c:v>0</c:v>
                </c:pt>
                <c:pt idx="17">
                  <c:v>0</c:v>
                </c:pt>
                <c:pt idx="18">
                  <c:v>1</c:v>
                </c:pt>
                <c:pt idx="19">
                  <c:v>0</c:v>
                </c:pt>
              </c:numCache>
            </c:numRef>
          </c:val>
          <c:extLst>
            <c:ext xmlns:c14="http://schemas.microsoft.com/office/drawing/2007/8/2/chart" uri="{6F2FDCE9-48DA-4B69-8628-5D25D57E5C99}">
              <c14:invertSolidFillFmt>
                <c14:spPr xmlns:c14="http://schemas.microsoft.com/office/drawing/2007/8/2/chart">
                  <a:solidFill>
                    <a:srgbClr val="FFFFFF"/>
                  </a:solidFill>
                  <a:ln>
                    <a:solidFill>
                      <a:srgbClr val="FF0000">
                        <a:alpha val="0"/>
                      </a:srgbClr>
                    </a:solidFill>
                  </a:ln>
                </c14:spPr>
              </c14:invertSolidFillFmt>
            </c:ext>
            <c:ext xmlns:c16="http://schemas.microsoft.com/office/drawing/2014/chart" uri="{C3380CC4-5D6E-409C-BE32-E72D297353CC}">
              <c16:uniqueId val="{00000001-B7F0-4267-AC11-241B07B224E6}"/>
            </c:ext>
          </c:extLst>
        </c:ser>
        <c:dLbls>
          <c:showLegendKey val="0"/>
          <c:showVal val="0"/>
          <c:showCatName val="0"/>
          <c:showSerName val="0"/>
          <c:showPercent val="0"/>
          <c:showBubbleSize val="0"/>
        </c:dLbls>
        <c:gapWidth val="0"/>
        <c:axId val="77776384"/>
        <c:axId val="77778304"/>
      </c:barChart>
      <c:catAx>
        <c:axId val="77776384"/>
        <c:scaling>
          <c:orientation val="minMax"/>
        </c:scaling>
        <c:delete val="0"/>
        <c:axPos val="b"/>
        <c:majorGridlines/>
        <c:title>
          <c:tx>
            <c:rich>
              <a:bodyPr/>
              <a:lstStyle/>
              <a:p>
                <a:pPr>
                  <a:defRPr/>
                </a:pPr>
                <a:r>
                  <a:rPr lang="en-US" sz="1400" b="0"/>
                  <a:t>d-sub-i, %</a:t>
                </a:r>
              </a:p>
            </c:rich>
          </c:tx>
          <c:overlay val="0"/>
        </c:title>
        <c:numFmt formatCode="General" sourceLinked="1"/>
        <c:majorTickMark val="out"/>
        <c:minorTickMark val="none"/>
        <c:tickLblPos val="nextTo"/>
        <c:crossAx val="77778304"/>
        <c:crosses val="autoZero"/>
        <c:auto val="1"/>
        <c:lblAlgn val="ctr"/>
        <c:lblOffset val="100"/>
        <c:noMultiLvlLbl val="0"/>
      </c:catAx>
      <c:valAx>
        <c:axId val="77778304"/>
        <c:scaling>
          <c:orientation val="minMax"/>
        </c:scaling>
        <c:delete val="0"/>
        <c:axPos val="l"/>
        <c:majorGridlines>
          <c:spPr>
            <a:ln>
              <a:solidFill>
                <a:srgbClr val="FF0000"/>
              </a:solidFill>
              <a:prstDash val="sysDash"/>
            </a:ln>
          </c:spPr>
        </c:majorGridlines>
        <c:numFmt formatCode="General" sourceLinked="1"/>
        <c:majorTickMark val="out"/>
        <c:minorTickMark val="none"/>
        <c:tickLblPos val="nextTo"/>
        <c:crossAx val="77776384"/>
        <c:crosses val="autoZero"/>
        <c:crossBetween val="between"/>
        <c:majorUnit val="1"/>
      </c:valAx>
      <c:spPr>
        <a:gradFill>
          <a:gsLst>
            <a:gs pos="0">
              <a:srgbClr val="4F81BD">
                <a:tint val="66000"/>
                <a:satMod val="160000"/>
              </a:srgbClr>
            </a:gs>
            <a:gs pos="50000">
              <a:srgbClr val="4F81BD">
                <a:tint val="44500"/>
                <a:satMod val="160000"/>
              </a:srgbClr>
            </a:gs>
            <a:gs pos="100000">
              <a:srgbClr val="4F81BD">
                <a:tint val="23500"/>
                <a:satMod val="160000"/>
              </a:srgbClr>
            </a:gs>
          </a:gsLst>
          <a:lin ang="5400000" scaled="0"/>
        </a:gradFill>
      </c:spPr>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b="1"/>
            </a:pPr>
            <a:r>
              <a:rPr lang="en-US" sz="2000" b="1" i="0" dirty="0"/>
              <a:t>O3 one-point</a:t>
            </a:r>
            <a:r>
              <a:rPr lang="en-US" sz="2000" b="1" i="0" baseline="0" dirty="0"/>
              <a:t> checks:  </a:t>
            </a:r>
            <a:r>
              <a:rPr lang="en-US" sz="2000" b="1" i="0" dirty="0"/>
              <a:t>d-sub-</a:t>
            </a:r>
            <a:r>
              <a:rPr lang="en-US" sz="2000" b="1" i="0" dirty="0" err="1"/>
              <a:t>i</a:t>
            </a:r>
            <a:r>
              <a:rPr lang="en-US" sz="2000" b="1" i="0" baseline="0" dirty="0"/>
              <a:t> histogram (aka frequency distribution)</a:t>
            </a:r>
            <a:endParaRPr lang="en-US" sz="2000" b="1" i="0" dirty="0"/>
          </a:p>
        </c:rich>
      </c:tx>
      <c:layout>
        <c:manualLayout>
          <c:xMode val="edge"/>
          <c:yMode val="edge"/>
          <c:x val="0.18332378907182095"/>
          <c:y val="5.3038680186039112E-2"/>
        </c:manualLayout>
      </c:layout>
      <c:overlay val="0"/>
    </c:title>
    <c:autoTitleDeleted val="0"/>
    <c:plotArea>
      <c:layout>
        <c:manualLayout>
          <c:layoutTarget val="inner"/>
          <c:xMode val="edge"/>
          <c:yMode val="edge"/>
          <c:x val="5.0252787430626521E-2"/>
          <c:y val="0.20966975513603017"/>
          <c:w val="0.89804237009011312"/>
          <c:h val="0.53897648336126658"/>
        </c:manualLayout>
      </c:layout>
      <c:barChart>
        <c:barDir val="col"/>
        <c:grouping val="clustered"/>
        <c:varyColors val="0"/>
        <c:ser>
          <c:idx val="0"/>
          <c:order val="0"/>
          <c:tx>
            <c:v>Frequency</c:v>
          </c:tx>
          <c:spPr>
            <a:solidFill>
              <a:srgbClr val="4F81BD">
                <a:alpha val="59216"/>
              </a:srgbClr>
            </a:solidFill>
            <a:ln>
              <a:solidFill>
                <a:srgbClr val="FF0000">
                  <a:alpha val="0"/>
                </a:srgbClr>
              </a:solidFill>
            </a:ln>
          </c:spPr>
          <c:invertIfNegative val="1"/>
          <c:trendline>
            <c:spPr>
              <a:ln w="41275">
                <a:solidFill>
                  <a:srgbClr val="FF0000">
                    <a:alpha val="64000"/>
                  </a:srgbClr>
                </a:solidFill>
                <a:prstDash val="sysDot"/>
              </a:ln>
            </c:spPr>
            <c:trendlineType val="movingAvg"/>
            <c:period val="2"/>
            <c:dispRSqr val="0"/>
            <c:dispEq val="0"/>
          </c:trendline>
          <c:cat>
            <c:numRef>
              <c:f>'site20-PPT-precision'!$A$22:$A$41</c:f>
              <c:numCache>
                <c:formatCode>General</c:formatCode>
                <c:ptCount val="20"/>
                <c:pt idx="0">
                  <c:v>-11</c:v>
                </c:pt>
                <c:pt idx="1">
                  <c:v>-10</c:v>
                </c:pt>
                <c:pt idx="2">
                  <c:v>-9</c:v>
                </c:pt>
                <c:pt idx="3">
                  <c:v>-8</c:v>
                </c:pt>
                <c:pt idx="4">
                  <c:v>-7</c:v>
                </c:pt>
                <c:pt idx="5">
                  <c:v>-6</c:v>
                </c:pt>
                <c:pt idx="6">
                  <c:v>-5</c:v>
                </c:pt>
                <c:pt idx="7">
                  <c:v>-4</c:v>
                </c:pt>
                <c:pt idx="8">
                  <c:v>-3</c:v>
                </c:pt>
                <c:pt idx="9">
                  <c:v>-2</c:v>
                </c:pt>
                <c:pt idx="10">
                  <c:v>-1</c:v>
                </c:pt>
                <c:pt idx="11">
                  <c:v>0</c:v>
                </c:pt>
                <c:pt idx="12">
                  <c:v>1</c:v>
                </c:pt>
                <c:pt idx="13">
                  <c:v>2</c:v>
                </c:pt>
                <c:pt idx="14">
                  <c:v>3</c:v>
                </c:pt>
                <c:pt idx="15">
                  <c:v>4</c:v>
                </c:pt>
                <c:pt idx="16">
                  <c:v>5</c:v>
                </c:pt>
                <c:pt idx="17">
                  <c:v>6</c:v>
                </c:pt>
                <c:pt idx="18">
                  <c:v>7</c:v>
                </c:pt>
              </c:numCache>
            </c:numRef>
          </c:cat>
          <c:val>
            <c:numRef>
              <c:f>'site20-PPT-precision'!$B$22:$B$41</c:f>
              <c:numCache>
                <c:formatCode>General</c:formatCode>
                <c:ptCount val="20"/>
                <c:pt idx="0">
                  <c:v>1</c:v>
                </c:pt>
                <c:pt idx="1">
                  <c:v>1</c:v>
                </c:pt>
                <c:pt idx="2">
                  <c:v>2</c:v>
                </c:pt>
                <c:pt idx="3">
                  <c:v>2</c:v>
                </c:pt>
                <c:pt idx="4">
                  <c:v>3</c:v>
                </c:pt>
                <c:pt idx="5">
                  <c:v>1</c:v>
                </c:pt>
                <c:pt idx="6">
                  <c:v>3</c:v>
                </c:pt>
                <c:pt idx="7">
                  <c:v>0</c:v>
                </c:pt>
                <c:pt idx="8">
                  <c:v>1</c:v>
                </c:pt>
                <c:pt idx="9">
                  <c:v>0</c:v>
                </c:pt>
                <c:pt idx="10">
                  <c:v>0</c:v>
                </c:pt>
                <c:pt idx="11">
                  <c:v>0</c:v>
                </c:pt>
                <c:pt idx="12">
                  <c:v>0</c:v>
                </c:pt>
                <c:pt idx="13">
                  <c:v>0</c:v>
                </c:pt>
                <c:pt idx="14">
                  <c:v>0</c:v>
                </c:pt>
                <c:pt idx="15">
                  <c:v>0</c:v>
                </c:pt>
                <c:pt idx="16">
                  <c:v>0</c:v>
                </c:pt>
                <c:pt idx="17">
                  <c:v>0</c:v>
                </c:pt>
                <c:pt idx="18">
                  <c:v>1</c:v>
                </c:pt>
                <c:pt idx="19">
                  <c:v>0</c:v>
                </c:pt>
              </c:numCache>
            </c:numRef>
          </c:val>
          <c:extLst>
            <c:ext xmlns:c14="http://schemas.microsoft.com/office/drawing/2007/8/2/chart" uri="{6F2FDCE9-48DA-4B69-8628-5D25D57E5C99}">
              <c14:invertSolidFillFmt>
                <c14:spPr xmlns:c14="http://schemas.microsoft.com/office/drawing/2007/8/2/chart">
                  <a:solidFill>
                    <a:srgbClr val="FFFFFF"/>
                  </a:solidFill>
                  <a:ln>
                    <a:solidFill>
                      <a:srgbClr val="FF0000">
                        <a:alpha val="0"/>
                      </a:srgbClr>
                    </a:solidFill>
                  </a:ln>
                </c14:spPr>
              </c14:invertSolidFillFmt>
            </c:ext>
            <c:ext xmlns:c16="http://schemas.microsoft.com/office/drawing/2014/chart" uri="{C3380CC4-5D6E-409C-BE32-E72D297353CC}">
              <c16:uniqueId val="{00000001-679C-41E5-8696-36728E0DEA95}"/>
            </c:ext>
          </c:extLst>
        </c:ser>
        <c:dLbls>
          <c:showLegendKey val="0"/>
          <c:showVal val="0"/>
          <c:showCatName val="0"/>
          <c:showSerName val="0"/>
          <c:showPercent val="0"/>
          <c:showBubbleSize val="0"/>
        </c:dLbls>
        <c:gapWidth val="0"/>
        <c:axId val="83384192"/>
        <c:axId val="83398656"/>
      </c:barChart>
      <c:catAx>
        <c:axId val="83384192"/>
        <c:scaling>
          <c:orientation val="minMax"/>
        </c:scaling>
        <c:delete val="0"/>
        <c:axPos val="b"/>
        <c:majorGridlines/>
        <c:title>
          <c:tx>
            <c:rich>
              <a:bodyPr/>
              <a:lstStyle/>
              <a:p>
                <a:pPr>
                  <a:defRPr/>
                </a:pPr>
                <a:r>
                  <a:rPr lang="en-US" sz="1400" b="0"/>
                  <a:t>d-sub-i, %</a:t>
                </a:r>
              </a:p>
            </c:rich>
          </c:tx>
          <c:layout>
            <c:manualLayout>
              <c:xMode val="edge"/>
              <c:yMode val="edge"/>
              <c:x val="0.45066622922134736"/>
              <c:y val="0.7649140631614596"/>
            </c:manualLayout>
          </c:layout>
          <c:overlay val="0"/>
        </c:title>
        <c:numFmt formatCode="General" sourceLinked="1"/>
        <c:majorTickMark val="out"/>
        <c:minorTickMark val="none"/>
        <c:tickLblPos val="nextTo"/>
        <c:crossAx val="83398656"/>
        <c:crosses val="autoZero"/>
        <c:auto val="1"/>
        <c:lblAlgn val="ctr"/>
        <c:lblOffset val="100"/>
        <c:noMultiLvlLbl val="0"/>
      </c:catAx>
      <c:valAx>
        <c:axId val="83398656"/>
        <c:scaling>
          <c:orientation val="minMax"/>
        </c:scaling>
        <c:delete val="0"/>
        <c:axPos val="l"/>
        <c:majorGridlines>
          <c:spPr>
            <a:ln>
              <a:solidFill>
                <a:srgbClr val="FF0000"/>
              </a:solidFill>
              <a:prstDash val="sysDash"/>
            </a:ln>
          </c:spPr>
        </c:majorGridlines>
        <c:numFmt formatCode="General" sourceLinked="1"/>
        <c:majorTickMark val="out"/>
        <c:minorTickMark val="none"/>
        <c:tickLblPos val="nextTo"/>
        <c:crossAx val="83384192"/>
        <c:crosses val="autoZero"/>
        <c:crossBetween val="between"/>
        <c:majorUnit val="1"/>
      </c:valAx>
      <c:spPr>
        <a:gradFill>
          <a:gsLst>
            <a:gs pos="0">
              <a:srgbClr val="4F81BD">
                <a:tint val="66000"/>
                <a:satMod val="160000"/>
              </a:srgbClr>
            </a:gs>
            <a:gs pos="50000">
              <a:srgbClr val="4F81BD">
                <a:tint val="44500"/>
                <a:satMod val="160000"/>
              </a:srgbClr>
            </a:gs>
            <a:gs pos="100000">
              <a:srgbClr val="4F81BD">
                <a:tint val="23500"/>
                <a:satMod val="160000"/>
              </a:srgbClr>
            </a:gs>
          </a:gsLst>
          <a:lin ang="5400000" scaled="0"/>
        </a:gradFill>
      </c:spPr>
    </c:plotArea>
    <c:legend>
      <c:legendPos val="l"/>
      <c:legendEntry>
        <c:idx val="0"/>
        <c:txPr>
          <a:bodyPr/>
          <a:lstStyle/>
          <a:p>
            <a:pPr>
              <a:defRPr sz="1600" b="1"/>
            </a:pPr>
            <a:endParaRPr lang="en-US"/>
          </a:p>
        </c:txPr>
      </c:legendEntry>
      <c:layout>
        <c:manualLayout>
          <c:xMode val="edge"/>
          <c:yMode val="edge"/>
          <c:x val="2.9532198626686816E-2"/>
          <c:y val="0.14553254212788624"/>
          <c:w val="0.22690343439239272"/>
          <c:h val="7.0783217315227021E-2"/>
        </c:manualLayout>
      </c:layout>
      <c:overlay val="1"/>
      <c:spPr>
        <a:solidFill>
          <a:schemeClr val="accent1">
            <a:lumMod val="40000"/>
            <a:lumOff val="60000"/>
          </a:schemeClr>
        </a:solidFill>
        <a:ln>
          <a:solidFill>
            <a:srgbClr val="FF0000"/>
          </a:solidFill>
          <a:prstDash val="sysDot"/>
        </a:ln>
      </c:spPr>
      <c:txPr>
        <a:bodyPr/>
        <a:lstStyle/>
        <a:p>
          <a:pPr>
            <a:defRPr sz="1200"/>
          </a:pPr>
          <a:endParaRPr lang="en-US"/>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575" b="1" i="0" u="none" strike="noStrike" baseline="0">
                <a:solidFill>
                  <a:srgbClr val="000000"/>
                </a:solidFill>
                <a:latin typeface="Arial"/>
                <a:ea typeface="Arial"/>
                <a:cs typeface="Arial"/>
              </a:defRPr>
            </a:pPr>
            <a:r>
              <a:rPr lang="en-US"/>
              <a:t>Percent Differences</a:t>
            </a:r>
          </a:p>
        </c:rich>
      </c:tx>
      <c:layout>
        <c:manualLayout>
          <c:xMode val="edge"/>
          <c:yMode val="edge"/>
          <c:x val="0.29314666623902291"/>
          <c:y val="3.9982296330605745E-2"/>
        </c:manualLayout>
      </c:layout>
      <c:overlay val="0"/>
      <c:spPr>
        <a:noFill/>
        <a:ln w="25400">
          <a:noFill/>
        </a:ln>
      </c:spPr>
    </c:title>
    <c:autoTitleDeleted val="0"/>
    <c:plotArea>
      <c:layout>
        <c:manualLayout>
          <c:layoutTarget val="inner"/>
          <c:xMode val="edge"/>
          <c:yMode val="edge"/>
          <c:x val="8.3159642980894774E-2"/>
          <c:y val="0.12264082374318615"/>
          <c:w val="0.8285464930190396"/>
          <c:h val="0.7547561074096506"/>
        </c:manualLayout>
      </c:layout>
      <c:lineChart>
        <c:grouping val="standard"/>
        <c:varyColors val="0"/>
        <c:ser>
          <c:idx val="0"/>
          <c:order val="0"/>
          <c:spPr>
            <a:ln w="12700">
              <a:solidFill>
                <a:srgbClr val="000080"/>
              </a:solidFill>
              <a:prstDash val="solid"/>
            </a:ln>
          </c:spPr>
          <c:marker>
            <c:symbol val="diamond"/>
            <c:size val="5"/>
            <c:spPr>
              <a:solidFill>
                <a:srgbClr val="000080"/>
              </a:solidFill>
              <a:ln>
                <a:solidFill>
                  <a:srgbClr val="000080"/>
                </a:solidFill>
                <a:prstDash val="solid"/>
              </a:ln>
            </c:spPr>
          </c:marker>
          <c:dPt>
            <c:idx val="0"/>
            <c:marker>
              <c:symbol val="circle"/>
              <c:size val="12"/>
              <c:spPr>
                <a:solidFill>
                  <a:srgbClr val="FF0000"/>
                </a:solidFill>
                <a:ln>
                  <a:solidFill>
                    <a:srgbClr val="000080"/>
                  </a:solidFill>
                  <a:prstDash val="solid"/>
                </a:ln>
              </c:spPr>
            </c:marker>
            <c:bubble3D val="0"/>
            <c:extLst>
              <c:ext xmlns:c16="http://schemas.microsoft.com/office/drawing/2014/chart" uri="{C3380CC4-5D6E-409C-BE32-E72D297353CC}">
                <c16:uniqueId val="{00000000-A924-48C4-AE36-BB5A040C59BE}"/>
              </c:ext>
            </c:extLst>
          </c:dPt>
          <c:dPt>
            <c:idx val="1"/>
            <c:marker>
              <c:symbol val="circle"/>
              <c:size val="11"/>
              <c:spPr>
                <a:solidFill>
                  <a:srgbClr val="FF0000"/>
                </a:solidFill>
                <a:ln>
                  <a:solidFill>
                    <a:srgbClr val="000080"/>
                  </a:solidFill>
                  <a:prstDash val="solid"/>
                </a:ln>
              </c:spPr>
            </c:marker>
            <c:bubble3D val="0"/>
            <c:extLst>
              <c:ext xmlns:c16="http://schemas.microsoft.com/office/drawing/2014/chart" uri="{C3380CC4-5D6E-409C-BE32-E72D297353CC}">
                <c16:uniqueId val="{00000001-A924-48C4-AE36-BB5A040C59BE}"/>
              </c:ext>
            </c:extLst>
          </c:dPt>
          <c:dPt>
            <c:idx val="2"/>
            <c:marker>
              <c:symbol val="circle"/>
              <c:size val="10"/>
              <c:spPr>
                <a:solidFill>
                  <a:srgbClr val="FF0000"/>
                </a:solidFill>
                <a:ln>
                  <a:solidFill>
                    <a:srgbClr val="000080"/>
                  </a:solidFill>
                  <a:prstDash val="solid"/>
                </a:ln>
              </c:spPr>
            </c:marker>
            <c:bubble3D val="0"/>
            <c:extLst>
              <c:ext xmlns:c16="http://schemas.microsoft.com/office/drawing/2014/chart" uri="{C3380CC4-5D6E-409C-BE32-E72D297353CC}">
                <c16:uniqueId val="{00000002-A924-48C4-AE36-BB5A040C59BE}"/>
              </c:ext>
            </c:extLst>
          </c:dPt>
          <c:dPt>
            <c:idx val="3"/>
            <c:marker>
              <c:symbol val="circle"/>
              <c:size val="11"/>
              <c:spPr>
                <a:solidFill>
                  <a:srgbClr val="FF0000"/>
                </a:solidFill>
                <a:ln>
                  <a:solidFill>
                    <a:srgbClr val="000080"/>
                  </a:solidFill>
                  <a:prstDash val="solid"/>
                </a:ln>
              </c:spPr>
            </c:marker>
            <c:bubble3D val="0"/>
            <c:extLst>
              <c:ext xmlns:c16="http://schemas.microsoft.com/office/drawing/2014/chart" uri="{C3380CC4-5D6E-409C-BE32-E72D297353CC}">
                <c16:uniqueId val="{00000003-A924-48C4-AE36-BB5A040C59BE}"/>
              </c:ext>
            </c:extLst>
          </c:dPt>
          <c:dPt>
            <c:idx val="6"/>
            <c:marker>
              <c:symbol val="circle"/>
              <c:size val="11"/>
              <c:spPr>
                <a:solidFill>
                  <a:srgbClr val="FF0000"/>
                </a:solidFill>
                <a:ln>
                  <a:solidFill>
                    <a:srgbClr val="000080"/>
                  </a:solidFill>
                  <a:prstDash val="solid"/>
                </a:ln>
              </c:spPr>
            </c:marker>
            <c:bubble3D val="0"/>
            <c:extLst>
              <c:ext xmlns:c16="http://schemas.microsoft.com/office/drawing/2014/chart" uri="{C3380CC4-5D6E-409C-BE32-E72D297353CC}">
                <c16:uniqueId val="{00000004-A924-48C4-AE36-BB5A040C59BE}"/>
              </c:ext>
            </c:extLst>
          </c:dPt>
          <c:dPt>
            <c:idx val="7"/>
            <c:marker>
              <c:symbol val="circle"/>
              <c:size val="11"/>
              <c:spPr>
                <a:solidFill>
                  <a:srgbClr val="FF0000"/>
                </a:solidFill>
                <a:ln>
                  <a:solidFill>
                    <a:srgbClr val="000080"/>
                  </a:solidFill>
                  <a:prstDash val="solid"/>
                </a:ln>
              </c:spPr>
            </c:marker>
            <c:bubble3D val="0"/>
            <c:extLst>
              <c:ext xmlns:c16="http://schemas.microsoft.com/office/drawing/2014/chart" uri="{C3380CC4-5D6E-409C-BE32-E72D297353CC}">
                <c16:uniqueId val="{00000005-A924-48C4-AE36-BB5A040C59BE}"/>
              </c:ext>
            </c:extLst>
          </c:dPt>
          <c:dPt>
            <c:idx val="8"/>
            <c:marker>
              <c:symbol val="circle"/>
              <c:size val="11"/>
              <c:spPr>
                <a:solidFill>
                  <a:srgbClr val="FF0000"/>
                </a:solidFill>
                <a:ln>
                  <a:solidFill>
                    <a:srgbClr val="000080"/>
                  </a:solidFill>
                  <a:prstDash val="solid"/>
                </a:ln>
              </c:spPr>
            </c:marker>
            <c:bubble3D val="0"/>
            <c:extLst>
              <c:ext xmlns:c16="http://schemas.microsoft.com/office/drawing/2014/chart" uri="{C3380CC4-5D6E-409C-BE32-E72D297353CC}">
                <c16:uniqueId val="{00000006-A924-48C4-AE36-BB5A040C59BE}"/>
              </c:ext>
            </c:extLst>
          </c:dPt>
          <c:dPt>
            <c:idx val="11"/>
            <c:marker>
              <c:symbol val="circle"/>
              <c:size val="11"/>
              <c:spPr>
                <a:solidFill>
                  <a:srgbClr val="FF0000"/>
                </a:solidFill>
                <a:ln>
                  <a:solidFill>
                    <a:srgbClr val="000080"/>
                  </a:solidFill>
                  <a:prstDash val="solid"/>
                </a:ln>
              </c:spPr>
            </c:marker>
            <c:bubble3D val="0"/>
            <c:extLst>
              <c:ext xmlns:c16="http://schemas.microsoft.com/office/drawing/2014/chart" uri="{C3380CC4-5D6E-409C-BE32-E72D297353CC}">
                <c16:uniqueId val="{00000007-A924-48C4-AE36-BB5A040C59BE}"/>
              </c:ext>
            </c:extLst>
          </c:dPt>
          <c:dPt>
            <c:idx val="12"/>
            <c:marker>
              <c:symbol val="circle"/>
              <c:size val="11"/>
              <c:spPr>
                <a:solidFill>
                  <a:srgbClr val="FF0000"/>
                </a:solidFill>
                <a:ln>
                  <a:solidFill>
                    <a:srgbClr val="000080"/>
                  </a:solidFill>
                  <a:prstDash val="solid"/>
                </a:ln>
              </c:spPr>
            </c:marker>
            <c:bubble3D val="0"/>
            <c:extLst>
              <c:ext xmlns:c16="http://schemas.microsoft.com/office/drawing/2014/chart" uri="{C3380CC4-5D6E-409C-BE32-E72D297353CC}">
                <c16:uniqueId val="{00000008-A924-48C4-AE36-BB5A040C59BE}"/>
              </c:ext>
            </c:extLst>
          </c:dPt>
          <c:val>
            <c:numRef>
              <c:f>'site20-PPT-precision'!$C$4:$C$18</c:f>
              <c:numCache>
                <c:formatCode>0.0</c:formatCode>
                <c:ptCount val="15"/>
                <c:pt idx="0">
                  <c:v>-6.5861690450054882</c:v>
                </c:pt>
                <c:pt idx="1">
                  <c:v>-10.428100987925358</c:v>
                </c:pt>
                <c:pt idx="2">
                  <c:v>-9.7402597402597095</c:v>
                </c:pt>
                <c:pt idx="3">
                  <c:v>-9.0909090909091006</c:v>
                </c:pt>
                <c:pt idx="4">
                  <c:v>-5.4112554112554108</c:v>
                </c:pt>
                <c:pt idx="5">
                  <c:v>-15.151515151515149</c:v>
                </c:pt>
                <c:pt idx="6">
                  <c:v>-7.5757575757575761</c:v>
                </c:pt>
                <c:pt idx="7">
                  <c:v>-7.5757575757575761</c:v>
                </c:pt>
                <c:pt idx="8">
                  <c:v>-8.4090909090909225</c:v>
                </c:pt>
                <c:pt idx="9">
                  <c:v>-5.1136363636363642</c:v>
                </c:pt>
                <c:pt idx="10">
                  <c:v>-5.1136363636363642</c:v>
                </c:pt>
                <c:pt idx="11">
                  <c:v>-8.1818181818181479</c:v>
                </c:pt>
                <c:pt idx="12">
                  <c:v>-7.3863636363636491</c:v>
                </c:pt>
                <c:pt idx="13">
                  <c:v>6.25</c:v>
                </c:pt>
                <c:pt idx="14">
                  <c:v>-3.6363636363636367</c:v>
                </c:pt>
              </c:numCache>
            </c:numRef>
          </c:val>
          <c:smooth val="0"/>
          <c:extLst>
            <c:ext xmlns:c16="http://schemas.microsoft.com/office/drawing/2014/chart" uri="{C3380CC4-5D6E-409C-BE32-E72D297353CC}">
              <c16:uniqueId val="{00000009-A924-48C4-AE36-BB5A040C59BE}"/>
            </c:ext>
          </c:extLst>
        </c:ser>
        <c:dLbls>
          <c:showLegendKey val="0"/>
          <c:showVal val="0"/>
          <c:showCatName val="0"/>
          <c:showSerName val="0"/>
          <c:showPercent val="0"/>
          <c:showBubbleSize val="0"/>
        </c:dLbls>
        <c:marker val="1"/>
        <c:smooth val="0"/>
        <c:axId val="83558400"/>
        <c:axId val="83559936"/>
      </c:lineChart>
      <c:catAx>
        <c:axId val="83558400"/>
        <c:scaling>
          <c:orientation val="minMax"/>
        </c:scaling>
        <c:delete val="0"/>
        <c:axPos val="b"/>
        <c:majorTickMark val="out"/>
        <c:minorTickMark val="none"/>
        <c:tickLblPos val="none"/>
        <c:spPr>
          <a:ln w="3175">
            <a:solidFill>
              <a:srgbClr val="000000"/>
            </a:solidFill>
            <a:prstDash val="solid"/>
          </a:ln>
        </c:spPr>
        <c:crossAx val="83559936"/>
        <c:crosses val="autoZero"/>
        <c:auto val="1"/>
        <c:lblAlgn val="ctr"/>
        <c:lblOffset val="100"/>
        <c:tickMarkSkip val="1"/>
        <c:noMultiLvlLbl val="0"/>
      </c:catAx>
      <c:valAx>
        <c:axId val="83559936"/>
        <c:scaling>
          <c:orientation val="minMax"/>
          <c:max val="10"/>
          <c:min val="-15"/>
        </c:scaling>
        <c:delete val="0"/>
        <c:axPos val="l"/>
        <c:majorGridlines>
          <c:spPr>
            <a:ln w="3175">
              <a:solidFill>
                <a:srgbClr val="000000"/>
              </a:solidFill>
              <a:prstDash val="solid"/>
            </a:ln>
          </c:spPr>
        </c:majorGridlines>
        <c:numFmt formatCode="0.0" sourceLinked="1"/>
        <c:majorTickMark val="out"/>
        <c:minorTickMark val="none"/>
        <c:tickLblPos val="nextTo"/>
        <c:spPr>
          <a:ln w="3175">
            <a:solidFill>
              <a:srgbClr val="000000"/>
            </a:solidFill>
            <a:prstDash val="solid"/>
          </a:ln>
        </c:spPr>
        <c:txPr>
          <a:bodyPr rot="0" vert="horz"/>
          <a:lstStyle/>
          <a:p>
            <a:pPr>
              <a:defRPr sz="975" b="0" i="0" u="none" strike="noStrike" baseline="0">
                <a:solidFill>
                  <a:srgbClr val="000000"/>
                </a:solidFill>
                <a:latin typeface="Arial"/>
                <a:ea typeface="Arial"/>
                <a:cs typeface="Arial"/>
              </a:defRPr>
            </a:pPr>
            <a:endParaRPr lang="en-US"/>
          </a:p>
        </c:txPr>
        <c:crossAx val="83558400"/>
        <c:crosses val="autoZero"/>
        <c:crossBetween val="between"/>
      </c:valAx>
      <c:spPr>
        <a:solidFill>
          <a:srgbClr val="FFFFFF"/>
        </a:solidFill>
        <a:ln w="12700">
          <a:solidFill>
            <a:srgbClr val="808080"/>
          </a:solidFill>
          <a:prstDash val="solid"/>
        </a:ln>
      </c:spPr>
    </c:plotArea>
    <c:plotVisOnly val="1"/>
    <c:dispBlanksAs val="gap"/>
    <c:showDLblsOverMax val="0"/>
  </c:chart>
  <c:spPr>
    <a:gradFill rotWithShape="0">
      <a:gsLst>
        <a:gs pos="0">
          <a:srgbClr val="CCFFCC"/>
        </a:gs>
        <a:gs pos="50000">
          <a:srgbClr val="FFFFCC"/>
        </a:gs>
        <a:gs pos="100000">
          <a:srgbClr val="CCFFCC"/>
        </a:gs>
      </a:gsLst>
      <a:lin ang="5400000" scaled="1"/>
    </a:gradFill>
    <a:ln w="3175">
      <a:solidFill>
        <a:srgbClr val="000000"/>
      </a:solidFill>
      <a:prstDash val="solid"/>
    </a:ln>
  </c:spPr>
  <c:txPr>
    <a:bodyPr/>
    <a:lstStyle/>
    <a:p>
      <a:pPr>
        <a:defRPr sz="975" b="0" i="0" u="none" strike="noStrike" baseline="0">
          <a:solidFill>
            <a:srgbClr val="000000"/>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575" b="1" i="0" u="none" strike="noStrike" baseline="0">
                <a:solidFill>
                  <a:srgbClr val="000000"/>
                </a:solidFill>
                <a:latin typeface="Arial"/>
                <a:ea typeface="Arial"/>
                <a:cs typeface="Arial"/>
              </a:defRPr>
            </a:pPr>
            <a:r>
              <a:rPr lang="en-US" dirty="0"/>
              <a:t>Fourth</a:t>
            </a:r>
            <a:r>
              <a:rPr lang="en-US" baseline="0" dirty="0"/>
              <a:t> Quarter %</a:t>
            </a:r>
            <a:r>
              <a:rPr lang="en-US" dirty="0"/>
              <a:t> Differences</a:t>
            </a:r>
          </a:p>
        </c:rich>
      </c:tx>
      <c:layout>
        <c:manualLayout>
          <c:xMode val="edge"/>
          <c:yMode val="edge"/>
          <c:x val="0.29314667074875284"/>
          <c:y val="3.9982403577592154E-2"/>
        </c:manualLayout>
      </c:layout>
      <c:overlay val="0"/>
      <c:spPr>
        <a:noFill/>
        <a:ln w="25400">
          <a:noFill/>
        </a:ln>
      </c:spPr>
    </c:title>
    <c:autoTitleDeleted val="0"/>
    <c:plotArea>
      <c:layout>
        <c:manualLayout>
          <c:layoutTarget val="inner"/>
          <c:xMode val="edge"/>
          <c:yMode val="edge"/>
          <c:x val="0.14250185383619954"/>
          <c:y val="0.2918715461164228"/>
          <c:w val="0.8285464930190396"/>
          <c:h val="0.49578180436214525"/>
        </c:manualLayout>
      </c:layout>
      <c:lineChart>
        <c:grouping val="standard"/>
        <c:varyColors val="0"/>
        <c:ser>
          <c:idx val="0"/>
          <c:order val="0"/>
          <c:tx>
            <c:v>%D</c:v>
          </c:tx>
          <c:spPr>
            <a:ln w="12700">
              <a:solidFill>
                <a:srgbClr val="000080"/>
              </a:solidFill>
              <a:prstDash val="solid"/>
            </a:ln>
          </c:spPr>
          <c:marker>
            <c:symbol val="diamond"/>
            <c:size val="5"/>
            <c:spPr>
              <a:solidFill>
                <a:srgbClr val="000080"/>
              </a:solidFill>
              <a:ln>
                <a:solidFill>
                  <a:srgbClr val="000080"/>
                </a:solidFill>
                <a:prstDash val="solid"/>
              </a:ln>
            </c:spPr>
          </c:marker>
          <c:val>
            <c:numRef>
              <c:f>[0]!O3d</c:f>
              <c:numCache>
                <c:formatCode>0.000</c:formatCode>
                <c:ptCount val="35"/>
                <c:pt idx="0">
                  <c:v>-1.2345679012345689</c:v>
                </c:pt>
                <c:pt idx="1">
                  <c:v>-1.2345679012345689</c:v>
                </c:pt>
                <c:pt idx="2">
                  <c:v>0</c:v>
                </c:pt>
                <c:pt idx="3">
                  <c:v>0</c:v>
                </c:pt>
                <c:pt idx="4">
                  <c:v>0</c:v>
                </c:pt>
                <c:pt idx="5">
                  <c:v>0</c:v>
                </c:pt>
                <c:pt idx="6">
                  <c:v>0</c:v>
                </c:pt>
                <c:pt idx="7">
                  <c:v>0</c:v>
                </c:pt>
                <c:pt idx="8">
                  <c:v>0</c:v>
                </c:pt>
                <c:pt idx="9">
                  <c:v>3.7037037037037082</c:v>
                </c:pt>
                <c:pt idx="10">
                  <c:v>6.172839506172827</c:v>
                </c:pt>
                <c:pt idx="11">
                  <c:v>6.0975609756097375</c:v>
                </c:pt>
                <c:pt idx="12">
                  <c:v>4.8780487804877914</c:v>
                </c:pt>
                <c:pt idx="13">
                  <c:v>4.8780487804877914</c:v>
                </c:pt>
                <c:pt idx="14">
                  <c:v>4.8780487804877914</c:v>
                </c:pt>
                <c:pt idx="15">
                  <c:v>6.0975609756097375</c:v>
                </c:pt>
                <c:pt idx="16">
                  <c:v>6.0975609756097375</c:v>
                </c:pt>
                <c:pt idx="17">
                  <c:v>6.0975609756097375</c:v>
                </c:pt>
                <c:pt idx="18">
                  <c:v>6.0975609756097375</c:v>
                </c:pt>
                <c:pt idx="19">
                  <c:v>6.0975609756097375</c:v>
                </c:pt>
                <c:pt idx="20">
                  <c:v>6.0975609756097375</c:v>
                </c:pt>
                <c:pt idx="21">
                  <c:v>6.0975609756097375</c:v>
                </c:pt>
                <c:pt idx="22">
                  <c:v>4.8780487804877914</c:v>
                </c:pt>
                <c:pt idx="23">
                  <c:v>6.0975609756097375</c:v>
                </c:pt>
                <c:pt idx="24">
                  <c:v>4.8780487804877914</c:v>
                </c:pt>
                <c:pt idx="25">
                  <c:v>6.0975609756097375</c:v>
                </c:pt>
                <c:pt idx="26">
                  <c:v>6.0975609756097375</c:v>
                </c:pt>
                <c:pt idx="27">
                  <c:v>6.172839506172827</c:v>
                </c:pt>
                <c:pt idx="28">
                  <c:v>6.172839506172827</c:v>
                </c:pt>
                <c:pt idx="29">
                  <c:v>6.172839506172827</c:v>
                </c:pt>
                <c:pt idx="30">
                  <c:v>4.8780487804877914</c:v>
                </c:pt>
                <c:pt idx="31">
                  <c:v>6.172839506172827</c:v>
                </c:pt>
                <c:pt idx="32">
                  <c:v>6.0975609756097375</c:v>
                </c:pt>
                <c:pt idx="33">
                  <c:v>6.172839506172827</c:v>
                </c:pt>
                <c:pt idx="34">
                  <c:v>6.0975609756097375</c:v>
                </c:pt>
              </c:numCache>
            </c:numRef>
          </c:val>
          <c:smooth val="0"/>
          <c:extLst>
            <c:ext xmlns:c16="http://schemas.microsoft.com/office/drawing/2014/chart" uri="{C3380CC4-5D6E-409C-BE32-E72D297353CC}">
              <c16:uniqueId val="{00000000-6BF3-4B92-ADA0-BBD89A0F5FA0}"/>
            </c:ext>
          </c:extLst>
        </c:ser>
        <c:dLbls>
          <c:showLegendKey val="0"/>
          <c:showVal val="0"/>
          <c:showCatName val="0"/>
          <c:showSerName val="0"/>
          <c:showPercent val="0"/>
          <c:showBubbleSize val="0"/>
        </c:dLbls>
        <c:marker val="1"/>
        <c:smooth val="0"/>
        <c:axId val="83699584"/>
        <c:axId val="83730432"/>
      </c:lineChart>
      <c:catAx>
        <c:axId val="83699584"/>
        <c:scaling>
          <c:orientation val="minMax"/>
        </c:scaling>
        <c:delete val="0"/>
        <c:axPos val="b"/>
        <c:majorTickMark val="out"/>
        <c:minorTickMark val="none"/>
        <c:tickLblPos val="none"/>
        <c:spPr>
          <a:ln w="3175">
            <a:solidFill>
              <a:srgbClr val="000000"/>
            </a:solidFill>
            <a:prstDash val="solid"/>
          </a:ln>
        </c:spPr>
        <c:crossAx val="83730432"/>
        <c:crosses val="autoZero"/>
        <c:auto val="1"/>
        <c:lblAlgn val="ctr"/>
        <c:lblOffset val="100"/>
        <c:tickMarkSkip val="1"/>
        <c:noMultiLvlLbl val="0"/>
      </c:catAx>
      <c:valAx>
        <c:axId val="83730432"/>
        <c:scaling>
          <c:orientation val="minMax"/>
          <c:max val="15"/>
          <c:min val="-15"/>
        </c:scaling>
        <c:delete val="0"/>
        <c:axPos val="l"/>
        <c:majorGridlines>
          <c:spPr>
            <a:ln w="3175">
              <a:solidFill>
                <a:srgbClr val="000000"/>
              </a:solidFill>
              <a:prstDash val="solid"/>
            </a:ln>
          </c:spPr>
        </c:majorGridlines>
        <c:numFmt formatCode="0.000" sourceLinked="1"/>
        <c:majorTickMark val="out"/>
        <c:minorTickMark val="none"/>
        <c:tickLblPos val="nextTo"/>
        <c:spPr>
          <a:ln w="3175">
            <a:solidFill>
              <a:srgbClr val="000000"/>
            </a:solidFill>
            <a:prstDash val="solid"/>
          </a:ln>
        </c:spPr>
        <c:txPr>
          <a:bodyPr rot="0" vert="horz"/>
          <a:lstStyle/>
          <a:p>
            <a:pPr>
              <a:defRPr sz="975" b="0" i="0" u="none" strike="noStrike" baseline="0">
                <a:solidFill>
                  <a:srgbClr val="000000"/>
                </a:solidFill>
                <a:latin typeface="Arial"/>
                <a:ea typeface="Arial"/>
                <a:cs typeface="Arial"/>
              </a:defRPr>
            </a:pPr>
            <a:endParaRPr lang="en-US"/>
          </a:p>
        </c:txPr>
        <c:crossAx val="83699584"/>
        <c:crosses val="autoZero"/>
        <c:crossBetween val="between"/>
      </c:valAx>
      <c:spPr>
        <a:solidFill>
          <a:srgbClr val="FFFFFF"/>
        </a:solidFill>
        <a:ln w="12700">
          <a:solidFill>
            <a:srgbClr val="808080"/>
          </a:solidFill>
          <a:prstDash val="solid"/>
        </a:ln>
      </c:spPr>
    </c:plotArea>
    <c:legend>
      <c:legendPos val="b"/>
      <c:layout>
        <c:manualLayout>
          <c:xMode val="edge"/>
          <c:yMode val="edge"/>
          <c:x val="0.49264926611942988"/>
          <c:y val="0.87561463834927389"/>
          <c:w val="0.12621592768349021"/>
          <c:h val="9.5957768586222097E-2"/>
        </c:manualLayout>
      </c:layout>
      <c:overlay val="0"/>
      <c:spPr>
        <a:solidFill>
          <a:srgbClr val="FFFFFF"/>
        </a:solidFill>
        <a:ln w="3175">
          <a:solidFill>
            <a:srgbClr val="000000"/>
          </a:solidFill>
          <a:prstDash val="solid"/>
        </a:ln>
      </c:spPr>
      <c:txPr>
        <a:bodyPr/>
        <a:lstStyle/>
        <a:p>
          <a:pPr>
            <a:defRPr sz="895" b="0" i="0" u="none" strike="noStrike" baseline="0">
              <a:solidFill>
                <a:srgbClr val="000000"/>
              </a:solidFill>
              <a:latin typeface="Arial"/>
              <a:ea typeface="Arial"/>
              <a:cs typeface="Arial"/>
            </a:defRPr>
          </a:pPr>
          <a:endParaRPr lang="en-US"/>
        </a:p>
      </c:txPr>
    </c:legend>
    <c:plotVisOnly val="1"/>
    <c:dispBlanksAs val="gap"/>
    <c:showDLblsOverMax val="0"/>
  </c:chart>
  <c:spPr>
    <a:gradFill rotWithShape="0">
      <a:gsLst>
        <a:gs pos="0">
          <a:srgbClr val="CCFFCC"/>
        </a:gs>
        <a:gs pos="50000">
          <a:srgbClr val="FFFFCC"/>
        </a:gs>
        <a:gs pos="100000">
          <a:srgbClr val="CCFFCC"/>
        </a:gs>
      </a:gsLst>
      <a:lin ang="5400000" scaled="1"/>
    </a:gradFill>
    <a:ln w="3175">
      <a:solidFill>
        <a:srgbClr val="000000"/>
      </a:solidFill>
      <a:prstDash val="solid"/>
    </a:ln>
  </c:spPr>
  <c:txPr>
    <a:bodyPr/>
    <a:lstStyle/>
    <a:p>
      <a:pPr>
        <a:defRPr sz="975" b="0" i="0" u="none" strike="noStrike" baseline="0">
          <a:solidFill>
            <a:srgbClr val="000000"/>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575" b="1" i="0" u="none" strike="noStrike" baseline="0">
                <a:solidFill>
                  <a:srgbClr val="000000"/>
                </a:solidFill>
                <a:latin typeface="Arial"/>
                <a:ea typeface="Arial"/>
                <a:cs typeface="Arial"/>
              </a:defRPr>
            </a:pPr>
            <a:r>
              <a:rPr lang="en-US"/>
              <a:t>Percent Differences</a:t>
            </a:r>
          </a:p>
        </c:rich>
      </c:tx>
      <c:layout>
        <c:manualLayout>
          <c:xMode val="edge"/>
          <c:yMode val="edge"/>
          <c:x val="0.29314666623902313"/>
          <c:y val="3.9982296330605745E-2"/>
        </c:manualLayout>
      </c:layout>
      <c:overlay val="0"/>
      <c:spPr>
        <a:noFill/>
        <a:ln w="25400">
          <a:noFill/>
        </a:ln>
      </c:spPr>
    </c:title>
    <c:autoTitleDeleted val="0"/>
    <c:plotArea>
      <c:layout>
        <c:manualLayout>
          <c:layoutTarget val="inner"/>
          <c:xMode val="edge"/>
          <c:yMode val="edge"/>
          <c:x val="8.3159642980894913E-2"/>
          <c:y val="0.12264082374318623"/>
          <c:w val="0.8285464930190396"/>
          <c:h val="0.7547561074096506"/>
        </c:manualLayout>
      </c:layout>
      <c:lineChart>
        <c:grouping val="standard"/>
        <c:varyColors val="0"/>
        <c:ser>
          <c:idx val="0"/>
          <c:order val="0"/>
          <c:spPr>
            <a:ln w="12700">
              <a:solidFill>
                <a:srgbClr val="000080"/>
              </a:solidFill>
              <a:prstDash val="solid"/>
            </a:ln>
          </c:spPr>
          <c:marker>
            <c:symbol val="diamond"/>
            <c:size val="5"/>
            <c:spPr>
              <a:solidFill>
                <a:srgbClr val="000080"/>
              </a:solidFill>
              <a:ln>
                <a:solidFill>
                  <a:srgbClr val="000080"/>
                </a:solidFill>
                <a:prstDash val="solid"/>
              </a:ln>
            </c:spPr>
          </c:marker>
          <c:dPt>
            <c:idx val="0"/>
            <c:marker>
              <c:symbol val="circle"/>
              <c:size val="12"/>
              <c:spPr>
                <a:solidFill>
                  <a:srgbClr val="FF0000"/>
                </a:solidFill>
                <a:ln>
                  <a:solidFill>
                    <a:srgbClr val="000080"/>
                  </a:solidFill>
                  <a:prstDash val="solid"/>
                </a:ln>
              </c:spPr>
            </c:marker>
            <c:bubble3D val="0"/>
            <c:extLst>
              <c:ext xmlns:c16="http://schemas.microsoft.com/office/drawing/2014/chart" uri="{C3380CC4-5D6E-409C-BE32-E72D297353CC}">
                <c16:uniqueId val="{00000000-8BE9-43CE-8B16-E59B53C7A560}"/>
              </c:ext>
            </c:extLst>
          </c:dPt>
          <c:dPt>
            <c:idx val="1"/>
            <c:marker>
              <c:symbol val="circle"/>
              <c:size val="11"/>
              <c:spPr>
                <a:solidFill>
                  <a:srgbClr val="FF0000"/>
                </a:solidFill>
                <a:ln>
                  <a:solidFill>
                    <a:srgbClr val="000080"/>
                  </a:solidFill>
                  <a:prstDash val="solid"/>
                </a:ln>
              </c:spPr>
            </c:marker>
            <c:bubble3D val="0"/>
            <c:extLst>
              <c:ext xmlns:c16="http://schemas.microsoft.com/office/drawing/2014/chart" uri="{C3380CC4-5D6E-409C-BE32-E72D297353CC}">
                <c16:uniqueId val="{00000001-8BE9-43CE-8B16-E59B53C7A560}"/>
              </c:ext>
            </c:extLst>
          </c:dPt>
          <c:dPt>
            <c:idx val="2"/>
            <c:marker>
              <c:symbol val="circle"/>
              <c:size val="10"/>
              <c:spPr>
                <a:solidFill>
                  <a:srgbClr val="FF0000"/>
                </a:solidFill>
                <a:ln>
                  <a:solidFill>
                    <a:srgbClr val="000080"/>
                  </a:solidFill>
                  <a:prstDash val="solid"/>
                </a:ln>
              </c:spPr>
            </c:marker>
            <c:bubble3D val="0"/>
            <c:extLst>
              <c:ext xmlns:c16="http://schemas.microsoft.com/office/drawing/2014/chart" uri="{C3380CC4-5D6E-409C-BE32-E72D297353CC}">
                <c16:uniqueId val="{00000002-8BE9-43CE-8B16-E59B53C7A560}"/>
              </c:ext>
            </c:extLst>
          </c:dPt>
          <c:dPt>
            <c:idx val="3"/>
            <c:marker>
              <c:symbol val="circle"/>
              <c:size val="11"/>
              <c:spPr>
                <a:solidFill>
                  <a:srgbClr val="FF0000"/>
                </a:solidFill>
                <a:ln>
                  <a:solidFill>
                    <a:srgbClr val="000080"/>
                  </a:solidFill>
                  <a:prstDash val="solid"/>
                </a:ln>
              </c:spPr>
            </c:marker>
            <c:bubble3D val="0"/>
            <c:extLst>
              <c:ext xmlns:c16="http://schemas.microsoft.com/office/drawing/2014/chart" uri="{C3380CC4-5D6E-409C-BE32-E72D297353CC}">
                <c16:uniqueId val="{00000003-8BE9-43CE-8B16-E59B53C7A560}"/>
              </c:ext>
            </c:extLst>
          </c:dPt>
          <c:dPt>
            <c:idx val="6"/>
            <c:marker>
              <c:symbol val="circle"/>
              <c:size val="11"/>
              <c:spPr>
                <a:solidFill>
                  <a:srgbClr val="FF0000"/>
                </a:solidFill>
                <a:ln>
                  <a:solidFill>
                    <a:srgbClr val="000080"/>
                  </a:solidFill>
                  <a:prstDash val="solid"/>
                </a:ln>
              </c:spPr>
            </c:marker>
            <c:bubble3D val="0"/>
            <c:extLst>
              <c:ext xmlns:c16="http://schemas.microsoft.com/office/drawing/2014/chart" uri="{C3380CC4-5D6E-409C-BE32-E72D297353CC}">
                <c16:uniqueId val="{00000004-8BE9-43CE-8B16-E59B53C7A560}"/>
              </c:ext>
            </c:extLst>
          </c:dPt>
          <c:dPt>
            <c:idx val="7"/>
            <c:marker>
              <c:symbol val="circle"/>
              <c:size val="11"/>
              <c:spPr>
                <a:solidFill>
                  <a:srgbClr val="FF0000"/>
                </a:solidFill>
                <a:ln>
                  <a:solidFill>
                    <a:srgbClr val="000080"/>
                  </a:solidFill>
                  <a:prstDash val="solid"/>
                </a:ln>
              </c:spPr>
            </c:marker>
            <c:bubble3D val="0"/>
            <c:extLst>
              <c:ext xmlns:c16="http://schemas.microsoft.com/office/drawing/2014/chart" uri="{C3380CC4-5D6E-409C-BE32-E72D297353CC}">
                <c16:uniqueId val="{00000005-8BE9-43CE-8B16-E59B53C7A560}"/>
              </c:ext>
            </c:extLst>
          </c:dPt>
          <c:dPt>
            <c:idx val="8"/>
            <c:marker>
              <c:symbol val="circle"/>
              <c:size val="11"/>
              <c:spPr>
                <a:solidFill>
                  <a:srgbClr val="FF0000"/>
                </a:solidFill>
                <a:ln>
                  <a:solidFill>
                    <a:srgbClr val="000080"/>
                  </a:solidFill>
                  <a:prstDash val="solid"/>
                </a:ln>
              </c:spPr>
            </c:marker>
            <c:bubble3D val="0"/>
            <c:extLst>
              <c:ext xmlns:c16="http://schemas.microsoft.com/office/drawing/2014/chart" uri="{C3380CC4-5D6E-409C-BE32-E72D297353CC}">
                <c16:uniqueId val="{00000006-8BE9-43CE-8B16-E59B53C7A560}"/>
              </c:ext>
            </c:extLst>
          </c:dPt>
          <c:dPt>
            <c:idx val="11"/>
            <c:marker>
              <c:symbol val="circle"/>
              <c:size val="11"/>
              <c:spPr>
                <a:solidFill>
                  <a:srgbClr val="FF0000"/>
                </a:solidFill>
                <a:ln>
                  <a:solidFill>
                    <a:srgbClr val="000080"/>
                  </a:solidFill>
                  <a:prstDash val="solid"/>
                </a:ln>
              </c:spPr>
            </c:marker>
            <c:bubble3D val="0"/>
            <c:extLst>
              <c:ext xmlns:c16="http://schemas.microsoft.com/office/drawing/2014/chart" uri="{C3380CC4-5D6E-409C-BE32-E72D297353CC}">
                <c16:uniqueId val="{00000007-8BE9-43CE-8B16-E59B53C7A560}"/>
              </c:ext>
            </c:extLst>
          </c:dPt>
          <c:dPt>
            <c:idx val="12"/>
            <c:marker>
              <c:symbol val="circle"/>
              <c:size val="11"/>
              <c:spPr>
                <a:solidFill>
                  <a:srgbClr val="FF0000"/>
                </a:solidFill>
                <a:ln>
                  <a:solidFill>
                    <a:srgbClr val="000080"/>
                  </a:solidFill>
                  <a:prstDash val="solid"/>
                </a:ln>
              </c:spPr>
            </c:marker>
            <c:bubble3D val="0"/>
            <c:extLst>
              <c:ext xmlns:c16="http://schemas.microsoft.com/office/drawing/2014/chart" uri="{C3380CC4-5D6E-409C-BE32-E72D297353CC}">
                <c16:uniqueId val="{00000008-8BE9-43CE-8B16-E59B53C7A560}"/>
              </c:ext>
            </c:extLst>
          </c:dPt>
          <c:val>
            <c:numRef>
              <c:f>'site20-PPT-precision'!$C$4:$C$18</c:f>
              <c:numCache>
                <c:formatCode>0.0</c:formatCode>
                <c:ptCount val="15"/>
                <c:pt idx="0">
                  <c:v>-6.5861690450054882</c:v>
                </c:pt>
                <c:pt idx="1">
                  <c:v>-10.428100987925358</c:v>
                </c:pt>
                <c:pt idx="2">
                  <c:v>-9.7402597402596989</c:v>
                </c:pt>
                <c:pt idx="3">
                  <c:v>-9.0909090909091006</c:v>
                </c:pt>
                <c:pt idx="4">
                  <c:v>-5.4112554112554108</c:v>
                </c:pt>
                <c:pt idx="5">
                  <c:v>-15.151515151515149</c:v>
                </c:pt>
                <c:pt idx="6">
                  <c:v>-7.5757575757575761</c:v>
                </c:pt>
                <c:pt idx="7">
                  <c:v>-7.5757575757575761</c:v>
                </c:pt>
                <c:pt idx="8">
                  <c:v>-8.4090909090909225</c:v>
                </c:pt>
                <c:pt idx="9">
                  <c:v>-5.1136363636363642</c:v>
                </c:pt>
                <c:pt idx="10">
                  <c:v>-5.1136363636363642</c:v>
                </c:pt>
                <c:pt idx="11">
                  <c:v>-8.1818181818181355</c:v>
                </c:pt>
                <c:pt idx="12">
                  <c:v>-7.3863636363636527</c:v>
                </c:pt>
                <c:pt idx="13">
                  <c:v>6.25</c:v>
                </c:pt>
                <c:pt idx="14">
                  <c:v>-3.6363636363636367</c:v>
                </c:pt>
              </c:numCache>
            </c:numRef>
          </c:val>
          <c:smooth val="0"/>
          <c:extLst>
            <c:ext xmlns:c16="http://schemas.microsoft.com/office/drawing/2014/chart" uri="{C3380CC4-5D6E-409C-BE32-E72D297353CC}">
              <c16:uniqueId val="{00000009-8BE9-43CE-8B16-E59B53C7A560}"/>
            </c:ext>
          </c:extLst>
        </c:ser>
        <c:dLbls>
          <c:showLegendKey val="0"/>
          <c:showVal val="0"/>
          <c:showCatName val="0"/>
          <c:showSerName val="0"/>
          <c:showPercent val="0"/>
          <c:showBubbleSize val="0"/>
        </c:dLbls>
        <c:marker val="1"/>
        <c:smooth val="0"/>
        <c:axId val="83634816"/>
        <c:axId val="83640704"/>
      </c:lineChart>
      <c:catAx>
        <c:axId val="83634816"/>
        <c:scaling>
          <c:orientation val="minMax"/>
        </c:scaling>
        <c:delete val="0"/>
        <c:axPos val="b"/>
        <c:majorTickMark val="out"/>
        <c:minorTickMark val="none"/>
        <c:tickLblPos val="none"/>
        <c:spPr>
          <a:ln w="3175">
            <a:solidFill>
              <a:srgbClr val="000000"/>
            </a:solidFill>
            <a:prstDash val="solid"/>
          </a:ln>
        </c:spPr>
        <c:crossAx val="83640704"/>
        <c:crosses val="autoZero"/>
        <c:auto val="1"/>
        <c:lblAlgn val="ctr"/>
        <c:lblOffset val="100"/>
        <c:tickMarkSkip val="1"/>
        <c:noMultiLvlLbl val="0"/>
      </c:catAx>
      <c:valAx>
        <c:axId val="83640704"/>
        <c:scaling>
          <c:orientation val="minMax"/>
          <c:max val="10"/>
          <c:min val="-15"/>
        </c:scaling>
        <c:delete val="0"/>
        <c:axPos val="l"/>
        <c:majorGridlines>
          <c:spPr>
            <a:ln w="3175">
              <a:solidFill>
                <a:srgbClr val="000000"/>
              </a:solidFill>
              <a:prstDash val="solid"/>
            </a:ln>
          </c:spPr>
        </c:majorGridlines>
        <c:numFmt formatCode="0.0" sourceLinked="1"/>
        <c:majorTickMark val="out"/>
        <c:minorTickMark val="none"/>
        <c:tickLblPos val="nextTo"/>
        <c:spPr>
          <a:ln w="3175">
            <a:solidFill>
              <a:srgbClr val="000000"/>
            </a:solidFill>
            <a:prstDash val="solid"/>
          </a:ln>
        </c:spPr>
        <c:txPr>
          <a:bodyPr rot="0" vert="horz"/>
          <a:lstStyle/>
          <a:p>
            <a:pPr>
              <a:defRPr sz="975" b="0" i="0" u="none" strike="noStrike" baseline="0">
                <a:solidFill>
                  <a:srgbClr val="000000"/>
                </a:solidFill>
                <a:latin typeface="Arial"/>
                <a:ea typeface="Arial"/>
                <a:cs typeface="Arial"/>
              </a:defRPr>
            </a:pPr>
            <a:endParaRPr lang="en-US"/>
          </a:p>
        </c:txPr>
        <c:crossAx val="83634816"/>
        <c:crosses val="autoZero"/>
        <c:crossBetween val="between"/>
      </c:valAx>
      <c:spPr>
        <a:solidFill>
          <a:srgbClr val="FFFFFF"/>
        </a:solidFill>
        <a:ln w="12700">
          <a:solidFill>
            <a:srgbClr val="808080"/>
          </a:solidFill>
          <a:prstDash val="solid"/>
        </a:ln>
      </c:spPr>
    </c:plotArea>
    <c:plotVisOnly val="1"/>
    <c:dispBlanksAs val="gap"/>
    <c:showDLblsOverMax val="0"/>
  </c:chart>
  <c:spPr>
    <a:gradFill rotWithShape="0">
      <a:gsLst>
        <a:gs pos="0">
          <a:srgbClr val="CCFFCC"/>
        </a:gs>
        <a:gs pos="50000">
          <a:srgbClr val="FFFFCC"/>
        </a:gs>
        <a:gs pos="100000">
          <a:srgbClr val="CCFFCC"/>
        </a:gs>
      </a:gsLst>
      <a:lin ang="5400000" scaled="1"/>
    </a:gradFill>
    <a:ln w="3175">
      <a:solidFill>
        <a:srgbClr val="000000"/>
      </a:solidFill>
      <a:prstDash val="solid"/>
    </a:ln>
  </c:spPr>
  <c:txPr>
    <a:bodyPr/>
    <a:lstStyle/>
    <a:p>
      <a:pPr>
        <a:defRPr sz="975" b="0" i="0" u="none" strike="noStrike" baseline="0">
          <a:solidFill>
            <a:srgbClr val="000000"/>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EFB3A3-3053-4C8C-A15C-D3AEB453B839}" type="datetimeFigureOut">
              <a:rPr lang="en-US" smtClean="0"/>
              <a:pPr/>
              <a:t>12/21/2020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6A559C-318E-4D5F-AD37-BFEAFCC4FD5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AB44075-3165-4AFE-825D-C295F0E077F6}"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AB44075-3165-4AFE-825D-C295F0E077F6}"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Can be used by the operator</a:t>
            </a:r>
            <a:r>
              <a:rPr lang="en-US" baseline="0" dirty="0"/>
              <a:t> or QA personnel. Anyone that has access to the data (flows, QC checks, actual values.</a:t>
            </a:r>
          </a:p>
          <a:p>
            <a:endParaRPr lang="en-US" baseline="0" dirty="0"/>
          </a:p>
          <a:p>
            <a:r>
              <a:rPr lang="en-US" baseline="0" dirty="0"/>
              <a:t>Easy to use…just a matter of populating </a:t>
            </a:r>
          </a:p>
          <a:p>
            <a:endParaRPr lang="en-US" dirty="0"/>
          </a:p>
        </p:txBody>
      </p:sp>
      <p:sp>
        <p:nvSpPr>
          <p:cNvPr id="4" name="Slide Number Placeholder 3"/>
          <p:cNvSpPr>
            <a:spLocks noGrp="1"/>
          </p:cNvSpPr>
          <p:nvPr>
            <p:ph type="sldNum" sz="quarter" idx="10"/>
          </p:nvPr>
        </p:nvSpPr>
        <p:spPr/>
        <p:txBody>
          <a:bodyPr/>
          <a:lstStyle/>
          <a:p>
            <a:fld id="{EAB44075-3165-4AFE-825D-C295F0E077F6}"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Donovan should I INSERT SCREENSHOT OF AQS STND REPORT SELECTION or are most attendees site operators who will never look at the AQS interface?  If there are tribes in audience I would like to as the tribal site operators are the same people who upload into AQS</a:t>
            </a:r>
          </a:p>
          <a:p>
            <a:endParaRPr lang="en-US" dirty="0"/>
          </a:p>
        </p:txBody>
      </p:sp>
      <p:sp>
        <p:nvSpPr>
          <p:cNvPr id="4" name="Slide Number Placeholder 3"/>
          <p:cNvSpPr>
            <a:spLocks noGrp="1"/>
          </p:cNvSpPr>
          <p:nvPr>
            <p:ph type="sldNum" sz="quarter" idx="10"/>
          </p:nvPr>
        </p:nvSpPr>
        <p:spPr/>
        <p:txBody>
          <a:bodyPr/>
          <a:lstStyle/>
          <a:p>
            <a:fld id="{EAB44075-3165-4AFE-825D-C295F0E077F6}"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6A559C-318E-4D5F-AD37-BFEAFCC4FD54}"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AB44075-3165-4AFE-825D-C295F0E077F6}"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6A559C-318E-4D5F-AD37-BFEAFCC4FD54}"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Discuss here how the gaps are where data were invalidated automatically cuz over 7% (the hourly data bracketed</a:t>
            </a:r>
            <a:r>
              <a:rPr lang="en-US" baseline="0" dirty="0"/>
              <a:t> by these failed checks were also invalidated) and make sure you do not include your failed QC checks if you want to match exactly what is in the AMP256 report  ALSO discuss how EPA calculates positive and negative, so if both the 25 and 75 percentiles are negative then negative overall bias, same with positive</a:t>
            </a:r>
            <a:endParaRPr lang="en-US" dirty="0"/>
          </a:p>
        </p:txBody>
      </p:sp>
      <p:sp>
        <p:nvSpPr>
          <p:cNvPr id="4" name="Slide Number Placeholder 3"/>
          <p:cNvSpPr>
            <a:spLocks noGrp="1"/>
          </p:cNvSpPr>
          <p:nvPr>
            <p:ph type="sldNum" sz="quarter" idx="10"/>
          </p:nvPr>
        </p:nvSpPr>
        <p:spPr/>
        <p:txBody>
          <a:bodyPr/>
          <a:lstStyle/>
          <a:p>
            <a:fld id="{EAB44075-3165-4AFE-825D-C295F0E077F6}"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6A559C-318E-4D5F-AD37-BFEAFCC4FD54}"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EEBB43-784F-4E4A-83A3-90B59B6DF558}"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6A559C-318E-4D5F-AD37-BFEAFCC4FD54}" type="slidenum">
              <a:rPr lang="en-US" smtClean="0"/>
              <a:pPr/>
              <a:t>35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6A559C-318E-4D5F-AD37-BFEAFCC4FD54}"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6A559C-318E-4D5F-AD37-BFEAFCC4FD54}"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BB0418-F4D8-44B9-9B7A-C0F2C8800FE0}" type="datetimeFigureOut">
              <a:rPr lang="en-US" smtClean="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CDC779-13DA-4B48-8B8B-492A603E92A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BB0418-F4D8-44B9-9B7A-C0F2C8800FE0}" type="datetimeFigureOut">
              <a:rPr lang="en-US" smtClean="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CDC779-13DA-4B48-8B8B-492A603E92A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BB0418-F4D8-44B9-9B7A-C0F2C8800FE0}" type="datetimeFigureOut">
              <a:rPr lang="en-US" smtClean="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CDC779-13DA-4B48-8B8B-492A603E92A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BB0418-F4D8-44B9-9B7A-C0F2C8800FE0}" type="datetimeFigureOut">
              <a:rPr lang="en-US" smtClean="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CDC779-13DA-4B48-8B8B-492A603E92A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BB0418-F4D8-44B9-9B7A-C0F2C8800FE0}" type="datetimeFigureOut">
              <a:rPr lang="en-US" smtClean="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CDC779-13DA-4B48-8B8B-492A603E92A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BB0418-F4D8-44B9-9B7A-C0F2C8800FE0}" type="datetimeFigureOut">
              <a:rPr lang="en-US" smtClean="0"/>
              <a:pPr/>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CDC779-13DA-4B48-8B8B-492A603E92A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BB0418-F4D8-44B9-9B7A-C0F2C8800FE0}" type="datetimeFigureOut">
              <a:rPr lang="en-US" smtClean="0"/>
              <a:pPr/>
              <a:t>12/21/2020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CDC779-13DA-4B48-8B8B-492A603E92A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BB0418-F4D8-44B9-9B7A-C0F2C8800FE0}" type="datetimeFigureOut">
              <a:rPr lang="en-US" smtClean="0"/>
              <a:pPr/>
              <a:t>12/21/2020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CDC779-13DA-4B48-8B8B-492A603E92A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B0418-F4D8-44B9-9B7A-C0F2C8800FE0}" type="datetimeFigureOut">
              <a:rPr lang="en-US" smtClean="0"/>
              <a:pPr/>
              <a:t>12/21/2020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CDC779-13DA-4B48-8B8B-492A603E92A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B0418-F4D8-44B9-9B7A-C0F2C8800FE0}" type="datetimeFigureOut">
              <a:rPr lang="en-US" smtClean="0"/>
              <a:pPr/>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CDC779-13DA-4B48-8B8B-492A603E92A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B0418-F4D8-44B9-9B7A-C0F2C8800FE0}" type="datetimeFigureOut">
              <a:rPr lang="en-US" smtClean="0"/>
              <a:pPr/>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CDC779-13DA-4B48-8B8B-492A603E92A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B0418-F4D8-44B9-9B7A-C0F2C8800FE0}" type="datetimeFigureOut">
              <a:rPr lang="en-US" smtClean="0"/>
              <a:pPr/>
              <a:t>12/21/2020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DC779-13DA-4B48-8B8B-492A603E92A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epa.gov/ttn/amtic/qareport.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mailto:melinda.ronca-battista@nau.edu"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990600"/>
          </a:xfrm>
        </p:spPr>
        <p:txBody>
          <a:bodyPr>
            <a:normAutofit fontScale="90000"/>
          </a:bodyPr>
          <a:lstStyle/>
          <a:p>
            <a:pPr algn="ctr"/>
            <a:r>
              <a:rPr lang="en-US" b="1" dirty="0">
                <a:solidFill>
                  <a:schemeClr val="tx1"/>
                </a:solidFill>
              </a:rPr>
              <a:t>40 CFR 58 Appendix A: </a:t>
            </a:r>
            <a:r>
              <a:rPr lang="en-US" dirty="0"/>
              <a:t>Calculations for Data Quality Assessment (sec. 4-5)</a:t>
            </a:r>
            <a:br>
              <a:rPr lang="en-US" dirty="0"/>
            </a:br>
            <a:r>
              <a:rPr lang="en-US" dirty="0"/>
              <a:t>aka</a:t>
            </a:r>
            <a:br>
              <a:rPr lang="en-US" dirty="0"/>
            </a:br>
            <a:r>
              <a:rPr lang="en-US" b="1" i="1" u="sng" dirty="0">
                <a:solidFill>
                  <a:srgbClr val="7030A0"/>
                </a:solidFill>
              </a:rPr>
              <a:t>What Is Reality</a:t>
            </a:r>
            <a:r>
              <a:rPr lang="en-US" b="1" i="1" dirty="0">
                <a:solidFill>
                  <a:srgbClr val="7030A0"/>
                </a:solidFill>
              </a:rPr>
              <a:t>?</a:t>
            </a:r>
            <a:br>
              <a:rPr lang="en-US" dirty="0"/>
            </a:br>
            <a:endParaRPr lang="en-US" dirty="0"/>
          </a:p>
        </p:txBody>
      </p:sp>
      <p:sp>
        <p:nvSpPr>
          <p:cNvPr id="3" name="Content Placeholder 2"/>
          <p:cNvSpPr>
            <a:spLocks noGrp="1"/>
          </p:cNvSpPr>
          <p:nvPr>
            <p:ph sz="quarter" idx="1"/>
          </p:nvPr>
        </p:nvSpPr>
        <p:spPr>
          <a:xfrm>
            <a:off x="0" y="2743200"/>
            <a:ext cx="5638800" cy="3429000"/>
          </a:xfrm>
        </p:spPr>
        <p:txBody>
          <a:bodyPr>
            <a:noAutofit/>
          </a:bodyPr>
          <a:lstStyle/>
          <a:p>
            <a:r>
              <a:rPr lang="en-US" sz="4000" b="1" dirty="0">
                <a:solidFill>
                  <a:srgbClr val="0070C0"/>
                </a:solidFill>
              </a:rPr>
              <a:t>1-pt QC check statistics</a:t>
            </a:r>
          </a:p>
          <a:p>
            <a:r>
              <a:rPr lang="en-US" sz="4000" b="1" dirty="0">
                <a:solidFill>
                  <a:srgbClr val="7030A0"/>
                </a:solidFill>
              </a:rPr>
              <a:t>Precision calcs</a:t>
            </a:r>
          </a:p>
          <a:p>
            <a:r>
              <a:rPr lang="en-US" sz="4000" b="1" dirty="0">
                <a:solidFill>
                  <a:srgbClr val="F79646"/>
                </a:solidFill>
              </a:rPr>
              <a:t>Bias calcs</a:t>
            </a:r>
          </a:p>
        </p:txBody>
      </p:sp>
      <p:sp>
        <p:nvSpPr>
          <p:cNvPr id="6" name="TextBox 5"/>
          <p:cNvSpPr txBox="1"/>
          <p:nvPr/>
        </p:nvSpPr>
        <p:spPr>
          <a:xfrm>
            <a:off x="5638800" y="2722320"/>
            <a:ext cx="2667000" cy="3046988"/>
          </a:xfrm>
          <a:prstGeom prst="rect">
            <a:avLst/>
          </a:prstGeom>
          <a:solidFill>
            <a:srgbClr val="FFFF00"/>
          </a:solidFill>
          <a:effectLst>
            <a:outerShdw blurRad="50800" dist="38100" dir="2700000" algn="tl" rotWithShape="0">
              <a:prstClr val="black">
                <a:alpha val="40000"/>
              </a:prstClr>
            </a:outerShdw>
          </a:effectLst>
        </p:spPr>
        <p:txBody>
          <a:bodyPr wrap="square" rtlCol="0">
            <a:spAutoFit/>
          </a:bodyPr>
          <a:lstStyle/>
          <a:p>
            <a:pPr algn="ctr"/>
            <a:r>
              <a:rPr lang="en-US" sz="3200" i="1" dirty="0">
                <a:ln w="0"/>
                <a:effectLst>
                  <a:outerShdw blurRad="38100" dist="19050" dir="2700000" algn="tl" rotWithShape="0">
                    <a:schemeClr val="dk1">
                      <a:alpha val="40000"/>
                    </a:schemeClr>
                  </a:outerShdw>
                </a:effectLst>
              </a:rPr>
              <a:t>Stats are designed to show us how far from the TRUTH we might be.</a:t>
            </a:r>
          </a:p>
        </p:txBody>
      </p:sp>
      <p:sp>
        <p:nvSpPr>
          <p:cNvPr id="7" name="TextBox 6"/>
          <p:cNvSpPr txBox="1"/>
          <p:nvPr/>
        </p:nvSpPr>
        <p:spPr>
          <a:xfrm>
            <a:off x="533400" y="5410200"/>
            <a:ext cx="2133600" cy="646331"/>
          </a:xfrm>
          <a:prstGeom prst="rect">
            <a:avLst/>
          </a:prstGeom>
          <a:noFill/>
        </p:spPr>
        <p:txBody>
          <a:bodyPr wrap="square" rtlCol="0">
            <a:spAutoFit/>
          </a:bodyPr>
          <a:lstStyle/>
          <a:p>
            <a:pPr algn="ctr"/>
            <a:r>
              <a:rPr lang="en-US" dirty="0"/>
              <a:t>Ask questions!  Get chocolate!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Box 3"/>
          <p:cNvSpPr txBox="1"/>
          <p:nvPr/>
        </p:nvSpPr>
        <p:spPr>
          <a:xfrm>
            <a:off x="1447800" y="5943600"/>
            <a:ext cx="5791200" cy="95410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rtlCol="0">
            <a:spAutoFit/>
          </a:bodyPr>
          <a:lstStyle/>
          <a:p>
            <a:r>
              <a:rPr lang="en-US" sz="28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chi-</a:t>
            </a:r>
            <a:r>
              <a:rPr lang="en-US" sz="2800" b="1" dirty="0" err="1">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sqrd</a:t>
            </a:r>
            <a:r>
              <a:rPr lang="en-US" sz="28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(90%) = CHIINV(0.9,n) = 7.79</a:t>
            </a:r>
          </a:p>
          <a:p>
            <a:r>
              <a:rPr lang="en-US" sz="2800" b="1" i="1" dirty="0">
                <a:solidFill>
                  <a:srgbClr val="7030A0"/>
                </a:solidFill>
              </a:rPr>
              <a:t>then 4.56 x</a:t>
            </a:r>
            <a:r>
              <a:rPr lang="en-US" sz="2800" b="1" dirty="0">
                <a:solidFill>
                  <a:srgbClr val="FF0000"/>
                </a:solidFill>
              </a:rPr>
              <a:t> </a:t>
            </a:r>
            <a:r>
              <a:rPr lang="en-US" sz="2800" b="1" i="1" dirty="0">
                <a:solidFill>
                  <a:srgbClr val="7030A0"/>
                </a:solidFill>
              </a:rPr>
              <a:t>SQRT(n-1/7.79) = 6.11 %</a:t>
            </a:r>
            <a:endParaRPr lang="en-US" sz="2800" b="1" dirty="0">
              <a:solidFill>
                <a:srgbClr val="FF0000"/>
              </a:solidFill>
            </a:endParaRPr>
          </a:p>
        </p:txBody>
      </p:sp>
      <p:pic>
        <p:nvPicPr>
          <p:cNvPr id="5" name="Picture 3"/>
          <p:cNvPicPr>
            <a:picLocks noChangeAspect="1" noChangeArrowheads="1"/>
          </p:cNvPicPr>
          <p:nvPr/>
        </p:nvPicPr>
        <p:blipFill>
          <a:blip r:embed="rId3" cstate="print"/>
          <a:srcRect/>
          <a:stretch>
            <a:fillRect/>
          </a:stretch>
        </p:blipFill>
        <p:spPr bwMode="auto">
          <a:xfrm>
            <a:off x="211455" y="127692"/>
            <a:ext cx="8932545" cy="3834708"/>
          </a:xfrm>
          <a:prstGeom prst="rect">
            <a:avLst/>
          </a:prstGeom>
          <a:noFill/>
          <a:ln w="9525">
            <a:noFill/>
            <a:miter lim="800000"/>
            <a:headEnd/>
            <a:tailEnd/>
          </a:ln>
        </p:spPr>
      </p:pic>
      <p:pic>
        <p:nvPicPr>
          <p:cNvPr id="333826" name="Picture 2"/>
          <p:cNvPicPr>
            <a:picLocks noChangeAspect="1" noChangeArrowheads="1"/>
          </p:cNvPicPr>
          <p:nvPr/>
        </p:nvPicPr>
        <p:blipFill>
          <a:blip r:embed="rId4" cstate="print"/>
          <a:srcRect/>
          <a:stretch>
            <a:fillRect/>
          </a:stretch>
        </p:blipFill>
        <p:spPr bwMode="auto">
          <a:xfrm>
            <a:off x="228600" y="3200400"/>
            <a:ext cx="8229600" cy="265276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66800"/>
          </a:xfrm>
        </p:spPr>
        <p:txBody>
          <a:bodyPr>
            <a:normAutofit fontScale="90000"/>
          </a:bodyPr>
          <a:lstStyle/>
          <a:p>
            <a:r>
              <a:rPr lang="en-US" b="1" dirty="0">
                <a:solidFill>
                  <a:schemeClr val="tx1"/>
                </a:solidFill>
              </a:rPr>
              <a:t>Use the DASC Tool to Understand Your QC Checks and Audit Results (like EPA does)</a:t>
            </a:r>
            <a:endParaRPr lang="en-US" dirty="0"/>
          </a:p>
        </p:txBody>
      </p:sp>
      <p:sp>
        <p:nvSpPr>
          <p:cNvPr id="3" name="Content Placeholder 2"/>
          <p:cNvSpPr>
            <a:spLocks noGrp="1"/>
          </p:cNvSpPr>
          <p:nvPr>
            <p:ph sz="quarter" idx="1"/>
          </p:nvPr>
        </p:nvSpPr>
        <p:spPr>
          <a:xfrm>
            <a:off x="152400" y="1905000"/>
            <a:ext cx="4419600" cy="4953000"/>
          </a:xfrm>
        </p:spPr>
        <p:txBody>
          <a:bodyPr>
            <a:normAutofit fontScale="92500" lnSpcReduction="20000"/>
          </a:bodyPr>
          <a:lstStyle/>
          <a:p>
            <a:r>
              <a:rPr lang="en-US" dirty="0"/>
              <a:t>Calculations of measurement uncertainty are carried out by EPA,  </a:t>
            </a:r>
            <a:r>
              <a:rPr lang="en-US" i="1" dirty="0"/>
              <a:t>and</a:t>
            </a:r>
            <a:r>
              <a:rPr lang="en-US" dirty="0"/>
              <a:t> PQAOs should report the data for all measurement quality checks</a:t>
            </a:r>
          </a:p>
          <a:p>
            <a:r>
              <a:rPr lang="en-US" dirty="0"/>
              <a:t>YOU do these calculations and charts easily, and save yourself time, money, and embarrassment</a:t>
            </a:r>
          </a:p>
        </p:txBody>
      </p:sp>
      <p:pic>
        <p:nvPicPr>
          <p:cNvPr id="4" name="Picture 2" descr="http://t0.gstatic.com/images?q=tbn:ANd9GcRm7ERSkJpo2_crGr9wBKlClsc5tOetCy0Anh-j19dbE8wKh_hV4Q"/>
          <p:cNvPicPr>
            <a:picLocks noChangeAspect="1" noChangeArrowheads="1"/>
          </p:cNvPicPr>
          <p:nvPr/>
        </p:nvPicPr>
        <p:blipFill>
          <a:blip r:embed="rId3" cstate="print"/>
          <a:srcRect/>
          <a:stretch>
            <a:fillRect/>
          </a:stretch>
        </p:blipFill>
        <p:spPr bwMode="auto">
          <a:xfrm>
            <a:off x="4572000" y="2743200"/>
            <a:ext cx="4367133" cy="28956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tx1"/>
                </a:solidFill>
              </a:rPr>
              <a:t>We will review each in both the DASC tool and the AMP256 report</a:t>
            </a:r>
          </a:p>
        </p:txBody>
      </p:sp>
      <p:sp>
        <p:nvSpPr>
          <p:cNvPr id="3" name="Content Placeholder 2"/>
          <p:cNvSpPr>
            <a:spLocks noGrp="1"/>
          </p:cNvSpPr>
          <p:nvPr>
            <p:ph sz="quarter" idx="1"/>
          </p:nvPr>
        </p:nvSpPr>
        <p:spPr/>
        <p:txBody>
          <a:bodyPr/>
          <a:lstStyle/>
          <a:p>
            <a:pPr>
              <a:buNone/>
            </a:pPr>
            <a:r>
              <a:rPr lang="en-US" dirty="0"/>
              <a:t>First, what is the DASC tool?</a:t>
            </a:r>
          </a:p>
          <a:p>
            <a:endParaRPr lang="en-US" dirty="0"/>
          </a:p>
        </p:txBody>
      </p:sp>
      <p:sp>
        <p:nvSpPr>
          <p:cNvPr id="4" name="Content Placeholder 2"/>
          <p:cNvSpPr txBox="1">
            <a:spLocks/>
          </p:cNvSpPr>
          <p:nvPr/>
        </p:nvSpPr>
        <p:spPr>
          <a:xfrm>
            <a:off x="381000" y="2286000"/>
            <a:ext cx="8458200" cy="4495800"/>
          </a:xfrm>
          <a:prstGeom prst="rect">
            <a:avLst/>
          </a:prstGeom>
        </p:spPr>
        <p:txBody>
          <a:bodyPr vert="horz">
            <a:normAutofit lnSpcReduction="10000"/>
          </a:bodyPr>
          <a:lstStyle/>
          <a:p>
            <a:pPr marL="274320" lvl="0" indent="-274320">
              <a:spcBef>
                <a:spcPts val="600"/>
              </a:spcBef>
              <a:buClr>
                <a:schemeClr val="accent1"/>
              </a:buClr>
              <a:buSzPct val="76000"/>
              <a:buFont typeface="Wingdings 3"/>
              <a:buChar char=""/>
              <a:defRPr/>
            </a:pPr>
            <a:r>
              <a:rPr lang="en-US" sz="2800" dirty="0"/>
              <a:t>DASC tool was produced specifically for us to calculate the data assessment statistics in CFR </a:t>
            </a:r>
            <a:r>
              <a:rPr kumimoji="0" lang="en-US" sz="2600" b="0" i="0" u="none" strike="noStrike" kern="1200" cap="none" spc="0" normalizeH="0" baseline="0" noProof="0" dirty="0">
                <a:ln>
                  <a:noFill/>
                </a:ln>
                <a:solidFill>
                  <a:schemeClr val="tx1"/>
                </a:solidFill>
                <a:effectLst/>
                <a:uLnTx/>
                <a:uFillTx/>
                <a:latin typeface="+mn-lt"/>
                <a:ea typeface="+mn-ea"/>
                <a:cs typeface="+mn-cs"/>
              </a:rPr>
              <a:t>in AMTIC Quality Indicator Assessment Reports (AMP256)</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1" i="0" u="none" strike="noStrike" kern="1200" cap="none" spc="0" normalizeH="0" baseline="0" noProof="0" dirty="0">
                <a:ln>
                  <a:noFill/>
                </a:ln>
                <a:solidFill>
                  <a:srgbClr val="002060"/>
                </a:solidFill>
                <a:effectLst/>
                <a:uLnTx/>
                <a:uFillTx/>
                <a:latin typeface="+mn-lt"/>
                <a:ea typeface="+mn-ea"/>
                <a:cs typeface="+mn-cs"/>
                <a:hlinkClick r:id="rId3"/>
              </a:rPr>
              <a:t>http://www.epa.gov/ttn/amtic/qareport.html</a:t>
            </a:r>
            <a:endParaRPr kumimoji="0" lang="en-US" sz="2600" b="1" i="0" u="none" strike="noStrike" kern="1200" cap="none" spc="0" normalizeH="0" baseline="0" noProof="0" dirty="0">
              <a:ln>
                <a:noFill/>
              </a:ln>
              <a:solidFill>
                <a:srgbClr val="002060"/>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Easy way to explain and calculate data assessment statistics in CFR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Excel spreadsheet </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lang="en-US" sz="2600" dirty="0"/>
              <a:t>Matches AMP256 (by site)</a:t>
            </a:r>
          </a:p>
          <a:p>
            <a:pPr marL="274320" lvl="0" indent="-274320">
              <a:spcBef>
                <a:spcPts val="600"/>
              </a:spcBef>
              <a:buClr>
                <a:schemeClr val="accent1"/>
              </a:buClr>
              <a:buSzPct val="76000"/>
              <a:buFont typeface="Wingdings 3"/>
              <a:buChar char=""/>
              <a:defRPr/>
            </a:pPr>
            <a:r>
              <a:rPr lang="en-US" sz="2800" dirty="0"/>
              <a:t>Each equation is numbered and matches the numbers in CFR</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DASC Tool:</a:t>
            </a:r>
          </a:p>
        </p:txBody>
      </p:sp>
      <p:sp>
        <p:nvSpPr>
          <p:cNvPr id="3" name="Content Placeholder 2"/>
          <p:cNvSpPr>
            <a:spLocks noGrp="1"/>
          </p:cNvSpPr>
          <p:nvPr>
            <p:ph idx="1"/>
          </p:nvPr>
        </p:nvSpPr>
        <p:spPr/>
        <p:txBody>
          <a:bodyPr/>
          <a:lstStyle/>
          <a:p>
            <a:endParaRPr lang="en-US"/>
          </a:p>
        </p:txBody>
      </p:sp>
      <p:pic>
        <p:nvPicPr>
          <p:cNvPr id="334851" name="Picture 3"/>
          <p:cNvPicPr>
            <a:picLocks noChangeAspect="1" noChangeArrowheads="1"/>
          </p:cNvPicPr>
          <p:nvPr/>
        </p:nvPicPr>
        <p:blipFill>
          <a:blip r:embed="rId3" cstate="print"/>
          <a:srcRect/>
          <a:stretch>
            <a:fillRect/>
          </a:stretch>
        </p:blipFill>
        <p:spPr bwMode="auto">
          <a:xfrm>
            <a:off x="-47749" y="1371600"/>
            <a:ext cx="9191749" cy="4876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Precision in DASC = cell i13 = </a:t>
            </a:r>
            <a:r>
              <a:rPr lang="en-US" b="1" dirty="0">
                <a:solidFill>
                  <a:srgbClr val="7030A0"/>
                </a:solidFill>
              </a:rPr>
              <a:t>6.11</a:t>
            </a:r>
            <a:r>
              <a:rPr lang="en-US" dirty="0"/>
              <a:t>%</a:t>
            </a:r>
          </a:p>
        </p:txBody>
      </p:sp>
      <p:sp>
        <p:nvSpPr>
          <p:cNvPr id="3" name="Content Placeholder 2"/>
          <p:cNvSpPr>
            <a:spLocks noGrp="1"/>
          </p:cNvSpPr>
          <p:nvPr>
            <p:ph idx="1"/>
          </p:nvPr>
        </p:nvSpPr>
        <p:spPr/>
        <p:txBody>
          <a:bodyPr/>
          <a:lstStyle/>
          <a:p>
            <a:endParaRPr lang="en-US"/>
          </a:p>
        </p:txBody>
      </p:sp>
      <p:pic>
        <p:nvPicPr>
          <p:cNvPr id="335874" name="Picture 2"/>
          <p:cNvPicPr>
            <a:picLocks noChangeAspect="1" noChangeArrowheads="1"/>
          </p:cNvPicPr>
          <p:nvPr/>
        </p:nvPicPr>
        <p:blipFill>
          <a:blip r:embed="rId3" cstate="print"/>
          <a:srcRect/>
          <a:stretch>
            <a:fillRect/>
          </a:stretch>
        </p:blipFill>
        <p:spPr bwMode="auto">
          <a:xfrm>
            <a:off x="-457200" y="1600200"/>
            <a:ext cx="9296400" cy="4648200"/>
          </a:xfrm>
          <a:prstGeom prst="rect">
            <a:avLst/>
          </a:prstGeom>
          <a:noFill/>
          <a:ln w="9525">
            <a:noFill/>
            <a:miter lim="800000"/>
            <a:headEnd/>
            <a:tailEnd/>
          </a:ln>
        </p:spPr>
      </p:pic>
      <p:graphicFrame>
        <p:nvGraphicFramePr>
          <p:cNvPr id="335875" name="Object 5"/>
          <p:cNvGraphicFramePr>
            <a:graphicFrameLocks noChangeAspect="1"/>
          </p:cNvGraphicFramePr>
          <p:nvPr/>
        </p:nvGraphicFramePr>
        <p:xfrm>
          <a:off x="2743200" y="5410200"/>
          <a:ext cx="5846763" cy="1225550"/>
        </p:xfrm>
        <a:graphic>
          <a:graphicData uri="http://schemas.openxmlformats.org/presentationml/2006/ole">
            <mc:AlternateContent xmlns:mc="http://schemas.openxmlformats.org/markup-compatibility/2006">
              <mc:Choice xmlns:v="urn:schemas-microsoft-com:vml" Requires="v">
                <p:oleObj spid="_x0000_s335875" name="Equation" r:id="rId4" imgW="3390840" imgH="711000" progId="Equation.3">
                  <p:embed/>
                </p:oleObj>
              </mc:Choice>
              <mc:Fallback>
                <p:oleObj name="Equation" r:id="rId4" imgW="3390840" imgH="711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5410200"/>
                        <a:ext cx="5846763" cy="1225550"/>
                      </a:xfrm>
                      <a:prstGeom prst="rect">
                        <a:avLst/>
                      </a:prstGeom>
                      <a:solidFill>
                        <a:schemeClr val="bg1"/>
                      </a:solidFill>
                    </p:spPr>
                  </p:pic>
                </p:oleObj>
              </mc:Fallback>
            </mc:AlternateContent>
          </a:graphicData>
        </a:graphic>
      </p:graphicFrame>
      <p:sp>
        <p:nvSpPr>
          <p:cNvPr id="6" name="Freeform 5"/>
          <p:cNvSpPr/>
          <p:nvPr/>
        </p:nvSpPr>
        <p:spPr>
          <a:xfrm>
            <a:off x="6864824" y="1296537"/>
            <a:ext cx="2115403" cy="4058300"/>
          </a:xfrm>
          <a:custGeom>
            <a:avLst/>
            <a:gdLst>
              <a:gd name="connsiteX0" fmla="*/ 1091821 w 2115403"/>
              <a:gd name="connsiteY0" fmla="*/ 2688609 h 4058300"/>
              <a:gd name="connsiteX1" fmla="*/ 1050877 w 2115403"/>
              <a:gd name="connsiteY1" fmla="*/ 2674962 h 4058300"/>
              <a:gd name="connsiteX2" fmla="*/ 955343 w 2115403"/>
              <a:gd name="connsiteY2" fmla="*/ 2620370 h 4058300"/>
              <a:gd name="connsiteX3" fmla="*/ 873457 w 2115403"/>
              <a:gd name="connsiteY3" fmla="*/ 2593075 h 4058300"/>
              <a:gd name="connsiteX4" fmla="*/ 764275 w 2115403"/>
              <a:gd name="connsiteY4" fmla="*/ 2565779 h 4058300"/>
              <a:gd name="connsiteX5" fmla="*/ 559558 w 2115403"/>
              <a:gd name="connsiteY5" fmla="*/ 2579427 h 4058300"/>
              <a:gd name="connsiteX6" fmla="*/ 477672 w 2115403"/>
              <a:gd name="connsiteY6" fmla="*/ 2606723 h 4058300"/>
              <a:gd name="connsiteX7" fmla="*/ 423080 w 2115403"/>
              <a:gd name="connsiteY7" fmla="*/ 2647666 h 4058300"/>
              <a:gd name="connsiteX8" fmla="*/ 382137 w 2115403"/>
              <a:gd name="connsiteY8" fmla="*/ 2661314 h 4058300"/>
              <a:gd name="connsiteX9" fmla="*/ 354842 w 2115403"/>
              <a:gd name="connsiteY9" fmla="*/ 2702257 h 4058300"/>
              <a:gd name="connsiteX10" fmla="*/ 313898 w 2115403"/>
              <a:gd name="connsiteY10" fmla="*/ 2729553 h 4058300"/>
              <a:gd name="connsiteX11" fmla="*/ 300251 w 2115403"/>
              <a:gd name="connsiteY11" fmla="*/ 2770496 h 4058300"/>
              <a:gd name="connsiteX12" fmla="*/ 218364 w 2115403"/>
              <a:gd name="connsiteY12" fmla="*/ 2838735 h 4058300"/>
              <a:gd name="connsiteX13" fmla="*/ 177421 w 2115403"/>
              <a:gd name="connsiteY13" fmla="*/ 2879678 h 4058300"/>
              <a:gd name="connsiteX14" fmla="*/ 95534 w 2115403"/>
              <a:gd name="connsiteY14" fmla="*/ 3029803 h 4058300"/>
              <a:gd name="connsiteX15" fmla="*/ 40943 w 2115403"/>
              <a:gd name="connsiteY15" fmla="*/ 3125338 h 4058300"/>
              <a:gd name="connsiteX16" fmla="*/ 13648 w 2115403"/>
              <a:gd name="connsiteY16" fmla="*/ 3207224 h 4058300"/>
              <a:gd name="connsiteX17" fmla="*/ 0 w 2115403"/>
              <a:gd name="connsiteY17" fmla="*/ 3248167 h 4058300"/>
              <a:gd name="connsiteX18" fmla="*/ 13648 w 2115403"/>
              <a:gd name="connsiteY18" fmla="*/ 3398293 h 4058300"/>
              <a:gd name="connsiteX19" fmla="*/ 27295 w 2115403"/>
              <a:gd name="connsiteY19" fmla="*/ 3452884 h 4058300"/>
              <a:gd name="connsiteX20" fmla="*/ 81886 w 2115403"/>
              <a:gd name="connsiteY20" fmla="*/ 3534770 h 4058300"/>
              <a:gd name="connsiteX21" fmla="*/ 136477 w 2115403"/>
              <a:gd name="connsiteY21" fmla="*/ 3575714 h 4058300"/>
              <a:gd name="connsiteX22" fmla="*/ 232012 w 2115403"/>
              <a:gd name="connsiteY22" fmla="*/ 3643953 h 4058300"/>
              <a:gd name="connsiteX23" fmla="*/ 245660 w 2115403"/>
              <a:gd name="connsiteY23" fmla="*/ 3684896 h 4058300"/>
              <a:gd name="connsiteX24" fmla="*/ 286603 w 2115403"/>
              <a:gd name="connsiteY24" fmla="*/ 3698544 h 4058300"/>
              <a:gd name="connsiteX25" fmla="*/ 368489 w 2115403"/>
              <a:gd name="connsiteY25" fmla="*/ 3766782 h 4058300"/>
              <a:gd name="connsiteX26" fmla="*/ 409433 w 2115403"/>
              <a:gd name="connsiteY26" fmla="*/ 3780430 h 4058300"/>
              <a:gd name="connsiteX27" fmla="*/ 491319 w 2115403"/>
              <a:gd name="connsiteY27" fmla="*/ 3835021 h 4058300"/>
              <a:gd name="connsiteX28" fmla="*/ 532263 w 2115403"/>
              <a:gd name="connsiteY28" fmla="*/ 3848669 h 4058300"/>
              <a:gd name="connsiteX29" fmla="*/ 586854 w 2115403"/>
              <a:gd name="connsiteY29" fmla="*/ 3862317 h 4058300"/>
              <a:gd name="connsiteX30" fmla="*/ 696036 w 2115403"/>
              <a:gd name="connsiteY30" fmla="*/ 3916908 h 4058300"/>
              <a:gd name="connsiteX31" fmla="*/ 873457 w 2115403"/>
              <a:gd name="connsiteY31" fmla="*/ 3971499 h 4058300"/>
              <a:gd name="connsiteX32" fmla="*/ 928048 w 2115403"/>
              <a:gd name="connsiteY32" fmla="*/ 3985147 h 4058300"/>
              <a:gd name="connsiteX33" fmla="*/ 1009934 w 2115403"/>
              <a:gd name="connsiteY33" fmla="*/ 4012442 h 4058300"/>
              <a:gd name="connsiteX34" fmla="*/ 1105469 w 2115403"/>
              <a:gd name="connsiteY34" fmla="*/ 4026090 h 4058300"/>
              <a:gd name="connsiteX35" fmla="*/ 1419367 w 2115403"/>
              <a:gd name="connsiteY35" fmla="*/ 4053385 h 4058300"/>
              <a:gd name="connsiteX36" fmla="*/ 1651379 w 2115403"/>
              <a:gd name="connsiteY36" fmla="*/ 4039738 h 4058300"/>
              <a:gd name="connsiteX37" fmla="*/ 1705970 w 2115403"/>
              <a:gd name="connsiteY37" fmla="*/ 4026090 h 4058300"/>
              <a:gd name="connsiteX38" fmla="*/ 1842448 w 2115403"/>
              <a:gd name="connsiteY38" fmla="*/ 3957851 h 4058300"/>
              <a:gd name="connsiteX39" fmla="*/ 1951630 w 2115403"/>
              <a:gd name="connsiteY39" fmla="*/ 3903260 h 4058300"/>
              <a:gd name="connsiteX40" fmla="*/ 2033516 w 2115403"/>
              <a:gd name="connsiteY40" fmla="*/ 3848669 h 4058300"/>
              <a:gd name="connsiteX41" fmla="*/ 2060812 w 2115403"/>
              <a:gd name="connsiteY41" fmla="*/ 3807726 h 4058300"/>
              <a:gd name="connsiteX42" fmla="*/ 2088107 w 2115403"/>
              <a:gd name="connsiteY42" fmla="*/ 3698544 h 4058300"/>
              <a:gd name="connsiteX43" fmla="*/ 2115403 w 2115403"/>
              <a:gd name="connsiteY43" fmla="*/ 3603009 h 4058300"/>
              <a:gd name="connsiteX44" fmla="*/ 2101755 w 2115403"/>
              <a:gd name="connsiteY44" fmla="*/ 3343702 h 4058300"/>
              <a:gd name="connsiteX45" fmla="*/ 2074460 w 2115403"/>
              <a:gd name="connsiteY45" fmla="*/ 3302759 h 4058300"/>
              <a:gd name="connsiteX46" fmla="*/ 2060812 w 2115403"/>
              <a:gd name="connsiteY46" fmla="*/ 3248167 h 4058300"/>
              <a:gd name="connsiteX47" fmla="*/ 2019869 w 2115403"/>
              <a:gd name="connsiteY47" fmla="*/ 3193576 h 4058300"/>
              <a:gd name="connsiteX48" fmla="*/ 1965277 w 2115403"/>
              <a:gd name="connsiteY48" fmla="*/ 3111690 h 4058300"/>
              <a:gd name="connsiteX49" fmla="*/ 1937982 w 2115403"/>
              <a:gd name="connsiteY49" fmla="*/ 3070747 h 4058300"/>
              <a:gd name="connsiteX50" fmla="*/ 1897039 w 2115403"/>
              <a:gd name="connsiteY50" fmla="*/ 2988860 h 4058300"/>
              <a:gd name="connsiteX51" fmla="*/ 1815152 w 2115403"/>
              <a:gd name="connsiteY51" fmla="*/ 2797791 h 4058300"/>
              <a:gd name="connsiteX52" fmla="*/ 1774209 w 2115403"/>
              <a:gd name="connsiteY52" fmla="*/ 2770496 h 4058300"/>
              <a:gd name="connsiteX53" fmla="*/ 1733266 w 2115403"/>
              <a:gd name="connsiteY53" fmla="*/ 2756848 h 4058300"/>
              <a:gd name="connsiteX54" fmla="*/ 1637731 w 2115403"/>
              <a:gd name="connsiteY54" fmla="*/ 2715905 h 4058300"/>
              <a:gd name="connsiteX55" fmla="*/ 1514901 w 2115403"/>
              <a:gd name="connsiteY55" fmla="*/ 2674962 h 4058300"/>
              <a:gd name="connsiteX56" fmla="*/ 1473958 w 2115403"/>
              <a:gd name="connsiteY56" fmla="*/ 2661314 h 4058300"/>
              <a:gd name="connsiteX57" fmla="*/ 1050877 w 2115403"/>
              <a:gd name="connsiteY57" fmla="*/ 2620370 h 4058300"/>
              <a:gd name="connsiteX58" fmla="*/ 1078173 w 2115403"/>
              <a:gd name="connsiteY58" fmla="*/ 2470245 h 4058300"/>
              <a:gd name="connsiteX59" fmla="*/ 1091821 w 2115403"/>
              <a:gd name="connsiteY59" fmla="*/ 2415654 h 4058300"/>
              <a:gd name="connsiteX60" fmla="*/ 1078173 w 2115403"/>
              <a:gd name="connsiteY60" fmla="*/ 2279176 h 4058300"/>
              <a:gd name="connsiteX61" fmla="*/ 1091821 w 2115403"/>
              <a:gd name="connsiteY61" fmla="*/ 1978926 h 4058300"/>
              <a:gd name="connsiteX62" fmla="*/ 1078173 w 2115403"/>
              <a:gd name="connsiteY62" fmla="*/ 1201003 h 4058300"/>
              <a:gd name="connsiteX63" fmla="*/ 1037230 w 2115403"/>
              <a:gd name="connsiteY63" fmla="*/ 1064526 h 4058300"/>
              <a:gd name="connsiteX64" fmla="*/ 1009934 w 2115403"/>
              <a:gd name="connsiteY64" fmla="*/ 1009935 h 4058300"/>
              <a:gd name="connsiteX65" fmla="*/ 996286 w 2115403"/>
              <a:gd name="connsiteY65" fmla="*/ 914400 h 4058300"/>
              <a:gd name="connsiteX66" fmla="*/ 982639 w 2115403"/>
              <a:gd name="connsiteY66" fmla="*/ 873457 h 4058300"/>
              <a:gd name="connsiteX67" fmla="*/ 968991 w 2115403"/>
              <a:gd name="connsiteY67" fmla="*/ 136478 h 4058300"/>
              <a:gd name="connsiteX68" fmla="*/ 955343 w 2115403"/>
              <a:gd name="connsiteY68" fmla="*/ 95535 h 4058300"/>
              <a:gd name="connsiteX69" fmla="*/ 955343 w 2115403"/>
              <a:gd name="connsiteY69" fmla="*/ 0 h 405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115403" h="4058300">
                <a:moveTo>
                  <a:pt x="1091821" y="2688609"/>
                </a:moveTo>
                <a:cubicBezTo>
                  <a:pt x="1078173" y="2684060"/>
                  <a:pt x="1063744" y="2681396"/>
                  <a:pt x="1050877" y="2674962"/>
                </a:cubicBezTo>
                <a:cubicBezTo>
                  <a:pt x="952383" y="2625716"/>
                  <a:pt x="1074991" y="2668229"/>
                  <a:pt x="955343" y="2620370"/>
                </a:cubicBezTo>
                <a:cubicBezTo>
                  <a:pt x="928629" y="2609684"/>
                  <a:pt x="900752" y="2602173"/>
                  <a:pt x="873457" y="2593075"/>
                </a:cubicBezTo>
                <a:cubicBezTo>
                  <a:pt x="837868" y="2581212"/>
                  <a:pt x="764275" y="2565779"/>
                  <a:pt x="764275" y="2565779"/>
                </a:cubicBezTo>
                <a:cubicBezTo>
                  <a:pt x="696036" y="2570328"/>
                  <a:pt x="627261" y="2569755"/>
                  <a:pt x="559558" y="2579427"/>
                </a:cubicBezTo>
                <a:cubicBezTo>
                  <a:pt x="531075" y="2583496"/>
                  <a:pt x="477672" y="2606723"/>
                  <a:pt x="477672" y="2606723"/>
                </a:cubicBezTo>
                <a:cubicBezTo>
                  <a:pt x="459475" y="2620371"/>
                  <a:pt x="442830" y="2636381"/>
                  <a:pt x="423080" y="2647666"/>
                </a:cubicBezTo>
                <a:cubicBezTo>
                  <a:pt x="410589" y="2654803"/>
                  <a:pt x="393370" y="2652327"/>
                  <a:pt x="382137" y="2661314"/>
                </a:cubicBezTo>
                <a:cubicBezTo>
                  <a:pt x="369329" y="2671561"/>
                  <a:pt x="366440" y="2690659"/>
                  <a:pt x="354842" y="2702257"/>
                </a:cubicBezTo>
                <a:cubicBezTo>
                  <a:pt x="343243" y="2713856"/>
                  <a:pt x="327546" y="2720454"/>
                  <a:pt x="313898" y="2729553"/>
                </a:cubicBezTo>
                <a:cubicBezTo>
                  <a:pt x="309349" y="2743201"/>
                  <a:pt x="308231" y="2758526"/>
                  <a:pt x="300251" y="2770496"/>
                </a:cubicBezTo>
                <a:cubicBezTo>
                  <a:pt x="270349" y="2815348"/>
                  <a:pt x="256125" y="2807267"/>
                  <a:pt x="218364" y="2838735"/>
                </a:cubicBezTo>
                <a:cubicBezTo>
                  <a:pt x="203537" y="2851091"/>
                  <a:pt x="189777" y="2864851"/>
                  <a:pt x="177421" y="2879678"/>
                </a:cubicBezTo>
                <a:cubicBezTo>
                  <a:pt x="146252" y="2917080"/>
                  <a:pt x="111076" y="2998719"/>
                  <a:pt x="95534" y="3029803"/>
                </a:cubicBezTo>
                <a:cubicBezTo>
                  <a:pt x="46300" y="3128270"/>
                  <a:pt x="88789" y="3005724"/>
                  <a:pt x="40943" y="3125338"/>
                </a:cubicBezTo>
                <a:cubicBezTo>
                  <a:pt x="30257" y="3152052"/>
                  <a:pt x="22746" y="3179929"/>
                  <a:pt x="13648" y="3207224"/>
                </a:cubicBezTo>
                <a:lnTo>
                  <a:pt x="0" y="3248167"/>
                </a:lnTo>
                <a:cubicBezTo>
                  <a:pt x="4549" y="3298209"/>
                  <a:pt x="7007" y="3348485"/>
                  <a:pt x="13648" y="3398293"/>
                </a:cubicBezTo>
                <a:cubicBezTo>
                  <a:pt x="16127" y="3416885"/>
                  <a:pt x="18907" y="3436107"/>
                  <a:pt x="27295" y="3452884"/>
                </a:cubicBezTo>
                <a:cubicBezTo>
                  <a:pt x="41966" y="3482226"/>
                  <a:pt x="63689" y="3507475"/>
                  <a:pt x="81886" y="3534770"/>
                </a:cubicBezTo>
                <a:cubicBezTo>
                  <a:pt x="94503" y="3553696"/>
                  <a:pt x="117967" y="3562493"/>
                  <a:pt x="136477" y="3575714"/>
                </a:cubicBezTo>
                <a:cubicBezTo>
                  <a:pt x="276173" y="3675496"/>
                  <a:pt x="53601" y="3510142"/>
                  <a:pt x="232012" y="3643953"/>
                </a:cubicBezTo>
                <a:cubicBezTo>
                  <a:pt x="236561" y="3657601"/>
                  <a:pt x="235488" y="3674724"/>
                  <a:pt x="245660" y="3684896"/>
                </a:cubicBezTo>
                <a:cubicBezTo>
                  <a:pt x="255832" y="3695068"/>
                  <a:pt x="273736" y="3692110"/>
                  <a:pt x="286603" y="3698544"/>
                </a:cubicBezTo>
                <a:cubicBezTo>
                  <a:pt x="375910" y="3743198"/>
                  <a:pt x="277934" y="3706413"/>
                  <a:pt x="368489" y="3766782"/>
                </a:cubicBezTo>
                <a:cubicBezTo>
                  <a:pt x="380459" y="3774762"/>
                  <a:pt x="395785" y="3775881"/>
                  <a:pt x="409433" y="3780430"/>
                </a:cubicBezTo>
                <a:cubicBezTo>
                  <a:pt x="436728" y="3798627"/>
                  <a:pt x="460197" y="3824647"/>
                  <a:pt x="491319" y="3835021"/>
                </a:cubicBezTo>
                <a:cubicBezTo>
                  <a:pt x="504967" y="3839570"/>
                  <a:pt x="518430" y="3844717"/>
                  <a:pt x="532263" y="3848669"/>
                </a:cubicBezTo>
                <a:cubicBezTo>
                  <a:pt x="550298" y="3853822"/>
                  <a:pt x="569540" y="3855103"/>
                  <a:pt x="586854" y="3862317"/>
                </a:cubicBezTo>
                <a:cubicBezTo>
                  <a:pt x="624414" y="3877967"/>
                  <a:pt x="657434" y="3904041"/>
                  <a:pt x="696036" y="3916908"/>
                </a:cubicBezTo>
                <a:cubicBezTo>
                  <a:pt x="786406" y="3947031"/>
                  <a:pt x="776659" y="3945099"/>
                  <a:pt x="873457" y="3971499"/>
                </a:cubicBezTo>
                <a:cubicBezTo>
                  <a:pt x="891553" y="3976434"/>
                  <a:pt x="910082" y="3979757"/>
                  <a:pt x="928048" y="3985147"/>
                </a:cubicBezTo>
                <a:cubicBezTo>
                  <a:pt x="955606" y="3993414"/>
                  <a:pt x="982639" y="4003344"/>
                  <a:pt x="1009934" y="4012442"/>
                </a:cubicBezTo>
                <a:cubicBezTo>
                  <a:pt x="1040452" y="4022614"/>
                  <a:pt x="1073738" y="4020801"/>
                  <a:pt x="1105469" y="4026090"/>
                </a:cubicBezTo>
                <a:cubicBezTo>
                  <a:pt x="1298726" y="4058300"/>
                  <a:pt x="992864" y="4029692"/>
                  <a:pt x="1419367" y="4053385"/>
                </a:cubicBezTo>
                <a:cubicBezTo>
                  <a:pt x="1496704" y="4048836"/>
                  <a:pt x="1574257" y="4047083"/>
                  <a:pt x="1651379" y="4039738"/>
                </a:cubicBezTo>
                <a:cubicBezTo>
                  <a:pt x="1670052" y="4037960"/>
                  <a:pt x="1689193" y="4034478"/>
                  <a:pt x="1705970" y="4026090"/>
                </a:cubicBezTo>
                <a:cubicBezTo>
                  <a:pt x="1868459" y="3944845"/>
                  <a:pt x="1718869" y="3988746"/>
                  <a:pt x="1842448" y="3957851"/>
                </a:cubicBezTo>
                <a:cubicBezTo>
                  <a:pt x="2005009" y="3835931"/>
                  <a:pt x="1798312" y="3979920"/>
                  <a:pt x="1951630" y="3903260"/>
                </a:cubicBezTo>
                <a:cubicBezTo>
                  <a:pt x="1980972" y="3888589"/>
                  <a:pt x="2033516" y="3848669"/>
                  <a:pt x="2033516" y="3848669"/>
                </a:cubicBezTo>
                <a:cubicBezTo>
                  <a:pt x="2042615" y="3835021"/>
                  <a:pt x="2053476" y="3822397"/>
                  <a:pt x="2060812" y="3807726"/>
                </a:cubicBezTo>
                <a:cubicBezTo>
                  <a:pt x="2075445" y="3778460"/>
                  <a:pt x="2081877" y="3726577"/>
                  <a:pt x="2088107" y="3698544"/>
                </a:cubicBezTo>
                <a:cubicBezTo>
                  <a:pt x="2099531" y="3647137"/>
                  <a:pt x="2100206" y="3648601"/>
                  <a:pt x="2115403" y="3603009"/>
                </a:cubicBezTo>
                <a:cubicBezTo>
                  <a:pt x="2110854" y="3516573"/>
                  <a:pt x="2113450" y="3429464"/>
                  <a:pt x="2101755" y="3343702"/>
                </a:cubicBezTo>
                <a:cubicBezTo>
                  <a:pt x="2099539" y="3327450"/>
                  <a:pt x="2080921" y="3317835"/>
                  <a:pt x="2074460" y="3302759"/>
                </a:cubicBezTo>
                <a:cubicBezTo>
                  <a:pt x="2067071" y="3285518"/>
                  <a:pt x="2069200" y="3264944"/>
                  <a:pt x="2060812" y="3248167"/>
                </a:cubicBezTo>
                <a:cubicBezTo>
                  <a:pt x="2050640" y="3227822"/>
                  <a:pt x="2032913" y="3212210"/>
                  <a:pt x="2019869" y="3193576"/>
                </a:cubicBezTo>
                <a:cubicBezTo>
                  <a:pt x="2001056" y="3166701"/>
                  <a:pt x="1983474" y="3138985"/>
                  <a:pt x="1965277" y="3111690"/>
                </a:cubicBezTo>
                <a:cubicBezTo>
                  <a:pt x="1956179" y="3098042"/>
                  <a:pt x="1943169" y="3086308"/>
                  <a:pt x="1937982" y="3070747"/>
                </a:cubicBezTo>
                <a:cubicBezTo>
                  <a:pt x="1910308" y="2987724"/>
                  <a:pt x="1942392" y="3072008"/>
                  <a:pt x="1897039" y="2988860"/>
                </a:cubicBezTo>
                <a:cubicBezTo>
                  <a:pt x="1839217" y="2882853"/>
                  <a:pt x="1848501" y="2897837"/>
                  <a:pt x="1815152" y="2797791"/>
                </a:cubicBezTo>
                <a:cubicBezTo>
                  <a:pt x="1809965" y="2782230"/>
                  <a:pt x="1788880" y="2777831"/>
                  <a:pt x="1774209" y="2770496"/>
                </a:cubicBezTo>
                <a:cubicBezTo>
                  <a:pt x="1761342" y="2764062"/>
                  <a:pt x="1746489" y="2762515"/>
                  <a:pt x="1733266" y="2756848"/>
                </a:cubicBezTo>
                <a:cubicBezTo>
                  <a:pt x="1615218" y="2706256"/>
                  <a:pt x="1733749" y="2747911"/>
                  <a:pt x="1637731" y="2715905"/>
                </a:cubicBezTo>
                <a:cubicBezTo>
                  <a:pt x="1566497" y="2668415"/>
                  <a:pt x="1625226" y="2699478"/>
                  <a:pt x="1514901" y="2674962"/>
                </a:cubicBezTo>
                <a:cubicBezTo>
                  <a:pt x="1500858" y="2671841"/>
                  <a:pt x="1488245" y="2662995"/>
                  <a:pt x="1473958" y="2661314"/>
                </a:cubicBezTo>
                <a:cubicBezTo>
                  <a:pt x="1333243" y="2644759"/>
                  <a:pt x="1050877" y="2620370"/>
                  <a:pt x="1050877" y="2620370"/>
                </a:cubicBezTo>
                <a:cubicBezTo>
                  <a:pt x="1080159" y="2532526"/>
                  <a:pt x="1052452" y="2624566"/>
                  <a:pt x="1078173" y="2470245"/>
                </a:cubicBezTo>
                <a:cubicBezTo>
                  <a:pt x="1081257" y="2451743"/>
                  <a:pt x="1087272" y="2433851"/>
                  <a:pt x="1091821" y="2415654"/>
                </a:cubicBezTo>
                <a:cubicBezTo>
                  <a:pt x="1087272" y="2370161"/>
                  <a:pt x="1078173" y="2324896"/>
                  <a:pt x="1078173" y="2279176"/>
                </a:cubicBezTo>
                <a:cubicBezTo>
                  <a:pt x="1078173" y="2178989"/>
                  <a:pt x="1091821" y="2079113"/>
                  <a:pt x="1091821" y="1978926"/>
                </a:cubicBezTo>
                <a:cubicBezTo>
                  <a:pt x="1091821" y="1719578"/>
                  <a:pt x="1086672" y="1460211"/>
                  <a:pt x="1078173" y="1201003"/>
                </a:cubicBezTo>
                <a:cubicBezTo>
                  <a:pt x="1077423" y="1178129"/>
                  <a:pt x="1039968" y="1072740"/>
                  <a:pt x="1037230" y="1064526"/>
                </a:cubicBezTo>
                <a:cubicBezTo>
                  <a:pt x="1030796" y="1045225"/>
                  <a:pt x="1019033" y="1028132"/>
                  <a:pt x="1009934" y="1009935"/>
                </a:cubicBezTo>
                <a:cubicBezTo>
                  <a:pt x="1005385" y="978090"/>
                  <a:pt x="1002595" y="945944"/>
                  <a:pt x="996286" y="914400"/>
                </a:cubicBezTo>
                <a:cubicBezTo>
                  <a:pt x="993465" y="900294"/>
                  <a:pt x="983143" y="887834"/>
                  <a:pt x="982639" y="873457"/>
                </a:cubicBezTo>
                <a:cubicBezTo>
                  <a:pt x="974023" y="627906"/>
                  <a:pt x="977607" y="382029"/>
                  <a:pt x="968991" y="136478"/>
                </a:cubicBezTo>
                <a:cubicBezTo>
                  <a:pt x="968487" y="122101"/>
                  <a:pt x="956774" y="109850"/>
                  <a:pt x="955343" y="95535"/>
                </a:cubicBezTo>
                <a:cubicBezTo>
                  <a:pt x="952174" y="63848"/>
                  <a:pt x="955343" y="31845"/>
                  <a:pt x="955343" y="0"/>
                </a:cubicBezTo>
              </a:path>
            </a:pathLst>
          </a:custGeom>
          <a:ln w="38100">
            <a:solidFill>
              <a:srgbClr val="7030A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fontScale="90000"/>
          </a:bodyPr>
          <a:lstStyle/>
          <a:p>
            <a:pPr algn="ctr"/>
            <a:r>
              <a:rPr lang="en-US" sz="3600" u="sng" dirty="0">
                <a:latin typeface="+mn-lt"/>
              </a:rPr>
              <a:t>AMP256-Data Quality Indicators Report</a:t>
            </a:r>
          </a:p>
        </p:txBody>
      </p:sp>
      <p:sp>
        <p:nvSpPr>
          <p:cNvPr id="3" name="Content Placeholder 2"/>
          <p:cNvSpPr>
            <a:spLocks noGrp="1"/>
          </p:cNvSpPr>
          <p:nvPr>
            <p:ph sz="quarter" idx="1"/>
          </p:nvPr>
        </p:nvSpPr>
        <p:spPr>
          <a:xfrm>
            <a:off x="457200" y="990600"/>
            <a:ext cx="8229600" cy="5715000"/>
          </a:xfrm>
        </p:spPr>
        <p:txBody>
          <a:bodyPr>
            <a:normAutofit fontScale="92500" lnSpcReduction="10000"/>
          </a:bodyPr>
          <a:lstStyle/>
          <a:p>
            <a:r>
              <a:rPr lang="en-US" sz="2800" dirty="0"/>
              <a:t>AQS Standard Report to Compute the Statistics Outlined on 40 CFR Part 58 Appendix A</a:t>
            </a:r>
          </a:p>
          <a:p>
            <a:r>
              <a:rPr lang="en-US" sz="2800" dirty="0"/>
              <a:t>Part of the Annual Certification Process to Verify Submission of QA and routine Data to AQS</a:t>
            </a:r>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r>
              <a:rPr lang="en-US" sz="2800" b="1" dirty="0"/>
              <a:t>CORRESPONDS to what you can calculate in the DASC spreadsheet, as we will see.</a:t>
            </a:r>
          </a:p>
          <a:p>
            <a:endParaRPr lang="en-US" sz="2400" dirty="0"/>
          </a:p>
        </p:txBody>
      </p:sp>
      <p:pic>
        <p:nvPicPr>
          <p:cNvPr id="1027" name="Picture 3"/>
          <p:cNvPicPr>
            <a:picLocks noChangeAspect="1" noChangeArrowheads="1"/>
          </p:cNvPicPr>
          <p:nvPr/>
        </p:nvPicPr>
        <p:blipFill>
          <a:blip r:embed="rId3" cstate="print"/>
          <a:srcRect/>
          <a:stretch>
            <a:fillRect/>
          </a:stretch>
        </p:blipFill>
        <p:spPr bwMode="auto">
          <a:xfrm>
            <a:off x="609600" y="2667000"/>
            <a:ext cx="7543800" cy="2590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Does our </a:t>
            </a:r>
            <a:r>
              <a:rPr lang="en-US" b="1" dirty="0">
                <a:solidFill>
                  <a:srgbClr val="FF0000"/>
                </a:solidFill>
              </a:rPr>
              <a:t>6.1</a:t>
            </a:r>
            <a:r>
              <a:rPr lang="en-US" b="1" dirty="0">
                <a:solidFill>
                  <a:srgbClr val="7030A0"/>
                </a:solidFill>
              </a:rPr>
              <a:t>% match AMP256?</a:t>
            </a:r>
          </a:p>
        </p:txBody>
      </p:sp>
      <p:pic>
        <p:nvPicPr>
          <p:cNvPr id="219138" name="Picture 2"/>
          <p:cNvPicPr>
            <a:picLocks noChangeAspect="1" noChangeArrowheads="1"/>
          </p:cNvPicPr>
          <p:nvPr/>
        </p:nvPicPr>
        <p:blipFill>
          <a:blip r:embed="rId3" cstate="print"/>
          <a:srcRect/>
          <a:stretch>
            <a:fillRect/>
          </a:stretch>
        </p:blipFill>
        <p:spPr bwMode="auto">
          <a:xfrm>
            <a:off x="457200" y="1371600"/>
            <a:ext cx="10134600" cy="3048000"/>
          </a:xfrm>
          <a:prstGeom prst="rect">
            <a:avLst/>
          </a:prstGeom>
          <a:noFill/>
          <a:ln w="9525">
            <a:noFill/>
            <a:miter lim="800000"/>
            <a:headEnd/>
            <a:tailEnd/>
          </a:ln>
        </p:spPr>
      </p:pic>
      <p:sp>
        <p:nvSpPr>
          <p:cNvPr id="5" name="TextBox 4"/>
          <p:cNvSpPr txBox="1"/>
          <p:nvPr/>
        </p:nvSpPr>
        <p:spPr>
          <a:xfrm>
            <a:off x="381000" y="4038600"/>
            <a:ext cx="8763000" cy="2554545"/>
          </a:xfrm>
          <a:prstGeom prst="rect">
            <a:avLst/>
          </a:prstGeom>
          <a:noFill/>
        </p:spPr>
        <p:txBody>
          <a:bodyPr wrap="square" rtlCol="0">
            <a:spAutoFit/>
          </a:bodyPr>
          <a:lstStyle/>
          <a:p>
            <a:pPr>
              <a:buFont typeface="Arial" pitchFamily="34" charset="0"/>
              <a:buChar char="•"/>
            </a:pPr>
            <a:r>
              <a:rPr lang="en-US" sz="3200" b="1" dirty="0"/>
              <a:t>90% Confidence Upper Bound of precision is </a:t>
            </a:r>
            <a:r>
              <a:rPr lang="en-US" sz="3200" b="1" dirty="0">
                <a:solidFill>
                  <a:srgbClr val="FF0000"/>
                </a:solidFill>
              </a:rPr>
              <a:t>6.1</a:t>
            </a:r>
            <a:r>
              <a:rPr lang="en-US" sz="3200" b="1" dirty="0"/>
              <a:t>%</a:t>
            </a:r>
          </a:p>
          <a:p>
            <a:pPr>
              <a:buFont typeface="Arial" pitchFamily="34" charset="0"/>
              <a:buChar char="•"/>
            </a:pPr>
            <a:r>
              <a:rPr lang="en-US" sz="3200" b="1" dirty="0"/>
              <a:t>“</a:t>
            </a:r>
            <a:r>
              <a:rPr lang="en-US" sz="3200" b="1" dirty="0">
                <a:solidFill>
                  <a:srgbClr val="7030A0"/>
                </a:solidFill>
              </a:rPr>
              <a:t>There is a 90% chance that our precision will not be greater than 6.1%”</a:t>
            </a:r>
          </a:p>
          <a:p>
            <a:pPr>
              <a:buFont typeface="Arial" pitchFamily="34" charset="0"/>
              <a:buChar char="•"/>
            </a:pPr>
            <a:r>
              <a:rPr lang="en-US" sz="3200" b="1" dirty="0"/>
              <a:t>Same as YOU can calculate any time using the DASC </a:t>
            </a:r>
          </a:p>
        </p:txBody>
      </p:sp>
      <p:sp>
        <p:nvSpPr>
          <p:cNvPr id="6" name="TextBox 5"/>
          <p:cNvSpPr txBox="1"/>
          <p:nvPr/>
        </p:nvSpPr>
        <p:spPr>
          <a:xfrm>
            <a:off x="2895600" y="2286000"/>
            <a:ext cx="4495800" cy="369332"/>
          </a:xfrm>
          <a:prstGeom prst="rect">
            <a:avLst/>
          </a:prstGeom>
          <a:solidFill>
            <a:schemeClr val="bg1"/>
          </a:solidFill>
        </p:spPr>
        <p:txBody>
          <a:bodyPr wrap="square" rtlCol="0">
            <a:spAutoFit/>
          </a:bodyPr>
          <a:lstStyle/>
          <a:p>
            <a:endParaRPr lang="en-US" dirty="0">
              <a:solidFill>
                <a:schemeClr val="bg1"/>
              </a:solidFill>
            </a:endParaRPr>
          </a:p>
        </p:txBody>
      </p:sp>
      <p:sp>
        <p:nvSpPr>
          <p:cNvPr id="8" name="Freeform 7"/>
          <p:cNvSpPr/>
          <p:nvPr/>
        </p:nvSpPr>
        <p:spPr>
          <a:xfrm>
            <a:off x="8108448" y="3265920"/>
            <a:ext cx="886101" cy="738556"/>
          </a:xfrm>
          <a:custGeom>
            <a:avLst/>
            <a:gdLst>
              <a:gd name="connsiteX0" fmla="*/ 708006 w 886101"/>
              <a:gd name="connsiteY0" fmla="*/ 36838 h 738556"/>
              <a:gd name="connsiteX1" fmla="*/ 203039 w 886101"/>
              <a:gd name="connsiteY1" fmla="*/ 64134 h 738556"/>
              <a:gd name="connsiteX2" fmla="*/ 162095 w 886101"/>
              <a:gd name="connsiteY2" fmla="*/ 77781 h 738556"/>
              <a:gd name="connsiteX3" fmla="*/ 121152 w 886101"/>
              <a:gd name="connsiteY3" fmla="*/ 105077 h 738556"/>
              <a:gd name="connsiteX4" fmla="*/ 52913 w 886101"/>
              <a:gd name="connsiteY4" fmla="*/ 227907 h 738556"/>
              <a:gd name="connsiteX5" fmla="*/ 11970 w 886101"/>
              <a:gd name="connsiteY5" fmla="*/ 309793 h 738556"/>
              <a:gd name="connsiteX6" fmla="*/ 52913 w 886101"/>
              <a:gd name="connsiteY6" fmla="*/ 514510 h 738556"/>
              <a:gd name="connsiteX7" fmla="*/ 93856 w 886101"/>
              <a:gd name="connsiteY7" fmla="*/ 541805 h 738556"/>
              <a:gd name="connsiteX8" fmla="*/ 148448 w 886101"/>
              <a:gd name="connsiteY8" fmla="*/ 623692 h 738556"/>
              <a:gd name="connsiteX9" fmla="*/ 189391 w 886101"/>
              <a:gd name="connsiteY9" fmla="*/ 650987 h 738556"/>
              <a:gd name="connsiteX10" fmla="*/ 271277 w 886101"/>
              <a:gd name="connsiteY10" fmla="*/ 719226 h 738556"/>
              <a:gd name="connsiteX11" fmla="*/ 694358 w 886101"/>
              <a:gd name="connsiteY11" fmla="*/ 691931 h 738556"/>
              <a:gd name="connsiteX12" fmla="*/ 735301 w 886101"/>
              <a:gd name="connsiteY12" fmla="*/ 678283 h 738556"/>
              <a:gd name="connsiteX13" fmla="*/ 776245 w 886101"/>
              <a:gd name="connsiteY13" fmla="*/ 596396 h 738556"/>
              <a:gd name="connsiteX14" fmla="*/ 803540 w 886101"/>
              <a:gd name="connsiteY14" fmla="*/ 555453 h 738556"/>
              <a:gd name="connsiteX15" fmla="*/ 858131 w 886101"/>
              <a:gd name="connsiteY15" fmla="*/ 432623 h 738556"/>
              <a:gd name="connsiteX16" fmla="*/ 858131 w 886101"/>
              <a:gd name="connsiteY16" fmla="*/ 146020 h 738556"/>
              <a:gd name="connsiteX17" fmla="*/ 830836 w 886101"/>
              <a:gd name="connsiteY17" fmla="*/ 105077 h 738556"/>
              <a:gd name="connsiteX18" fmla="*/ 762597 w 886101"/>
              <a:gd name="connsiteY18" fmla="*/ 23190 h 738556"/>
              <a:gd name="connsiteX19" fmla="*/ 612471 w 886101"/>
              <a:gd name="connsiteY19" fmla="*/ 36838 h 73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86101" h="738556">
                <a:moveTo>
                  <a:pt x="708006" y="36838"/>
                </a:moveTo>
                <a:cubicBezTo>
                  <a:pt x="602180" y="40366"/>
                  <a:pt x="354660" y="33811"/>
                  <a:pt x="203039" y="64134"/>
                </a:cubicBezTo>
                <a:cubicBezTo>
                  <a:pt x="188932" y="66955"/>
                  <a:pt x="175743" y="73232"/>
                  <a:pt x="162095" y="77781"/>
                </a:cubicBezTo>
                <a:cubicBezTo>
                  <a:pt x="148447" y="86880"/>
                  <a:pt x="131953" y="92733"/>
                  <a:pt x="121152" y="105077"/>
                </a:cubicBezTo>
                <a:cubicBezTo>
                  <a:pt x="20747" y="219827"/>
                  <a:pt x="93526" y="146680"/>
                  <a:pt x="52913" y="227907"/>
                </a:cubicBezTo>
                <a:cubicBezTo>
                  <a:pt x="0" y="333733"/>
                  <a:pt x="46275" y="206881"/>
                  <a:pt x="11970" y="309793"/>
                </a:cubicBezTo>
                <a:cubicBezTo>
                  <a:pt x="17426" y="369803"/>
                  <a:pt x="7209" y="459665"/>
                  <a:pt x="52913" y="514510"/>
                </a:cubicBezTo>
                <a:cubicBezTo>
                  <a:pt x="63414" y="527111"/>
                  <a:pt x="80208" y="532707"/>
                  <a:pt x="93856" y="541805"/>
                </a:cubicBezTo>
                <a:lnTo>
                  <a:pt x="148448" y="623692"/>
                </a:lnTo>
                <a:cubicBezTo>
                  <a:pt x="157546" y="637340"/>
                  <a:pt x="176790" y="640486"/>
                  <a:pt x="189391" y="650987"/>
                </a:cubicBezTo>
                <a:cubicBezTo>
                  <a:pt x="294473" y="738556"/>
                  <a:pt x="169624" y="651458"/>
                  <a:pt x="271277" y="719226"/>
                </a:cubicBezTo>
                <a:cubicBezTo>
                  <a:pt x="396638" y="714212"/>
                  <a:pt x="559393" y="721924"/>
                  <a:pt x="694358" y="691931"/>
                </a:cubicBezTo>
                <a:cubicBezTo>
                  <a:pt x="708401" y="688810"/>
                  <a:pt x="721653" y="682832"/>
                  <a:pt x="735301" y="678283"/>
                </a:cubicBezTo>
                <a:cubicBezTo>
                  <a:pt x="813520" y="560957"/>
                  <a:pt x="719746" y="709396"/>
                  <a:pt x="776245" y="596396"/>
                </a:cubicBezTo>
                <a:cubicBezTo>
                  <a:pt x="783580" y="581725"/>
                  <a:pt x="796878" y="570442"/>
                  <a:pt x="803540" y="555453"/>
                </a:cubicBezTo>
                <a:cubicBezTo>
                  <a:pt x="868507" y="409279"/>
                  <a:pt x="796358" y="525286"/>
                  <a:pt x="858131" y="432623"/>
                </a:cubicBezTo>
                <a:cubicBezTo>
                  <a:pt x="881987" y="313345"/>
                  <a:pt x="886101" y="323163"/>
                  <a:pt x="858131" y="146020"/>
                </a:cubicBezTo>
                <a:cubicBezTo>
                  <a:pt x="855573" y="129818"/>
                  <a:pt x="841337" y="117678"/>
                  <a:pt x="830836" y="105077"/>
                </a:cubicBezTo>
                <a:cubicBezTo>
                  <a:pt x="743271" y="0"/>
                  <a:pt x="830362" y="124841"/>
                  <a:pt x="762597" y="23190"/>
                </a:cubicBezTo>
                <a:cubicBezTo>
                  <a:pt x="621592" y="37291"/>
                  <a:pt x="671839" y="36838"/>
                  <a:pt x="612471" y="36838"/>
                </a:cubicBezTo>
              </a:path>
            </a:pathLst>
          </a:cu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a:t>
            </a:r>
            <a:r>
              <a:rPr lang="en-US" dirty="0">
                <a:solidFill>
                  <a:srgbClr val="7030A0"/>
                </a:solidFill>
              </a:rPr>
              <a:t>precision</a:t>
            </a:r>
            <a:r>
              <a:rPr lang="en-US" dirty="0"/>
              <a:t>:</a:t>
            </a:r>
          </a:p>
        </p:txBody>
      </p:sp>
      <p:sp>
        <p:nvSpPr>
          <p:cNvPr id="3" name="Content Placeholder 2"/>
          <p:cNvSpPr>
            <a:spLocks noGrp="1"/>
          </p:cNvSpPr>
          <p:nvPr>
            <p:ph idx="1"/>
          </p:nvPr>
        </p:nvSpPr>
        <p:spPr>
          <a:xfrm>
            <a:off x="152400" y="1295400"/>
            <a:ext cx="8763000" cy="4830763"/>
          </a:xfrm>
        </p:spPr>
        <p:txBody>
          <a:bodyPr/>
          <a:lstStyle/>
          <a:p>
            <a:r>
              <a:rPr lang="en-US" dirty="0"/>
              <a:t>Calculated from routine QC checks </a:t>
            </a:r>
            <a:r>
              <a:rPr lang="en-US" b="1" dirty="0">
                <a:solidFill>
                  <a:srgbClr val="0070C0"/>
                </a:solidFill>
              </a:rPr>
              <a:t>d</a:t>
            </a:r>
            <a:r>
              <a:rPr lang="en-US" b="1" baseline="-25000" dirty="0">
                <a:solidFill>
                  <a:srgbClr val="0070C0"/>
                </a:solidFill>
              </a:rPr>
              <a:t>i</a:t>
            </a:r>
          </a:p>
          <a:p>
            <a:r>
              <a:rPr lang="en-US" dirty="0"/>
              <a:t>Overall </a:t>
            </a:r>
            <a:r>
              <a:rPr lang="en-US" dirty="0">
                <a:solidFill>
                  <a:srgbClr val="7030A0"/>
                </a:solidFill>
              </a:rPr>
              <a:t>upper bound of CV </a:t>
            </a:r>
            <a:r>
              <a:rPr lang="en-US" dirty="0"/>
              <a:t>calculated from </a:t>
            </a:r>
            <a:r>
              <a:rPr lang="en-US" b="1" dirty="0">
                <a:solidFill>
                  <a:srgbClr val="0070C0"/>
                </a:solidFill>
              </a:rPr>
              <a:t>d</a:t>
            </a:r>
            <a:r>
              <a:rPr lang="en-US" b="1" baseline="-25000" dirty="0">
                <a:solidFill>
                  <a:srgbClr val="0070C0"/>
                </a:solidFill>
              </a:rPr>
              <a:t>i </a:t>
            </a:r>
          </a:p>
          <a:p>
            <a:r>
              <a:rPr lang="en-US" dirty="0"/>
              <a:t>you can be </a:t>
            </a:r>
            <a:r>
              <a:rPr lang="en-US" b="1" dirty="0"/>
              <a:t>90% sure that your true precision is less than </a:t>
            </a:r>
            <a:r>
              <a:rPr lang="en-US" dirty="0"/>
              <a:t>this “upper bound of the CV” (eq’n 2)</a:t>
            </a:r>
          </a:p>
          <a:p>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2209800" y="4648200"/>
            <a:ext cx="4762500" cy="2590800"/>
          </a:xfrm>
          <a:prstGeom prst="rect">
            <a:avLst/>
          </a:prstGeom>
          <a:noFill/>
          <a:ln w="9525">
            <a:noFill/>
            <a:miter lim="800000"/>
            <a:headEnd/>
            <a:tailEnd/>
          </a:ln>
        </p:spPr>
      </p:pic>
      <p:sp>
        <p:nvSpPr>
          <p:cNvPr id="5" name="TextBox 4"/>
          <p:cNvSpPr txBox="1"/>
          <p:nvPr/>
        </p:nvSpPr>
        <p:spPr>
          <a:xfrm>
            <a:off x="7239000" y="5943600"/>
            <a:ext cx="1600200" cy="646331"/>
          </a:xfrm>
          <a:prstGeom prst="rect">
            <a:avLst/>
          </a:prstGeom>
          <a:noFill/>
        </p:spPr>
        <p:txBody>
          <a:bodyPr wrap="square" rtlCol="0">
            <a:spAutoFit/>
          </a:bodyPr>
          <a:lstStyle/>
          <a:p>
            <a:pPr algn="ctr"/>
            <a:r>
              <a:rPr lang="en-US" dirty="0"/>
              <a:t>Thanks Shelly </a:t>
            </a:r>
            <a:r>
              <a:rPr lang="en-US" dirty="0" err="1"/>
              <a:t>Eberly</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u="sng" dirty="0">
                <a:solidFill>
                  <a:srgbClr val="00B050"/>
                </a:solidFill>
              </a:rPr>
              <a:t>Bias:</a:t>
            </a:r>
          </a:p>
        </p:txBody>
      </p:sp>
      <p:sp>
        <p:nvSpPr>
          <p:cNvPr id="3" name="Content Placeholder 2"/>
          <p:cNvSpPr>
            <a:spLocks noGrp="1"/>
          </p:cNvSpPr>
          <p:nvPr>
            <p:ph idx="1"/>
          </p:nvPr>
        </p:nvSpPr>
        <p:spPr>
          <a:xfrm>
            <a:off x="0" y="762000"/>
            <a:ext cx="9144000" cy="4525963"/>
          </a:xfrm>
        </p:spPr>
        <p:txBody>
          <a:bodyPr/>
          <a:lstStyle/>
          <a:p>
            <a:r>
              <a:rPr lang="en-US" sz="2800" dirty="0"/>
              <a:t>FINALLY look at where we are on the x-axis</a:t>
            </a:r>
          </a:p>
          <a:p>
            <a:r>
              <a:rPr lang="en-US" sz="2400" dirty="0"/>
              <a:t>(Remember precision only cares about width)</a:t>
            </a:r>
          </a:p>
          <a:p>
            <a:r>
              <a:rPr lang="en-US" sz="2800" dirty="0"/>
              <a:t>The goal for acceptable measurement uncertainty for bias is an upper 95 percent confidence limit for the absolute bias of 7 percent.</a:t>
            </a:r>
          </a:p>
        </p:txBody>
      </p:sp>
      <p:pic>
        <p:nvPicPr>
          <p:cNvPr id="4" name="Picture 3"/>
          <p:cNvPicPr>
            <a:picLocks noChangeAspect="1" noChangeArrowheads="1"/>
          </p:cNvPicPr>
          <p:nvPr/>
        </p:nvPicPr>
        <p:blipFill>
          <a:blip r:embed="rId3" cstate="print"/>
          <a:srcRect/>
          <a:stretch>
            <a:fillRect/>
          </a:stretch>
        </p:blipFill>
        <p:spPr bwMode="auto">
          <a:xfrm>
            <a:off x="211455" y="3023292"/>
            <a:ext cx="8932545" cy="3834708"/>
          </a:xfrm>
          <a:prstGeom prst="rect">
            <a:avLst/>
          </a:prstGeom>
          <a:noFill/>
          <a:ln w="9525">
            <a:noFill/>
            <a:miter lim="800000"/>
            <a:headEnd/>
            <a:tailEnd/>
          </a:ln>
        </p:spPr>
      </p:pic>
      <p:sp>
        <p:nvSpPr>
          <p:cNvPr id="5" name="TextBox 4"/>
          <p:cNvSpPr txBox="1"/>
          <p:nvPr/>
        </p:nvSpPr>
        <p:spPr>
          <a:xfrm>
            <a:off x="5105400" y="5867400"/>
            <a:ext cx="457200" cy="1015663"/>
          </a:xfrm>
          <a:prstGeom prst="rect">
            <a:avLst/>
          </a:prstGeom>
          <a:noFill/>
        </p:spPr>
        <p:txBody>
          <a:bodyPr wrap="square" rtlCol="0">
            <a:spAutoFit/>
          </a:bodyPr>
          <a:lstStyle/>
          <a:p>
            <a:r>
              <a:rPr lang="en-US" sz="6000" b="1" dirty="0">
                <a:solidFill>
                  <a:srgbClr val="00B050"/>
                </a:solidFill>
              </a:rPr>
              <a:t>0</a:t>
            </a:r>
          </a:p>
        </p:txBody>
      </p:sp>
      <p:cxnSp>
        <p:nvCxnSpPr>
          <p:cNvPr id="7" name="Straight Connector 6"/>
          <p:cNvCxnSpPr/>
          <p:nvPr/>
        </p:nvCxnSpPr>
        <p:spPr>
          <a:xfrm flipV="1">
            <a:off x="5334000" y="2971800"/>
            <a:ext cx="0" cy="3048000"/>
          </a:xfrm>
          <a:prstGeom prst="line">
            <a:avLst/>
          </a:prstGeom>
          <a:ln w="57150">
            <a:solidFill>
              <a:srgbClr val="00B050"/>
            </a:solidFill>
            <a:prstDash val="sysDot"/>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 y="228600"/>
          <a:ext cx="2438399" cy="5181607"/>
        </p:xfrm>
        <a:graphic>
          <a:graphicData uri="http://schemas.openxmlformats.org/drawingml/2006/table">
            <a:tbl>
              <a:tblPr>
                <a:tableStyleId>{BDBED569-4797-4DF1-A0F4-6AAB3CD982D8}</a:tableStyleId>
              </a:tblPr>
              <a:tblGrid>
                <a:gridCol w="722488">
                  <a:extLst>
                    <a:ext uri="{9D8B030D-6E8A-4147-A177-3AD203B41FA5}">
                      <a16:colId xmlns:a16="http://schemas.microsoft.com/office/drawing/2014/main" val="20000"/>
                    </a:ext>
                  </a:extLst>
                </a:gridCol>
                <a:gridCol w="767645">
                  <a:extLst>
                    <a:ext uri="{9D8B030D-6E8A-4147-A177-3AD203B41FA5}">
                      <a16:colId xmlns:a16="http://schemas.microsoft.com/office/drawing/2014/main" val="20001"/>
                    </a:ext>
                  </a:extLst>
                </a:gridCol>
                <a:gridCol w="948266">
                  <a:extLst>
                    <a:ext uri="{9D8B030D-6E8A-4147-A177-3AD203B41FA5}">
                      <a16:colId xmlns:a16="http://schemas.microsoft.com/office/drawing/2014/main" val="20002"/>
                    </a:ext>
                  </a:extLst>
                </a:gridCol>
              </a:tblGrid>
              <a:tr h="525892">
                <a:tc>
                  <a:txBody>
                    <a:bodyPr/>
                    <a:lstStyle/>
                    <a:p>
                      <a:pPr algn="ctr" fontAlgn="b"/>
                      <a:r>
                        <a:rPr lang="en-US" sz="1600" u="none" strike="noStrike" dirty="0" err="1"/>
                        <a:t>Meas</a:t>
                      </a:r>
                      <a:r>
                        <a:rPr lang="en-US" sz="1600" u="none" strike="noStrike" dirty="0"/>
                        <a:t> Val (Y)</a:t>
                      </a:r>
                      <a:endParaRPr lang="en-US" sz="1600" b="1" i="0" u="none" strike="noStrike" dirty="0">
                        <a:latin typeface="MS Sans Serif"/>
                      </a:endParaRPr>
                    </a:p>
                  </a:txBody>
                  <a:tcPr marL="0" marR="0" marT="0" marB="0" anchor="b"/>
                </a:tc>
                <a:tc>
                  <a:txBody>
                    <a:bodyPr/>
                    <a:lstStyle/>
                    <a:p>
                      <a:pPr algn="ctr" fontAlgn="b"/>
                      <a:r>
                        <a:rPr lang="en-US" sz="1600" u="none" strike="noStrike" dirty="0"/>
                        <a:t>Audit Val (X)</a:t>
                      </a:r>
                      <a:endParaRPr lang="en-US" sz="1600" b="1" i="0" u="none" strike="noStrike" dirty="0">
                        <a:latin typeface="MS Sans Serif"/>
                      </a:endParaRPr>
                    </a:p>
                  </a:txBody>
                  <a:tcPr marL="0" marR="0" marT="0" marB="0" anchor="b"/>
                </a:tc>
                <a:tc>
                  <a:txBody>
                    <a:bodyPr/>
                    <a:lstStyle/>
                    <a:p>
                      <a:pPr algn="ctr" fontAlgn="b"/>
                      <a:r>
                        <a:rPr lang="en-US" sz="1600" b="1" u="none" strike="noStrike" dirty="0">
                          <a:solidFill>
                            <a:srgbClr val="FF0000"/>
                          </a:solidFill>
                        </a:rPr>
                        <a:t>d % (Eqn. 1)</a:t>
                      </a:r>
                      <a:endParaRPr lang="en-US" sz="1600" b="1" i="0" u="none" strike="noStrike" dirty="0">
                        <a:solidFill>
                          <a:srgbClr val="FF0000"/>
                        </a:solidFill>
                        <a:latin typeface="MS Sans Serif"/>
                      </a:endParaRPr>
                    </a:p>
                  </a:txBody>
                  <a:tcPr marL="0" marR="0" marT="0" marB="0" anchor="b"/>
                </a:tc>
                <a:extLst>
                  <a:ext uri="{0D108BD9-81ED-4DB2-BD59-A6C34878D82A}">
                    <a16:rowId xmlns:a16="http://schemas.microsoft.com/office/drawing/2014/main" val="10000"/>
                  </a:ext>
                </a:extLst>
              </a:tr>
              <a:tr h="310381">
                <a:tc>
                  <a:txBody>
                    <a:bodyPr/>
                    <a:lstStyle/>
                    <a:p>
                      <a:pPr algn="r" fontAlgn="b"/>
                      <a:r>
                        <a:rPr lang="en-US" sz="1600" u="none" strike="noStrike"/>
                        <a:t>85.1</a:t>
                      </a:r>
                      <a:endParaRPr lang="en-US" sz="1600" b="0" i="0" u="none" strike="noStrike">
                        <a:latin typeface="Arial"/>
                      </a:endParaRPr>
                    </a:p>
                  </a:txBody>
                  <a:tcPr marL="0" marR="0" marT="0" marB="0" anchor="b"/>
                </a:tc>
                <a:tc>
                  <a:txBody>
                    <a:bodyPr/>
                    <a:lstStyle/>
                    <a:p>
                      <a:pPr algn="r" fontAlgn="b"/>
                      <a:r>
                        <a:rPr lang="en-US" sz="1600" u="none" strike="noStrike"/>
                        <a:t>91.1</a:t>
                      </a:r>
                      <a:endParaRPr lang="en-US" sz="1600" b="0" i="0" u="none" strike="noStrike">
                        <a:latin typeface="Arial"/>
                      </a:endParaRPr>
                    </a:p>
                  </a:txBody>
                  <a:tcPr marL="0" marR="0" marT="0" marB="0" anchor="b"/>
                </a:tc>
                <a:tc>
                  <a:txBody>
                    <a:bodyPr/>
                    <a:lstStyle/>
                    <a:p>
                      <a:pPr algn="r" fontAlgn="b"/>
                      <a:r>
                        <a:rPr lang="en-US" sz="1600" b="1" u="none" strike="noStrike" dirty="0">
                          <a:solidFill>
                            <a:srgbClr val="FF0000"/>
                          </a:solidFill>
                        </a:rPr>
                        <a:t>-7</a:t>
                      </a:r>
                      <a:endParaRPr lang="en-US" sz="16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1"/>
                  </a:ext>
                </a:extLst>
              </a:tr>
              <a:tr h="310381">
                <a:tc>
                  <a:txBody>
                    <a:bodyPr/>
                    <a:lstStyle/>
                    <a:p>
                      <a:pPr algn="r" fontAlgn="b"/>
                      <a:r>
                        <a:rPr lang="en-US" sz="1600" u="none" strike="noStrike"/>
                        <a:t>81.6</a:t>
                      </a:r>
                      <a:endParaRPr lang="en-US" sz="1600" b="0" i="0" u="none" strike="noStrike">
                        <a:latin typeface="Arial"/>
                      </a:endParaRPr>
                    </a:p>
                  </a:txBody>
                  <a:tcPr marL="0" marR="0" marT="0" marB="0" anchor="b"/>
                </a:tc>
                <a:tc>
                  <a:txBody>
                    <a:bodyPr/>
                    <a:lstStyle/>
                    <a:p>
                      <a:pPr algn="r" fontAlgn="b"/>
                      <a:r>
                        <a:rPr lang="en-US" sz="1600" u="none" strike="noStrike"/>
                        <a:t>91.1</a:t>
                      </a:r>
                      <a:endParaRPr lang="en-US" sz="1600" b="0" i="0" u="none" strike="noStrike">
                        <a:latin typeface="Arial"/>
                      </a:endParaRPr>
                    </a:p>
                  </a:txBody>
                  <a:tcPr marL="0" marR="0" marT="0" marB="0" anchor="b"/>
                </a:tc>
                <a:tc>
                  <a:txBody>
                    <a:bodyPr/>
                    <a:lstStyle/>
                    <a:p>
                      <a:pPr algn="r" fontAlgn="b"/>
                      <a:r>
                        <a:rPr lang="en-US" sz="1600" b="1" u="none" strike="noStrike" dirty="0">
                          <a:solidFill>
                            <a:srgbClr val="FF0000"/>
                          </a:solidFill>
                        </a:rPr>
                        <a:t>-10</a:t>
                      </a:r>
                      <a:endParaRPr lang="en-US" sz="16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2"/>
                  </a:ext>
                </a:extLst>
              </a:tr>
              <a:tr h="310381">
                <a:tc>
                  <a:txBody>
                    <a:bodyPr/>
                    <a:lstStyle/>
                    <a:p>
                      <a:pPr algn="r" fontAlgn="b"/>
                      <a:r>
                        <a:rPr lang="en-US" sz="1600" u="none" strike="noStrike"/>
                        <a:t>83.4</a:t>
                      </a:r>
                      <a:endParaRPr lang="en-US" sz="1600" b="0" i="0" u="none" strike="noStrike">
                        <a:latin typeface="Arial"/>
                      </a:endParaRPr>
                    </a:p>
                  </a:txBody>
                  <a:tcPr marL="0" marR="0" marT="0" marB="0" anchor="b"/>
                </a:tc>
                <a:tc>
                  <a:txBody>
                    <a:bodyPr/>
                    <a:lstStyle/>
                    <a:p>
                      <a:pPr algn="r" fontAlgn="b"/>
                      <a:r>
                        <a:rPr lang="en-US" sz="1600" u="none" strike="noStrike"/>
                        <a:t>92.4</a:t>
                      </a:r>
                      <a:endParaRPr lang="en-US" sz="1600" b="0" i="0" u="none" strike="noStrike">
                        <a:latin typeface="Arial"/>
                      </a:endParaRPr>
                    </a:p>
                  </a:txBody>
                  <a:tcPr marL="0" marR="0" marT="0" marB="0" anchor="b"/>
                </a:tc>
                <a:tc>
                  <a:txBody>
                    <a:bodyPr/>
                    <a:lstStyle/>
                    <a:p>
                      <a:pPr algn="r" fontAlgn="b"/>
                      <a:r>
                        <a:rPr lang="en-US" sz="1600" b="1" u="none" strike="noStrike" dirty="0">
                          <a:solidFill>
                            <a:srgbClr val="FF0000"/>
                          </a:solidFill>
                        </a:rPr>
                        <a:t>-10</a:t>
                      </a:r>
                      <a:endParaRPr lang="en-US" sz="16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3"/>
                  </a:ext>
                </a:extLst>
              </a:tr>
              <a:tr h="310381">
                <a:tc>
                  <a:txBody>
                    <a:bodyPr/>
                    <a:lstStyle/>
                    <a:p>
                      <a:pPr algn="r" fontAlgn="b"/>
                      <a:r>
                        <a:rPr lang="en-US" sz="1600" u="none" strike="noStrike"/>
                        <a:t>84</a:t>
                      </a:r>
                      <a:endParaRPr lang="en-US" sz="1600" b="0" i="0" u="none" strike="noStrike">
                        <a:latin typeface="Arial"/>
                      </a:endParaRPr>
                    </a:p>
                  </a:txBody>
                  <a:tcPr marL="0" marR="0" marT="0" marB="0" anchor="b"/>
                </a:tc>
                <a:tc>
                  <a:txBody>
                    <a:bodyPr/>
                    <a:lstStyle/>
                    <a:p>
                      <a:pPr algn="r" fontAlgn="b"/>
                      <a:r>
                        <a:rPr lang="en-US" sz="1600" u="none" strike="noStrike"/>
                        <a:t>92.4</a:t>
                      </a:r>
                      <a:endParaRPr lang="en-US" sz="1600" b="0" i="0" u="none" strike="noStrike">
                        <a:latin typeface="Arial"/>
                      </a:endParaRPr>
                    </a:p>
                  </a:txBody>
                  <a:tcPr marL="0" marR="0" marT="0" marB="0" anchor="b"/>
                </a:tc>
                <a:tc>
                  <a:txBody>
                    <a:bodyPr/>
                    <a:lstStyle/>
                    <a:p>
                      <a:pPr algn="r" fontAlgn="b"/>
                      <a:r>
                        <a:rPr lang="en-US" sz="1600" b="1" u="none" strike="noStrike" dirty="0">
                          <a:solidFill>
                            <a:srgbClr val="FF0000"/>
                          </a:solidFill>
                        </a:rPr>
                        <a:t>-9</a:t>
                      </a:r>
                      <a:endParaRPr lang="en-US" sz="16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4"/>
                  </a:ext>
                </a:extLst>
              </a:tr>
              <a:tr h="310381">
                <a:tc>
                  <a:txBody>
                    <a:bodyPr/>
                    <a:lstStyle/>
                    <a:p>
                      <a:pPr algn="r" fontAlgn="b"/>
                      <a:r>
                        <a:rPr lang="en-US" sz="1600" u="none" strike="noStrike"/>
                        <a:t>87.4</a:t>
                      </a:r>
                      <a:endParaRPr lang="en-US" sz="1600" b="0" i="0" u="none" strike="noStrike">
                        <a:latin typeface="Arial"/>
                      </a:endParaRPr>
                    </a:p>
                  </a:txBody>
                  <a:tcPr marL="0" marR="0" marT="0" marB="0" anchor="b"/>
                </a:tc>
                <a:tc>
                  <a:txBody>
                    <a:bodyPr/>
                    <a:lstStyle/>
                    <a:p>
                      <a:pPr algn="r" fontAlgn="b"/>
                      <a:r>
                        <a:rPr lang="en-US" sz="1600" u="none" strike="noStrike" dirty="0"/>
                        <a:t>92.4</a:t>
                      </a:r>
                      <a:endParaRPr lang="en-US" sz="1600" b="0" i="0" u="none" strike="noStrike" dirty="0">
                        <a:latin typeface="Arial"/>
                      </a:endParaRPr>
                    </a:p>
                  </a:txBody>
                  <a:tcPr marL="0" marR="0" marT="0" marB="0" anchor="b"/>
                </a:tc>
                <a:tc>
                  <a:txBody>
                    <a:bodyPr/>
                    <a:lstStyle/>
                    <a:p>
                      <a:pPr algn="r" fontAlgn="b"/>
                      <a:r>
                        <a:rPr lang="en-US" sz="1600" b="1" u="none" strike="noStrike" dirty="0">
                          <a:solidFill>
                            <a:srgbClr val="FF0000"/>
                          </a:solidFill>
                        </a:rPr>
                        <a:t>-5</a:t>
                      </a:r>
                      <a:endParaRPr lang="en-US" sz="16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5"/>
                  </a:ext>
                </a:extLst>
              </a:tr>
              <a:tr h="310381">
                <a:tc>
                  <a:txBody>
                    <a:bodyPr/>
                    <a:lstStyle/>
                    <a:p>
                      <a:pPr algn="r" fontAlgn="b"/>
                      <a:r>
                        <a:rPr lang="en-US" sz="1600" u="none" strike="noStrike"/>
                        <a:t>78.4</a:t>
                      </a:r>
                      <a:endParaRPr lang="en-US" sz="1600" b="0" i="0" u="none" strike="noStrike">
                        <a:latin typeface="Arial"/>
                      </a:endParaRPr>
                    </a:p>
                  </a:txBody>
                  <a:tcPr marL="0" marR="0" marT="0" marB="0" anchor="b"/>
                </a:tc>
                <a:tc>
                  <a:txBody>
                    <a:bodyPr/>
                    <a:lstStyle/>
                    <a:p>
                      <a:pPr algn="r" fontAlgn="b"/>
                      <a:r>
                        <a:rPr lang="en-US" sz="1600" u="none" strike="noStrike"/>
                        <a:t>92.4</a:t>
                      </a:r>
                      <a:endParaRPr lang="en-US" sz="1600" b="0" i="0" u="none" strike="noStrike">
                        <a:latin typeface="Arial"/>
                      </a:endParaRPr>
                    </a:p>
                  </a:txBody>
                  <a:tcPr marL="0" marR="0" marT="0" marB="0" anchor="b"/>
                </a:tc>
                <a:tc>
                  <a:txBody>
                    <a:bodyPr/>
                    <a:lstStyle/>
                    <a:p>
                      <a:pPr algn="r" fontAlgn="b"/>
                      <a:r>
                        <a:rPr lang="en-US" sz="1600" b="1" u="none" strike="noStrike" dirty="0">
                          <a:solidFill>
                            <a:srgbClr val="FF0000"/>
                          </a:solidFill>
                        </a:rPr>
                        <a:t>-15</a:t>
                      </a:r>
                      <a:endParaRPr lang="en-US" sz="16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6"/>
                  </a:ext>
                </a:extLst>
              </a:tr>
              <a:tr h="310381">
                <a:tc>
                  <a:txBody>
                    <a:bodyPr/>
                    <a:lstStyle/>
                    <a:p>
                      <a:pPr algn="r" fontAlgn="b"/>
                      <a:r>
                        <a:rPr lang="en-US" sz="1600" u="none" strike="noStrike"/>
                        <a:t>85.4</a:t>
                      </a:r>
                      <a:endParaRPr lang="en-US" sz="1600" b="0" i="0" u="none" strike="noStrike">
                        <a:latin typeface="Arial"/>
                      </a:endParaRPr>
                    </a:p>
                  </a:txBody>
                  <a:tcPr marL="0" marR="0" marT="0" marB="0" anchor="b"/>
                </a:tc>
                <a:tc>
                  <a:txBody>
                    <a:bodyPr/>
                    <a:lstStyle/>
                    <a:p>
                      <a:pPr algn="r" fontAlgn="b"/>
                      <a:r>
                        <a:rPr lang="en-US" sz="1600" u="none" strike="noStrike"/>
                        <a:t>92.4</a:t>
                      </a:r>
                      <a:endParaRPr lang="en-US" sz="1600" b="0" i="0" u="none" strike="noStrike">
                        <a:latin typeface="Arial"/>
                      </a:endParaRPr>
                    </a:p>
                  </a:txBody>
                  <a:tcPr marL="0" marR="0" marT="0" marB="0" anchor="b"/>
                </a:tc>
                <a:tc>
                  <a:txBody>
                    <a:bodyPr/>
                    <a:lstStyle/>
                    <a:p>
                      <a:pPr algn="r" fontAlgn="b"/>
                      <a:r>
                        <a:rPr lang="en-US" sz="1600" b="1" u="none" strike="noStrike" dirty="0">
                          <a:solidFill>
                            <a:srgbClr val="FF0000"/>
                          </a:solidFill>
                        </a:rPr>
                        <a:t>-8</a:t>
                      </a:r>
                      <a:endParaRPr lang="en-US" sz="16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7"/>
                  </a:ext>
                </a:extLst>
              </a:tr>
              <a:tr h="310381">
                <a:tc>
                  <a:txBody>
                    <a:bodyPr/>
                    <a:lstStyle/>
                    <a:p>
                      <a:pPr algn="r" fontAlgn="b"/>
                      <a:r>
                        <a:rPr lang="en-US" sz="1600" u="none" strike="noStrike"/>
                        <a:t>85.4</a:t>
                      </a:r>
                      <a:endParaRPr lang="en-US" sz="1600" b="0" i="0" u="none" strike="noStrike">
                        <a:latin typeface="Arial"/>
                      </a:endParaRPr>
                    </a:p>
                  </a:txBody>
                  <a:tcPr marL="0" marR="0" marT="0" marB="0" anchor="b"/>
                </a:tc>
                <a:tc>
                  <a:txBody>
                    <a:bodyPr/>
                    <a:lstStyle/>
                    <a:p>
                      <a:pPr algn="r" fontAlgn="b"/>
                      <a:r>
                        <a:rPr lang="en-US" sz="1600" u="none" strike="noStrike"/>
                        <a:t>92.4</a:t>
                      </a:r>
                      <a:endParaRPr lang="en-US" sz="1600" b="0" i="0" u="none" strike="noStrike">
                        <a:latin typeface="Arial"/>
                      </a:endParaRPr>
                    </a:p>
                  </a:txBody>
                  <a:tcPr marL="0" marR="0" marT="0" marB="0" anchor="b"/>
                </a:tc>
                <a:tc>
                  <a:txBody>
                    <a:bodyPr/>
                    <a:lstStyle/>
                    <a:p>
                      <a:pPr algn="r" fontAlgn="b"/>
                      <a:r>
                        <a:rPr lang="en-US" sz="1600" b="1" u="none" strike="noStrike" dirty="0">
                          <a:solidFill>
                            <a:srgbClr val="FF0000"/>
                          </a:solidFill>
                        </a:rPr>
                        <a:t>-8</a:t>
                      </a:r>
                      <a:endParaRPr lang="en-US" sz="16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8"/>
                  </a:ext>
                </a:extLst>
              </a:tr>
              <a:tr h="310381">
                <a:tc>
                  <a:txBody>
                    <a:bodyPr/>
                    <a:lstStyle/>
                    <a:p>
                      <a:pPr algn="r" fontAlgn="b"/>
                      <a:r>
                        <a:rPr lang="en-US" sz="1600" u="none" strike="noStrike"/>
                        <a:t>80.6</a:t>
                      </a:r>
                      <a:endParaRPr lang="en-US" sz="1600" b="0" i="0" u="none" strike="noStrike">
                        <a:latin typeface="Arial"/>
                      </a:endParaRPr>
                    </a:p>
                  </a:txBody>
                  <a:tcPr marL="0" marR="0" marT="0" marB="0" anchor="b"/>
                </a:tc>
                <a:tc>
                  <a:txBody>
                    <a:bodyPr/>
                    <a:lstStyle/>
                    <a:p>
                      <a:pPr algn="r" fontAlgn="b"/>
                      <a:r>
                        <a:rPr lang="en-US" sz="1600" u="none" strike="noStrike"/>
                        <a:t>88</a:t>
                      </a:r>
                      <a:endParaRPr lang="en-US" sz="1600" b="0" i="0" u="none" strike="noStrike">
                        <a:latin typeface="Arial"/>
                      </a:endParaRPr>
                    </a:p>
                  </a:txBody>
                  <a:tcPr marL="0" marR="0" marT="0" marB="0" anchor="b"/>
                </a:tc>
                <a:tc>
                  <a:txBody>
                    <a:bodyPr/>
                    <a:lstStyle/>
                    <a:p>
                      <a:pPr algn="r" fontAlgn="b"/>
                      <a:r>
                        <a:rPr lang="en-US" sz="1600" b="1" u="none" strike="noStrike" dirty="0">
                          <a:solidFill>
                            <a:srgbClr val="FF0000"/>
                          </a:solidFill>
                        </a:rPr>
                        <a:t>-8</a:t>
                      </a:r>
                      <a:endParaRPr lang="en-US" sz="16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9"/>
                  </a:ext>
                </a:extLst>
              </a:tr>
              <a:tr h="310381">
                <a:tc>
                  <a:txBody>
                    <a:bodyPr/>
                    <a:lstStyle/>
                    <a:p>
                      <a:pPr algn="r" fontAlgn="b"/>
                      <a:r>
                        <a:rPr lang="en-US" sz="1600" u="none" strike="noStrike"/>
                        <a:t>83.5</a:t>
                      </a:r>
                      <a:endParaRPr lang="en-US" sz="1600" b="0" i="0" u="none" strike="noStrike">
                        <a:latin typeface="Arial"/>
                      </a:endParaRPr>
                    </a:p>
                  </a:txBody>
                  <a:tcPr marL="0" marR="0" marT="0" marB="0" anchor="b"/>
                </a:tc>
                <a:tc>
                  <a:txBody>
                    <a:bodyPr/>
                    <a:lstStyle/>
                    <a:p>
                      <a:pPr algn="r" fontAlgn="b"/>
                      <a:r>
                        <a:rPr lang="en-US" sz="1600" u="none" strike="noStrike"/>
                        <a:t>88</a:t>
                      </a:r>
                      <a:endParaRPr lang="en-US" sz="1600" b="0" i="0" u="none" strike="noStrike">
                        <a:latin typeface="Arial"/>
                      </a:endParaRPr>
                    </a:p>
                  </a:txBody>
                  <a:tcPr marL="0" marR="0" marT="0" marB="0" anchor="b"/>
                </a:tc>
                <a:tc>
                  <a:txBody>
                    <a:bodyPr/>
                    <a:lstStyle/>
                    <a:p>
                      <a:pPr algn="r" fontAlgn="b"/>
                      <a:r>
                        <a:rPr lang="en-US" sz="1600" b="1" u="none" strike="noStrike" dirty="0">
                          <a:solidFill>
                            <a:srgbClr val="FF0000"/>
                          </a:solidFill>
                        </a:rPr>
                        <a:t>-5</a:t>
                      </a:r>
                      <a:endParaRPr lang="en-US" sz="16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10"/>
                  </a:ext>
                </a:extLst>
              </a:tr>
              <a:tr h="310381">
                <a:tc>
                  <a:txBody>
                    <a:bodyPr/>
                    <a:lstStyle/>
                    <a:p>
                      <a:pPr algn="r" fontAlgn="b"/>
                      <a:r>
                        <a:rPr lang="en-US" sz="1600" u="none" strike="noStrike"/>
                        <a:t>83.5</a:t>
                      </a:r>
                      <a:endParaRPr lang="en-US" sz="1600" b="0" i="0" u="none" strike="noStrike">
                        <a:latin typeface="Arial"/>
                      </a:endParaRPr>
                    </a:p>
                  </a:txBody>
                  <a:tcPr marL="0" marR="0" marT="0" marB="0" anchor="b"/>
                </a:tc>
                <a:tc>
                  <a:txBody>
                    <a:bodyPr/>
                    <a:lstStyle/>
                    <a:p>
                      <a:pPr algn="r" fontAlgn="b"/>
                      <a:r>
                        <a:rPr lang="en-US" sz="1600" u="none" strike="noStrike"/>
                        <a:t>88</a:t>
                      </a:r>
                      <a:endParaRPr lang="en-US" sz="1600" b="0" i="0" u="none" strike="noStrike">
                        <a:latin typeface="Arial"/>
                      </a:endParaRPr>
                    </a:p>
                  </a:txBody>
                  <a:tcPr marL="0" marR="0" marT="0" marB="0" anchor="b"/>
                </a:tc>
                <a:tc>
                  <a:txBody>
                    <a:bodyPr/>
                    <a:lstStyle/>
                    <a:p>
                      <a:pPr algn="r" fontAlgn="b"/>
                      <a:r>
                        <a:rPr lang="en-US" sz="1600" b="1" u="none" strike="noStrike" dirty="0">
                          <a:solidFill>
                            <a:srgbClr val="FF0000"/>
                          </a:solidFill>
                        </a:rPr>
                        <a:t>-5</a:t>
                      </a:r>
                      <a:endParaRPr lang="en-US" sz="16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11"/>
                  </a:ext>
                </a:extLst>
              </a:tr>
              <a:tr h="310381">
                <a:tc>
                  <a:txBody>
                    <a:bodyPr/>
                    <a:lstStyle/>
                    <a:p>
                      <a:pPr algn="r" fontAlgn="b"/>
                      <a:r>
                        <a:rPr lang="en-US" sz="1600" u="none" strike="noStrike"/>
                        <a:t>80.8</a:t>
                      </a:r>
                      <a:endParaRPr lang="en-US" sz="1600" b="0" i="0" u="none" strike="noStrike">
                        <a:latin typeface="Arial"/>
                      </a:endParaRPr>
                    </a:p>
                  </a:txBody>
                  <a:tcPr marL="0" marR="0" marT="0" marB="0" anchor="b"/>
                </a:tc>
                <a:tc>
                  <a:txBody>
                    <a:bodyPr/>
                    <a:lstStyle/>
                    <a:p>
                      <a:pPr algn="r" fontAlgn="b"/>
                      <a:r>
                        <a:rPr lang="en-US" sz="1600" u="none" strike="noStrike"/>
                        <a:t>88</a:t>
                      </a:r>
                      <a:endParaRPr lang="en-US" sz="1600" b="0" i="0" u="none" strike="noStrike">
                        <a:latin typeface="Arial"/>
                      </a:endParaRPr>
                    </a:p>
                  </a:txBody>
                  <a:tcPr marL="0" marR="0" marT="0" marB="0" anchor="b"/>
                </a:tc>
                <a:tc>
                  <a:txBody>
                    <a:bodyPr/>
                    <a:lstStyle/>
                    <a:p>
                      <a:pPr algn="r" fontAlgn="b"/>
                      <a:r>
                        <a:rPr lang="en-US" sz="1600" b="1" u="none" strike="noStrike" dirty="0">
                          <a:solidFill>
                            <a:srgbClr val="FF0000"/>
                          </a:solidFill>
                        </a:rPr>
                        <a:t>-8</a:t>
                      </a:r>
                      <a:endParaRPr lang="en-US" sz="16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12"/>
                  </a:ext>
                </a:extLst>
              </a:tr>
              <a:tr h="310381">
                <a:tc>
                  <a:txBody>
                    <a:bodyPr/>
                    <a:lstStyle/>
                    <a:p>
                      <a:pPr algn="r" fontAlgn="b"/>
                      <a:r>
                        <a:rPr lang="en-US" sz="1600" u="none" strike="noStrike"/>
                        <a:t>81.5</a:t>
                      </a:r>
                      <a:endParaRPr lang="en-US" sz="1600" b="0" i="0" u="none" strike="noStrike">
                        <a:latin typeface="Arial"/>
                      </a:endParaRPr>
                    </a:p>
                  </a:txBody>
                  <a:tcPr marL="0" marR="0" marT="0" marB="0" anchor="b"/>
                </a:tc>
                <a:tc>
                  <a:txBody>
                    <a:bodyPr/>
                    <a:lstStyle/>
                    <a:p>
                      <a:pPr algn="r" fontAlgn="b"/>
                      <a:r>
                        <a:rPr lang="en-US" sz="1600" u="none" strike="noStrike"/>
                        <a:t>88</a:t>
                      </a:r>
                      <a:endParaRPr lang="en-US" sz="1600" b="0" i="0" u="none" strike="noStrike">
                        <a:latin typeface="Arial"/>
                      </a:endParaRPr>
                    </a:p>
                  </a:txBody>
                  <a:tcPr marL="0" marR="0" marT="0" marB="0" anchor="b"/>
                </a:tc>
                <a:tc>
                  <a:txBody>
                    <a:bodyPr/>
                    <a:lstStyle/>
                    <a:p>
                      <a:pPr algn="r" fontAlgn="b"/>
                      <a:r>
                        <a:rPr lang="en-US" sz="1600" b="1" u="none" strike="noStrike" dirty="0">
                          <a:solidFill>
                            <a:srgbClr val="FF0000"/>
                          </a:solidFill>
                        </a:rPr>
                        <a:t>-7</a:t>
                      </a:r>
                      <a:endParaRPr lang="en-US" sz="16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13"/>
                  </a:ext>
                </a:extLst>
              </a:tr>
              <a:tr h="310381">
                <a:tc>
                  <a:txBody>
                    <a:bodyPr/>
                    <a:lstStyle/>
                    <a:p>
                      <a:pPr algn="r" fontAlgn="b"/>
                      <a:r>
                        <a:rPr lang="en-US" sz="1600" u="none" strike="noStrike"/>
                        <a:t>93.5</a:t>
                      </a:r>
                      <a:endParaRPr lang="en-US" sz="1600" b="0" i="0" u="none" strike="noStrike">
                        <a:latin typeface="Arial"/>
                      </a:endParaRPr>
                    </a:p>
                  </a:txBody>
                  <a:tcPr marL="0" marR="0" marT="0" marB="0" anchor="b"/>
                </a:tc>
                <a:tc>
                  <a:txBody>
                    <a:bodyPr/>
                    <a:lstStyle/>
                    <a:p>
                      <a:pPr algn="r" fontAlgn="b"/>
                      <a:r>
                        <a:rPr lang="en-US" sz="1600" u="none" strike="noStrike"/>
                        <a:t>88</a:t>
                      </a:r>
                      <a:endParaRPr lang="en-US" sz="1600" b="0" i="0" u="none" strike="noStrike">
                        <a:latin typeface="Arial"/>
                      </a:endParaRPr>
                    </a:p>
                  </a:txBody>
                  <a:tcPr marL="0" marR="0" marT="0" marB="0" anchor="b"/>
                </a:tc>
                <a:tc>
                  <a:txBody>
                    <a:bodyPr/>
                    <a:lstStyle/>
                    <a:p>
                      <a:pPr algn="r" fontAlgn="b"/>
                      <a:r>
                        <a:rPr lang="en-US" sz="1600" b="1" u="none" strike="noStrike" dirty="0">
                          <a:solidFill>
                            <a:srgbClr val="FF0000"/>
                          </a:solidFill>
                        </a:rPr>
                        <a:t>6</a:t>
                      </a:r>
                      <a:endParaRPr lang="en-US" sz="16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14"/>
                  </a:ext>
                </a:extLst>
              </a:tr>
              <a:tr h="310381">
                <a:tc>
                  <a:txBody>
                    <a:bodyPr/>
                    <a:lstStyle/>
                    <a:p>
                      <a:pPr algn="r" fontAlgn="b"/>
                      <a:r>
                        <a:rPr lang="en-US" sz="1600" u="none" strike="noStrike"/>
                        <a:t>84.8</a:t>
                      </a:r>
                      <a:endParaRPr lang="en-US" sz="1600" b="0" i="0" u="none" strike="noStrike">
                        <a:latin typeface="Arial"/>
                      </a:endParaRPr>
                    </a:p>
                  </a:txBody>
                  <a:tcPr marL="0" marR="0" marT="0" marB="0" anchor="b"/>
                </a:tc>
                <a:tc>
                  <a:txBody>
                    <a:bodyPr/>
                    <a:lstStyle/>
                    <a:p>
                      <a:pPr algn="r" fontAlgn="b"/>
                      <a:r>
                        <a:rPr lang="en-US" sz="1600" u="none" strike="noStrike"/>
                        <a:t>88</a:t>
                      </a:r>
                      <a:endParaRPr lang="en-US" sz="1600" b="0" i="0" u="none" strike="noStrike">
                        <a:latin typeface="Arial"/>
                      </a:endParaRPr>
                    </a:p>
                  </a:txBody>
                  <a:tcPr marL="0" marR="0" marT="0" marB="0" anchor="b"/>
                </a:tc>
                <a:tc>
                  <a:txBody>
                    <a:bodyPr/>
                    <a:lstStyle/>
                    <a:p>
                      <a:pPr algn="r" fontAlgn="b"/>
                      <a:r>
                        <a:rPr lang="en-US" sz="1600" b="1" u="none" strike="noStrike" dirty="0">
                          <a:solidFill>
                            <a:srgbClr val="FF0000"/>
                          </a:solidFill>
                        </a:rPr>
                        <a:t>-4</a:t>
                      </a:r>
                      <a:endParaRPr lang="en-US" sz="16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15"/>
                  </a:ext>
                </a:extLst>
              </a:tr>
            </a:tbl>
          </a:graphicData>
        </a:graphic>
      </p:graphicFrame>
      <p:graphicFrame>
        <p:nvGraphicFramePr>
          <p:cNvPr id="6" name="Chart 5"/>
          <p:cNvGraphicFramePr>
            <a:graphicFrameLocks/>
          </p:cNvGraphicFramePr>
          <p:nvPr/>
        </p:nvGraphicFramePr>
        <p:xfrm>
          <a:off x="2743200" y="228600"/>
          <a:ext cx="6276975" cy="4953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4343400" y="5410200"/>
            <a:ext cx="3581400" cy="646331"/>
          </a:xfrm>
          <a:prstGeom prst="rect">
            <a:avLst/>
          </a:prstGeom>
          <a:noFill/>
        </p:spPr>
        <p:txBody>
          <a:bodyPr wrap="square" rtlCol="0">
            <a:spAutoFit/>
          </a:bodyPr>
          <a:lstStyle/>
          <a:p>
            <a:r>
              <a:rPr lang="en-US" dirty="0"/>
              <a:t>Control chart from the free DASC excel spreadsheet on AMTIC</a:t>
            </a:r>
          </a:p>
        </p:txBody>
      </p:sp>
      <p:sp>
        <p:nvSpPr>
          <p:cNvPr id="5" name="TextBox 4"/>
          <p:cNvSpPr txBox="1"/>
          <p:nvPr/>
        </p:nvSpPr>
        <p:spPr>
          <a:xfrm>
            <a:off x="5410200" y="4648200"/>
            <a:ext cx="1981200" cy="369332"/>
          </a:xfrm>
          <a:prstGeom prst="rect">
            <a:avLst/>
          </a:prstGeom>
          <a:noFill/>
        </p:spPr>
        <p:txBody>
          <a:bodyPr wrap="square" rtlCol="0">
            <a:spAutoFit/>
          </a:bodyPr>
          <a:lstStyle/>
          <a:p>
            <a:r>
              <a:rPr lang="en-US" dirty="0"/>
              <a:t>Date of QC check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839200" cy="6553200"/>
          </a:xfrm>
        </p:spPr>
        <p:txBody>
          <a:bodyPr>
            <a:normAutofit lnSpcReduction="10000"/>
          </a:bodyPr>
          <a:lstStyle/>
          <a:p>
            <a:r>
              <a:rPr lang="en-US" b="1" i="1" dirty="0">
                <a:solidFill>
                  <a:schemeClr val="tx2">
                    <a:lumMod val="75000"/>
                  </a:schemeClr>
                </a:solidFill>
              </a:rPr>
              <a:t>Measurement Error</a:t>
            </a:r>
          </a:p>
          <a:p>
            <a:pPr lvl="1"/>
            <a:r>
              <a:rPr lang="en-US" dirty="0"/>
              <a:t>Presented as a fraction of the “truth” (e.g., 10% off)</a:t>
            </a:r>
          </a:p>
          <a:p>
            <a:r>
              <a:rPr lang="en-US" b="1" i="1" dirty="0">
                <a:solidFill>
                  <a:schemeClr val="tx2">
                    <a:lumMod val="75000"/>
                  </a:schemeClr>
                </a:solidFill>
              </a:rPr>
              <a:t>Precision</a:t>
            </a:r>
          </a:p>
          <a:p>
            <a:pPr lvl="1"/>
            <a:r>
              <a:rPr lang="en-US" dirty="0"/>
              <a:t>Random error</a:t>
            </a:r>
          </a:p>
          <a:p>
            <a:pPr lvl="1"/>
            <a:r>
              <a:rPr lang="en-US" dirty="0"/>
              <a:t>“wiggle” inherent in system</a:t>
            </a:r>
          </a:p>
          <a:p>
            <a:pPr lvl="1"/>
            <a:r>
              <a:rPr lang="en-US" dirty="0"/>
              <a:t>Estimated by (1) repeated measurements of “known,” and/or (2) side-by-side measurements of the same thing</a:t>
            </a:r>
          </a:p>
          <a:p>
            <a:pPr lvl="1"/>
            <a:r>
              <a:rPr lang="en-US" dirty="0"/>
              <a:t>Some imprecision is unavoidable</a:t>
            </a:r>
          </a:p>
          <a:p>
            <a:r>
              <a:rPr lang="en-US" b="1" i="1" dirty="0">
                <a:solidFill>
                  <a:schemeClr val="tx2">
                    <a:lumMod val="75000"/>
                  </a:schemeClr>
                </a:solidFill>
              </a:rPr>
              <a:t>Bias</a:t>
            </a:r>
          </a:p>
          <a:p>
            <a:pPr lvl="1"/>
            <a:r>
              <a:rPr lang="en-US" dirty="0"/>
              <a:t>Systematic error</a:t>
            </a:r>
          </a:p>
          <a:p>
            <a:pPr lvl="1"/>
            <a:r>
              <a:rPr lang="en-US" dirty="0"/>
              <a:t>“jump” consistently high or low</a:t>
            </a:r>
          </a:p>
          <a:p>
            <a:pPr lvl="1"/>
            <a:r>
              <a:rPr lang="en-US" dirty="0"/>
              <a:t>bias can be eliminated </a:t>
            </a:r>
            <a:r>
              <a:rPr lang="en-US" sz="2400" dirty="0"/>
              <a:t>(in theory)</a:t>
            </a:r>
            <a:endParaRPr lang="en-US" dirty="0"/>
          </a:p>
          <a:p>
            <a:endParaRPr lang="en-US" dirty="0"/>
          </a:p>
        </p:txBody>
      </p:sp>
      <p:graphicFrame>
        <p:nvGraphicFramePr>
          <p:cNvPr id="4" name="Chart 3"/>
          <p:cNvGraphicFramePr>
            <a:graphicFrameLocks/>
          </p:cNvGraphicFramePr>
          <p:nvPr/>
        </p:nvGraphicFramePr>
        <p:xfrm>
          <a:off x="5715000" y="4476750"/>
          <a:ext cx="5257800" cy="238125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6477000" y="6096000"/>
            <a:ext cx="2895600" cy="369332"/>
          </a:xfrm>
          <a:prstGeom prst="rect">
            <a:avLst/>
          </a:prstGeom>
          <a:gradFill>
            <a:gsLst>
              <a:gs pos="0">
                <a:srgbClr val="5E9EFF"/>
              </a:gs>
              <a:gs pos="39999">
                <a:srgbClr val="85C2FF"/>
              </a:gs>
              <a:gs pos="70000">
                <a:srgbClr val="C4D6EB"/>
              </a:gs>
              <a:gs pos="100000">
                <a:srgbClr val="FFEBFA"/>
              </a:gs>
            </a:gsLst>
            <a:lin ang="5400000" scaled="0"/>
          </a:gradFill>
        </p:spPr>
        <p:txBody>
          <a:bodyPr wrap="square" rtlCol="0">
            <a:spAutoFit/>
          </a:bodyPr>
          <a:lstStyle/>
          <a:p>
            <a:r>
              <a:rPr lang="en-US" dirty="0"/>
              <a:t>Wash Dept of Ecology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50"/>
                </a:solidFill>
              </a:rPr>
              <a:t>Bias statistics (CFR App A, 4.1.3):</a:t>
            </a:r>
          </a:p>
        </p:txBody>
      </p:sp>
      <p:sp>
        <p:nvSpPr>
          <p:cNvPr id="3" name="Content Placeholder 2"/>
          <p:cNvSpPr>
            <a:spLocks noGrp="1"/>
          </p:cNvSpPr>
          <p:nvPr>
            <p:ph sz="quarter" idx="1"/>
          </p:nvPr>
        </p:nvSpPr>
        <p:spPr/>
        <p:txBody>
          <a:bodyPr>
            <a:normAutofit lnSpcReduction="10000"/>
          </a:bodyPr>
          <a:lstStyle/>
          <a:p>
            <a:r>
              <a:rPr lang="en-US" dirty="0"/>
              <a:t>Remember that bias as well as precision starts from the difference between your instrument’s indicated value and the known (audit) value (meas-known)/known= </a:t>
            </a:r>
            <a:r>
              <a:rPr lang="en-US" sz="4000" b="1" dirty="0">
                <a:solidFill>
                  <a:srgbClr val="00B050"/>
                </a:solidFill>
              </a:rPr>
              <a:t>d</a:t>
            </a:r>
            <a:r>
              <a:rPr lang="en-US" sz="4000" b="1" baseline="-25000" dirty="0">
                <a:solidFill>
                  <a:srgbClr val="00B050"/>
                </a:solidFill>
              </a:rPr>
              <a:t>i</a:t>
            </a:r>
            <a:endParaRPr lang="en-US" b="1" baseline="-25000" dirty="0">
              <a:solidFill>
                <a:srgbClr val="00B050"/>
              </a:solidFill>
            </a:endParaRPr>
          </a:p>
          <a:p>
            <a:r>
              <a:rPr lang="en-US" dirty="0"/>
              <a:t>bias (jump) is calculated from </a:t>
            </a:r>
            <a:r>
              <a:rPr lang="en-US" b="1" dirty="0">
                <a:solidFill>
                  <a:srgbClr val="00B050"/>
                </a:solidFill>
              </a:rPr>
              <a:t>d</a:t>
            </a:r>
            <a:r>
              <a:rPr lang="en-US" b="1" baseline="-25000" dirty="0">
                <a:solidFill>
                  <a:srgbClr val="00B050"/>
                </a:solidFill>
              </a:rPr>
              <a:t>i</a:t>
            </a:r>
          </a:p>
          <a:p>
            <a:r>
              <a:rPr lang="en-US" dirty="0"/>
              <a:t>Bias just </a:t>
            </a:r>
            <a:r>
              <a:rPr lang="en-US" i="1" dirty="0"/>
              <a:t>based on </a:t>
            </a:r>
            <a:r>
              <a:rPr lang="en-US" dirty="0"/>
              <a:t>the AVERAGE of the </a:t>
            </a:r>
            <a:r>
              <a:rPr lang="en-US" b="1" dirty="0">
                <a:solidFill>
                  <a:srgbClr val="00B050"/>
                </a:solidFill>
              </a:rPr>
              <a:t>d</a:t>
            </a:r>
            <a:r>
              <a:rPr lang="en-US" b="1" baseline="-25000" dirty="0">
                <a:solidFill>
                  <a:srgbClr val="00B050"/>
                </a:solidFill>
              </a:rPr>
              <a:t>i </a:t>
            </a:r>
            <a:r>
              <a:rPr lang="en-US" dirty="0"/>
              <a:t>with the sign taken into account (if your analyzer is always higher than the known, you have a high ( + ) bias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4000" u="sng" dirty="0">
                <a:solidFill>
                  <a:srgbClr val="00B050"/>
                </a:solidFill>
              </a:rPr>
              <a:t>Bias in CFR </a:t>
            </a:r>
            <a:r>
              <a:rPr lang="en-US" sz="4000" u="sng" dirty="0" err="1">
                <a:solidFill>
                  <a:srgbClr val="00B050"/>
                </a:solidFill>
              </a:rPr>
              <a:t>eq’n</a:t>
            </a:r>
            <a:r>
              <a:rPr lang="en-US" sz="4000" u="sng" dirty="0">
                <a:solidFill>
                  <a:srgbClr val="00B050"/>
                </a:solidFill>
              </a:rPr>
              <a:t> 3</a:t>
            </a:r>
            <a:r>
              <a:rPr lang="en-US" sz="4000" dirty="0">
                <a:solidFill>
                  <a:srgbClr val="00B050"/>
                </a:solidFill>
              </a:rPr>
              <a:t>:</a:t>
            </a:r>
          </a:p>
        </p:txBody>
      </p:sp>
      <p:pic>
        <p:nvPicPr>
          <p:cNvPr id="337922" name="Picture 2"/>
          <p:cNvPicPr>
            <a:picLocks noChangeAspect="1" noChangeArrowheads="1"/>
          </p:cNvPicPr>
          <p:nvPr/>
        </p:nvPicPr>
        <p:blipFill>
          <a:blip r:embed="rId3" cstate="print"/>
          <a:srcRect/>
          <a:stretch>
            <a:fillRect/>
          </a:stretch>
        </p:blipFill>
        <p:spPr bwMode="auto">
          <a:xfrm>
            <a:off x="1066800" y="838200"/>
            <a:ext cx="4755034" cy="1219201"/>
          </a:xfrm>
          <a:prstGeom prst="rect">
            <a:avLst/>
          </a:prstGeom>
          <a:noFill/>
          <a:ln w="9525">
            <a:noFill/>
            <a:miter lim="800000"/>
            <a:headEnd/>
            <a:tailEnd/>
          </a:ln>
        </p:spPr>
      </p:pic>
      <p:sp>
        <p:nvSpPr>
          <p:cNvPr id="5" name="TextBox 4"/>
          <p:cNvSpPr txBox="1"/>
          <p:nvPr/>
        </p:nvSpPr>
        <p:spPr>
          <a:xfrm>
            <a:off x="304800" y="1752600"/>
            <a:ext cx="9448800" cy="4647426"/>
          </a:xfrm>
          <a:prstGeom prst="rect">
            <a:avLst/>
          </a:prstGeom>
          <a:noFill/>
        </p:spPr>
        <p:txBody>
          <a:bodyPr wrap="square" rtlCol="0">
            <a:spAutoFit/>
          </a:bodyPr>
          <a:lstStyle/>
          <a:p>
            <a:r>
              <a:rPr lang="en-US" sz="2800" b="1" dirty="0">
                <a:solidFill>
                  <a:srgbClr val="7030A0"/>
                </a:solidFill>
              </a:rPr>
              <a:t>AB</a:t>
            </a:r>
            <a:r>
              <a:rPr lang="en-US" sz="2800" b="1" dirty="0"/>
              <a:t> </a:t>
            </a:r>
            <a:r>
              <a:rPr lang="en-US" sz="2800" dirty="0"/>
              <a:t>is the mean of the absolute values of the </a:t>
            </a:r>
            <a:r>
              <a:rPr lang="en-US" sz="2800" dirty="0" err="1"/>
              <a:t>d</a:t>
            </a:r>
            <a:r>
              <a:rPr lang="en-US" sz="2800" baseline="-25000" dirty="0" err="1"/>
              <a:t>i</a:t>
            </a:r>
            <a:r>
              <a:rPr lang="en-US" sz="2800" dirty="0" err="1"/>
              <a:t>’s</a:t>
            </a:r>
            <a:r>
              <a:rPr lang="en-US" sz="2800" dirty="0"/>
              <a:t> =</a:t>
            </a:r>
            <a:r>
              <a:rPr lang="en-US" sz="2800" b="1" dirty="0"/>
              <a:t> </a:t>
            </a:r>
            <a:r>
              <a:rPr lang="en-US" sz="2800" b="1" dirty="0">
                <a:solidFill>
                  <a:srgbClr val="7030A0"/>
                </a:solidFill>
              </a:rPr>
              <a:t>7.7</a:t>
            </a:r>
          </a:p>
          <a:p>
            <a:endParaRPr lang="en-US" sz="2800" b="1" dirty="0"/>
          </a:p>
          <a:p>
            <a:r>
              <a:rPr lang="en-US" sz="2800" i="1" dirty="0"/>
              <a:t>t</a:t>
            </a:r>
            <a:r>
              <a:rPr lang="en-US" sz="2800" i="1" baseline="-25000" dirty="0"/>
              <a:t>0.95,n-1 </a:t>
            </a:r>
            <a:r>
              <a:rPr lang="en-US" sz="2800" i="1" dirty="0"/>
              <a:t>is the 95th </a:t>
            </a:r>
            <a:r>
              <a:rPr lang="en-US" sz="2800" i="1" dirty="0" err="1"/>
              <a:t>quantile</a:t>
            </a:r>
            <a:r>
              <a:rPr lang="en-US" sz="2800" i="1" dirty="0"/>
              <a:t> of a t-distribution</a:t>
            </a:r>
          </a:p>
          <a:p>
            <a:r>
              <a:rPr lang="en-US" sz="2800" i="1" dirty="0"/>
              <a:t>=TINV(2*0.05,n-1) = </a:t>
            </a:r>
            <a:r>
              <a:rPr lang="en-US" sz="2800" b="1" dirty="0"/>
              <a:t>1.76</a:t>
            </a:r>
          </a:p>
          <a:p>
            <a:endParaRPr lang="en-US" sz="2800" b="1" dirty="0"/>
          </a:p>
          <a:p>
            <a:r>
              <a:rPr lang="en-US" sz="2800" b="1" dirty="0">
                <a:solidFill>
                  <a:srgbClr val="0070C0"/>
                </a:solidFill>
              </a:rPr>
              <a:t>AS</a:t>
            </a:r>
            <a:r>
              <a:rPr lang="en-US" sz="2800" b="1" dirty="0"/>
              <a:t> </a:t>
            </a:r>
            <a:r>
              <a:rPr lang="en-US" sz="2800" dirty="0"/>
              <a:t>is the STDEV of the </a:t>
            </a:r>
            <a:r>
              <a:rPr lang="en-US" sz="2800" u="sng" dirty="0"/>
              <a:t>abs value </a:t>
            </a:r>
            <a:r>
              <a:rPr lang="en-US" sz="2800" dirty="0"/>
              <a:t>of these </a:t>
            </a:r>
            <a:r>
              <a:rPr lang="en-US" sz="2800" dirty="0" err="1"/>
              <a:t>d</a:t>
            </a:r>
            <a:r>
              <a:rPr lang="en-US" sz="2800" baseline="-25000" dirty="0" err="1"/>
              <a:t>i</a:t>
            </a:r>
            <a:r>
              <a:rPr lang="en-US" sz="2800" dirty="0" err="1"/>
              <a:t>’s</a:t>
            </a:r>
            <a:r>
              <a:rPr lang="en-US" sz="2800" dirty="0"/>
              <a:t> = </a:t>
            </a:r>
            <a:r>
              <a:rPr lang="en-US" sz="2800" b="1" dirty="0">
                <a:solidFill>
                  <a:srgbClr val="0070C0"/>
                </a:solidFill>
              </a:rPr>
              <a:t>2.78</a:t>
            </a:r>
          </a:p>
          <a:p>
            <a:endParaRPr lang="en-US" sz="2800" b="1" dirty="0"/>
          </a:p>
          <a:p>
            <a:r>
              <a:rPr lang="en-US" sz="2800" b="1" dirty="0"/>
              <a:t>So</a:t>
            </a:r>
          </a:p>
          <a:p>
            <a:r>
              <a:rPr lang="en-US" sz="2800" b="1" dirty="0"/>
              <a:t>Abs value of bias = </a:t>
            </a:r>
            <a:r>
              <a:rPr lang="en-US" sz="2800" b="1" dirty="0">
                <a:solidFill>
                  <a:srgbClr val="7030A0"/>
                </a:solidFill>
              </a:rPr>
              <a:t>7.7</a:t>
            </a:r>
            <a:r>
              <a:rPr lang="en-US" sz="2800" b="1" dirty="0"/>
              <a:t> + 1.76 * (</a:t>
            </a:r>
            <a:r>
              <a:rPr lang="en-US" sz="2800" b="1" dirty="0">
                <a:solidFill>
                  <a:srgbClr val="0070C0"/>
                </a:solidFill>
              </a:rPr>
              <a:t>2.78</a:t>
            </a:r>
            <a:r>
              <a:rPr lang="en-US" sz="2800" b="1" dirty="0"/>
              <a:t>/</a:t>
            </a:r>
            <a:r>
              <a:rPr lang="en-US" sz="2800" b="1" dirty="0" err="1"/>
              <a:t>sqrt</a:t>
            </a:r>
            <a:r>
              <a:rPr lang="en-US" sz="2800" b="1" dirty="0"/>
              <a:t> of n)</a:t>
            </a:r>
          </a:p>
          <a:p>
            <a:r>
              <a:rPr lang="en-US" sz="2800" b="1" dirty="0"/>
              <a:t>= </a:t>
            </a:r>
            <a:r>
              <a:rPr lang="en-US" sz="4400" b="1" dirty="0">
                <a:solidFill>
                  <a:schemeClr val="accent3">
                    <a:lumMod val="50000"/>
                  </a:schemeClr>
                </a:solidFill>
              </a:rPr>
              <a:t>8.98</a:t>
            </a:r>
            <a:endParaRPr lang="en-US" sz="2800" b="1" dirty="0">
              <a:solidFill>
                <a:schemeClr val="accent3">
                  <a:lumMod val="50000"/>
                </a:schemeClr>
              </a:solidFill>
            </a:endParaRPr>
          </a:p>
        </p:txBody>
      </p:sp>
      <p:graphicFrame>
        <p:nvGraphicFramePr>
          <p:cNvPr id="6" name="Table 5"/>
          <p:cNvGraphicFramePr>
            <a:graphicFrameLocks noGrp="1"/>
          </p:cNvGraphicFramePr>
          <p:nvPr/>
        </p:nvGraphicFramePr>
        <p:xfrm>
          <a:off x="8153400" y="457200"/>
          <a:ext cx="990600" cy="6217920"/>
        </p:xfrm>
        <a:graphic>
          <a:graphicData uri="http://schemas.openxmlformats.org/drawingml/2006/table">
            <a:tbl>
              <a:tblPr>
                <a:tableStyleId>{BDBED569-4797-4DF1-A0F4-6AAB3CD982D8}</a:tableStyleId>
              </a:tblPr>
              <a:tblGrid>
                <a:gridCol w="990600">
                  <a:extLst>
                    <a:ext uri="{9D8B030D-6E8A-4147-A177-3AD203B41FA5}">
                      <a16:colId xmlns:a16="http://schemas.microsoft.com/office/drawing/2014/main" val="20000"/>
                    </a:ext>
                  </a:extLst>
                </a:gridCol>
              </a:tblGrid>
              <a:tr h="610963">
                <a:tc>
                  <a:txBody>
                    <a:bodyPr/>
                    <a:lstStyle/>
                    <a:p>
                      <a:pPr algn="ctr" fontAlgn="b"/>
                      <a:r>
                        <a:rPr lang="en-US" sz="2400" b="1" u="none" strike="noStrike" dirty="0">
                          <a:solidFill>
                            <a:srgbClr val="FF0000"/>
                          </a:solidFill>
                        </a:rPr>
                        <a:t>d % (Eqn. 1)</a:t>
                      </a:r>
                      <a:endParaRPr lang="en-US" sz="2400" b="1" i="0" u="none" strike="noStrike" dirty="0">
                        <a:solidFill>
                          <a:srgbClr val="FF0000"/>
                        </a:solidFill>
                        <a:latin typeface="MS Sans Serif"/>
                      </a:endParaRPr>
                    </a:p>
                  </a:txBody>
                  <a:tcPr marL="0" marR="0" marT="0" marB="0" anchor="b"/>
                </a:tc>
                <a:extLst>
                  <a:ext uri="{0D108BD9-81ED-4DB2-BD59-A6C34878D82A}">
                    <a16:rowId xmlns:a16="http://schemas.microsoft.com/office/drawing/2014/main" val="10000"/>
                  </a:ext>
                </a:extLst>
              </a:tr>
              <a:tr h="360590">
                <a:tc>
                  <a:txBody>
                    <a:bodyPr/>
                    <a:lstStyle/>
                    <a:p>
                      <a:pPr algn="r" fontAlgn="b"/>
                      <a:r>
                        <a:rPr lang="en-US" sz="2400" b="1" u="none" strike="noStrike" dirty="0">
                          <a:solidFill>
                            <a:srgbClr val="FF0000"/>
                          </a:solidFill>
                        </a:rPr>
                        <a:t>-7</a:t>
                      </a:r>
                      <a:endParaRPr lang="en-US" sz="24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1"/>
                  </a:ext>
                </a:extLst>
              </a:tr>
              <a:tr h="360590">
                <a:tc>
                  <a:txBody>
                    <a:bodyPr/>
                    <a:lstStyle/>
                    <a:p>
                      <a:pPr algn="r" fontAlgn="b"/>
                      <a:r>
                        <a:rPr lang="en-US" sz="2400" b="1" u="none" strike="noStrike" dirty="0">
                          <a:solidFill>
                            <a:srgbClr val="FF0000"/>
                          </a:solidFill>
                        </a:rPr>
                        <a:t>-10</a:t>
                      </a:r>
                      <a:endParaRPr lang="en-US" sz="24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2"/>
                  </a:ext>
                </a:extLst>
              </a:tr>
              <a:tr h="360590">
                <a:tc>
                  <a:txBody>
                    <a:bodyPr/>
                    <a:lstStyle/>
                    <a:p>
                      <a:pPr algn="r" fontAlgn="b"/>
                      <a:r>
                        <a:rPr lang="en-US" sz="2400" b="1" u="none" strike="noStrike" dirty="0">
                          <a:solidFill>
                            <a:srgbClr val="FF0000"/>
                          </a:solidFill>
                        </a:rPr>
                        <a:t>-10</a:t>
                      </a:r>
                      <a:endParaRPr lang="en-US" sz="24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3"/>
                  </a:ext>
                </a:extLst>
              </a:tr>
              <a:tr h="360590">
                <a:tc>
                  <a:txBody>
                    <a:bodyPr/>
                    <a:lstStyle/>
                    <a:p>
                      <a:pPr algn="r" fontAlgn="b"/>
                      <a:r>
                        <a:rPr lang="en-US" sz="2400" b="1" u="none" strike="noStrike" dirty="0">
                          <a:solidFill>
                            <a:srgbClr val="FF0000"/>
                          </a:solidFill>
                        </a:rPr>
                        <a:t>-9</a:t>
                      </a:r>
                      <a:endParaRPr lang="en-US" sz="24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4"/>
                  </a:ext>
                </a:extLst>
              </a:tr>
              <a:tr h="360590">
                <a:tc>
                  <a:txBody>
                    <a:bodyPr/>
                    <a:lstStyle/>
                    <a:p>
                      <a:pPr algn="r" fontAlgn="b"/>
                      <a:r>
                        <a:rPr lang="en-US" sz="2400" b="1" u="none" strike="noStrike" dirty="0">
                          <a:solidFill>
                            <a:srgbClr val="FF0000"/>
                          </a:solidFill>
                        </a:rPr>
                        <a:t>-5</a:t>
                      </a:r>
                      <a:endParaRPr lang="en-US" sz="24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5"/>
                  </a:ext>
                </a:extLst>
              </a:tr>
              <a:tr h="360590">
                <a:tc>
                  <a:txBody>
                    <a:bodyPr/>
                    <a:lstStyle/>
                    <a:p>
                      <a:pPr algn="r" fontAlgn="b"/>
                      <a:r>
                        <a:rPr lang="en-US" sz="2400" b="1" u="none" strike="noStrike" dirty="0">
                          <a:solidFill>
                            <a:srgbClr val="FF0000"/>
                          </a:solidFill>
                        </a:rPr>
                        <a:t>-15</a:t>
                      </a:r>
                      <a:endParaRPr lang="en-US" sz="24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6"/>
                  </a:ext>
                </a:extLst>
              </a:tr>
              <a:tr h="360590">
                <a:tc>
                  <a:txBody>
                    <a:bodyPr/>
                    <a:lstStyle/>
                    <a:p>
                      <a:pPr algn="r" fontAlgn="b"/>
                      <a:r>
                        <a:rPr lang="en-US" sz="2400" b="1" u="none" strike="noStrike" dirty="0">
                          <a:solidFill>
                            <a:srgbClr val="FF0000"/>
                          </a:solidFill>
                        </a:rPr>
                        <a:t>-8</a:t>
                      </a:r>
                      <a:endParaRPr lang="en-US" sz="24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7"/>
                  </a:ext>
                </a:extLst>
              </a:tr>
              <a:tr h="360590">
                <a:tc>
                  <a:txBody>
                    <a:bodyPr/>
                    <a:lstStyle/>
                    <a:p>
                      <a:pPr algn="r" fontAlgn="b"/>
                      <a:r>
                        <a:rPr lang="en-US" sz="2400" b="1" u="none" strike="noStrike" dirty="0">
                          <a:solidFill>
                            <a:srgbClr val="FF0000"/>
                          </a:solidFill>
                        </a:rPr>
                        <a:t>-8</a:t>
                      </a:r>
                      <a:endParaRPr lang="en-US" sz="24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8"/>
                  </a:ext>
                </a:extLst>
              </a:tr>
              <a:tr h="360590">
                <a:tc>
                  <a:txBody>
                    <a:bodyPr/>
                    <a:lstStyle/>
                    <a:p>
                      <a:pPr algn="r" fontAlgn="b"/>
                      <a:r>
                        <a:rPr lang="en-US" sz="2400" b="1" u="none" strike="noStrike" dirty="0">
                          <a:solidFill>
                            <a:srgbClr val="FF0000"/>
                          </a:solidFill>
                        </a:rPr>
                        <a:t>-8</a:t>
                      </a:r>
                      <a:endParaRPr lang="en-US" sz="24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9"/>
                  </a:ext>
                </a:extLst>
              </a:tr>
              <a:tr h="360590">
                <a:tc>
                  <a:txBody>
                    <a:bodyPr/>
                    <a:lstStyle/>
                    <a:p>
                      <a:pPr algn="r" fontAlgn="b"/>
                      <a:r>
                        <a:rPr lang="en-US" sz="2400" b="1" u="none" strike="noStrike" dirty="0">
                          <a:solidFill>
                            <a:srgbClr val="FF0000"/>
                          </a:solidFill>
                        </a:rPr>
                        <a:t>-5</a:t>
                      </a:r>
                      <a:endParaRPr lang="en-US" sz="24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10"/>
                  </a:ext>
                </a:extLst>
              </a:tr>
              <a:tr h="360590">
                <a:tc>
                  <a:txBody>
                    <a:bodyPr/>
                    <a:lstStyle/>
                    <a:p>
                      <a:pPr algn="r" fontAlgn="b"/>
                      <a:r>
                        <a:rPr lang="en-US" sz="2400" b="1" u="none" strike="noStrike" dirty="0">
                          <a:solidFill>
                            <a:srgbClr val="FF0000"/>
                          </a:solidFill>
                        </a:rPr>
                        <a:t>-5</a:t>
                      </a:r>
                      <a:endParaRPr lang="en-US" sz="24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11"/>
                  </a:ext>
                </a:extLst>
              </a:tr>
              <a:tr h="360590">
                <a:tc>
                  <a:txBody>
                    <a:bodyPr/>
                    <a:lstStyle/>
                    <a:p>
                      <a:pPr algn="r" fontAlgn="b"/>
                      <a:r>
                        <a:rPr lang="en-US" sz="2400" b="1" u="none" strike="noStrike" dirty="0">
                          <a:solidFill>
                            <a:srgbClr val="FF0000"/>
                          </a:solidFill>
                        </a:rPr>
                        <a:t>-8</a:t>
                      </a:r>
                      <a:endParaRPr lang="en-US" sz="24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12"/>
                  </a:ext>
                </a:extLst>
              </a:tr>
              <a:tr h="360590">
                <a:tc>
                  <a:txBody>
                    <a:bodyPr/>
                    <a:lstStyle/>
                    <a:p>
                      <a:pPr algn="r" fontAlgn="b"/>
                      <a:r>
                        <a:rPr lang="en-US" sz="2400" b="1" u="none" strike="noStrike" dirty="0">
                          <a:solidFill>
                            <a:srgbClr val="FF0000"/>
                          </a:solidFill>
                        </a:rPr>
                        <a:t>-7</a:t>
                      </a:r>
                      <a:endParaRPr lang="en-US" sz="24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13"/>
                  </a:ext>
                </a:extLst>
              </a:tr>
              <a:tr h="360590">
                <a:tc>
                  <a:txBody>
                    <a:bodyPr/>
                    <a:lstStyle/>
                    <a:p>
                      <a:pPr algn="r" fontAlgn="b"/>
                      <a:r>
                        <a:rPr lang="en-US" sz="2400" b="1" u="none" strike="noStrike" dirty="0">
                          <a:solidFill>
                            <a:srgbClr val="FF0000"/>
                          </a:solidFill>
                        </a:rPr>
                        <a:t>6</a:t>
                      </a:r>
                      <a:endParaRPr lang="en-US" sz="24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14"/>
                  </a:ext>
                </a:extLst>
              </a:tr>
              <a:tr h="360590">
                <a:tc>
                  <a:txBody>
                    <a:bodyPr/>
                    <a:lstStyle/>
                    <a:p>
                      <a:pPr algn="r" fontAlgn="b"/>
                      <a:r>
                        <a:rPr lang="en-US" sz="2400" b="1" u="none" strike="noStrike" dirty="0">
                          <a:solidFill>
                            <a:srgbClr val="FF0000"/>
                          </a:solidFill>
                        </a:rPr>
                        <a:t>-4</a:t>
                      </a:r>
                      <a:endParaRPr lang="en-US" sz="24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1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That 8.98 is the abs value of bias, now what’s its sign?</a:t>
            </a:r>
          </a:p>
        </p:txBody>
      </p:sp>
      <p:sp>
        <p:nvSpPr>
          <p:cNvPr id="3" name="Content Placeholder 2"/>
          <p:cNvSpPr>
            <a:spLocks noGrp="1"/>
          </p:cNvSpPr>
          <p:nvPr>
            <p:ph idx="1"/>
          </p:nvPr>
        </p:nvSpPr>
        <p:spPr>
          <a:xfrm>
            <a:off x="457200" y="4495800"/>
            <a:ext cx="8229600" cy="2362200"/>
          </a:xfrm>
        </p:spPr>
        <p:txBody>
          <a:bodyPr/>
          <a:lstStyle/>
          <a:p>
            <a:r>
              <a:rPr lang="en-US" dirty="0"/>
              <a:t>Look at 25% quartile and 75% quartile</a:t>
            </a:r>
          </a:p>
          <a:p>
            <a:r>
              <a:rPr lang="en-US" dirty="0"/>
              <a:t>If they straddle zero, bias is unsigned</a:t>
            </a:r>
          </a:p>
          <a:p>
            <a:r>
              <a:rPr lang="en-US" dirty="0"/>
              <a:t>If they’re both negative, bias is negative</a:t>
            </a:r>
          </a:p>
          <a:p>
            <a:r>
              <a:rPr lang="en-US" dirty="0"/>
              <a:t>If they’re both positive, bias is positive</a:t>
            </a:r>
          </a:p>
        </p:txBody>
      </p:sp>
      <p:pic>
        <p:nvPicPr>
          <p:cNvPr id="379906" name="Picture 2"/>
          <p:cNvPicPr>
            <a:picLocks noChangeAspect="1" noChangeArrowheads="1"/>
          </p:cNvPicPr>
          <p:nvPr/>
        </p:nvPicPr>
        <p:blipFill>
          <a:blip r:embed="rId3" cstate="print"/>
          <a:srcRect/>
          <a:stretch>
            <a:fillRect/>
          </a:stretch>
        </p:blipFill>
        <p:spPr bwMode="auto">
          <a:xfrm>
            <a:off x="0" y="1066800"/>
            <a:ext cx="8740036" cy="33718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cstate="print"/>
          <a:srcRect/>
          <a:stretch>
            <a:fillRect/>
          </a:stretch>
        </p:blipFill>
        <p:spPr bwMode="auto">
          <a:xfrm>
            <a:off x="58313" y="2819400"/>
            <a:ext cx="9314287" cy="4038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Quartiles?</a:t>
            </a:r>
          </a:p>
        </p:txBody>
      </p:sp>
      <p:sp>
        <p:nvSpPr>
          <p:cNvPr id="3" name="Content Placeholder 2"/>
          <p:cNvSpPr>
            <a:spLocks noGrp="1"/>
          </p:cNvSpPr>
          <p:nvPr>
            <p:ph idx="1"/>
          </p:nvPr>
        </p:nvSpPr>
        <p:spPr>
          <a:xfrm>
            <a:off x="457200" y="1600200"/>
            <a:ext cx="8229600" cy="4800600"/>
          </a:xfrm>
        </p:spPr>
        <p:txBody>
          <a:bodyPr/>
          <a:lstStyle/>
          <a:p>
            <a:r>
              <a:rPr lang="en-US" b="1" dirty="0">
                <a:solidFill>
                  <a:srgbClr val="00B050"/>
                </a:solidFill>
              </a:rPr>
              <a:t>=QUARTILE(d-sub-i,1) = 25% quartile = -9 </a:t>
            </a:r>
          </a:p>
          <a:p>
            <a:r>
              <a:rPr lang="en-US" b="1" dirty="0">
                <a:solidFill>
                  <a:srgbClr val="00B050"/>
                </a:solidFill>
              </a:rPr>
              <a:t>=QUARTILE(d-sub-i,3) = 75% quartile = -5</a:t>
            </a:r>
          </a:p>
        </p:txBody>
      </p:sp>
      <p:cxnSp>
        <p:nvCxnSpPr>
          <p:cNvPr id="6" name="Straight Connector 5"/>
          <p:cNvCxnSpPr/>
          <p:nvPr/>
        </p:nvCxnSpPr>
        <p:spPr>
          <a:xfrm flipV="1">
            <a:off x="3200400" y="2895600"/>
            <a:ext cx="0" cy="3962400"/>
          </a:xfrm>
          <a:prstGeom prst="line">
            <a:avLst/>
          </a:prstGeom>
          <a:ln w="57150">
            <a:solidFill>
              <a:schemeClr val="accent3">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828800" y="2819400"/>
            <a:ext cx="0" cy="3962400"/>
          </a:xfrm>
          <a:prstGeom prst="line">
            <a:avLst/>
          </a:prstGeom>
          <a:ln w="57150">
            <a:solidFill>
              <a:srgbClr val="7030A0"/>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of Bias:</a:t>
            </a:r>
          </a:p>
        </p:txBody>
      </p:sp>
      <p:sp>
        <p:nvSpPr>
          <p:cNvPr id="3" name="Content Placeholder 2"/>
          <p:cNvSpPr>
            <a:spLocks noGrp="1"/>
          </p:cNvSpPr>
          <p:nvPr>
            <p:ph idx="1"/>
          </p:nvPr>
        </p:nvSpPr>
        <p:spPr/>
        <p:txBody>
          <a:bodyPr/>
          <a:lstStyle/>
          <a:p>
            <a:r>
              <a:rPr lang="en-US" dirty="0"/>
              <a:t>Both quartiles are negative</a:t>
            </a:r>
          </a:p>
          <a:p>
            <a:r>
              <a:rPr lang="en-US" dirty="0"/>
              <a:t>Bias is negative 8.98 = </a:t>
            </a:r>
            <a:r>
              <a:rPr lang="en-US" b="1" dirty="0">
                <a:solidFill>
                  <a:schemeClr val="accent3">
                    <a:lumMod val="50000"/>
                  </a:schemeClr>
                </a:solidFill>
              </a:rPr>
              <a:t>-8.98</a:t>
            </a:r>
          </a:p>
          <a:p>
            <a:r>
              <a:rPr lang="en-US" dirty="0"/>
              <a:t>Agrees with DASC:</a:t>
            </a:r>
          </a:p>
        </p:txBody>
      </p:sp>
      <p:pic>
        <p:nvPicPr>
          <p:cNvPr id="339970" name="Picture 2"/>
          <p:cNvPicPr>
            <a:picLocks noChangeAspect="1" noChangeArrowheads="1"/>
          </p:cNvPicPr>
          <p:nvPr/>
        </p:nvPicPr>
        <p:blipFill>
          <a:blip r:embed="rId3" cstate="print"/>
          <a:srcRect/>
          <a:stretch>
            <a:fillRect/>
          </a:stretch>
        </p:blipFill>
        <p:spPr bwMode="auto">
          <a:xfrm>
            <a:off x="533400" y="3276600"/>
            <a:ext cx="7924800" cy="32385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DASC bias in cell k13:</a:t>
            </a:r>
          </a:p>
        </p:txBody>
      </p:sp>
      <p:sp>
        <p:nvSpPr>
          <p:cNvPr id="3" name="Content Placeholder 2"/>
          <p:cNvSpPr>
            <a:spLocks noGrp="1"/>
          </p:cNvSpPr>
          <p:nvPr>
            <p:ph idx="1"/>
          </p:nvPr>
        </p:nvSpPr>
        <p:spPr/>
        <p:txBody>
          <a:bodyPr/>
          <a:lstStyle/>
          <a:p>
            <a:endParaRPr lang="en-US"/>
          </a:p>
        </p:txBody>
      </p:sp>
      <p:pic>
        <p:nvPicPr>
          <p:cNvPr id="340994" name="Picture 2"/>
          <p:cNvPicPr>
            <a:picLocks noChangeAspect="1" noChangeArrowheads="1"/>
          </p:cNvPicPr>
          <p:nvPr/>
        </p:nvPicPr>
        <p:blipFill>
          <a:blip r:embed="rId3" cstate="print"/>
          <a:srcRect/>
          <a:stretch>
            <a:fillRect/>
          </a:stretch>
        </p:blipFill>
        <p:spPr bwMode="auto">
          <a:xfrm>
            <a:off x="-381000" y="1371600"/>
            <a:ext cx="9479881" cy="5486400"/>
          </a:xfrm>
          <a:prstGeom prst="rect">
            <a:avLst/>
          </a:prstGeom>
          <a:noFill/>
          <a:ln w="9525">
            <a:noFill/>
            <a:miter lim="800000"/>
            <a:headEnd/>
            <a:tailEnd/>
          </a:ln>
        </p:spPr>
      </p:pic>
      <p:sp>
        <p:nvSpPr>
          <p:cNvPr id="5" name="Freeform 4"/>
          <p:cNvSpPr/>
          <p:nvPr/>
        </p:nvSpPr>
        <p:spPr>
          <a:xfrm>
            <a:off x="4666593" y="5486401"/>
            <a:ext cx="2790497" cy="1198634"/>
          </a:xfrm>
          <a:custGeom>
            <a:avLst/>
            <a:gdLst>
              <a:gd name="connsiteX0" fmla="*/ 1560786 w 2790497"/>
              <a:gd name="connsiteY0" fmla="*/ 63062 h 1955380"/>
              <a:gd name="connsiteX1" fmla="*/ 1403131 w 2790497"/>
              <a:gd name="connsiteY1" fmla="*/ 47297 h 1955380"/>
              <a:gd name="connsiteX2" fmla="*/ 1292773 w 2790497"/>
              <a:gd name="connsiteY2" fmla="*/ 31531 h 1955380"/>
              <a:gd name="connsiteX3" fmla="*/ 930166 w 2790497"/>
              <a:gd name="connsiteY3" fmla="*/ 0 h 1955380"/>
              <a:gd name="connsiteX4" fmla="*/ 725214 w 2790497"/>
              <a:gd name="connsiteY4" fmla="*/ 15766 h 1955380"/>
              <a:gd name="connsiteX5" fmla="*/ 677917 w 2790497"/>
              <a:gd name="connsiteY5" fmla="*/ 31531 h 1955380"/>
              <a:gd name="connsiteX6" fmla="*/ 536028 w 2790497"/>
              <a:gd name="connsiteY6" fmla="*/ 63062 h 1955380"/>
              <a:gd name="connsiteX7" fmla="*/ 457200 w 2790497"/>
              <a:gd name="connsiteY7" fmla="*/ 94593 h 1955380"/>
              <a:gd name="connsiteX8" fmla="*/ 362607 w 2790497"/>
              <a:gd name="connsiteY8" fmla="*/ 126124 h 1955380"/>
              <a:gd name="connsiteX9" fmla="*/ 315310 w 2790497"/>
              <a:gd name="connsiteY9" fmla="*/ 173421 h 1955380"/>
              <a:gd name="connsiteX10" fmla="*/ 204952 w 2790497"/>
              <a:gd name="connsiteY10" fmla="*/ 220717 h 1955380"/>
              <a:gd name="connsiteX11" fmla="*/ 157655 w 2790497"/>
              <a:gd name="connsiteY11" fmla="*/ 283779 h 1955380"/>
              <a:gd name="connsiteX12" fmla="*/ 94593 w 2790497"/>
              <a:gd name="connsiteY12" fmla="*/ 331076 h 1955380"/>
              <a:gd name="connsiteX13" fmla="*/ 31531 w 2790497"/>
              <a:gd name="connsiteY13" fmla="*/ 425669 h 1955380"/>
              <a:gd name="connsiteX14" fmla="*/ 0 w 2790497"/>
              <a:gd name="connsiteY14" fmla="*/ 536028 h 1955380"/>
              <a:gd name="connsiteX15" fmla="*/ 15766 w 2790497"/>
              <a:gd name="connsiteY15" fmla="*/ 867104 h 1955380"/>
              <a:gd name="connsiteX16" fmla="*/ 31531 w 2790497"/>
              <a:gd name="connsiteY16" fmla="*/ 945931 h 1955380"/>
              <a:gd name="connsiteX17" fmla="*/ 63062 w 2790497"/>
              <a:gd name="connsiteY17" fmla="*/ 1008993 h 1955380"/>
              <a:gd name="connsiteX18" fmla="*/ 78828 w 2790497"/>
              <a:gd name="connsiteY18" fmla="*/ 1056290 h 1955380"/>
              <a:gd name="connsiteX19" fmla="*/ 141890 w 2790497"/>
              <a:gd name="connsiteY19" fmla="*/ 1166648 h 1955380"/>
              <a:gd name="connsiteX20" fmla="*/ 189186 w 2790497"/>
              <a:gd name="connsiteY20" fmla="*/ 1198179 h 1955380"/>
              <a:gd name="connsiteX21" fmla="*/ 283779 w 2790497"/>
              <a:gd name="connsiteY21" fmla="*/ 1308538 h 1955380"/>
              <a:gd name="connsiteX22" fmla="*/ 346841 w 2790497"/>
              <a:gd name="connsiteY22" fmla="*/ 1403131 h 1955380"/>
              <a:gd name="connsiteX23" fmla="*/ 378373 w 2790497"/>
              <a:gd name="connsiteY23" fmla="*/ 1434662 h 1955380"/>
              <a:gd name="connsiteX24" fmla="*/ 425669 w 2790497"/>
              <a:gd name="connsiteY24" fmla="*/ 1497724 h 1955380"/>
              <a:gd name="connsiteX25" fmla="*/ 567559 w 2790497"/>
              <a:gd name="connsiteY25" fmla="*/ 1592317 h 1955380"/>
              <a:gd name="connsiteX26" fmla="*/ 614855 w 2790497"/>
              <a:gd name="connsiteY26" fmla="*/ 1608083 h 1955380"/>
              <a:gd name="connsiteX27" fmla="*/ 677917 w 2790497"/>
              <a:gd name="connsiteY27" fmla="*/ 1639614 h 1955380"/>
              <a:gd name="connsiteX28" fmla="*/ 772510 w 2790497"/>
              <a:gd name="connsiteY28" fmla="*/ 1655379 h 1955380"/>
              <a:gd name="connsiteX29" fmla="*/ 867104 w 2790497"/>
              <a:gd name="connsiteY29" fmla="*/ 1702676 h 1955380"/>
              <a:gd name="connsiteX30" fmla="*/ 914400 w 2790497"/>
              <a:gd name="connsiteY30" fmla="*/ 1718442 h 1955380"/>
              <a:gd name="connsiteX31" fmla="*/ 1103586 w 2790497"/>
              <a:gd name="connsiteY31" fmla="*/ 1765738 h 1955380"/>
              <a:gd name="connsiteX32" fmla="*/ 1182414 w 2790497"/>
              <a:gd name="connsiteY32" fmla="*/ 1797269 h 1955380"/>
              <a:gd name="connsiteX33" fmla="*/ 1277007 w 2790497"/>
              <a:gd name="connsiteY33" fmla="*/ 1828800 h 1955380"/>
              <a:gd name="connsiteX34" fmla="*/ 1450428 w 2790497"/>
              <a:gd name="connsiteY34" fmla="*/ 1844566 h 1955380"/>
              <a:gd name="connsiteX35" fmla="*/ 1623848 w 2790497"/>
              <a:gd name="connsiteY35" fmla="*/ 1876097 h 1955380"/>
              <a:gd name="connsiteX36" fmla="*/ 1686910 w 2790497"/>
              <a:gd name="connsiteY36" fmla="*/ 1891862 h 1955380"/>
              <a:gd name="connsiteX37" fmla="*/ 1891862 w 2790497"/>
              <a:gd name="connsiteY37" fmla="*/ 1907628 h 1955380"/>
              <a:gd name="connsiteX38" fmla="*/ 2144110 w 2790497"/>
              <a:gd name="connsiteY38" fmla="*/ 1923393 h 1955380"/>
              <a:gd name="connsiteX39" fmla="*/ 2380593 w 2790497"/>
              <a:gd name="connsiteY39" fmla="*/ 1891862 h 1955380"/>
              <a:gd name="connsiteX40" fmla="*/ 2427890 w 2790497"/>
              <a:gd name="connsiteY40" fmla="*/ 1876097 h 1955380"/>
              <a:gd name="connsiteX41" fmla="*/ 2459421 w 2790497"/>
              <a:gd name="connsiteY41" fmla="*/ 1828800 h 1955380"/>
              <a:gd name="connsiteX42" fmla="*/ 2506717 w 2790497"/>
              <a:gd name="connsiteY42" fmla="*/ 1797269 h 1955380"/>
              <a:gd name="connsiteX43" fmla="*/ 2617076 w 2790497"/>
              <a:gd name="connsiteY43" fmla="*/ 1686911 h 1955380"/>
              <a:gd name="connsiteX44" fmla="*/ 2648607 w 2790497"/>
              <a:gd name="connsiteY44" fmla="*/ 1639614 h 1955380"/>
              <a:gd name="connsiteX45" fmla="*/ 2727435 w 2790497"/>
              <a:gd name="connsiteY45" fmla="*/ 1545021 h 1955380"/>
              <a:gd name="connsiteX46" fmla="*/ 2743200 w 2790497"/>
              <a:gd name="connsiteY46" fmla="*/ 1481959 h 1955380"/>
              <a:gd name="connsiteX47" fmla="*/ 2774731 w 2790497"/>
              <a:gd name="connsiteY47" fmla="*/ 1387366 h 1955380"/>
              <a:gd name="connsiteX48" fmla="*/ 2790497 w 2790497"/>
              <a:gd name="connsiteY48" fmla="*/ 1213945 h 1955380"/>
              <a:gd name="connsiteX49" fmla="*/ 2774731 w 2790497"/>
              <a:gd name="connsiteY49" fmla="*/ 772511 h 1955380"/>
              <a:gd name="connsiteX50" fmla="*/ 2758966 w 2790497"/>
              <a:gd name="connsiteY50" fmla="*/ 725214 h 1955380"/>
              <a:gd name="connsiteX51" fmla="*/ 2743200 w 2790497"/>
              <a:gd name="connsiteY51" fmla="*/ 662152 h 1955380"/>
              <a:gd name="connsiteX52" fmla="*/ 2711669 w 2790497"/>
              <a:gd name="connsiteY52" fmla="*/ 567559 h 1955380"/>
              <a:gd name="connsiteX53" fmla="*/ 2680138 w 2790497"/>
              <a:gd name="connsiteY53" fmla="*/ 472966 h 1955380"/>
              <a:gd name="connsiteX54" fmla="*/ 2617076 w 2790497"/>
              <a:gd name="connsiteY54" fmla="*/ 378373 h 1955380"/>
              <a:gd name="connsiteX55" fmla="*/ 2554014 w 2790497"/>
              <a:gd name="connsiteY55" fmla="*/ 299545 h 1955380"/>
              <a:gd name="connsiteX56" fmla="*/ 2522483 w 2790497"/>
              <a:gd name="connsiteY56" fmla="*/ 252248 h 1955380"/>
              <a:gd name="connsiteX57" fmla="*/ 2427890 w 2790497"/>
              <a:gd name="connsiteY57" fmla="*/ 204952 h 1955380"/>
              <a:gd name="connsiteX58" fmla="*/ 2317531 w 2790497"/>
              <a:gd name="connsiteY58" fmla="*/ 141890 h 1955380"/>
              <a:gd name="connsiteX59" fmla="*/ 2175641 w 2790497"/>
              <a:gd name="connsiteY59" fmla="*/ 78828 h 1955380"/>
              <a:gd name="connsiteX60" fmla="*/ 2112579 w 2790497"/>
              <a:gd name="connsiteY60" fmla="*/ 47297 h 1955380"/>
              <a:gd name="connsiteX61" fmla="*/ 1986455 w 2790497"/>
              <a:gd name="connsiteY61" fmla="*/ 31531 h 1955380"/>
              <a:gd name="connsiteX62" fmla="*/ 1813035 w 2790497"/>
              <a:gd name="connsiteY62" fmla="*/ 0 h 1955380"/>
              <a:gd name="connsiteX63" fmla="*/ 1608083 w 2790497"/>
              <a:gd name="connsiteY63" fmla="*/ 15766 h 1955380"/>
              <a:gd name="connsiteX64" fmla="*/ 1560786 w 2790497"/>
              <a:gd name="connsiteY64" fmla="*/ 63062 h 195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790497" h="1955380">
                <a:moveTo>
                  <a:pt x="1560786" y="63062"/>
                </a:moveTo>
                <a:cubicBezTo>
                  <a:pt x="1526627" y="68317"/>
                  <a:pt x="1455583" y="53468"/>
                  <a:pt x="1403131" y="47297"/>
                </a:cubicBezTo>
                <a:cubicBezTo>
                  <a:pt x="1366226" y="42955"/>
                  <a:pt x="1329748" y="35229"/>
                  <a:pt x="1292773" y="31531"/>
                </a:cubicBezTo>
                <a:cubicBezTo>
                  <a:pt x="1172050" y="19459"/>
                  <a:pt x="930166" y="0"/>
                  <a:pt x="930166" y="0"/>
                </a:cubicBezTo>
                <a:cubicBezTo>
                  <a:pt x="861849" y="5255"/>
                  <a:pt x="793204" y="7267"/>
                  <a:pt x="725214" y="15766"/>
                </a:cubicBezTo>
                <a:cubicBezTo>
                  <a:pt x="708724" y="17827"/>
                  <a:pt x="694039" y="27500"/>
                  <a:pt x="677917" y="31531"/>
                </a:cubicBezTo>
                <a:cubicBezTo>
                  <a:pt x="627952" y="44022"/>
                  <a:pt x="584567" y="46882"/>
                  <a:pt x="536028" y="63062"/>
                </a:cubicBezTo>
                <a:cubicBezTo>
                  <a:pt x="509180" y="72011"/>
                  <a:pt x="483796" y="84922"/>
                  <a:pt x="457200" y="94593"/>
                </a:cubicBezTo>
                <a:cubicBezTo>
                  <a:pt x="425964" y="105951"/>
                  <a:pt x="362607" y="126124"/>
                  <a:pt x="362607" y="126124"/>
                </a:cubicBezTo>
                <a:cubicBezTo>
                  <a:pt x="346841" y="141890"/>
                  <a:pt x="334668" y="162359"/>
                  <a:pt x="315310" y="173421"/>
                </a:cubicBezTo>
                <a:cubicBezTo>
                  <a:pt x="230882" y="221665"/>
                  <a:pt x="272886" y="152783"/>
                  <a:pt x="204952" y="220717"/>
                </a:cubicBezTo>
                <a:cubicBezTo>
                  <a:pt x="186372" y="239297"/>
                  <a:pt x="176235" y="265199"/>
                  <a:pt x="157655" y="283779"/>
                </a:cubicBezTo>
                <a:cubicBezTo>
                  <a:pt x="139075" y="302359"/>
                  <a:pt x="112050" y="311437"/>
                  <a:pt x="94593" y="331076"/>
                </a:cubicBezTo>
                <a:cubicBezTo>
                  <a:pt x="69417" y="359400"/>
                  <a:pt x="31531" y="425669"/>
                  <a:pt x="31531" y="425669"/>
                </a:cubicBezTo>
                <a:cubicBezTo>
                  <a:pt x="24098" y="447970"/>
                  <a:pt x="0" y="516236"/>
                  <a:pt x="0" y="536028"/>
                </a:cubicBezTo>
                <a:cubicBezTo>
                  <a:pt x="0" y="646512"/>
                  <a:pt x="7292" y="756946"/>
                  <a:pt x="15766" y="867104"/>
                </a:cubicBezTo>
                <a:cubicBezTo>
                  <a:pt x="17821" y="893821"/>
                  <a:pt x="23057" y="920510"/>
                  <a:pt x="31531" y="945931"/>
                </a:cubicBezTo>
                <a:cubicBezTo>
                  <a:pt x="38963" y="968227"/>
                  <a:pt x="53804" y="987391"/>
                  <a:pt x="63062" y="1008993"/>
                </a:cubicBezTo>
                <a:cubicBezTo>
                  <a:pt x="69608" y="1024268"/>
                  <a:pt x="72282" y="1041015"/>
                  <a:pt x="78828" y="1056290"/>
                </a:cubicBezTo>
                <a:cubicBezTo>
                  <a:pt x="88102" y="1077930"/>
                  <a:pt x="122098" y="1146856"/>
                  <a:pt x="141890" y="1166648"/>
                </a:cubicBezTo>
                <a:cubicBezTo>
                  <a:pt x="155288" y="1180046"/>
                  <a:pt x="173421" y="1187669"/>
                  <a:pt x="189186" y="1198179"/>
                </a:cubicBezTo>
                <a:cubicBezTo>
                  <a:pt x="263848" y="1347505"/>
                  <a:pt x="166832" y="1176973"/>
                  <a:pt x="283779" y="1308538"/>
                </a:cubicBezTo>
                <a:cubicBezTo>
                  <a:pt x="308955" y="1336861"/>
                  <a:pt x="320044" y="1376335"/>
                  <a:pt x="346841" y="1403131"/>
                </a:cubicBezTo>
                <a:cubicBezTo>
                  <a:pt x="357352" y="1413641"/>
                  <a:pt x="368857" y="1423243"/>
                  <a:pt x="378373" y="1434662"/>
                </a:cubicBezTo>
                <a:cubicBezTo>
                  <a:pt x="395194" y="1454848"/>
                  <a:pt x="406030" y="1480267"/>
                  <a:pt x="425669" y="1497724"/>
                </a:cubicBezTo>
                <a:cubicBezTo>
                  <a:pt x="425672" y="1497727"/>
                  <a:pt x="543909" y="1576550"/>
                  <a:pt x="567559" y="1592317"/>
                </a:cubicBezTo>
                <a:cubicBezTo>
                  <a:pt x="581386" y="1601535"/>
                  <a:pt x="599581" y="1601537"/>
                  <a:pt x="614855" y="1608083"/>
                </a:cubicBezTo>
                <a:cubicBezTo>
                  <a:pt x="636457" y="1617341"/>
                  <a:pt x="655406" y="1632861"/>
                  <a:pt x="677917" y="1639614"/>
                </a:cubicBezTo>
                <a:cubicBezTo>
                  <a:pt x="708535" y="1648799"/>
                  <a:pt x="740979" y="1650124"/>
                  <a:pt x="772510" y="1655379"/>
                </a:cubicBezTo>
                <a:cubicBezTo>
                  <a:pt x="891389" y="1695006"/>
                  <a:pt x="744859" y="1641553"/>
                  <a:pt x="867104" y="1702676"/>
                </a:cubicBezTo>
                <a:cubicBezTo>
                  <a:pt x="881968" y="1710108"/>
                  <a:pt x="898343" y="1714160"/>
                  <a:pt x="914400" y="1718442"/>
                </a:cubicBezTo>
                <a:cubicBezTo>
                  <a:pt x="977208" y="1735191"/>
                  <a:pt x="1040524" y="1749973"/>
                  <a:pt x="1103586" y="1765738"/>
                </a:cubicBezTo>
                <a:cubicBezTo>
                  <a:pt x="1131041" y="1772602"/>
                  <a:pt x="1155818" y="1787598"/>
                  <a:pt x="1182414" y="1797269"/>
                </a:cubicBezTo>
                <a:cubicBezTo>
                  <a:pt x="1213650" y="1808627"/>
                  <a:pt x="1245476" y="1818290"/>
                  <a:pt x="1277007" y="1828800"/>
                </a:cubicBezTo>
                <a:cubicBezTo>
                  <a:pt x="1332074" y="1847156"/>
                  <a:pt x="1392621" y="1839311"/>
                  <a:pt x="1450428" y="1844566"/>
                </a:cubicBezTo>
                <a:cubicBezTo>
                  <a:pt x="1551902" y="1878390"/>
                  <a:pt x="1445583" y="1846386"/>
                  <a:pt x="1623848" y="1876097"/>
                </a:cubicBezTo>
                <a:cubicBezTo>
                  <a:pt x="1645221" y="1879659"/>
                  <a:pt x="1665391" y="1889330"/>
                  <a:pt x="1686910" y="1891862"/>
                </a:cubicBezTo>
                <a:cubicBezTo>
                  <a:pt x="1754960" y="1899868"/>
                  <a:pt x="1823545" y="1902373"/>
                  <a:pt x="1891862" y="1907628"/>
                </a:cubicBezTo>
                <a:cubicBezTo>
                  <a:pt x="2035119" y="1955380"/>
                  <a:pt x="1955671" y="1943229"/>
                  <a:pt x="2144110" y="1923393"/>
                </a:cubicBezTo>
                <a:cubicBezTo>
                  <a:pt x="2209021" y="1916560"/>
                  <a:pt x="2312110" y="1907080"/>
                  <a:pt x="2380593" y="1891862"/>
                </a:cubicBezTo>
                <a:cubicBezTo>
                  <a:pt x="2396816" y="1888257"/>
                  <a:pt x="2412124" y="1881352"/>
                  <a:pt x="2427890" y="1876097"/>
                </a:cubicBezTo>
                <a:cubicBezTo>
                  <a:pt x="2438400" y="1860331"/>
                  <a:pt x="2446023" y="1842198"/>
                  <a:pt x="2459421" y="1828800"/>
                </a:cubicBezTo>
                <a:cubicBezTo>
                  <a:pt x="2472819" y="1815402"/>
                  <a:pt x="2494240" y="1811529"/>
                  <a:pt x="2506717" y="1797269"/>
                </a:cubicBezTo>
                <a:cubicBezTo>
                  <a:pt x="2610884" y="1678220"/>
                  <a:pt x="2519844" y="1719320"/>
                  <a:pt x="2617076" y="1686911"/>
                </a:cubicBezTo>
                <a:cubicBezTo>
                  <a:pt x="2627586" y="1671145"/>
                  <a:pt x="2636477" y="1654170"/>
                  <a:pt x="2648607" y="1639614"/>
                </a:cubicBezTo>
                <a:cubicBezTo>
                  <a:pt x="2749769" y="1518219"/>
                  <a:pt x="2649146" y="1662453"/>
                  <a:pt x="2727435" y="1545021"/>
                </a:cubicBezTo>
                <a:cubicBezTo>
                  <a:pt x="2732690" y="1524000"/>
                  <a:pt x="2736974" y="1502713"/>
                  <a:pt x="2743200" y="1481959"/>
                </a:cubicBezTo>
                <a:cubicBezTo>
                  <a:pt x="2752750" y="1450124"/>
                  <a:pt x="2774731" y="1387366"/>
                  <a:pt x="2774731" y="1387366"/>
                </a:cubicBezTo>
                <a:cubicBezTo>
                  <a:pt x="2779986" y="1329559"/>
                  <a:pt x="2790497" y="1271990"/>
                  <a:pt x="2790497" y="1213945"/>
                </a:cubicBezTo>
                <a:cubicBezTo>
                  <a:pt x="2790497" y="1066707"/>
                  <a:pt x="2784211" y="919444"/>
                  <a:pt x="2774731" y="772511"/>
                </a:cubicBezTo>
                <a:cubicBezTo>
                  <a:pt x="2773661" y="755927"/>
                  <a:pt x="2763531" y="741193"/>
                  <a:pt x="2758966" y="725214"/>
                </a:cubicBezTo>
                <a:cubicBezTo>
                  <a:pt x="2753013" y="704380"/>
                  <a:pt x="2749426" y="682906"/>
                  <a:pt x="2743200" y="662152"/>
                </a:cubicBezTo>
                <a:cubicBezTo>
                  <a:pt x="2733649" y="630317"/>
                  <a:pt x="2722179" y="599090"/>
                  <a:pt x="2711669" y="567559"/>
                </a:cubicBezTo>
                <a:lnTo>
                  <a:pt x="2680138" y="472966"/>
                </a:lnTo>
                <a:cubicBezTo>
                  <a:pt x="2668154" y="437015"/>
                  <a:pt x="2638097" y="409904"/>
                  <a:pt x="2617076" y="378373"/>
                </a:cubicBezTo>
                <a:cubicBezTo>
                  <a:pt x="2556155" y="286992"/>
                  <a:pt x="2659789" y="370062"/>
                  <a:pt x="2554014" y="299545"/>
                </a:cubicBezTo>
                <a:cubicBezTo>
                  <a:pt x="2543504" y="283779"/>
                  <a:pt x="2535881" y="265646"/>
                  <a:pt x="2522483" y="252248"/>
                </a:cubicBezTo>
                <a:cubicBezTo>
                  <a:pt x="2491921" y="221686"/>
                  <a:pt x="2466357" y="217774"/>
                  <a:pt x="2427890" y="204952"/>
                </a:cubicBezTo>
                <a:cubicBezTo>
                  <a:pt x="2275402" y="90585"/>
                  <a:pt x="2437905" y="202077"/>
                  <a:pt x="2317531" y="141890"/>
                </a:cubicBezTo>
                <a:cubicBezTo>
                  <a:pt x="2167623" y="66937"/>
                  <a:pt x="2419696" y="160179"/>
                  <a:pt x="2175641" y="78828"/>
                </a:cubicBezTo>
                <a:cubicBezTo>
                  <a:pt x="2153345" y="71396"/>
                  <a:pt x="2135379" y="52997"/>
                  <a:pt x="2112579" y="47297"/>
                </a:cubicBezTo>
                <a:cubicBezTo>
                  <a:pt x="2071476" y="37021"/>
                  <a:pt x="2028496" y="36786"/>
                  <a:pt x="1986455" y="31531"/>
                </a:cubicBezTo>
                <a:cubicBezTo>
                  <a:pt x="1919942" y="9360"/>
                  <a:pt x="1902166" y="0"/>
                  <a:pt x="1813035" y="0"/>
                </a:cubicBezTo>
                <a:cubicBezTo>
                  <a:pt x="1744516" y="0"/>
                  <a:pt x="1676400" y="10511"/>
                  <a:pt x="1608083" y="15766"/>
                </a:cubicBezTo>
                <a:cubicBezTo>
                  <a:pt x="1573228" y="120330"/>
                  <a:pt x="1594945" y="57807"/>
                  <a:pt x="1560786" y="63062"/>
                </a:cubicBezTo>
                <a:close/>
              </a:path>
            </a:pathLst>
          </a:custGeom>
          <a:noFill/>
          <a:ln w="762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fontScale="90000"/>
          </a:bodyPr>
          <a:lstStyle/>
          <a:p>
            <a:r>
              <a:rPr lang="en-US" sz="3600" dirty="0"/>
              <a:t>Does this match AQS standard report AMP256 ?:</a:t>
            </a:r>
          </a:p>
        </p:txBody>
      </p:sp>
      <p:sp>
        <p:nvSpPr>
          <p:cNvPr id="4" name="TextBox 3"/>
          <p:cNvSpPr txBox="1"/>
          <p:nvPr/>
        </p:nvSpPr>
        <p:spPr>
          <a:xfrm>
            <a:off x="304800" y="4800600"/>
            <a:ext cx="8610600" cy="1815882"/>
          </a:xfrm>
          <a:prstGeom prst="rect">
            <a:avLst/>
          </a:prstGeom>
          <a:noFill/>
        </p:spPr>
        <p:txBody>
          <a:bodyPr wrap="square" rtlCol="0">
            <a:spAutoFit/>
          </a:bodyPr>
          <a:lstStyle/>
          <a:p>
            <a:r>
              <a:rPr lang="en-US" sz="4000" dirty="0"/>
              <a:t>Bias UB </a:t>
            </a:r>
            <a:r>
              <a:rPr lang="en-US" sz="3200" i="1" dirty="0"/>
              <a:t>(upper bound of bias) </a:t>
            </a:r>
            <a:r>
              <a:rPr lang="en-US" sz="4000" dirty="0"/>
              <a:t>= -8.98</a:t>
            </a:r>
          </a:p>
          <a:p>
            <a:pPr algn="ctr"/>
            <a:r>
              <a:rPr lang="en-US" sz="3600" i="1" dirty="0"/>
              <a:t>(goal is upper 95 percent confidence limit for the absolute bias of 7 percent)</a:t>
            </a:r>
          </a:p>
        </p:txBody>
      </p:sp>
      <p:pic>
        <p:nvPicPr>
          <p:cNvPr id="323585" name="Picture 1"/>
          <p:cNvPicPr>
            <a:picLocks noChangeAspect="1" noChangeArrowheads="1"/>
          </p:cNvPicPr>
          <p:nvPr/>
        </p:nvPicPr>
        <p:blipFill>
          <a:blip r:embed="rId3" cstate="print"/>
          <a:srcRect/>
          <a:stretch>
            <a:fillRect/>
          </a:stretch>
        </p:blipFill>
        <p:spPr bwMode="auto">
          <a:xfrm>
            <a:off x="-609600" y="1066800"/>
            <a:ext cx="9753600" cy="3200400"/>
          </a:xfrm>
          <a:prstGeom prst="rect">
            <a:avLst/>
          </a:prstGeom>
          <a:noFill/>
          <a:ln w="9525">
            <a:noFill/>
            <a:miter lim="800000"/>
            <a:headEnd/>
            <a:tailEnd/>
          </a:ln>
        </p:spPr>
      </p:pic>
      <p:sp>
        <p:nvSpPr>
          <p:cNvPr id="7" name="Freeform 6"/>
          <p:cNvSpPr/>
          <p:nvPr/>
        </p:nvSpPr>
        <p:spPr>
          <a:xfrm>
            <a:off x="7620000" y="2590800"/>
            <a:ext cx="1524000" cy="1884434"/>
          </a:xfrm>
          <a:custGeom>
            <a:avLst/>
            <a:gdLst>
              <a:gd name="connsiteX0" fmla="*/ 1560786 w 2790497"/>
              <a:gd name="connsiteY0" fmla="*/ 63062 h 1955380"/>
              <a:gd name="connsiteX1" fmla="*/ 1403131 w 2790497"/>
              <a:gd name="connsiteY1" fmla="*/ 47297 h 1955380"/>
              <a:gd name="connsiteX2" fmla="*/ 1292773 w 2790497"/>
              <a:gd name="connsiteY2" fmla="*/ 31531 h 1955380"/>
              <a:gd name="connsiteX3" fmla="*/ 930166 w 2790497"/>
              <a:gd name="connsiteY3" fmla="*/ 0 h 1955380"/>
              <a:gd name="connsiteX4" fmla="*/ 725214 w 2790497"/>
              <a:gd name="connsiteY4" fmla="*/ 15766 h 1955380"/>
              <a:gd name="connsiteX5" fmla="*/ 677917 w 2790497"/>
              <a:gd name="connsiteY5" fmla="*/ 31531 h 1955380"/>
              <a:gd name="connsiteX6" fmla="*/ 536028 w 2790497"/>
              <a:gd name="connsiteY6" fmla="*/ 63062 h 1955380"/>
              <a:gd name="connsiteX7" fmla="*/ 457200 w 2790497"/>
              <a:gd name="connsiteY7" fmla="*/ 94593 h 1955380"/>
              <a:gd name="connsiteX8" fmla="*/ 362607 w 2790497"/>
              <a:gd name="connsiteY8" fmla="*/ 126124 h 1955380"/>
              <a:gd name="connsiteX9" fmla="*/ 315310 w 2790497"/>
              <a:gd name="connsiteY9" fmla="*/ 173421 h 1955380"/>
              <a:gd name="connsiteX10" fmla="*/ 204952 w 2790497"/>
              <a:gd name="connsiteY10" fmla="*/ 220717 h 1955380"/>
              <a:gd name="connsiteX11" fmla="*/ 157655 w 2790497"/>
              <a:gd name="connsiteY11" fmla="*/ 283779 h 1955380"/>
              <a:gd name="connsiteX12" fmla="*/ 94593 w 2790497"/>
              <a:gd name="connsiteY12" fmla="*/ 331076 h 1955380"/>
              <a:gd name="connsiteX13" fmla="*/ 31531 w 2790497"/>
              <a:gd name="connsiteY13" fmla="*/ 425669 h 1955380"/>
              <a:gd name="connsiteX14" fmla="*/ 0 w 2790497"/>
              <a:gd name="connsiteY14" fmla="*/ 536028 h 1955380"/>
              <a:gd name="connsiteX15" fmla="*/ 15766 w 2790497"/>
              <a:gd name="connsiteY15" fmla="*/ 867104 h 1955380"/>
              <a:gd name="connsiteX16" fmla="*/ 31531 w 2790497"/>
              <a:gd name="connsiteY16" fmla="*/ 945931 h 1955380"/>
              <a:gd name="connsiteX17" fmla="*/ 63062 w 2790497"/>
              <a:gd name="connsiteY17" fmla="*/ 1008993 h 1955380"/>
              <a:gd name="connsiteX18" fmla="*/ 78828 w 2790497"/>
              <a:gd name="connsiteY18" fmla="*/ 1056290 h 1955380"/>
              <a:gd name="connsiteX19" fmla="*/ 141890 w 2790497"/>
              <a:gd name="connsiteY19" fmla="*/ 1166648 h 1955380"/>
              <a:gd name="connsiteX20" fmla="*/ 189186 w 2790497"/>
              <a:gd name="connsiteY20" fmla="*/ 1198179 h 1955380"/>
              <a:gd name="connsiteX21" fmla="*/ 283779 w 2790497"/>
              <a:gd name="connsiteY21" fmla="*/ 1308538 h 1955380"/>
              <a:gd name="connsiteX22" fmla="*/ 346841 w 2790497"/>
              <a:gd name="connsiteY22" fmla="*/ 1403131 h 1955380"/>
              <a:gd name="connsiteX23" fmla="*/ 378373 w 2790497"/>
              <a:gd name="connsiteY23" fmla="*/ 1434662 h 1955380"/>
              <a:gd name="connsiteX24" fmla="*/ 425669 w 2790497"/>
              <a:gd name="connsiteY24" fmla="*/ 1497724 h 1955380"/>
              <a:gd name="connsiteX25" fmla="*/ 567559 w 2790497"/>
              <a:gd name="connsiteY25" fmla="*/ 1592317 h 1955380"/>
              <a:gd name="connsiteX26" fmla="*/ 614855 w 2790497"/>
              <a:gd name="connsiteY26" fmla="*/ 1608083 h 1955380"/>
              <a:gd name="connsiteX27" fmla="*/ 677917 w 2790497"/>
              <a:gd name="connsiteY27" fmla="*/ 1639614 h 1955380"/>
              <a:gd name="connsiteX28" fmla="*/ 772510 w 2790497"/>
              <a:gd name="connsiteY28" fmla="*/ 1655379 h 1955380"/>
              <a:gd name="connsiteX29" fmla="*/ 867104 w 2790497"/>
              <a:gd name="connsiteY29" fmla="*/ 1702676 h 1955380"/>
              <a:gd name="connsiteX30" fmla="*/ 914400 w 2790497"/>
              <a:gd name="connsiteY30" fmla="*/ 1718442 h 1955380"/>
              <a:gd name="connsiteX31" fmla="*/ 1103586 w 2790497"/>
              <a:gd name="connsiteY31" fmla="*/ 1765738 h 1955380"/>
              <a:gd name="connsiteX32" fmla="*/ 1182414 w 2790497"/>
              <a:gd name="connsiteY32" fmla="*/ 1797269 h 1955380"/>
              <a:gd name="connsiteX33" fmla="*/ 1277007 w 2790497"/>
              <a:gd name="connsiteY33" fmla="*/ 1828800 h 1955380"/>
              <a:gd name="connsiteX34" fmla="*/ 1450428 w 2790497"/>
              <a:gd name="connsiteY34" fmla="*/ 1844566 h 1955380"/>
              <a:gd name="connsiteX35" fmla="*/ 1623848 w 2790497"/>
              <a:gd name="connsiteY35" fmla="*/ 1876097 h 1955380"/>
              <a:gd name="connsiteX36" fmla="*/ 1686910 w 2790497"/>
              <a:gd name="connsiteY36" fmla="*/ 1891862 h 1955380"/>
              <a:gd name="connsiteX37" fmla="*/ 1891862 w 2790497"/>
              <a:gd name="connsiteY37" fmla="*/ 1907628 h 1955380"/>
              <a:gd name="connsiteX38" fmla="*/ 2144110 w 2790497"/>
              <a:gd name="connsiteY38" fmla="*/ 1923393 h 1955380"/>
              <a:gd name="connsiteX39" fmla="*/ 2380593 w 2790497"/>
              <a:gd name="connsiteY39" fmla="*/ 1891862 h 1955380"/>
              <a:gd name="connsiteX40" fmla="*/ 2427890 w 2790497"/>
              <a:gd name="connsiteY40" fmla="*/ 1876097 h 1955380"/>
              <a:gd name="connsiteX41" fmla="*/ 2459421 w 2790497"/>
              <a:gd name="connsiteY41" fmla="*/ 1828800 h 1955380"/>
              <a:gd name="connsiteX42" fmla="*/ 2506717 w 2790497"/>
              <a:gd name="connsiteY42" fmla="*/ 1797269 h 1955380"/>
              <a:gd name="connsiteX43" fmla="*/ 2617076 w 2790497"/>
              <a:gd name="connsiteY43" fmla="*/ 1686911 h 1955380"/>
              <a:gd name="connsiteX44" fmla="*/ 2648607 w 2790497"/>
              <a:gd name="connsiteY44" fmla="*/ 1639614 h 1955380"/>
              <a:gd name="connsiteX45" fmla="*/ 2727435 w 2790497"/>
              <a:gd name="connsiteY45" fmla="*/ 1545021 h 1955380"/>
              <a:gd name="connsiteX46" fmla="*/ 2743200 w 2790497"/>
              <a:gd name="connsiteY46" fmla="*/ 1481959 h 1955380"/>
              <a:gd name="connsiteX47" fmla="*/ 2774731 w 2790497"/>
              <a:gd name="connsiteY47" fmla="*/ 1387366 h 1955380"/>
              <a:gd name="connsiteX48" fmla="*/ 2790497 w 2790497"/>
              <a:gd name="connsiteY48" fmla="*/ 1213945 h 1955380"/>
              <a:gd name="connsiteX49" fmla="*/ 2774731 w 2790497"/>
              <a:gd name="connsiteY49" fmla="*/ 772511 h 1955380"/>
              <a:gd name="connsiteX50" fmla="*/ 2758966 w 2790497"/>
              <a:gd name="connsiteY50" fmla="*/ 725214 h 1955380"/>
              <a:gd name="connsiteX51" fmla="*/ 2743200 w 2790497"/>
              <a:gd name="connsiteY51" fmla="*/ 662152 h 1955380"/>
              <a:gd name="connsiteX52" fmla="*/ 2711669 w 2790497"/>
              <a:gd name="connsiteY52" fmla="*/ 567559 h 1955380"/>
              <a:gd name="connsiteX53" fmla="*/ 2680138 w 2790497"/>
              <a:gd name="connsiteY53" fmla="*/ 472966 h 1955380"/>
              <a:gd name="connsiteX54" fmla="*/ 2617076 w 2790497"/>
              <a:gd name="connsiteY54" fmla="*/ 378373 h 1955380"/>
              <a:gd name="connsiteX55" fmla="*/ 2554014 w 2790497"/>
              <a:gd name="connsiteY55" fmla="*/ 299545 h 1955380"/>
              <a:gd name="connsiteX56" fmla="*/ 2522483 w 2790497"/>
              <a:gd name="connsiteY56" fmla="*/ 252248 h 1955380"/>
              <a:gd name="connsiteX57" fmla="*/ 2427890 w 2790497"/>
              <a:gd name="connsiteY57" fmla="*/ 204952 h 1955380"/>
              <a:gd name="connsiteX58" fmla="*/ 2317531 w 2790497"/>
              <a:gd name="connsiteY58" fmla="*/ 141890 h 1955380"/>
              <a:gd name="connsiteX59" fmla="*/ 2175641 w 2790497"/>
              <a:gd name="connsiteY59" fmla="*/ 78828 h 1955380"/>
              <a:gd name="connsiteX60" fmla="*/ 2112579 w 2790497"/>
              <a:gd name="connsiteY60" fmla="*/ 47297 h 1955380"/>
              <a:gd name="connsiteX61" fmla="*/ 1986455 w 2790497"/>
              <a:gd name="connsiteY61" fmla="*/ 31531 h 1955380"/>
              <a:gd name="connsiteX62" fmla="*/ 1813035 w 2790497"/>
              <a:gd name="connsiteY62" fmla="*/ 0 h 1955380"/>
              <a:gd name="connsiteX63" fmla="*/ 1608083 w 2790497"/>
              <a:gd name="connsiteY63" fmla="*/ 15766 h 1955380"/>
              <a:gd name="connsiteX64" fmla="*/ 1560786 w 2790497"/>
              <a:gd name="connsiteY64" fmla="*/ 63062 h 195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790497" h="1955380">
                <a:moveTo>
                  <a:pt x="1560786" y="63062"/>
                </a:moveTo>
                <a:cubicBezTo>
                  <a:pt x="1526627" y="68317"/>
                  <a:pt x="1455583" y="53468"/>
                  <a:pt x="1403131" y="47297"/>
                </a:cubicBezTo>
                <a:cubicBezTo>
                  <a:pt x="1366226" y="42955"/>
                  <a:pt x="1329748" y="35229"/>
                  <a:pt x="1292773" y="31531"/>
                </a:cubicBezTo>
                <a:cubicBezTo>
                  <a:pt x="1172050" y="19459"/>
                  <a:pt x="930166" y="0"/>
                  <a:pt x="930166" y="0"/>
                </a:cubicBezTo>
                <a:cubicBezTo>
                  <a:pt x="861849" y="5255"/>
                  <a:pt x="793204" y="7267"/>
                  <a:pt x="725214" y="15766"/>
                </a:cubicBezTo>
                <a:cubicBezTo>
                  <a:pt x="708724" y="17827"/>
                  <a:pt x="694039" y="27500"/>
                  <a:pt x="677917" y="31531"/>
                </a:cubicBezTo>
                <a:cubicBezTo>
                  <a:pt x="627952" y="44022"/>
                  <a:pt x="584567" y="46882"/>
                  <a:pt x="536028" y="63062"/>
                </a:cubicBezTo>
                <a:cubicBezTo>
                  <a:pt x="509180" y="72011"/>
                  <a:pt x="483796" y="84922"/>
                  <a:pt x="457200" y="94593"/>
                </a:cubicBezTo>
                <a:cubicBezTo>
                  <a:pt x="425964" y="105951"/>
                  <a:pt x="362607" y="126124"/>
                  <a:pt x="362607" y="126124"/>
                </a:cubicBezTo>
                <a:cubicBezTo>
                  <a:pt x="346841" y="141890"/>
                  <a:pt x="334668" y="162359"/>
                  <a:pt x="315310" y="173421"/>
                </a:cubicBezTo>
                <a:cubicBezTo>
                  <a:pt x="230882" y="221665"/>
                  <a:pt x="272886" y="152783"/>
                  <a:pt x="204952" y="220717"/>
                </a:cubicBezTo>
                <a:cubicBezTo>
                  <a:pt x="186372" y="239297"/>
                  <a:pt x="176235" y="265199"/>
                  <a:pt x="157655" y="283779"/>
                </a:cubicBezTo>
                <a:cubicBezTo>
                  <a:pt x="139075" y="302359"/>
                  <a:pt x="112050" y="311437"/>
                  <a:pt x="94593" y="331076"/>
                </a:cubicBezTo>
                <a:cubicBezTo>
                  <a:pt x="69417" y="359400"/>
                  <a:pt x="31531" y="425669"/>
                  <a:pt x="31531" y="425669"/>
                </a:cubicBezTo>
                <a:cubicBezTo>
                  <a:pt x="24098" y="447970"/>
                  <a:pt x="0" y="516236"/>
                  <a:pt x="0" y="536028"/>
                </a:cubicBezTo>
                <a:cubicBezTo>
                  <a:pt x="0" y="646512"/>
                  <a:pt x="7292" y="756946"/>
                  <a:pt x="15766" y="867104"/>
                </a:cubicBezTo>
                <a:cubicBezTo>
                  <a:pt x="17821" y="893821"/>
                  <a:pt x="23057" y="920510"/>
                  <a:pt x="31531" y="945931"/>
                </a:cubicBezTo>
                <a:cubicBezTo>
                  <a:pt x="38963" y="968227"/>
                  <a:pt x="53804" y="987391"/>
                  <a:pt x="63062" y="1008993"/>
                </a:cubicBezTo>
                <a:cubicBezTo>
                  <a:pt x="69608" y="1024268"/>
                  <a:pt x="72282" y="1041015"/>
                  <a:pt x="78828" y="1056290"/>
                </a:cubicBezTo>
                <a:cubicBezTo>
                  <a:pt x="88102" y="1077930"/>
                  <a:pt x="122098" y="1146856"/>
                  <a:pt x="141890" y="1166648"/>
                </a:cubicBezTo>
                <a:cubicBezTo>
                  <a:pt x="155288" y="1180046"/>
                  <a:pt x="173421" y="1187669"/>
                  <a:pt x="189186" y="1198179"/>
                </a:cubicBezTo>
                <a:cubicBezTo>
                  <a:pt x="263848" y="1347505"/>
                  <a:pt x="166832" y="1176973"/>
                  <a:pt x="283779" y="1308538"/>
                </a:cubicBezTo>
                <a:cubicBezTo>
                  <a:pt x="308955" y="1336861"/>
                  <a:pt x="320044" y="1376335"/>
                  <a:pt x="346841" y="1403131"/>
                </a:cubicBezTo>
                <a:cubicBezTo>
                  <a:pt x="357352" y="1413641"/>
                  <a:pt x="368857" y="1423243"/>
                  <a:pt x="378373" y="1434662"/>
                </a:cubicBezTo>
                <a:cubicBezTo>
                  <a:pt x="395194" y="1454848"/>
                  <a:pt x="406030" y="1480267"/>
                  <a:pt x="425669" y="1497724"/>
                </a:cubicBezTo>
                <a:cubicBezTo>
                  <a:pt x="425672" y="1497727"/>
                  <a:pt x="543909" y="1576550"/>
                  <a:pt x="567559" y="1592317"/>
                </a:cubicBezTo>
                <a:cubicBezTo>
                  <a:pt x="581386" y="1601535"/>
                  <a:pt x="599581" y="1601537"/>
                  <a:pt x="614855" y="1608083"/>
                </a:cubicBezTo>
                <a:cubicBezTo>
                  <a:pt x="636457" y="1617341"/>
                  <a:pt x="655406" y="1632861"/>
                  <a:pt x="677917" y="1639614"/>
                </a:cubicBezTo>
                <a:cubicBezTo>
                  <a:pt x="708535" y="1648799"/>
                  <a:pt x="740979" y="1650124"/>
                  <a:pt x="772510" y="1655379"/>
                </a:cubicBezTo>
                <a:cubicBezTo>
                  <a:pt x="891389" y="1695006"/>
                  <a:pt x="744859" y="1641553"/>
                  <a:pt x="867104" y="1702676"/>
                </a:cubicBezTo>
                <a:cubicBezTo>
                  <a:pt x="881968" y="1710108"/>
                  <a:pt x="898343" y="1714160"/>
                  <a:pt x="914400" y="1718442"/>
                </a:cubicBezTo>
                <a:cubicBezTo>
                  <a:pt x="977208" y="1735191"/>
                  <a:pt x="1040524" y="1749973"/>
                  <a:pt x="1103586" y="1765738"/>
                </a:cubicBezTo>
                <a:cubicBezTo>
                  <a:pt x="1131041" y="1772602"/>
                  <a:pt x="1155818" y="1787598"/>
                  <a:pt x="1182414" y="1797269"/>
                </a:cubicBezTo>
                <a:cubicBezTo>
                  <a:pt x="1213650" y="1808627"/>
                  <a:pt x="1245476" y="1818290"/>
                  <a:pt x="1277007" y="1828800"/>
                </a:cubicBezTo>
                <a:cubicBezTo>
                  <a:pt x="1332074" y="1847156"/>
                  <a:pt x="1392621" y="1839311"/>
                  <a:pt x="1450428" y="1844566"/>
                </a:cubicBezTo>
                <a:cubicBezTo>
                  <a:pt x="1551902" y="1878390"/>
                  <a:pt x="1445583" y="1846386"/>
                  <a:pt x="1623848" y="1876097"/>
                </a:cubicBezTo>
                <a:cubicBezTo>
                  <a:pt x="1645221" y="1879659"/>
                  <a:pt x="1665391" y="1889330"/>
                  <a:pt x="1686910" y="1891862"/>
                </a:cubicBezTo>
                <a:cubicBezTo>
                  <a:pt x="1754960" y="1899868"/>
                  <a:pt x="1823545" y="1902373"/>
                  <a:pt x="1891862" y="1907628"/>
                </a:cubicBezTo>
                <a:cubicBezTo>
                  <a:pt x="2035119" y="1955380"/>
                  <a:pt x="1955671" y="1943229"/>
                  <a:pt x="2144110" y="1923393"/>
                </a:cubicBezTo>
                <a:cubicBezTo>
                  <a:pt x="2209021" y="1916560"/>
                  <a:pt x="2312110" y="1907080"/>
                  <a:pt x="2380593" y="1891862"/>
                </a:cubicBezTo>
                <a:cubicBezTo>
                  <a:pt x="2396816" y="1888257"/>
                  <a:pt x="2412124" y="1881352"/>
                  <a:pt x="2427890" y="1876097"/>
                </a:cubicBezTo>
                <a:cubicBezTo>
                  <a:pt x="2438400" y="1860331"/>
                  <a:pt x="2446023" y="1842198"/>
                  <a:pt x="2459421" y="1828800"/>
                </a:cubicBezTo>
                <a:cubicBezTo>
                  <a:pt x="2472819" y="1815402"/>
                  <a:pt x="2494240" y="1811529"/>
                  <a:pt x="2506717" y="1797269"/>
                </a:cubicBezTo>
                <a:cubicBezTo>
                  <a:pt x="2610884" y="1678220"/>
                  <a:pt x="2519844" y="1719320"/>
                  <a:pt x="2617076" y="1686911"/>
                </a:cubicBezTo>
                <a:cubicBezTo>
                  <a:pt x="2627586" y="1671145"/>
                  <a:pt x="2636477" y="1654170"/>
                  <a:pt x="2648607" y="1639614"/>
                </a:cubicBezTo>
                <a:cubicBezTo>
                  <a:pt x="2749769" y="1518219"/>
                  <a:pt x="2649146" y="1662453"/>
                  <a:pt x="2727435" y="1545021"/>
                </a:cubicBezTo>
                <a:cubicBezTo>
                  <a:pt x="2732690" y="1524000"/>
                  <a:pt x="2736974" y="1502713"/>
                  <a:pt x="2743200" y="1481959"/>
                </a:cubicBezTo>
                <a:cubicBezTo>
                  <a:pt x="2752750" y="1450124"/>
                  <a:pt x="2774731" y="1387366"/>
                  <a:pt x="2774731" y="1387366"/>
                </a:cubicBezTo>
                <a:cubicBezTo>
                  <a:pt x="2779986" y="1329559"/>
                  <a:pt x="2790497" y="1271990"/>
                  <a:pt x="2790497" y="1213945"/>
                </a:cubicBezTo>
                <a:cubicBezTo>
                  <a:pt x="2790497" y="1066707"/>
                  <a:pt x="2784211" y="919444"/>
                  <a:pt x="2774731" y="772511"/>
                </a:cubicBezTo>
                <a:cubicBezTo>
                  <a:pt x="2773661" y="755927"/>
                  <a:pt x="2763531" y="741193"/>
                  <a:pt x="2758966" y="725214"/>
                </a:cubicBezTo>
                <a:cubicBezTo>
                  <a:pt x="2753013" y="704380"/>
                  <a:pt x="2749426" y="682906"/>
                  <a:pt x="2743200" y="662152"/>
                </a:cubicBezTo>
                <a:cubicBezTo>
                  <a:pt x="2733649" y="630317"/>
                  <a:pt x="2722179" y="599090"/>
                  <a:pt x="2711669" y="567559"/>
                </a:cubicBezTo>
                <a:lnTo>
                  <a:pt x="2680138" y="472966"/>
                </a:lnTo>
                <a:cubicBezTo>
                  <a:pt x="2668154" y="437015"/>
                  <a:pt x="2638097" y="409904"/>
                  <a:pt x="2617076" y="378373"/>
                </a:cubicBezTo>
                <a:cubicBezTo>
                  <a:pt x="2556155" y="286992"/>
                  <a:pt x="2659789" y="370062"/>
                  <a:pt x="2554014" y="299545"/>
                </a:cubicBezTo>
                <a:cubicBezTo>
                  <a:pt x="2543504" y="283779"/>
                  <a:pt x="2535881" y="265646"/>
                  <a:pt x="2522483" y="252248"/>
                </a:cubicBezTo>
                <a:cubicBezTo>
                  <a:pt x="2491921" y="221686"/>
                  <a:pt x="2466357" y="217774"/>
                  <a:pt x="2427890" y="204952"/>
                </a:cubicBezTo>
                <a:cubicBezTo>
                  <a:pt x="2275402" y="90585"/>
                  <a:pt x="2437905" y="202077"/>
                  <a:pt x="2317531" y="141890"/>
                </a:cubicBezTo>
                <a:cubicBezTo>
                  <a:pt x="2167623" y="66937"/>
                  <a:pt x="2419696" y="160179"/>
                  <a:pt x="2175641" y="78828"/>
                </a:cubicBezTo>
                <a:cubicBezTo>
                  <a:pt x="2153345" y="71396"/>
                  <a:pt x="2135379" y="52997"/>
                  <a:pt x="2112579" y="47297"/>
                </a:cubicBezTo>
                <a:cubicBezTo>
                  <a:pt x="2071476" y="37021"/>
                  <a:pt x="2028496" y="36786"/>
                  <a:pt x="1986455" y="31531"/>
                </a:cubicBezTo>
                <a:cubicBezTo>
                  <a:pt x="1919942" y="9360"/>
                  <a:pt x="1902166" y="0"/>
                  <a:pt x="1813035" y="0"/>
                </a:cubicBezTo>
                <a:cubicBezTo>
                  <a:pt x="1744516" y="0"/>
                  <a:pt x="1676400" y="10511"/>
                  <a:pt x="1608083" y="15766"/>
                </a:cubicBezTo>
                <a:cubicBezTo>
                  <a:pt x="1573228" y="120330"/>
                  <a:pt x="1594945" y="57807"/>
                  <a:pt x="1560786" y="63062"/>
                </a:cubicBezTo>
                <a:close/>
              </a:path>
            </a:pathLst>
          </a:custGeom>
          <a:noFill/>
          <a:ln w="762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0" y="381000"/>
            <a:ext cx="9144000" cy="609600"/>
          </a:xfrm>
        </p:spPr>
        <p:txBody>
          <a:bodyPr>
            <a:noAutofit/>
          </a:bodyPr>
          <a:lstStyle/>
          <a:p>
            <a:pPr algn="ctr"/>
            <a:r>
              <a:rPr lang="en-US" sz="3600" dirty="0">
                <a:solidFill>
                  <a:schemeClr val="tx1"/>
                </a:solidFill>
              </a:rPr>
              <a:t>Both bias and precision are in the same sheet  (O3 P&amp;B) in the DASC and use the same input:</a:t>
            </a:r>
          </a:p>
        </p:txBody>
      </p:sp>
      <p:pic>
        <p:nvPicPr>
          <p:cNvPr id="1026" name="Picture 2"/>
          <p:cNvPicPr>
            <a:picLocks noChangeAspect="1" noChangeArrowheads="1"/>
          </p:cNvPicPr>
          <p:nvPr/>
        </p:nvPicPr>
        <p:blipFill>
          <a:blip r:embed="rId3" cstate="print"/>
          <a:srcRect/>
          <a:stretch>
            <a:fillRect/>
          </a:stretch>
        </p:blipFill>
        <p:spPr bwMode="auto">
          <a:xfrm>
            <a:off x="228600" y="1524000"/>
            <a:ext cx="3514725" cy="3057525"/>
          </a:xfrm>
          <a:prstGeom prst="rect">
            <a:avLst/>
          </a:prstGeom>
          <a:noFill/>
          <a:ln w="9525">
            <a:noFill/>
            <a:miter lim="800000"/>
            <a:headEnd/>
            <a:tailEnd/>
          </a:ln>
        </p:spPr>
      </p:pic>
      <p:sp>
        <p:nvSpPr>
          <p:cNvPr id="8" name="Oval 7"/>
          <p:cNvSpPr/>
          <p:nvPr/>
        </p:nvSpPr>
        <p:spPr>
          <a:xfrm>
            <a:off x="-152400" y="1219200"/>
            <a:ext cx="4419600" cy="91440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Chart 8"/>
          <p:cNvGraphicFramePr>
            <a:graphicFrameLocks/>
          </p:cNvGraphicFramePr>
          <p:nvPr/>
        </p:nvGraphicFramePr>
        <p:xfrm>
          <a:off x="3657600" y="3886200"/>
          <a:ext cx="5257800" cy="2381250"/>
        </p:xfrm>
        <a:graphic>
          <a:graphicData uri="http://schemas.openxmlformats.org/drawingml/2006/chart">
            <c:chart xmlns:c="http://schemas.openxmlformats.org/drawingml/2006/chart" xmlns:r="http://schemas.openxmlformats.org/officeDocument/2006/relationships" r:id="rId4"/>
          </a:graphicData>
        </a:graphic>
      </p:graphicFrame>
      <p:cxnSp>
        <p:nvCxnSpPr>
          <p:cNvPr id="10" name="Straight Arrow Connector 9"/>
          <p:cNvCxnSpPr/>
          <p:nvPr/>
        </p:nvCxnSpPr>
        <p:spPr>
          <a:xfrm>
            <a:off x="5029200" y="3048000"/>
            <a:ext cx="304800" cy="1752600"/>
          </a:xfrm>
          <a:prstGeom prst="straightConnector1">
            <a:avLst/>
          </a:prstGeom>
          <a:ln w="34925">
            <a:solidFill>
              <a:srgbClr val="00B05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53000" y="5867400"/>
            <a:ext cx="2895600" cy="369332"/>
          </a:xfrm>
          <a:prstGeom prst="rect">
            <a:avLst/>
          </a:prstGeom>
          <a:gradFill>
            <a:gsLst>
              <a:gs pos="0">
                <a:srgbClr val="5E9EFF"/>
              </a:gs>
              <a:gs pos="39999">
                <a:srgbClr val="85C2FF"/>
              </a:gs>
              <a:gs pos="70000">
                <a:srgbClr val="C4D6EB"/>
              </a:gs>
              <a:gs pos="100000">
                <a:srgbClr val="FFEBFA"/>
              </a:gs>
            </a:gsLst>
            <a:lin ang="5400000" scaled="0"/>
          </a:gradFill>
        </p:spPr>
        <p:txBody>
          <a:bodyPr wrap="square" rtlCol="0">
            <a:spAutoFit/>
          </a:bodyPr>
          <a:lstStyle/>
          <a:p>
            <a:r>
              <a:rPr lang="en-US" dirty="0"/>
              <a:t>Wash Dept of Ecology</a:t>
            </a:r>
          </a:p>
        </p:txBody>
      </p:sp>
      <p:sp>
        <p:nvSpPr>
          <p:cNvPr id="12" name="TextBox 11"/>
          <p:cNvSpPr txBox="1"/>
          <p:nvPr/>
        </p:nvSpPr>
        <p:spPr>
          <a:xfrm>
            <a:off x="4343400" y="2057400"/>
            <a:ext cx="4114800" cy="1384995"/>
          </a:xfrm>
          <a:prstGeom prst="rect">
            <a:avLst/>
          </a:prstGeom>
          <a:noFill/>
        </p:spPr>
        <p:txBody>
          <a:bodyPr wrap="square" rtlCol="0">
            <a:spAutoFit/>
          </a:bodyPr>
          <a:lstStyle/>
          <a:p>
            <a:r>
              <a:rPr lang="en-US" sz="2800" b="1" dirty="0">
                <a:solidFill>
                  <a:schemeClr val="accent3">
                    <a:lumMod val="50000"/>
                  </a:schemeClr>
                </a:solidFill>
              </a:rPr>
              <a:t>YOU can calculate Bias over any time period using DASC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tatic.flickr.com/2359/2471476181_8f3968f529.jpg"/>
          <p:cNvPicPr>
            <a:picLocks noChangeAspect="1" noChangeArrowheads="1"/>
          </p:cNvPicPr>
          <p:nvPr/>
        </p:nvPicPr>
        <p:blipFill>
          <a:blip r:embed="rId3" cstate="print"/>
          <a:srcRect/>
          <a:stretch>
            <a:fillRect/>
          </a:stretch>
        </p:blipFill>
        <p:spPr bwMode="auto">
          <a:xfrm>
            <a:off x="4038600" y="4343400"/>
            <a:ext cx="3931227" cy="2162175"/>
          </a:xfrm>
          <a:prstGeom prst="rect">
            <a:avLst/>
          </a:prstGeom>
          <a:noFill/>
        </p:spPr>
      </p:pic>
      <p:sp>
        <p:nvSpPr>
          <p:cNvPr id="2" name="Title 1"/>
          <p:cNvSpPr>
            <a:spLocks noGrp="1"/>
          </p:cNvSpPr>
          <p:nvPr>
            <p:ph type="title"/>
          </p:nvPr>
        </p:nvSpPr>
        <p:spPr>
          <a:ln>
            <a:noFill/>
          </a:ln>
        </p:spPr>
        <p:txBody>
          <a:bodyPr/>
          <a:lstStyle/>
          <a:p>
            <a:r>
              <a:rPr lang="en-US" dirty="0"/>
              <a:t>Summary of gas </a:t>
            </a:r>
            <a:r>
              <a:rPr lang="en-US" dirty="0">
                <a:ln>
                  <a:solidFill>
                    <a:srgbClr val="00B050"/>
                  </a:solidFill>
                </a:ln>
                <a:solidFill>
                  <a:srgbClr val="00B050"/>
                </a:solidFill>
              </a:rPr>
              <a:t>bias</a:t>
            </a:r>
            <a:r>
              <a:rPr lang="en-US" dirty="0"/>
              <a:t>:</a:t>
            </a:r>
          </a:p>
        </p:txBody>
      </p:sp>
      <p:sp>
        <p:nvSpPr>
          <p:cNvPr id="3" name="Content Placeholder 2"/>
          <p:cNvSpPr>
            <a:spLocks noGrp="1"/>
          </p:cNvSpPr>
          <p:nvPr>
            <p:ph idx="1"/>
          </p:nvPr>
        </p:nvSpPr>
        <p:spPr>
          <a:xfrm>
            <a:off x="152400" y="1295400"/>
            <a:ext cx="8763000" cy="4830763"/>
          </a:xfrm>
        </p:spPr>
        <p:txBody>
          <a:bodyPr/>
          <a:lstStyle/>
          <a:p>
            <a:r>
              <a:rPr lang="en-US" dirty="0"/>
              <a:t>Calculated from routine QC checks </a:t>
            </a:r>
            <a:r>
              <a:rPr lang="en-US" b="1" dirty="0">
                <a:solidFill>
                  <a:srgbClr val="0070C0"/>
                </a:solidFill>
              </a:rPr>
              <a:t>d</a:t>
            </a:r>
            <a:r>
              <a:rPr lang="en-US" b="1" baseline="-25000" dirty="0">
                <a:solidFill>
                  <a:srgbClr val="0070C0"/>
                </a:solidFill>
              </a:rPr>
              <a:t>i</a:t>
            </a:r>
          </a:p>
          <a:p>
            <a:r>
              <a:rPr lang="en-US" dirty="0"/>
              <a:t>Overall upper limit of </a:t>
            </a:r>
            <a:r>
              <a:rPr lang="en-US" b="1" dirty="0">
                <a:solidFill>
                  <a:srgbClr val="00B050"/>
                </a:solidFill>
              </a:rPr>
              <a:t>bias</a:t>
            </a:r>
            <a:r>
              <a:rPr lang="en-US" dirty="0"/>
              <a:t> calculated from </a:t>
            </a:r>
            <a:r>
              <a:rPr lang="en-US" b="1" dirty="0">
                <a:solidFill>
                  <a:srgbClr val="0070C0"/>
                </a:solidFill>
              </a:rPr>
              <a:t>d</a:t>
            </a:r>
            <a:r>
              <a:rPr lang="en-US" b="1" baseline="-25000" dirty="0">
                <a:solidFill>
                  <a:srgbClr val="0070C0"/>
                </a:solidFill>
              </a:rPr>
              <a:t>i </a:t>
            </a:r>
          </a:p>
          <a:p>
            <a:r>
              <a:rPr lang="en-US" dirty="0"/>
              <a:t>Then look at the sign (and the chart) for whether your analyzer is biased high (+) or low (-)</a:t>
            </a:r>
          </a:p>
          <a:p>
            <a:r>
              <a:rPr lang="en-US" dirty="0"/>
              <a:t>We are 95% confident that our 03 bias is less extreme than -9%</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nvGraphicFramePr>
        <p:xfrm>
          <a:off x="123825" y="2590800"/>
          <a:ext cx="9020175" cy="38100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152400" y="0"/>
            <a:ext cx="8991600" cy="1143000"/>
          </a:xfrm>
        </p:spPr>
        <p:txBody>
          <a:bodyPr>
            <a:noAutofit/>
          </a:bodyPr>
          <a:lstStyle/>
          <a:p>
            <a:r>
              <a:rPr lang="en-US" sz="3600" u="sng" dirty="0"/>
              <a:t>Do I invalidate pollutant data based on d-sub-</a:t>
            </a:r>
            <a:r>
              <a:rPr lang="en-US" sz="3600" u="sng" dirty="0" err="1"/>
              <a:t>i</a:t>
            </a:r>
            <a:r>
              <a:rPr lang="en-US" sz="3600" dirty="0"/>
              <a:t>?</a:t>
            </a:r>
          </a:p>
        </p:txBody>
      </p:sp>
      <p:sp>
        <p:nvSpPr>
          <p:cNvPr id="3" name="Content Placeholder 2"/>
          <p:cNvSpPr>
            <a:spLocks noGrp="1"/>
          </p:cNvSpPr>
          <p:nvPr>
            <p:ph idx="1"/>
          </p:nvPr>
        </p:nvSpPr>
        <p:spPr>
          <a:xfrm>
            <a:off x="381000" y="838200"/>
            <a:ext cx="8763000" cy="4525963"/>
          </a:xfrm>
        </p:spPr>
        <p:txBody>
          <a:bodyPr/>
          <a:lstStyle/>
          <a:p>
            <a:r>
              <a:rPr lang="en-US" dirty="0"/>
              <a:t>Validation tables in QA Handbook: </a:t>
            </a:r>
          </a:p>
          <a:p>
            <a:pPr lvl="1"/>
            <a:r>
              <a:rPr lang="en-US" dirty="0"/>
              <a:t>Critical Measurement Quality Objective O3=7%</a:t>
            </a:r>
          </a:p>
          <a:p>
            <a:pPr lvl="1"/>
            <a:r>
              <a:rPr lang="en-US" dirty="0"/>
              <a:t>See the Data Certification </a:t>
            </a:r>
            <a:r>
              <a:rPr lang="en-US" dirty="0" err="1"/>
              <a:t>ppt</a:t>
            </a:r>
            <a:r>
              <a:rPr lang="en-US" dirty="0"/>
              <a:t>, next up.</a:t>
            </a:r>
          </a:p>
          <a:p>
            <a:endParaRPr lang="en-US" dirty="0"/>
          </a:p>
        </p:txBody>
      </p:sp>
      <p:sp>
        <p:nvSpPr>
          <p:cNvPr id="6" name="TextBox 5"/>
          <p:cNvSpPr txBox="1"/>
          <p:nvPr/>
        </p:nvSpPr>
        <p:spPr>
          <a:xfrm>
            <a:off x="6400800" y="6488668"/>
            <a:ext cx="1981200" cy="369332"/>
          </a:xfrm>
          <a:prstGeom prst="rect">
            <a:avLst/>
          </a:prstGeom>
          <a:noFill/>
        </p:spPr>
        <p:txBody>
          <a:bodyPr wrap="square" rtlCol="0">
            <a:spAutoFit/>
          </a:bodyPr>
          <a:lstStyle/>
          <a:p>
            <a:r>
              <a:rPr lang="en-US" dirty="0"/>
              <a:t>Date of QC check</a:t>
            </a:r>
          </a:p>
        </p:txBody>
      </p:sp>
      <p:cxnSp>
        <p:nvCxnSpPr>
          <p:cNvPr id="8" name="Straight Connector 7"/>
          <p:cNvCxnSpPr/>
          <p:nvPr/>
        </p:nvCxnSpPr>
        <p:spPr>
          <a:xfrm>
            <a:off x="304800" y="4191000"/>
            <a:ext cx="8382000"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1-pt QC 0</a:t>
            </a:r>
            <a:r>
              <a:rPr lang="en-US" baseline="30000" dirty="0"/>
              <a:t>3</a:t>
            </a:r>
            <a:r>
              <a:rPr lang="en-US" dirty="0"/>
              <a:t> check data, in AQS:</a:t>
            </a:r>
          </a:p>
        </p:txBody>
      </p:sp>
      <p:graphicFrame>
        <p:nvGraphicFramePr>
          <p:cNvPr id="4" name="Content Placeholder 3"/>
          <p:cNvGraphicFramePr>
            <a:graphicFrameLocks noGrp="1"/>
          </p:cNvGraphicFramePr>
          <p:nvPr>
            <p:ph idx="1"/>
          </p:nvPr>
        </p:nvGraphicFramePr>
        <p:xfrm>
          <a:off x="381000" y="990605"/>
          <a:ext cx="5175250" cy="5181600"/>
        </p:xfrm>
        <a:graphic>
          <a:graphicData uri="http://schemas.openxmlformats.org/drawingml/2006/table">
            <a:tbl>
              <a:tblPr/>
              <a:tblGrid>
                <a:gridCol w="2537379">
                  <a:extLst>
                    <a:ext uri="{9D8B030D-6E8A-4147-A177-3AD203B41FA5}">
                      <a16:colId xmlns:a16="http://schemas.microsoft.com/office/drawing/2014/main" val="20000"/>
                    </a:ext>
                  </a:extLst>
                </a:gridCol>
                <a:gridCol w="2637871">
                  <a:extLst>
                    <a:ext uri="{9D8B030D-6E8A-4147-A177-3AD203B41FA5}">
                      <a16:colId xmlns:a16="http://schemas.microsoft.com/office/drawing/2014/main" val="20001"/>
                    </a:ext>
                  </a:extLst>
                </a:gridCol>
              </a:tblGrid>
              <a:tr h="258144">
                <a:tc gridSpan="2">
                  <a:txBody>
                    <a:bodyPr/>
                    <a:lstStyle/>
                    <a:p>
                      <a:pPr algn="l" fontAlgn="b"/>
                      <a:r>
                        <a:rPr lang="en-US" sz="2000" b="1" i="0" u="none" strike="noStrike" dirty="0">
                          <a:latin typeface="Arial"/>
                        </a:rPr>
                        <a:t>SITE 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230970">
                <a:tc>
                  <a:txBody>
                    <a:bodyPr/>
                    <a:lstStyle/>
                    <a:p>
                      <a:pPr algn="ctr" fontAlgn="b"/>
                      <a:r>
                        <a:rPr lang="en-US" sz="2000" b="1" i="0" u="none" strike="noStrike">
                          <a:latin typeface="MS Sans Serif"/>
                        </a:rPr>
                        <a:t>Meas Val (Y)</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CC99"/>
                    </a:solidFill>
                  </a:tcPr>
                </a:tc>
                <a:tc>
                  <a:txBody>
                    <a:bodyPr/>
                    <a:lstStyle/>
                    <a:p>
                      <a:pPr algn="ctr" fontAlgn="b"/>
                      <a:r>
                        <a:rPr lang="en-US" sz="2000" b="1" i="0" u="none" strike="noStrike" dirty="0">
                          <a:latin typeface="MS Sans Serif"/>
                        </a:rPr>
                        <a:t>Audit (known) Val (X)</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CC99"/>
                    </a:solidFill>
                  </a:tcPr>
                </a:tc>
                <a:extLst>
                  <a:ext uri="{0D108BD9-81ED-4DB2-BD59-A6C34878D82A}">
                    <a16:rowId xmlns:a16="http://schemas.microsoft.com/office/drawing/2014/main" val="10001"/>
                  </a:ext>
                </a:extLst>
              </a:tr>
              <a:tr h="230970">
                <a:tc>
                  <a:txBody>
                    <a:bodyPr/>
                    <a:lstStyle/>
                    <a:p>
                      <a:pPr algn="r" fontAlgn="b"/>
                      <a:r>
                        <a:rPr lang="en-US" sz="2000" b="1" i="0" u="none" strike="noStrike" dirty="0">
                          <a:latin typeface="Arial"/>
                        </a:rPr>
                        <a:t>85.1</a:t>
                      </a:r>
                    </a:p>
                  </a:txBody>
                  <a:tcPr marL="0" marR="0" marT="0" marB="0" anchor="b">
                    <a:lnL>
                      <a:noFill/>
                    </a:lnL>
                    <a:lnR>
                      <a:noFill/>
                    </a:lnR>
                    <a:lnT>
                      <a:noFill/>
                    </a:lnT>
                    <a:lnB>
                      <a:noFill/>
                    </a:lnB>
                  </a:tcPr>
                </a:tc>
                <a:tc>
                  <a:txBody>
                    <a:bodyPr/>
                    <a:lstStyle/>
                    <a:p>
                      <a:pPr algn="r" fontAlgn="b"/>
                      <a:r>
                        <a:rPr lang="en-US" sz="2000" b="1" i="0" u="none" strike="noStrike">
                          <a:latin typeface="Arial"/>
                        </a:rPr>
                        <a:t>91.1</a:t>
                      </a:r>
                    </a:p>
                  </a:txBody>
                  <a:tcPr marL="0" marR="0" marT="0" marB="0" anchor="b">
                    <a:lnL>
                      <a:noFill/>
                    </a:lnL>
                    <a:lnR>
                      <a:noFill/>
                    </a:lnR>
                    <a:lnT>
                      <a:noFill/>
                    </a:lnT>
                    <a:lnB>
                      <a:noFill/>
                    </a:lnB>
                  </a:tcPr>
                </a:tc>
                <a:extLst>
                  <a:ext uri="{0D108BD9-81ED-4DB2-BD59-A6C34878D82A}">
                    <a16:rowId xmlns:a16="http://schemas.microsoft.com/office/drawing/2014/main" val="10002"/>
                  </a:ext>
                </a:extLst>
              </a:tr>
              <a:tr h="230970">
                <a:tc>
                  <a:txBody>
                    <a:bodyPr/>
                    <a:lstStyle/>
                    <a:p>
                      <a:pPr algn="r" fontAlgn="b"/>
                      <a:r>
                        <a:rPr lang="en-US" sz="2000" b="1" i="0" u="none" strike="noStrike">
                          <a:latin typeface="Arial"/>
                        </a:rPr>
                        <a:t>81.6</a:t>
                      </a:r>
                    </a:p>
                  </a:txBody>
                  <a:tcPr marL="0" marR="0" marT="0" marB="0" anchor="b">
                    <a:lnL>
                      <a:noFill/>
                    </a:lnL>
                    <a:lnR>
                      <a:noFill/>
                    </a:lnR>
                    <a:lnT>
                      <a:noFill/>
                    </a:lnT>
                    <a:lnB>
                      <a:noFill/>
                    </a:lnB>
                  </a:tcPr>
                </a:tc>
                <a:tc>
                  <a:txBody>
                    <a:bodyPr/>
                    <a:lstStyle/>
                    <a:p>
                      <a:pPr algn="r" fontAlgn="b"/>
                      <a:r>
                        <a:rPr lang="en-US" sz="2000" b="1" i="0" u="none" strike="noStrike">
                          <a:latin typeface="Arial"/>
                        </a:rPr>
                        <a:t>91.1</a:t>
                      </a:r>
                    </a:p>
                  </a:txBody>
                  <a:tcPr marL="0" marR="0" marT="0" marB="0" anchor="b">
                    <a:lnL>
                      <a:noFill/>
                    </a:lnL>
                    <a:lnR>
                      <a:noFill/>
                    </a:lnR>
                    <a:lnT>
                      <a:noFill/>
                    </a:lnT>
                    <a:lnB>
                      <a:noFill/>
                    </a:lnB>
                  </a:tcPr>
                </a:tc>
                <a:extLst>
                  <a:ext uri="{0D108BD9-81ED-4DB2-BD59-A6C34878D82A}">
                    <a16:rowId xmlns:a16="http://schemas.microsoft.com/office/drawing/2014/main" val="10003"/>
                  </a:ext>
                </a:extLst>
              </a:tr>
              <a:tr h="230970">
                <a:tc>
                  <a:txBody>
                    <a:bodyPr/>
                    <a:lstStyle/>
                    <a:p>
                      <a:pPr algn="r" fontAlgn="b"/>
                      <a:r>
                        <a:rPr lang="en-US" sz="2000" b="1" i="0" u="none" strike="noStrike">
                          <a:latin typeface="Arial"/>
                        </a:rPr>
                        <a:t>83.4</a:t>
                      </a:r>
                    </a:p>
                  </a:txBody>
                  <a:tcPr marL="0" marR="0" marT="0" marB="0" anchor="b">
                    <a:lnL>
                      <a:noFill/>
                    </a:lnL>
                    <a:lnR>
                      <a:noFill/>
                    </a:lnR>
                    <a:lnT>
                      <a:noFill/>
                    </a:lnT>
                    <a:lnB>
                      <a:noFill/>
                    </a:lnB>
                  </a:tcPr>
                </a:tc>
                <a:tc>
                  <a:txBody>
                    <a:bodyPr/>
                    <a:lstStyle/>
                    <a:p>
                      <a:pPr algn="r" fontAlgn="b"/>
                      <a:r>
                        <a:rPr lang="en-US" sz="2000" b="1" i="0" u="none" strike="noStrike">
                          <a:latin typeface="Arial"/>
                        </a:rPr>
                        <a:t>92.4</a:t>
                      </a:r>
                    </a:p>
                  </a:txBody>
                  <a:tcPr marL="0" marR="0" marT="0" marB="0" anchor="b">
                    <a:lnL>
                      <a:noFill/>
                    </a:lnL>
                    <a:lnR>
                      <a:noFill/>
                    </a:lnR>
                    <a:lnT>
                      <a:noFill/>
                    </a:lnT>
                    <a:lnB>
                      <a:noFill/>
                    </a:lnB>
                  </a:tcPr>
                </a:tc>
                <a:extLst>
                  <a:ext uri="{0D108BD9-81ED-4DB2-BD59-A6C34878D82A}">
                    <a16:rowId xmlns:a16="http://schemas.microsoft.com/office/drawing/2014/main" val="10004"/>
                  </a:ext>
                </a:extLst>
              </a:tr>
              <a:tr h="230970">
                <a:tc>
                  <a:txBody>
                    <a:bodyPr/>
                    <a:lstStyle/>
                    <a:p>
                      <a:pPr algn="r" fontAlgn="b"/>
                      <a:r>
                        <a:rPr lang="en-US" sz="2000" b="1" i="0" u="none" strike="noStrike" dirty="0">
                          <a:latin typeface="Arial"/>
                        </a:rPr>
                        <a:t>84</a:t>
                      </a:r>
                    </a:p>
                  </a:txBody>
                  <a:tcPr marL="0" marR="0" marT="0" marB="0" anchor="b">
                    <a:lnL>
                      <a:noFill/>
                    </a:lnL>
                    <a:lnR>
                      <a:noFill/>
                    </a:lnR>
                    <a:lnT>
                      <a:noFill/>
                    </a:lnT>
                    <a:lnB>
                      <a:noFill/>
                    </a:lnB>
                  </a:tcPr>
                </a:tc>
                <a:tc>
                  <a:txBody>
                    <a:bodyPr/>
                    <a:lstStyle/>
                    <a:p>
                      <a:pPr algn="r" fontAlgn="b"/>
                      <a:r>
                        <a:rPr lang="en-US" sz="2000" b="1" i="0" u="none" strike="noStrike">
                          <a:latin typeface="Arial"/>
                        </a:rPr>
                        <a:t>92.4</a:t>
                      </a:r>
                    </a:p>
                  </a:txBody>
                  <a:tcPr marL="0" marR="0" marT="0" marB="0" anchor="b">
                    <a:lnL>
                      <a:noFill/>
                    </a:lnL>
                    <a:lnR>
                      <a:noFill/>
                    </a:lnR>
                    <a:lnT>
                      <a:noFill/>
                    </a:lnT>
                    <a:lnB>
                      <a:noFill/>
                    </a:lnB>
                  </a:tcPr>
                </a:tc>
                <a:extLst>
                  <a:ext uri="{0D108BD9-81ED-4DB2-BD59-A6C34878D82A}">
                    <a16:rowId xmlns:a16="http://schemas.microsoft.com/office/drawing/2014/main" val="10005"/>
                  </a:ext>
                </a:extLst>
              </a:tr>
              <a:tr h="230970">
                <a:tc>
                  <a:txBody>
                    <a:bodyPr/>
                    <a:lstStyle/>
                    <a:p>
                      <a:pPr algn="r" fontAlgn="b"/>
                      <a:r>
                        <a:rPr lang="en-US" sz="2000" b="1" i="0" u="none" strike="noStrike" dirty="0">
                          <a:latin typeface="Arial"/>
                        </a:rPr>
                        <a:t>87.4</a:t>
                      </a:r>
                    </a:p>
                  </a:txBody>
                  <a:tcPr marL="0" marR="0" marT="0" marB="0" anchor="b">
                    <a:lnL>
                      <a:noFill/>
                    </a:lnL>
                    <a:lnR>
                      <a:noFill/>
                    </a:lnR>
                    <a:lnT>
                      <a:noFill/>
                    </a:lnT>
                    <a:lnB>
                      <a:noFill/>
                    </a:lnB>
                  </a:tcPr>
                </a:tc>
                <a:tc>
                  <a:txBody>
                    <a:bodyPr/>
                    <a:lstStyle/>
                    <a:p>
                      <a:pPr algn="r" fontAlgn="b"/>
                      <a:r>
                        <a:rPr lang="en-US" sz="2000" b="1" i="0" u="none" strike="noStrike">
                          <a:latin typeface="Arial"/>
                        </a:rPr>
                        <a:t>92.4</a:t>
                      </a:r>
                    </a:p>
                  </a:txBody>
                  <a:tcPr marL="0" marR="0" marT="0" marB="0" anchor="b">
                    <a:lnL>
                      <a:noFill/>
                    </a:lnL>
                    <a:lnR>
                      <a:noFill/>
                    </a:lnR>
                    <a:lnT>
                      <a:noFill/>
                    </a:lnT>
                    <a:lnB>
                      <a:noFill/>
                    </a:lnB>
                  </a:tcPr>
                </a:tc>
                <a:extLst>
                  <a:ext uri="{0D108BD9-81ED-4DB2-BD59-A6C34878D82A}">
                    <a16:rowId xmlns:a16="http://schemas.microsoft.com/office/drawing/2014/main" val="10006"/>
                  </a:ext>
                </a:extLst>
              </a:tr>
              <a:tr h="230970">
                <a:tc>
                  <a:txBody>
                    <a:bodyPr/>
                    <a:lstStyle/>
                    <a:p>
                      <a:pPr algn="r" fontAlgn="b"/>
                      <a:r>
                        <a:rPr lang="en-US" sz="2000" b="1" i="0" u="none" strike="noStrike">
                          <a:latin typeface="Arial"/>
                        </a:rPr>
                        <a:t>78.4</a:t>
                      </a:r>
                    </a:p>
                  </a:txBody>
                  <a:tcPr marL="0" marR="0" marT="0" marB="0" anchor="b">
                    <a:lnL>
                      <a:noFill/>
                    </a:lnL>
                    <a:lnR>
                      <a:noFill/>
                    </a:lnR>
                    <a:lnT>
                      <a:noFill/>
                    </a:lnT>
                    <a:lnB>
                      <a:noFill/>
                    </a:lnB>
                  </a:tcPr>
                </a:tc>
                <a:tc>
                  <a:txBody>
                    <a:bodyPr/>
                    <a:lstStyle/>
                    <a:p>
                      <a:pPr algn="r" fontAlgn="b"/>
                      <a:r>
                        <a:rPr lang="en-US" sz="2000" b="1" i="0" u="none" strike="noStrike">
                          <a:latin typeface="Arial"/>
                        </a:rPr>
                        <a:t>92.4</a:t>
                      </a:r>
                    </a:p>
                  </a:txBody>
                  <a:tcPr marL="0" marR="0" marT="0" marB="0" anchor="b">
                    <a:lnL>
                      <a:noFill/>
                    </a:lnL>
                    <a:lnR>
                      <a:noFill/>
                    </a:lnR>
                    <a:lnT>
                      <a:noFill/>
                    </a:lnT>
                    <a:lnB>
                      <a:noFill/>
                    </a:lnB>
                  </a:tcPr>
                </a:tc>
                <a:extLst>
                  <a:ext uri="{0D108BD9-81ED-4DB2-BD59-A6C34878D82A}">
                    <a16:rowId xmlns:a16="http://schemas.microsoft.com/office/drawing/2014/main" val="10007"/>
                  </a:ext>
                </a:extLst>
              </a:tr>
              <a:tr h="230970">
                <a:tc>
                  <a:txBody>
                    <a:bodyPr/>
                    <a:lstStyle/>
                    <a:p>
                      <a:pPr algn="r" fontAlgn="b"/>
                      <a:r>
                        <a:rPr lang="en-US" sz="2000" b="1" i="0" u="none" strike="noStrike">
                          <a:latin typeface="Arial"/>
                        </a:rPr>
                        <a:t>85.4</a:t>
                      </a:r>
                    </a:p>
                  </a:txBody>
                  <a:tcPr marL="0" marR="0" marT="0" marB="0" anchor="b">
                    <a:lnL>
                      <a:noFill/>
                    </a:lnL>
                    <a:lnR>
                      <a:noFill/>
                    </a:lnR>
                    <a:lnT>
                      <a:noFill/>
                    </a:lnT>
                    <a:lnB>
                      <a:noFill/>
                    </a:lnB>
                  </a:tcPr>
                </a:tc>
                <a:tc>
                  <a:txBody>
                    <a:bodyPr/>
                    <a:lstStyle/>
                    <a:p>
                      <a:pPr algn="r" fontAlgn="b"/>
                      <a:r>
                        <a:rPr lang="en-US" sz="2000" b="1" i="0" u="none" strike="noStrike">
                          <a:latin typeface="Arial"/>
                        </a:rPr>
                        <a:t>92.4</a:t>
                      </a:r>
                    </a:p>
                  </a:txBody>
                  <a:tcPr marL="0" marR="0" marT="0" marB="0" anchor="b">
                    <a:lnL>
                      <a:noFill/>
                    </a:lnL>
                    <a:lnR>
                      <a:noFill/>
                    </a:lnR>
                    <a:lnT>
                      <a:noFill/>
                    </a:lnT>
                    <a:lnB>
                      <a:noFill/>
                    </a:lnB>
                  </a:tcPr>
                </a:tc>
                <a:extLst>
                  <a:ext uri="{0D108BD9-81ED-4DB2-BD59-A6C34878D82A}">
                    <a16:rowId xmlns:a16="http://schemas.microsoft.com/office/drawing/2014/main" val="10008"/>
                  </a:ext>
                </a:extLst>
              </a:tr>
              <a:tr h="230970">
                <a:tc>
                  <a:txBody>
                    <a:bodyPr/>
                    <a:lstStyle/>
                    <a:p>
                      <a:pPr algn="r" fontAlgn="b"/>
                      <a:r>
                        <a:rPr lang="en-US" sz="2000" b="1" i="0" u="none" strike="noStrike">
                          <a:latin typeface="Arial"/>
                        </a:rPr>
                        <a:t>85.4</a:t>
                      </a:r>
                    </a:p>
                  </a:txBody>
                  <a:tcPr marL="0" marR="0" marT="0" marB="0" anchor="b">
                    <a:lnL>
                      <a:noFill/>
                    </a:lnL>
                    <a:lnR>
                      <a:noFill/>
                    </a:lnR>
                    <a:lnT>
                      <a:noFill/>
                    </a:lnT>
                    <a:lnB>
                      <a:noFill/>
                    </a:lnB>
                  </a:tcPr>
                </a:tc>
                <a:tc>
                  <a:txBody>
                    <a:bodyPr/>
                    <a:lstStyle/>
                    <a:p>
                      <a:pPr algn="r" fontAlgn="b"/>
                      <a:r>
                        <a:rPr lang="en-US" sz="2000" b="1" i="0" u="none" strike="noStrike">
                          <a:latin typeface="Arial"/>
                        </a:rPr>
                        <a:t>92.4</a:t>
                      </a:r>
                    </a:p>
                  </a:txBody>
                  <a:tcPr marL="0" marR="0" marT="0" marB="0" anchor="b">
                    <a:lnL>
                      <a:noFill/>
                    </a:lnL>
                    <a:lnR>
                      <a:noFill/>
                    </a:lnR>
                    <a:lnT>
                      <a:noFill/>
                    </a:lnT>
                    <a:lnB>
                      <a:noFill/>
                    </a:lnB>
                  </a:tcPr>
                </a:tc>
                <a:extLst>
                  <a:ext uri="{0D108BD9-81ED-4DB2-BD59-A6C34878D82A}">
                    <a16:rowId xmlns:a16="http://schemas.microsoft.com/office/drawing/2014/main" val="10009"/>
                  </a:ext>
                </a:extLst>
              </a:tr>
              <a:tr h="230970">
                <a:tc>
                  <a:txBody>
                    <a:bodyPr/>
                    <a:lstStyle/>
                    <a:p>
                      <a:pPr algn="r" fontAlgn="b"/>
                      <a:r>
                        <a:rPr lang="en-US" sz="2000" b="1" i="0" u="none" strike="noStrike" dirty="0">
                          <a:latin typeface="Arial"/>
                        </a:rPr>
                        <a:t>80.6</a:t>
                      </a:r>
                    </a:p>
                  </a:txBody>
                  <a:tcPr marL="0" marR="0" marT="0" marB="0" anchor="b">
                    <a:lnL>
                      <a:noFill/>
                    </a:lnL>
                    <a:lnR>
                      <a:noFill/>
                    </a:lnR>
                    <a:lnT>
                      <a:noFill/>
                    </a:lnT>
                    <a:lnB>
                      <a:noFill/>
                    </a:lnB>
                  </a:tcPr>
                </a:tc>
                <a:tc>
                  <a:txBody>
                    <a:bodyPr/>
                    <a:lstStyle/>
                    <a:p>
                      <a:pPr algn="r" fontAlgn="b"/>
                      <a:r>
                        <a:rPr lang="en-US" sz="2000" b="1" i="0" u="none" strike="noStrike">
                          <a:latin typeface="Arial"/>
                        </a:rPr>
                        <a:t>88</a:t>
                      </a:r>
                    </a:p>
                  </a:txBody>
                  <a:tcPr marL="0" marR="0" marT="0" marB="0" anchor="b">
                    <a:lnL>
                      <a:noFill/>
                    </a:lnL>
                    <a:lnR>
                      <a:noFill/>
                    </a:lnR>
                    <a:lnT>
                      <a:noFill/>
                    </a:lnT>
                    <a:lnB>
                      <a:noFill/>
                    </a:lnB>
                  </a:tcPr>
                </a:tc>
                <a:extLst>
                  <a:ext uri="{0D108BD9-81ED-4DB2-BD59-A6C34878D82A}">
                    <a16:rowId xmlns:a16="http://schemas.microsoft.com/office/drawing/2014/main" val="10010"/>
                  </a:ext>
                </a:extLst>
              </a:tr>
              <a:tr h="230970">
                <a:tc>
                  <a:txBody>
                    <a:bodyPr/>
                    <a:lstStyle/>
                    <a:p>
                      <a:pPr algn="r" fontAlgn="b"/>
                      <a:r>
                        <a:rPr lang="en-US" sz="2000" b="1" i="0" u="none" strike="noStrike">
                          <a:latin typeface="Arial"/>
                        </a:rPr>
                        <a:t>83.5</a:t>
                      </a:r>
                    </a:p>
                  </a:txBody>
                  <a:tcPr marL="0" marR="0" marT="0" marB="0" anchor="b">
                    <a:lnL>
                      <a:noFill/>
                    </a:lnL>
                    <a:lnR>
                      <a:noFill/>
                    </a:lnR>
                    <a:lnT>
                      <a:noFill/>
                    </a:lnT>
                    <a:lnB>
                      <a:noFill/>
                    </a:lnB>
                  </a:tcPr>
                </a:tc>
                <a:tc>
                  <a:txBody>
                    <a:bodyPr/>
                    <a:lstStyle/>
                    <a:p>
                      <a:pPr algn="r" fontAlgn="b"/>
                      <a:r>
                        <a:rPr lang="en-US" sz="2000" b="1" i="0" u="none" strike="noStrike">
                          <a:latin typeface="Arial"/>
                        </a:rPr>
                        <a:t>88</a:t>
                      </a:r>
                    </a:p>
                  </a:txBody>
                  <a:tcPr marL="0" marR="0" marT="0" marB="0" anchor="b">
                    <a:lnL>
                      <a:noFill/>
                    </a:lnL>
                    <a:lnR>
                      <a:noFill/>
                    </a:lnR>
                    <a:lnT>
                      <a:noFill/>
                    </a:lnT>
                    <a:lnB>
                      <a:noFill/>
                    </a:lnB>
                  </a:tcPr>
                </a:tc>
                <a:extLst>
                  <a:ext uri="{0D108BD9-81ED-4DB2-BD59-A6C34878D82A}">
                    <a16:rowId xmlns:a16="http://schemas.microsoft.com/office/drawing/2014/main" val="10011"/>
                  </a:ext>
                </a:extLst>
              </a:tr>
              <a:tr h="230970">
                <a:tc>
                  <a:txBody>
                    <a:bodyPr/>
                    <a:lstStyle/>
                    <a:p>
                      <a:pPr algn="r" fontAlgn="b"/>
                      <a:r>
                        <a:rPr lang="en-US" sz="2000" b="1" i="0" u="none" strike="noStrike">
                          <a:latin typeface="Arial"/>
                        </a:rPr>
                        <a:t>83.5</a:t>
                      </a:r>
                    </a:p>
                  </a:txBody>
                  <a:tcPr marL="0" marR="0" marT="0" marB="0" anchor="b">
                    <a:lnL>
                      <a:noFill/>
                    </a:lnL>
                    <a:lnR>
                      <a:noFill/>
                    </a:lnR>
                    <a:lnT>
                      <a:noFill/>
                    </a:lnT>
                    <a:lnB>
                      <a:noFill/>
                    </a:lnB>
                  </a:tcPr>
                </a:tc>
                <a:tc>
                  <a:txBody>
                    <a:bodyPr/>
                    <a:lstStyle/>
                    <a:p>
                      <a:pPr algn="r" fontAlgn="b"/>
                      <a:r>
                        <a:rPr lang="en-US" sz="2000" b="1" i="0" u="none" strike="noStrike">
                          <a:latin typeface="Arial"/>
                        </a:rPr>
                        <a:t>88</a:t>
                      </a:r>
                    </a:p>
                  </a:txBody>
                  <a:tcPr marL="0" marR="0" marT="0" marB="0" anchor="b">
                    <a:lnL>
                      <a:noFill/>
                    </a:lnL>
                    <a:lnR>
                      <a:noFill/>
                    </a:lnR>
                    <a:lnT>
                      <a:noFill/>
                    </a:lnT>
                    <a:lnB>
                      <a:noFill/>
                    </a:lnB>
                  </a:tcPr>
                </a:tc>
                <a:extLst>
                  <a:ext uri="{0D108BD9-81ED-4DB2-BD59-A6C34878D82A}">
                    <a16:rowId xmlns:a16="http://schemas.microsoft.com/office/drawing/2014/main" val="10012"/>
                  </a:ext>
                </a:extLst>
              </a:tr>
              <a:tr h="230970">
                <a:tc>
                  <a:txBody>
                    <a:bodyPr/>
                    <a:lstStyle/>
                    <a:p>
                      <a:pPr algn="r" fontAlgn="b"/>
                      <a:r>
                        <a:rPr lang="en-US" sz="2000" b="1" i="0" u="none" strike="noStrike">
                          <a:latin typeface="Arial"/>
                        </a:rPr>
                        <a:t>80.8</a:t>
                      </a:r>
                    </a:p>
                  </a:txBody>
                  <a:tcPr marL="0" marR="0" marT="0" marB="0" anchor="b">
                    <a:lnL>
                      <a:noFill/>
                    </a:lnL>
                    <a:lnR>
                      <a:noFill/>
                    </a:lnR>
                    <a:lnT>
                      <a:noFill/>
                    </a:lnT>
                    <a:lnB>
                      <a:noFill/>
                    </a:lnB>
                  </a:tcPr>
                </a:tc>
                <a:tc>
                  <a:txBody>
                    <a:bodyPr/>
                    <a:lstStyle/>
                    <a:p>
                      <a:pPr algn="r" fontAlgn="b"/>
                      <a:r>
                        <a:rPr lang="en-US" sz="2000" b="1" i="0" u="none" strike="noStrike">
                          <a:latin typeface="Arial"/>
                        </a:rPr>
                        <a:t>88</a:t>
                      </a:r>
                    </a:p>
                  </a:txBody>
                  <a:tcPr marL="0" marR="0" marT="0" marB="0" anchor="b">
                    <a:lnL>
                      <a:noFill/>
                    </a:lnL>
                    <a:lnR>
                      <a:noFill/>
                    </a:lnR>
                    <a:lnT>
                      <a:noFill/>
                    </a:lnT>
                    <a:lnB>
                      <a:noFill/>
                    </a:lnB>
                  </a:tcPr>
                </a:tc>
                <a:extLst>
                  <a:ext uri="{0D108BD9-81ED-4DB2-BD59-A6C34878D82A}">
                    <a16:rowId xmlns:a16="http://schemas.microsoft.com/office/drawing/2014/main" val="10013"/>
                  </a:ext>
                </a:extLst>
              </a:tr>
              <a:tr h="230970">
                <a:tc>
                  <a:txBody>
                    <a:bodyPr/>
                    <a:lstStyle/>
                    <a:p>
                      <a:pPr algn="r" fontAlgn="b"/>
                      <a:r>
                        <a:rPr lang="en-US" sz="2000" b="1" i="0" u="none" strike="noStrike">
                          <a:latin typeface="Arial"/>
                        </a:rPr>
                        <a:t>81.5</a:t>
                      </a:r>
                    </a:p>
                  </a:txBody>
                  <a:tcPr marL="0" marR="0" marT="0" marB="0" anchor="b">
                    <a:lnL>
                      <a:noFill/>
                    </a:lnL>
                    <a:lnR>
                      <a:noFill/>
                    </a:lnR>
                    <a:lnT>
                      <a:noFill/>
                    </a:lnT>
                    <a:lnB>
                      <a:noFill/>
                    </a:lnB>
                  </a:tcPr>
                </a:tc>
                <a:tc>
                  <a:txBody>
                    <a:bodyPr/>
                    <a:lstStyle/>
                    <a:p>
                      <a:pPr algn="r" fontAlgn="b"/>
                      <a:r>
                        <a:rPr lang="en-US" sz="2000" b="1" i="0" u="none" strike="noStrike">
                          <a:latin typeface="Arial"/>
                        </a:rPr>
                        <a:t>88</a:t>
                      </a:r>
                    </a:p>
                  </a:txBody>
                  <a:tcPr marL="0" marR="0" marT="0" marB="0" anchor="b">
                    <a:lnL>
                      <a:noFill/>
                    </a:lnL>
                    <a:lnR>
                      <a:noFill/>
                    </a:lnR>
                    <a:lnT>
                      <a:noFill/>
                    </a:lnT>
                    <a:lnB>
                      <a:noFill/>
                    </a:lnB>
                  </a:tcPr>
                </a:tc>
                <a:extLst>
                  <a:ext uri="{0D108BD9-81ED-4DB2-BD59-A6C34878D82A}">
                    <a16:rowId xmlns:a16="http://schemas.microsoft.com/office/drawing/2014/main" val="10014"/>
                  </a:ext>
                </a:extLst>
              </a:tr>
              <a:tr h="230970">
                <a:tc>
                  <a:txBody>
                    <a:bodyPr/>
                    <a:lstStyle/>
                    <a:p>
                      <a:pPr algn="r" fontAlgn="b"/>
                      <a:r>
                        <a:rPr lang="en-US" sz="2000" b="1" i="0" u="none" strike="noStrike">
                          <a:latin typeface="Arial"/>
                        </a:rPr>
                        <a:t>93.5</a:t>
                      </a:r>
                    </a:p>
                  </a:txBody>
                  <a:tcPr marL="0" marR="0" marT="0" marB="0" anchor="b">
                    <a:lnL>
                      <a:noFill/>
                    </a:lnL>
                    <a:lnR>
                      <a:noFill/>
                    </a:lnR>
                    <a:lnT>
                      <a:noFill/>
                    </a:lnT>
                    <a:lnB>
                      <a:noFill/>
                    </a:lnB>
                  </a:tcPr>
                </a:tc>
                <a:tc>
                  <a:txBody>
                    <a:bodyPr/>
                    <a:lstStyle/>
                    <a:p>
                      <a:pPr algn="r" fontAlgn="b"/>
                      <a:r>
                        <a:rPr lang="en-US" sz="2000" b="1" i="0" u="none" strike="noStrike">
                          <a:latin typeface="Arial"/>
                        </a:rPr>
                        <a:t>88</a:t>
                      </a:r>
                    </a:p>
                  </a:txBody>
                  <a:tcPr marL="0" marR="0" marT="0" marB="0" anchor="b">
                    <a:lnL>
                      <a:noFill/>
                    </a:lnL>
                    <a:lnR>
                      <a:noFill/>
                    </a:lnR>
                    <a:lnT>
                      <a:noFill/>
                    </a:lnT>
                    <a:lnB>
                      <a:noFill/>
                    </a:lnB>
                  </a:tcPr>
                </a:tc>
                <a:extLst>
                  <a:ext uri="{0D108BD9-81ED-4DB2-BD59-A6C34878D82A}">
                    <a16:rowId xmlns:a16="http://schemas.microsoft.com/office/drawing/2014/main" val="10015"/>
                  </a:ext>
                </a:extLst>
              </a:tr>
              <a:tr h="230970">
                <a:tc>
                  <a:txBody>
                    <a:bodyPr/>
                    <a:lstStyle/>
                    <a:p>
                      <a:pPr algn="r" fontAlgn="b"/>
                      <a:r>
                        <a:rPr lang="en-US" sz="2000" b="1" i="0" u="none" strike="noStrike">
                          <a:latin typeface="Arial"/>
                        </a:rPr>
                        <a:t>84.8</a:t>
                      </a:r>
                    </a:p>
                  </a:txBody>
                  <a:tcPr marL="0" marR="0" marT="0" marB="0" anchor="b">
                    <a:lnL>
                      <a:noFill/>
                    </a:lnL>
                    <a:lnR>
                      <a:noFill/>
                    </a:lnR>
                    <a:lnT>
                      <a:noFill/>
                    </a:lnT>
                    <a:lnB>
                      <a:noFill/>
                    </a:lnB>
                  </a:tcPr>
                </a:tc>
                <a:tc>
                  <a:txBody>
                    <a:bodyPr/>
                    <a:lstStyle/>
                    <a:p>
                      <a:pPr algn="r" fontAlgn="b"/>
                      <a:r>
                        <a:rPr lang="en-US" sz="2000" b="1" i="0" u="none" strike="noStrike" dirty="0">
                          <a:latin typeface="Arial"/>
                        </a:rPr>
                        <a:t>88</a:t>
                      </a:r>
                    </a:p>
                  </a:txBody>
                  <a:tcPr marL="0" marR="0" marT="0" marB="0" anchor="b">
                    <a:lnL>
                      <a:noFill/>
                    </a:lnL>
                    <a:lnR>
                      <a:noFill/>
                    </a:lnR>
                    <a:lnT>
                      <a:noFill/>
                    </a:lnT>
                    <a:lnB>
                      <a:noFill/>
                    </a:lnB>
                  </a:tcPr>
                </a:tc>
                <a:extLst>
                  <a:ext uri="{0D108BD9-81ED-4DB2-BD59-A6C34878D82A}">
                    <a16:rowId xmlns:a16="http://schemas.microsoft.com/office/drawing/2014/main" val="10016"/>
                  </a:ext>
                </a:extLst>
              </a:tr>
            </a:tbl>
          </a:graphicData>
        </a:graphic>
      </p:graphicFrame>
      <p:pic>
        <p:nvPicPr>
          <p:cNvPr id="5" name="Picture 4" descr="calibration3.jpg"/>
          <p:cNvPicPr>
            <a:picLocks noChangeAspect="1"/>
          </p:cNvPicPr>
          <p:nvPr/>
        </p:nvPicPr>
        <p:blipFill>
          <a:blip r:embed="rId3" cstate="print"/>
          <a:stretch>
            <a:fillRect/>
          </a:stretch>
        </p:blipFill>
        <p:spPr>
          <a:xfrm>
            <a:off x="5791200" y="990600"/>
            <a:ext cx="3124200" cy="47752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cstate="print"/>
          <a:srcRect l="4138"/>
          <a:stretch>
            <a:fillRect/>
          </a:stretch>
        </p:blipFill>
        <p:spPr bwMode="auto">
          <a:xfrm rot="5400000">
            <a:off x="3047998" y="-1295399"/>
            <a:ext cx="2286002" cy="10972801"/>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pic>
        <p:nvPicPr>
          <p:cNvPr id="70658" name="Picture 2"/>
          <p:cNvPicPr>
            <a:picLocks noChangeAspect="1" noChangeArrowheads="1"/>
          </p:cNvPicPr>
          <p:nvPr/>
        </p:nvPicPr>
        <p:blipFill>
          <a:blip r:embed="rId4" cstate="print"/>
          <a:srcRect/>
          <a:stretch>
            <a:fillRect/>
          </a:stretch>
        </p:blipFill>
        <p:spPr bwMode="auto">
          <a:xfrm>
            <a:off x="1600200" y="228600"/>
            <a:ext cx="5715000" cy="2638425"/>
          </a:xfrm>
          <a:prstGeom prst="rect">
            <a:avLst/>
          </a:prstGeom>
          <a:noFill/>
          <a:ln w="9525">
            <a:noFill/>
            <a:miter lim="800000"/>
            <a:headEnd/>
            <a:tailEnd/>
          </a:ln>
        </p:spPr>
      </p:pic>
      <p:sp>
        <p:nvSpPr>
          <p:cNvPr id="7" name="TextBox 6"/>
          <p:cNvSpPr txBox="1"/>
          <p:nvPr/>
        </p:nvSpPr>
        <p:spPr>
          <a:xfrm>
            <a:off x="838200" y="5334000"/>
            <a:ext cx="7086600" cy="1569660"/>
          </a:xfrm>
          <a:prstGeom prst="rect">
            <a:avLst/>
          </a:prstGeom>
          <a:noFill/>
        </p:spPr>
        <p:txBody>
          <a:bodyPr wrap="square" rtlCol="0">
            <a:spAutoFit/>
          </a:bodyPr>
          <a:lstStyle/>
          <a:p>
            <a:r>
              <a:rPr lang="en-US" sz="2400" b="1" dirty="0">
                <a:solidFill>
                  <a:schemeClr val="accent1"/>
                </a:solidFill>
              </a:rPr>
              <a:t>Median = 50% percentile = 7.6</a:t>
            </a:r>
          </a:p>
          <a:p>
            <a:r>
              <a:rPr lang="en-US" sz="2400" b="1" dirty="0">
                <a:solidFill>
                  <a:srgbClr val="C00000"/>
                </a:solidFill>
              </a:rPr>
              <a:t>25% percentile= -8.8</a:t>
            </a:r>
          </a:p>
          <a:p>
            <a:r>
              <a:rPr lang="en-US" sz="2400" b="1" dirty="0">
                <a:solidFill>
                  <a:srgbClr val="00B050"/>
                </a:solidFill>
              </a:rPr>
              <a:t>75% percentile = -5.3</a:t>
            </a:r>
          </a:p>
          <a:p>
            <a:r>
              <a:rPr lang="en-US" sz="2400" b="1" dirty="0"/>
              <a:t>Mean = -6.9</a:t>
            </a:r>
          </a:p>
        </p:txBody>
      </p:sp>
      <p:sp>
        <p:nvSpPr>
          <p:cNvPr id="9" name="Freeform 8"/>
          <p:cNvSpPr/>
          <p:nvPr/>
        </p:nvSpPr>
        <p:spPr>
          <a:xfrm>
            <a:off x="3207434" y="4557932"/>
            <a:ext cx="1800025" cy="1167619"/>
          </a:xfrm>
          <a:custGeom>
            <a:avLst/>
            <a:gdLst>
              <a:gd name="connsiteX0" fmla="*/ 0 w 1800025"/>
              <a:gd name="connsiteY0" fmla="*/ 0 h 1167619"/>
              <a:gd name="connsiteX1" fmla="*/ 14068 w 1800025"/>
              <a:gd name="connsiteY1" fmla="*/ 323557 h 1167619"/>
              <a:gd name="connsiteX2" fmla="*/ 56271 w 1800025"/>
              <a:gd name="connsiteY2" fmla="*/ 422031 h 1167619"/>
              <a:gd name="connsiteX3" fmla="*/ 112541 w 1800025"/>
              <a:gd name="connsiteY3" fmla="*/ 506437 h 1167619"/>
              <a:gd name="connsiteX4" fmla="*/ 154744 w 1800025"/>
              <a:gd name="connsiteY4" fmla="*/ 534573 h 1167619"/>
              <a:gd name="connsiteX5" fmla="*/ 182880 w 1800025"/>
              <a:gd name="connsiteY5" fmla="*/ 562708 h 1167619"/>
              <a:gd name="connsiteX6" fmla="*/ 225083 w 1800025"/>
              <a:gd name="connsiteY6" fmla="*/ 590843 h 1167619"/>
              <a:gd name="connsiteX7" fmla="*/ 295421 w 1800025"/>
              <a:gd name="connsiteY7" fmla="*/ 633046 h 1167619"/>
              <a:gd name="connsiteX8" fmla="*/ 1055077 w 1800025"/>
              <a:gd name="connsiteY8" fmla="*/ 633046 h 1167619"/>
              <a:gd name="connsiteX9" fmla="*/ 1308295 w 1800025"/>
              <a:gd name="connsiteY9" fmla="*/ 661182 h 1167619"/>
              <a:gd name="connsiteX10" fmla="*/ 1505243 w 1800025"/>
              <a:gd name="connsiteY10" fmla="*/ 689317 h 1167619"/>
              <a:gd name="connsiteX11" fmla="*/ 1758461 w 1800025"/>
              <a:gd name="connsiteY11" fmla="*/ 717453 h 1167619"/>
              <a:gd name="connsiteX12" fmla="*/ 1786597 w 1800025"/>
              <a:gd name="connsiteY12" fmla="*/ 801859 h 1167619"/>
              <a:gd name="connsiteX13" fmla="*/ 1772529 w 1800025"/>
              <a:gd name="connsiteY13" fmla="*/ 928468 h 1167619"/>
              <a:gd name="connsiteX14" fmla="*/ 1744394 w 1800025"/>
              <a:gd name="connsiteY14" fmla="*/ 1026942 h 1167619"/>
              <a:gd name="connsiteX15" fmla="*/ 1730326 w 1800025"/>
              <a:gd name="connsiteY15" fmla="*/ 1083213 h 1167619"/>
              <a:gd name="connsiteX16" fmla="*/ 1603717 w 1800025"/>
              <a:gd name="connsiteY16" fmla="*/ 1153551 h 1167619"/>
              <a:gd name="connsiteX17" fmla="*/ 1533378 w 1800025"/>
              <a:gd name="connsiteY17" fmla="*/ 1167619 h 1167619"/>
              <a:gd name="connsiteX18" fmla="*/ 1167618 w 1800025"/>
              <a:gd name="connsiteY18" fmla="*/ 1139483 h 1167619"/>
              <a:gd name="connsiteX19" fmla="*/ 1083212 w 1800025"/>
              <a:gd name="connsiteY19" fmla="*/ 1125416 h 1167619"/>
              <a:gd name="connsiteX20" fmla="*/ 1069144 w 1800025"/>
              <a:gd name="connsiteY20" fmla="*/ 801859 h 1167619"/>
              <a:gd name="connsiteX21" fmla="*/ 1097280 w 1800025"/>
              <a:gd name="connsiteY21" fmla="*/ 717453 h 1167619"/>
              <a:gd name="connsiteX22" fmla="*/ 1153551 w 1800025"/>
              <a:gd name="connsiteY22" fmla="*/ 661182 h 116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00025" h="1167619">
                <a:moveTo>
                  <a:pt x="0" y="0"/>
                </a:moveTo>
                <a:cubicBezTo>
                  <a:pt x="4689" y="107852"/>
                  <a:pt x="5788" y="215921"/>
                  <a:pt x="14068" y="323557"/>
                </a:cubicBezTo>
                <a:cubicBezTo>
                  <a:pt x="15780" y="345818"/>
                  <a:pt x="48354" y="408836"/>
                  <a:pt x="56271" y="422031"/>
                </a:cubicBezTo>
                <a:cubicBezTo>
                  <a:pt x="73668" y="451027"/>
                  <a:pt x="93784" y="478302"/>
                  <a:pt x="112541" y="506437"/>
                </a:cubicBezTo>
                <a:cubicBezTo>
                  <a:pt x="121919" y="520505"/>
                  <a:pt x="141542" y="524011"/>
                  <a:pt x="154744" y="534573"/>
                </a:cubicBezTo>
                <a:cubicBezTo>
                  <a:pt x="165101" y="542858"/>
                  <a:pt x="172523" y="554423"/>
                  <a:pt x="182880" y="562708"/>
                </a:cubicBezTo>
                <a:cubicBezTo>
                  <a:pt x="196082" y="573270"/>
                  <a:pt x="211881" y="580281"/>
                  <a:pt x="225083" y="590843"/>
                </a:cubicBezTo>
                <a:cubicBezTo>
                  <a:pt x="280256" y="634982"/>
                  <a:pt x="222129" y="608616"/>
                  <a:pt x="295421" y="633046"/>
                </a:cubicBezTo>
                <a:cubicBezTo>
                  <a:pt x="619819" y="603557"/>
                  <a:pt x="519920" y="606727"/>
                  <a:pt x="1055077" y="633046"/>
                </a:cubicBezTo>
                <a:cubicBezTo>
                  <a:pt x="1139900" y="637218"/>
                  <a:pt x="1308295" y="661182"/>
                  <a:pt x="1308295" y="661182"/>
                </a:cubicBezTo>
                <a:cubicBezTo>
                  <a:pt x="1419034" y="688867"/>
                  <a:pt x="1324003" y="667995"/>
                  <a:pt x="1505243" y="689317"/>
                </a:cubicBezTo>
                <a:cubicBezTo>
                  <a:pt x="1796228" y="723550"/>
                  <a:pt x="1350076" y="680326"/>
                  <a:pt x="1758461" y="717453"/>
                </a:cubicBezTo>
                <a:lnTo>
                  <a:pt x="1786597" y="801859"/>
                </a:lnTo>
                <a:cubicBezTo>
                  <a:pt x="1800025" y="842143"/>
                  <a:pt x="1778986" y="886499"/>
                  <a:pt x="1772529" y="928468"/>
                </a:cubicBezTo>
                <a:cubicBezTo>
                  <a:pt x="1765200" y="976102"/>
                  <a:pt x="1756648" y="984054"/>
                  <a:pt x="1744394" y="1026942"/>
                </a:cubicBezTo>
                <a:cubicBezTo>
                  <a:pt x="1739083" y="1045532"/>
                  <a:pt x="1743058" y="1068663"/>
                  <a:pt x="1730326" y="1083213"/>
                </a:cubicBezTo>
                <a:cubicBezTo>
                  <a:pt x="1700990" y="1116740"/>
                  <a:pt x="1648438" y="1142370"/>
                  <a:pt x="1603717" y="1153551"/>
                </a:cubicBezTo>
                <a:cubicBezTo>
                  <a:pt x="1580520" y="1159350"/>
                  <a:pt x="1556824" y="1162930"/>
                  <a:pt x="1533378" y="1167619"/>
                </a:cubicBezTo>
                <a:lnTo>
                  <a:pt x="1167618" y="1139483"/>
                </a:lnTo>
                <a:cubicBezTo>
                  <a:pt x="1139269" y="1136333"/>
                  <a:pt x="1111347" y="1130105"/>
                  <a:pt x="1083212" y="1125416"/>
                </a:cubicBezTo>
                <a:cubicBezTo>
                  <a:pt x="1034963" y="980666"/>
                  <a:pt x="1039502" y="1029115"/>
                  <a:pt x="1069144" y="801859"/>
                </a:cubicBezTo>
                <a:cubicBezTo>
                  <a:pt x="1072980" y="772451"/>
                  <a:pt x="1087901" y="745588"/>
                  <a:pt x="1097280" y="717453"/>
                </a:cubicBezTo>
                <a:cubicBezTo>
                  <a:pt x="1105669" y="692288"/>
                  <a:pt x="1153551" y="661182"/>
                  <a:pt x="1153551" y="661182"/>
                </a:cubicBezTo>
              </a:path>
            </a:pathLst>
          </a:custGeom>
          <a:ln w="50800" cmpd="sng">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2867482" y="4628271"/>
            <a:ext cx="719780" cy="1463040"/>
          </a:xfrm>
          <a:custGeom>
            <a:avLst/>
            <a:gdLst>
              <a:gd name="connsiteX0" fmla="*/ 522832 w 719780"/>
              <a:gd name="connsiteY0" fmla="*/ 1083212 h 1463040"/>
              <a:gd name="connsiteX1" fmla="*/ 297749 w 719780"/>
              <a:gd name="connsiteY1" fmla="*/ 1097280 h 1463040"/>
              <a:gd name="connsiteX2" fmla="*/ 213343 w 719780"/>
              <a:gd name="connsiteY2" fmla="*/ 1125415 h 1463040"/>
              <a:gd name="connsiteX3" fmla="*/ 171140 w 719780"/>
              <a:gd name="connsiteY3" fmla="*/ 1209821 h 1463040"/>
              <a:gd name="connsiteX4" fmla="*/ 128936 w 719780"/>
              <a:gd name="connsiteY4" fmla="*/ 1280160 h 1463040"/>
              <a:gd name="connsiteX5" fmla="*/ 128936 w 719780"/>
              <a:gd name="connsiteY5" fmla="*/ 1406769 h 1463040"/>
              <a:gd name="connsiteX6" fmla="*/ 213343 w 719780"/>
              <a:gd name="connsiteY6" fmla="*/ 1434904 h 1463040"/>
              <a:gd name="connsiteX7" fmla="*/ 255546 w 719780"/>
              <a:gd name="connsiteY7" fmla="*/ 1448972 h 1463040"/>
              <a:gd name="connsiteX8" fmla="*/ 297749 w 719780"/>
              <a:gd name="connsiteY8" fmla="*/ 1463040 h 1463040"/>
              <a:gd name="connsiteX9" fmla="*/ 663509 w 719780"/>
              <a:gd name="connsiteY9" fmla="*/ 1448972 h 1463040"/>
              <a:gd name="connsiteX10" fmla="*/ 705712 w 719780"/>
              <a:gd name="connsiteY10" fmla="*/ 1434904 h 1463040"/>
              <a:gd name="connsiteX11" fmla="*/ 719780 w 719780"/>
              <a:gd name="connsiteY11" fmla="*/ 1392701 h 1463040"/>
              <a:gd name="connsiteX12" fmla="*/ 705712 w 719780"/>
              <a:gd name="connsiteY12" fmla="*/ 1209821 h 1463040"/>
              <a:gd name="connsiteX13" fmla="*/ 663509 w 719780"/>
              <a:gd name="connsiteY13" fmla="*/ 1069144 h 1463040"/>
              <a:gd name="connsiteX14" fmla="*/ 635373 w 719780"/>
              <a:gd name="connsiteY14" fmla="*/ 1041009 h 1463040"/>
              <a:gd name="connsiteX15" fmla="*/ 550967 w 719780"/>
              <a:gd name="connsiteY15" fmla="*/ 1012874 h 1463040"/>
              <a:gd name="connsiteX16" fmla="*/ 522832 w 719780"/>
              <a:gd name="connsiteY16" fmla="*/ 1055077 h 1463040"/>
              <a:gd name="connsiteX17" fmla="*/ 480629 w 719780"/>
              <a:gd name="connsiteY17" fmla="*/ 1026941 h 1463040"/>
              <a:gd name="connsiteX18" fmla="*/ 382155 w 719780"/>
              <a:gd name="connsiteY18" fmla="*/ 970671 h 1463040"/>
              <a:gd name="connsiteX19" fmla="*/ 269613 w 719780"/>
              <a:gd name="connsiteY19" fmla="*/ 872197 h 1463040"/>
              <a:gd name="connsiteX20" fmla="*/ 255546 w 719780"/>
              <a:gd name="connsiteY20" fmla="*/ 829994 h 1463040"/>
              <a:gd name="connsiteX21" fmla="*/ 227410 w 719780"/>
              <a:gd name="connsiteY21" fmla="*/ 801858 h 1463040"/>
              <a:gd name="connsiteX22" fmla="*/ 185207 w 719780"/>
              <a:gd name="connsiteY22" fmla="*/ 703384 h 1463040"/>
              <a:gd name="connsiteX23" fmla="*/ 128936 w 719780"/>
              <a:gd name="connsiteY23" fmla="*/ 562707 h 1463040"/>
              <a:gd name="connsiteX24" fmla="*/ 100801 w 719780"/>
              <a:gd name="connsiteY24" fmla="*/ 520504 h 1463040"/>
              <a:gd name="connsiteX25" fmla="*/ 72666 w 719780"/>
              <a:gd name="connsiteY25" fmla="*/ 436098 h 1463040"/>
              <a:gd name="connsiteX26" fmla="*/ 58598 w 719780"/>
              <a:gd name="connsiteY26" fmla="*/ 393895 h 1463040"/>
              <a:gd name="connsiteX27" fmla="*/ 44530 w 719780"/>
              <a:gd name="connsiteY27" fmla="*/ 351692 h 1463040"/>
              <a:gd name="connsiteX28" fmla="*/ 30463 w 719780"/>
              <a:gd name="connsiteY28" fmla="*/ 154744 h 1463040"/>
              <a:gd name="connsiteX29" fmla="*/ 16395 w 719780"/>
              <a:gd name="connsiteY29" fmla="*/ 112541 h 1463040"/>
              <a:gd name="connsiteX30" fmla="*/ 2327 w 719780"/>
              <a:gd name="connsiteY30" fmla="*/ 56271 h 1463040"/>
              <a:gd name="connsiteX31" fmla="*/ 2327 w 719780"/>
              <a:gd name="connsiteY31" fmla="*/ 0 h 146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19780" h="1463040">
                <a:moveTo>
                  <a:pt x="522832" y="1083212"/>
                </a:moveTo>
                <a:cubicBezTo>
                  <a:pt x="447804" y="1087901"/>
                  <a:pt x="372234" y="1087123"/>
                  <a:pt x="297749" y="1097280"/>
                </a:cubicBezTo>
                <a:cubicBezTo>
                  <a:pt x="268364" y="1101287"/>
                  <a:pt x="213343" y="1125415"/>
                  <a:pt x="213343" y="1125415"/>
                </a:cubicBezTo>
                <a:cubicBezTo>
                  <a:pt x="177983" y="1231494"/>
                  <a:pt x="225681" y="1100739"/>
                  <a:pt x="171140" y="1209821"/>
                </a:cubicBezTo>
                <a:cubicBezTo>
                  <a:pt x="134617" y="1282868"/>
                  <a:pt x="183891" y="1225205"/>
                  <a:pt x="128936" y="1280160"/>
                </a:cubicBezTo>
                <a:cubicBezTo>
                  <a:pt x="115909" y="1319241"/>
                  <a:pt x="93080" y="1365791"/>
                  <a:pt x="128936" y="1406769"/>
                </a:cubicBezTo>
                <a:cubicBezTo>
                  <a:pt x="148466" y="1429089"/>
                  <a:pt x="185207" y="1425526"/>
                  <a:pt x="213343" y="1434904"/>
                </a:cubicBezTo>
                <a:lnTo>
                  <a:pt x="255546" y="1448972"/>
                </a:lnTo>
                <a:lnTo>
                  <a:pt x="297749" y="1463040"/>
                </a:lnTo>
                <a:cubicBezTo>
                  <a:pt x="419669" y="1458351"/>
                  <a:pt x="541788" y="1457367"/>
                  <a:pt x="663509" y="1448972"/>
                </a:cubicBezTo>
                <a:cubicBezTo>
                  <a:pt x="678303" y="1447952"/>
                  <a:pt x="695227" y="1445389"/>
                  <a:pt x="705712" y="1434904"/>
                </a:cubicBezTo>
                <a:cubicBezTo>
                  <a:pt x="716197" y="1424419"/>
                  <a:pt x="715091" y="1406769"/>
                  <a:pt x="719780" y="1392701"/>
                </a:cubicBezTo>
                <a:cubicBezTo>
                  <a:pt x="715091" y="1331741"/>
                  <a:pt x="712856" y="1270542"/>
                  <a:pt x="705712" y="1209821"/>
                </a:cubicBezTo>
                <a:cubicBezTo>
                  <a:pt x="701847" y="1176969"/>
                  <a:pt x="671073" y="1091836"/>
                  <a:pt x="663509" y="1069144"/>
                </a:cubicBezTo>
                <a:cubicBezTo>
                  <a:pt x="659315" y="1056561"/>
                  <a:pt x="647236" y="1046940"/>
                  <a:pt x="635373" y="1041009"/>
                </a:cubicBezTo>
                <a:cubicBezTo>
                  <a:pt x="608847" y="1027746"/>
                  <a:pt x="550967" y="1012874"/>
                  <a:pt x="550967" y="1012874"/>
                </a:cubicBezTo>
                <a:cubicBezTo>
                  <a:pt x="541589" y="1026942"/>
                  <a:pt x="539411" y="1051761"/>
                  <a:pt x="522832" y="1055077"/>
                </a:cubicBezTo>
                <a:cubicBezTo>
                  <a:pt x="506253" y="1058393"/>
                  <a:pt x="495309" y="1035329"/>
                  <a:pt x="480629" y="1026941"/>
                </a:cubicBezTo>
                <a:cubicBezTo>
                  <a:pt x="443214" y="1005561"/>
                  <a:pt x="414413" y="998897"/>
                  <a:pt x="382155" y="970671"/>
                </a:cubicBezTo>
                <a:cubicBezTo>
                  <a:pt x="250485" y="855460"/>
                  <a:pt x="364582" y="935509"/>
                  <a:pt x="269613" y="872197"/>
                </a:cubicBezTo>
                <a:cubicBezTo>
                  <a:pt x="264924" y="858129"/>
                  <a:pt x="263175" y="842709"/>
                  <a:pt x="255546" y="829994"/>
                </a:cubicBezTo>
                <a:cubicBezTo>
                  <a:pt x="248722" y="818621"/>
                  <a:pt x="232635" y="814049"/>
                  <a:pt x="227410" y="801858"/>
                </a:cubicBezTo>
                <a:cubicBezTo>
                  <a:pt x="177403" y="685176"/>
                  <a:pt x="248744" y="766921"/>
                  <a:pt x="185207" y="703384"/>
                </a:cubicBezTo>
                <a:cubicBezTo>
                  <a:pt x="162148" y="634206"/>
                  <a:pt x="162057" y="620668"/>
                  <a:pt x="128936" y="562707"/>
                </a:cubicBezTo>
                <a:cubicBezTo>
                  <a:pt x="120548" y="548027"/>
                  <a:pt x="107668" y="535954"/>
                  <a:pt x="100801" y="520504"/>
                </a:cubicBezTo>
                <a:cubicBezTo>
                  <a:pt x="88756" y="493403"/>
                  <a:pt x="82044" y="464233"/>
                  <a:pt x="72666" y="436098"/>
                </a:cubicBezTo>
                <a:lnTo>
                  <a:pt x="58598" y="393895"/>
                </a:lnTo>
                <a:lnTo>
                  <a:pt x="44530" y="351692"/>
                </a:lnTo>
                <a:cubicBezTo>
                  <a:pt x="39841" y="286043"/>
                  <a:pt x="38153" y="220110"/>
                  <a:pt x="30463" y="154744"/>
                </a:cubicBezTo>
                <a:cubicBezTo>
                  <a:pt x="28730" y="140017"/>
                  <a:pt x="20469" y="126799"/>
                  <a:pt x="16395" y="112541"/>
                </a:cubicBezTo>
                <a:cubicBezTo>
                  <a:pt x="11083" y="93951"/>
                  <a:pt x="4725" y="75456"/>
                  <a:pt x="2327" y="56271"/>
                </a:cubicBezTo>
                <a:cubicBezTo>
                  <a:pt x="0" y="37659"/>
                  <a:pt x="2327" y="18757"/>
                  <a:pt x="2327" y="0"/>
                </a:cubicBezTo>
              </a:path>
            </a:pathLst>
          </a:cu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accent3">
                  <a:lumMod val="50000"/>
                </a:schemeClr>
              </a:solidFill>
            </a:endParaRPr>
          </a:p>
        </p:txBody>
      </p:sp>
      <p:sp>
        <p:nvSpPr>
          <p:cNvPr id="13" name="Freeform 12"/>
          <p:cNvSpPr/>
          <p:nvPr/>
        </p:nvSpPr>
        <p:spPr>
          <a:xfrm>
            <a:off x="3601329" y="4459458"/>
            <a:ext cx="1908262" cy="1828800"/>
          </a:xfrm>
          <a:custGeom>
            <a:avLst/>
            <a:gdLst>
              <a:gd name="connsiteX0" fmla="*/ 0 w 1908262"/>
              <a:gd name="connsiteY0" fmla="*/ 1828800 h 1828800"/>
              <a:gd name="connsiteX1" fmla="*/ 689317 w 1908262"/>
              <a:gd name="connsiteY1" fmla="*/ 1814733 h 1828800"/>
              <a:gd name="connsiteX2" fmla="*/ 787791 w 1908262"/>
              <a:gd name="connsiteY2" fmla="*/ 1786597 h 1828800"/>
              <a:gd name="connsiteX3" fmla="*/ 984739 w 1908262"/>
              <a:gd name="connsiteY3" fmla="*/ 1772530 h 1828800"/>
              <a:gd name="connsiteX4" fmla="*/ 1111348 w 1908262"/>
              <a:gd name="connsiteY4" fmla="*/ 1744394 h 1828800"/>
              <a:gd name="connsiteX5" fmla="*/ 1181686 w 1908262"/>
              <a:gd name="connsiteY5" fmla="*/ 1730327 h 1828800"/>
              <a:gd name="connsiteX6" fmla="*/ 1322363 w 1908262"/>
              <a:gd name="connsiteY6" fmla="*/ 1702191 h 1828800"/>
              <a:gd name="connsiteX7" fmla="*/ 1519311 w 1908262"/>
              <a:gd name="connsiteY7" fmla="*/ 1631853 h 1828800"/>
              <a:gd name="connsiteX8" fmla="*/ 1659988 w 1908262"/>
              <a:gd name="connsiteY8" fmla="*/ 1547447 h 1828800"/>
              <a:gd name="connsiteX9" fmla="*/ 1730326 w 1908262"/>
              <a:gd name="connsiteY9" fmla="*/ 1477108 h 1828800"/>
              <a:gd name="connsiteX10" fmla="*/ 1758462 w 1908262"/>
              <a:gd name="connsiteY10" fmla="*/ 1448973 h 1828800"/>
              <a:gd name="connsiteX11" fmla="*/ 1786597 w 1908262"/>
              <a:gd name="connsiteY11" fmla="*/ 1392702 h 1828800"/>
              <a:gd name="connsiteX12" fmla="*/ 1814733 w 1908262"/>
              <a:gd name="connsiteY12" fmla="*/ 1364567 h 1828800"/>
              <a:gd name="connsiteX13" fmla="*/ 1842868 w 1908262"/>
              <a:gd name="connsiteY13" fmla="*/ 1322364 h 1828800"/>
              <a:gd name="connsiteX14" fmla="*/ 1856936 w 1908262"/>
              <a:gd name="connsiteY14" fmla="*/ 1252025 h 1828800"/>
              <a:gd name="connsiteX15" fmla="*/ 1871003 w 1908262"/>
              <a:gd name="connsiteY15" fmla="*/ 1195754 h 1828800"/>
              <a:gd name="connsiteX16" fmla="*/ 1885071 w 1908262"/>
              <a:gd name="connsiteY16" fmla="*/ 1097280 h 1828800"/>
              <a:gd name="connsiteX17" fmla="*/ 1885071 w 1908262"/>
              <a:gd name="connsiteY17" fmla="*/ 618979 h 1828800"/>
              <a:gd name="connsiteX18" fmla="*/ 1871003 w 1908262"/>
              <a:gd name="connsiteY18" fmla="*/ 562708 h 1828800"/>
              <a:gd name="connsiteX19" fmla="*/ 1772529 w 1908262"/>
              <a:gd name="connsiteY19" fmla="*/ 323557 h 1828800"/>
              <a:gd name="connsiteX20" fmla="*/ 1674056 w 1908262"/>
              <a:gd name="connsiteY20" fmla="*/ 225084 h 1828800"/>
              <a:gd name="connsiteX21" fmla="*/ 1519311 w 1908262"/>
              <a:gd name="connsiteY21" fmla="*/ 98474 h 1828800"/>
              <a:gd name="connsiteX22" fmla="*/ 1392702 w 1908262"/>
              <a:gd name="connsiteY22" fmla="*/ 56271 h 1828800"/>
              <a:gd name="connsiteX23" fmla="*/ 1350499 w 1908262"/>
              <a:gd name="connsiteY23" fmla="*/ 42204 h 1828800"/>
              <a:gd name="connsiteX24" fmla="*/ 1181686 w 1908262"/>
              <a:gd name="connsiteY24" fmla="*/ 56271 h 1828800"/>
              <a:gd name="connsiteX25" fmla="*/ 1139483 w 1908262"/>
              <a:gd name="connsiteY25" fmla="*/ 70339 h 1828800"/>
              <a:gd name="connsiteX26" fmla="*/ 1069145 w 1908262"/>
              <a:gd name="connsiteY26" fmla="*/ 84407 h 1828800"/>
              <a:gd name="connsiteX27" fmla="*/ 1026942 w 1908262"/>
              <a:gd name="connsiteY27" fmla="*/ 98474 h 1828800"/>
              <a:gd name="connsiteX28" fmla="*/ 900333 w 1908262"/>
              <a:gd name="connsiteY28" fmla="*/ 126610 h 1828800"/>
              <a:gd name="connsiteX29" fmla="*/ 844062 w 1908262"/>
              <a:gd name="connsiteY29" fmla="*/ 140677 h 1828800"/>
              <a:gd name="connsiteX30" fmla="*/ 801859 w 1908262"/>
              <a:gd name="connsiteY30" fmla="*/ 154745 h 1828800"/>
              <a:gd name="connsiteX31" fmla="*/ 731520 w 1908262"/>
              <a:gd name="connsiteY31" fmla="*/ 168813 h 1828800"/>
              <a:gd name="connsiteX32" fmla="*/ 689317 w 1908262"/>
              <a:gd name="connsiteY32" fmla="*/ 182880 h 1828800"/>
              <a:gd name="connsiteX33" fmla="*/ 618979 w 1908262"/>
              <a:gd name="connsiteY33" fmla="*/ 196948 h 1828800"/>
              <a:gd name="connsiteX34" fmla="*/ 534573 w 1908262"/>
              <a:gd name="connsiteY34" fmla="*/ 225084 h 1828800"/>
              <a:gd name="connsiteX35" fmla="*/ 492369 w 1908262"/>
              <a:gd name="connsiteY35" fmla="*/ 239151 h 1828800"/>
              <a:gd name="connsiteX36" fmla="*/ 379828 w 1908262"/>
              <a:gd name="connsiteY36" fmla="*/ 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08262" h="1828800">
                <a:moveTo>
                  <a:pt x="0" y="1828800"/>
                </a:moveTo>
                <a:lnTo>
                  <a:pt x="689317" y="1814733"/>
                </a:lnTo>
                <a:cubicBezTo>
                  <a:pt x="785366" y="1811109"/>
                  <a:pt x="707771" y="1796011"/>
                  <a:pt x="787791" y="1786597"/>
                </a:cubicBezTo>
                <a:cubicBezTo>
                  <a:pt x="853157" y="1778907"/>
                  <a:pt x="919090" y="1777219"/>
                  <a:pt x="984739" y="1772530"/>
                </a:cubicBezTo>
                <a:cubicBezTo>
                  <a:pt x="1059148" y="1747726"/>
                  <a:pt x="1002416" y="1764200"/>
                  <a:pt x="1111348" y="1744394"/>
                </a:cubicBezTo>
                <a:cubicBezTo>
                  <a:pt x="1134873" y="1740117"/>
                  <a:pt x="1158161" y="1734604"/>
                  <a:pt x="1181686" y="1730327"/>
                </a:cubicBezTo>
                <a:cubicBezTo>
                  <a:pt x="1203955" y="1726278"/>
                  <a:pt x="1293466" y="1714232"/>
                  <a:pt x="1322363" y="1702191"/>
                </a:cubicBezTo>
                <a:cubicBezTo>
                  <a:pt x="1506431" y="1625495"/>
                  <a:pt x="1362241" y="1658030"/>
                  <a:pt x="1519311" y="1631853"/>
                </a:cubicBezTo>
                <a:cubicBezTo>
                  <a:pt x="1575743" y="1603636"/>
                  <a:pt x="1606640" y="1591096"/>
                  <a:pt x="1659988" y="1547447"/>
                </a:cubicBezTo>
                <a:cubicBezTo>
                  <a:pt x="1685651" y="1526450"/>
                  <a:pt x="1706880" y="1500554"/>
                  <a:pt x="1730326" y="1477108"/>
                </a:cubicBezTo>
                <a:lnTo>
                  <a:pt x="1758462" y="1448973"/>
                </a:lnTo>
                <a:cubicBezTo>
                  <a:pt x="1767840" y="1430216"/>
                  <a:pt x="1774964" y="1410151"/>
                  <a:pt x="1786597" y="1392702"/>
                </a:cubicBezTo>
                <a:cubicBezTo>
                  <a:pt x="1793954" y="1381666"/>
                  <a:pt x="1806447" y="1374924"/>
                  <a:pt x="1814733" y="1364567"/>
                </a:cubicBezTo>
                <a:cubicBezTo>
                  <a:pt x="1825295" y="1351365"/>
                  <a:pt x="1833490" y="1336432"/>
                  <a:pt x="1842868" y="1322364"/>
                </a:cubicBezTo>
                <a:cubicBezTo>
                  <a:pt x="1847557" y="1298918"/>
                  <a:pt x="1851749" y="1275366"/>
                  <a:pt x="1856936" y="1252025"/>
                </a:cubicBezTo>
                <a:cubicBezTo>
                  <a:pt x="1861130" y="1233151"/>
                  <a:pt x="1867544" y="1214776"/>
                  <a:pt x="1871003" y="1195754"/>
                </a:cubicBezTo>
                <a:cubicBezTo>
                  <a:pt x="1876934" y="1163131"/>
                  <a:pt x="1880382" y="1130105"/>
                  <a:pt x="1885071" y="1097280"/>
                </a:cubicBezTo>
                <a:cubicBezTo>
                  <a:pt x="1899395" y="853781"/>
                  <a:pt x="1908262" y="862478"/>
                  <a:pt x="1885071" y="618979"/>
                </a:cubicBezTo>
                <a:cubicBezTo>
                  <a:pt x="1883238" y="599732"/>
                  <a:pt x="1875197" y="581582"/>
                  <a:pt x="1871003" y="562708"/>
                </a:cubicBezTo>
                <a:cubicBezTo>
                  <a:pt x="1851151" y="473374"/>
                  <a:pt x="1850387" y="401415"/>
                  <a:pt x="1772529" y="323557"/>
                </a:cubicBezTo>
                <a:lnTo>
                  <a:pt x="1674056" y="225084"/>
                </a:lnTo>
                <a:cubicBezTo>
                  <a:pt x="1630785" y="181813"/>
                  <a:pt x="1565003" y="113704"/>
                  <a:pt x="1519311" y="98474"/>
                </a:cubicBezTo>
                <a:lnTo>
                  <a:pt x="1392702" y="56271"/>
                </a:lnTo>
                <a:lnTo>
                  <a:pt x="1350499" y="42204"/>
                </a:lnTo>
                <a:cubicBezTo>
                  <a:pt x="1294228" y="46893"/>
                  <a:pt x="1237657" y="48808"/>
                  <a:pt x="1181686" y="56271"/>
                </a:cubicBezTo>
                <a:cubicBezTo>
                  <a:pt x="1166987" y="58231"/>
                  <a:pt x="1153869" y="66742"/>
                  <a:pt x="1139483" y="70339"/>
                </a:cubicBezTo>
                <a:cubicBezTo>
                  <a:pt x="1116287" y="76138"/>
                  <a:pt x="1092341" y="78608"/>
                  <a:pt x="1069145" y="84407"/>
                </a:cubicBezTo>
                <a:cubicBezTo>
                  <a:pt x="1054759" y="88003"/>
                  <a:pt x="1041200" y="94400"/>
                  <a:pt x="1026942" y="98474"/>
                </a:cubicBezTo>
                <a:cubicBezTo>
                  <a:pt x="966902" y="115628"/>
                  <a:pt x="965605" y="112105"/>
                  <a:pt x="900333" y="126610"/>
                </a:cubicBezTo>
                <a:cubicBezTo>
                  <a:pt x="881459" y="130804"/>
                  <a:pt x="862652" y="135366"/>
                  <a:pt x="844062" y="140677"/>
                </a:cubicBezTo>
                <a:cubicBezTo>
                  <a:pt x="829804" y="144751"/>
                  <a:pt x="816245" y="151148"/>
                  <a:pt x="801859" y="154745"/>
                </a:cubicBezTo>
                <a:cubicBezTo>
                  <a:pt x="778662" y="160544"/>
                  <a:pt x="754717" y="163014"/>
                  <a:pt x="731520" y="168813"/>
                </a:cubicBezTo>
                <a:cubicBezTo>
                  <a:pt x="717134" y="172409"/>
                  <a:pt x="703703" y="179284"/>
                  <a:pt x="689317" y="182880"/>
                </a:cubicBezTo>
                <a:cubicBezTo>
                  <a:pt x="666121" y="188679"/>
                  <a:pt x="642047" y="190657"/>
                  <a:pt x="618979" y="196948"/>
                </a:cubicBezTo>
                <a:cubicBezTo>
                  <a:pt x="590367" y="204752"/>
                  <a:pt x="562708" y="215706"/>
                  <a:pt x="534573" y="225084"/>
                </a:cubicBezTo>
                <a:lnTo>
                  <a:pt x="492369" y="239151"/>
                </a:lnTo>
                <a:cubicBezTo>
                  <a:pt x="305379" y="215778"/>
                  <a:pt x="379828" y="262890"/>
                  <a:pt x="379828" y="0"/>
                </a:cubicBezTo>
              </a:path>
            </a:pathLst>
          </a:custGeom>
          <a:ln w="38100">
            <a:solidFill>
              <a:srgbClr val="00B05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0659" name="Picture 3"/>
          <p:cNvPicPr>
            <a:picLocks noChangeAspect="1" noChangeArrowheads="1"/>
          </p:cNvPicPr>
          <p:nvPr/>
        </p:nvPicPr>
        <p:blipFill>
          <a:blip r:embed="rId5" cstate="print"/>
          <a:srcRect/>
          <a:stretch>
            <a:fillRect/>
          </a:stretch>
        </p:blipFill>
        <p:spPr bwMode="auto">
          <a:xfrm>
            <a:off x="2590800" y="6477000"/>
            <a:ext cx="285750" cy="2000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1"/>
          <p:cNvPicPr>
            <a:picLocks noChangeAspect="1" noChangeArrowheads="1"/>
          </p:cNvPicPr>
          <p:nvPr/>
        </p:nvPicPr>
        <p:blipFill>
          <a:blip r:embed="rId3" cstate="print"/>
          <a:srcRect/>
          <a:stretch>
            <a:fillRect/>
          </a:stretch>
        </p:blipFill>
        <p:spPr bwMode="auto">
          <a:xfrm>
            <a:off x="0" y="381000"/>
            <a:ext cx="4800600" cy="6477000"/>
          </a:xfrm>
          <a:prstGeom prst="rect">
            <a:avLst/>
          </a:prstGeom>
          <a:noFill/>
          <a:ln w="9525">
            <a:noFill/>
            <a:miter lim="800000"/>
            <a:headEnd/>
            <a:tailEnd/>
          </a:ln>
        </p:spPr>
      </p:pic>
      <p:pic>
        <p:nvPicPr>
          <p:cNvPr id="90115" name="Picture 3"/>
          <p:cNvPicPr>
            <a:picLocks noChangeAspect="1" noChangeArrowheads="1"/>
          </p:cNvPicPr>
          <p:nvPr/>
        </p:nvPicPr>
        <p:blipFill>
          <a:blip r:embed="rId4" cstate="print"/>
          <a:srcRect/>
          <a:stretch>
            <a:fillRect/>
          </a:stretch>
        </p:blipFill>
        <p:spPr bwMode="auto">
          <a:xfrm>
            <a:off x="6096000" y="0"/>
            <a:ext cx="1828800" cy="1447800"/>
          </a:xfrm>
          <a:prstGeom prst="rect">
            <a:avLst/>
          </a:prstGeom>
          <a:noFill/>
          <a:ln w="9525">
            <a:noFill/>
            <a:miter lim="800000"/>
            <a:headEnd/>
            <a:tailEnd/>
          </a:ln>
        </p:spPr>
      </p:pic>
      <p:pic>
        <p:nvPicPr>
          <p:cNvPr id="90118" name="Picture 6"/>
          <p:cNvPicPr>
            <a:picLocks noChangeAspect="1" noChangeArrowheads="1"/>
          </p:cNvPicPr>
          <p:nvPr/>
        </p:nvPicPr>
        <p:blipFill>
          <a:blip r:embed="rId5" cstate="print"/>
          <a:srcRect/>
          <a:stretch>
            <a:fillRect/>
          </a:stretch>
        </p:blipFill>
        <p:spPr bwMode="auto">
          <a:xfrm>
            <a:off x="5105400" y="0"/>
            <a:ext cx="1143000" cy="1447800"/>
          </a:xfrm>
          <a:prstGeom prst="rect">
            <a:avLst/>
          </a:prstGeom>
          <a:noFill/>
          <a:ln w="9525">
            <a:noFill/>
            <a:miter lim="800000"/>
            <a:headEnd/>
            <a:tailEnd/>
          </a:ln>
        </p:spPr>
      </p:pic>
      <p:pic>
        <p:nvPicPr>
          <p:cNvPr id="6" name="Picture 5"/>
          <p:cNvPicPr/>
          <p:nvPr/>
        </p:nvPicPr>
        <p:blipFill>
          <a:blip r:embed="rId6" cstate="print"/>
          <a:srcRect t="11886"/>
          <a:stretch>
            <a:fillRect/>
          </a:stretch>
        </p:blipFill>
        <p:spPr bwMode="auto">
          <a:xfrm>
            <a:off x="3733800" y="0"/>
            <a:ext cx="5410200" cy="68580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PM</a:t>
            </a:r>
            <a:r>
              <a:rPr lang="en-US" baseline="-25000" dirty="0"/>
              <a:t>2.5</a:t>
            </a:r>
            <a:r>
              <a:rPr lang="en-US" dirty="0"/>
              <a:t> </a:t>
            </a:r>
            <a:r>
              <a:rPr lang="en-US" u="sng" dirty="0"/>
              <a:t>Precision</a:t>
            </a:r>
          </a:p>
        </p:txBody>
      </p:sp>
      <p:sp>
        <p:nvSpPr>
          <p:cNvPr id="3" name="Content Placeholder 2"/>
          <p:cNvSpPr>
            <a:spLocks noGrp="1"/>
          </p:cNvSpPr>
          <p:nvPr>
            <p:ph idx="1"/>
          </p:nvPr>
        </p:nvSpPr>
        <p:spPr>
          <a:xfrm>
            <a:off x="533400" y="685800"/>
            <a:ext cx="8229600" cy="4678363"/>
          </a:xfrm>
        </p:spPr>
        <p:txBody>
          <a:bodyPr>
            <a:normAutofit/>
          </a:bodyPr>
          <a:lstStyle/>
          <a:p>
            <a:r>
              <a:rPr lang="en-US" dirty="0"/>
              <a:t>PM2.5 is the same as gaseous, except:</a:t>
            </a:r>
          </a:p>
          <a:p>
            <a:pPr lvl="1"/>
            <a:r>
              <a:rPr lang="en-US" dirty="0"/>
              <a:t>d-sub-</a:t>
            </a:r>
            <a:r>
              <a:rPr lang="en-US" dirty="0" err="1"/>
              <a:t>i</a:t>
            </a:r>
            <a:r>
              <a:rPr lang="en-US" dirty="0"/>
              <a:t> are from COLLOCATED, and the known is the average of the two PM2.5, so d-sub-</a:t>
            </a:r>
            <a:r>
              <a:rPr lang="en-US" dirty="0" err="1"/>
              <a:t>i</a:t>
            </a:r>
            <a:r>
              <a:rPr lang="en-US" dirty="0"/>
              <a:t> is</a:t>
            </a:r>
          </a:p>
          <a:p>
            <a:pPr lvl="1"/>
            <a:r>
              <a:rPr lang="en-US" dirty="0"/>
              <a:t>(RO-CO)/(</a:t>
            </a:r>
            <a:r>
              <a:rPr lang="en-US" dirty="0" err="1"/>
              <a:t>avg</a:t>
            </a:r>
            <a:r>
              <a:rPr lang="en-US" dirty="0"/>
              <a:t> of RO &amp; CO)</a:t>
            </a:r>
          </a:p>
          <a:p>
            <a:pPr lvl="1"/>
            <a:r>
              <a:rPr lang="en-US" dirty="0"/>
              <a:t>Because the known is the </a:t>
            </a:r>
            <a:r>
              <a:rPr lang="en-US" dirty="0" err="1"/>
              <a:t>avg</a:t>
            </a:r>
            <a:r>
              <a:rPr lang="en-US" dirty="0"/>
              <a:t> of 2 measurements, add </a:t>
            </a:r>
            <a:r>
              <a:rPr lang="en-US" b="1" dirty="0">
                <a:solidFill>
                  <a:srgbClr val="FF0000"/>
                </a:solidFill>
              </a:rPr>
              <a:t>SQRT(2)</a:t>
            </a:r>
            <a:r>
              <a:rPr lang="en-US" dirty="0"/>
              <a:t> to the denominator (divide by best estimate of truth)</a:t>
            </a:r>
          </a:p>
          <a:p>
            <a:pPr lvl="1"/>
            <a:endParaRPr lang="en-US" dirty="0"/>
          </a:p>
          <a:p>
            <a:pPr lvl="1"/>
            <a:endParaRPr lang="en-US" dirty="0"/>
          </a:p>
          <a:p>
            <a:endParaRPr lang="en-US" dirty="0"/>
          </a:p>
        </p:txBody>
      </p:sp>
      <p:pic>
        <p:nvPicPr>
          <p:cNvPr id="379908" name="Picture 4"/>
          <p:cNvPicPr>
            <a:picLocks noChangeAspect="1" noChangeArrowheads="1"/>
          </p:cNvPicPr>
          <p:nvPr/>
        </p:nvPicPr>
        <p:blipFill>
          <a:blip r:embed="rId3" cstate="print"/>
          <a:srcRect/>
          <a:stretch>
            <a:fillRect/>
          </a:stretch>
        </p:blipFill>
        <p:spPr bwMode="auto">
          <a:xfrm>
            <a:off x="685800" y="4800600"/>
            <a:ext cx="6238733" cy="1752600"/>
          </a:xfrm>
          <a:prstGeom prst="rect">
            <a:avLst/>
          </a:prstGeom>
          <a:noFill/>
          <a:ln w="9525">
            <a:noFill/>
            <a:miter lim="800000"/>
            <a:headEnd/>
            <a:tailEnd/>
          </a:ln>
        </p:spPr>
      </p:pic>
      <p:sp>
        <p:nvSpPr>
          <p:cNvPr id="7" name="Freeform 6"/>
          <p:cNvSpPr/>
          <p:nvPr/>
        </p:nvSpPr>
        <p:spPr>
          <a:xfrm>
            <a:off x="2085863" y="4310418"/>
            <a:ext cx="3359594" cy="2295098"/>
          </a:xfrm>
          <a:custGeom>
            <a:avLst/>
            <a:gdLst>
              <a:gd name="connsiteX0" fmla="*/ 1585385 w 3359594"/>
              <a:gd name="connsiteY0" fmla="*/ 2275 h 2295098"/>
              <a:gd name="connsiteX1" fmla="*/ 1353373 w 3359594"/>
              <a:gd name="connsiteY1" fmla="*/ 15922 h 2295098"/>
              <a:gd name="connsiteX2" fmla="*/ 1298782 w 3359594"/>
              <a:gd name="connsiteY2" fmla="*/ 29570 h 2295098"/>
              <a:gd name="connsiteX3" fmla="*/ 1107713 w 3359594"/>
              <a:gd name="connsiteY3" fmla="*/ 56866 h 2295098"/>
              <a:gd name="connsiteX4" fmla="*/ 943940 w 3359594"/>
              <a:gd name="connsiteY4" fmla="*/ 84161 h 2295098"/>
              <a:gd name="connsiteX5" fmla="*/ 862053 w 3359594"/>
              <a:gd name="connsiteY5" fmla="*/ 111457 h 2295098"/>
              <a:gd name="connsiteX6" fmla="*/ 698280 w 3359594"/>
              <a:gd name="connsiteY6" fmla="*/ 179695 h 2295098"/>
              <a:gd name="connsiteX7" fmla="*/ 575450 w 3359594"/>
              <a:gd name="connsiteY7" fmla="*/ 234286 h 2295098"/>
              <a:gd name="connsiteX8" fmla="*/ 452621 w 3359594"/>
              <a:gd name="connsiteY8" fmla="*/ 275230 h 2295098"/>
              <a:gd name="connsiteX9" fmla="*/ 316143 w 3359594"/>
              <a:gd name="connsiteY9" fmla="*/ 370764 h 2295098"/>
              <a:gd name="connsiteX10" fmla="*/ 275200 w 3359594"/>
              <a:gd name="connsiteY10" fmla="*/ 398060 h 2295098"/>
              <a:gd name="connsiteX11" fmla="*/ 234256 w 3359594"/>
              <a:gd name="connsiteY11" fmla="*/ 411707 h 2295098"/>
              <a:gd name="connsiteX12" fmla="*/ 206961 w 3359594"/>
              <a:gd name="connsiteY12" fmla="*/ 466298 h 2295098"/>
              <a:gd name="connsiteX13" fmla="*/ 193313 w 3359594"/>
              <a:gd name="connsiteY13" fmla="*/ 507242 h 2295098"/>
              <a:gd name="connsiteX14" fmla="*/ 152370 w 3359594"/>
              <a:gd name="connsiteY14" fmla="*/ 561833 h 2295098"/>
              <a:gd name="connsiteX15" fmla="*/ 125074 w 3359594"/>
              <a:gd name="connsiteY15" fmla="*/ 616424 h 2295098"/>
              <a:gd name="connsiteX16" fmla="*/ 70483 w 3359594"/>
              <a:gd name="connsiteY16" fmla="*/ 766549 h 2295098"/>
              <a:gd name="connsiteX17" fmla="*/ 70483 w 3359594"/>
              <a:gd name="connsiteY17" fmla="*/ 1353403 h 2295098"/>
              <a:gd name="connsiteX18" fmla="*/ 84131 w 3359594"/>
              <a:gd name="connsiteY18" fmla="*/ 1435289 h 2295098"/>
              <a:gd name="connsiteX19" fmla="*/ 111427 w 3359594"/>
              <a:gd name="connsiteY19" fmla="*/ 1612710 h 2295098"/>
              <a:gd name="connsiteX20" fmla="*/ 125074 w 3359594"/>
              <a:gd name="connsiteY20" fmla="*/ 1749188 h 2295098"/>
              <a:gd name="connsiteX21" fmla="*/ 138722 w 3359594"/>
              <a:gd name="connsiteY21" fmla="*/ 1790131 h 2295098"/>
              <a:gd name="connsiteX22" fmla="*/ 166018 w 3359594"/>
              <a:gd name="connsiteY22" fmla="*/ 1981200 h 2295098"/>
              <a:gd name="connsiteX23" fmla="*/ 220609 w 3359594"/>
              <a:gd name="connsiteY23" fmla="*/ 2104030 h 2295098"/>
              <a:gd name="connsiteX24" fmla="*/ 302495 w 3359594"/>
              <a:gd name="connsiteY24" fmla="*/ 2158621 h 2295098"/>
              <a:gd name="connsiteX25" fmla="*/ 329791 w 3359594"/>
              <a:gd name="connsiteY25" fmla="*/ 2199564 h 2295098"/>
              <a:gd name="connsiteX26" fmla="*/ 370734 w 3359594"/>
              <a:gd name="connsiteY26" fmla="*/ 2213212 h 2295098"/>
              <a:gd name="connsiteX27" fmla="*/ 452621 w 3359594"/>
              <a:gd name="connsiteY27" fmla="*/ 2254155 h 2295098"/>
              <a:gd name="connsiteX28" fmla="*/ 630041 w 3359594"/>
              <a:gd name="connsiteY28" fmla="*/ 2226860 h 2295098"/>
              <a:gd name="connsiteX29" fmla="*/ 670985 w 3359594"/>
              <a:gd name="connsiteY29" fmla="*/ 2213212 h 2295098"/>
              <a:gd name="connsiteX30" fmla="*/ 807462 w 3359594"/>
              <a:gd name="connsiteY30" fmla="*/ 2131325 h 2295098"/>
              <a:gd name="connsiteX31" fmla="*/ 998531 w 3359594"/>
              <a:gd name="connsiteY31" fmla="*/ 1940257 h 2295098"/>
              <a:gd name="connsiteX32" fmla="*/ 1066770 w 3359594"/>
              <a:gd name="connsiteY32" fmla="*/ 1872018 h 2295098"/>
              <a:gd name="connsiteX33" fmla="*/ 1216895 w 3359594"/>
              <a:gd name="connsiteY33" fmla="*/ 1776483 h 2295098"/>
              <a:gd name="connsiteX34" fmla="*/ 1298782 w 3359594"/>
              <a:gd name="connsiteY34" fmla="*/ 1749188 h 2295098"/>
              <a:gd name="connsiteX35" fmla="*/ 1353373 w 3359594"/>
              <a:gd name="connsiteY35" fmla="*/ 1762836 h 2295098"/>
              <a:gd name="connsiteX36" fmla="*/ 1394316 w 3359594"/>
              <a:gd name="connsiteY36" fmla="*/ 1899313 h 2295098"/>
              <a:gd name="connsiteX37" fmla="*/ 1421612 w 3359594"/>
              <a:gd name="connsiteY37" fmla="*/ 2117678 h 2295098"/>
              <a:gd name="connsiteX38" fmla="*/ 1435259 w 3359594"/>
              <a:gd name="connsiteY38" fmla="*/ 2172269 h 2295098"/>
              <a:gd name="connsiteX39" fmla="*/ 1462555 w 3359594"/>
              <a:gd name="connsiteY39" fmla="*/ 2213212 h 2295098"/>
              <a:gd name="connsiteX40" fmla="*/ 1476203 w 3359594"/>
              <a:gd name="connsiteY40" fmla="*/ 2254155 h 2295098"/>
              <a:gd name="connsiteX41" fmla="*/ 1612680 w 3359594"/>
              <a:gd name="connsiteY41" fmla="*/ 2295098 h 2295098"/>
              <a:gd name="connsiteX42" fmla="*/ 1899283 w 3359594"/>
              <a:gd name="connsiteY42" fmla="*/ 2281451 h 2295098"/>
              <a:gd name="connsiteX43" fmla="*/ 1953874 w 3359594"/>
              <a:gd name="connsiteY43" fmla="*/ 2267803 h 2295098"/>
              <a:gd name="connsiteX44" fmla="*/ 2049409 w 3359594"/>
              <a:gd name="connsiteY44" fmla="*/ 2254155 h 2295098"/>
              <a:gd name="connsiteX45" fmla="*/ 2636262 w 3359594"/>
              <a:gd name="connsiteY45" fmla="*/ 2226860 h 2295098"/>
              <a:gd name="connsiteX46" fmla="*/ 2677206 w 3359594"/>
              <a:gd name="connsiteY46" fmla="*/ 2199564 h 2295098"/>
              <a:gd name="connsiteX47" fmla="*/ 2759092 w 3359594"/>
              <a:gd name="connsiteY47" fmla="*/ 2131325 h 2295098"/>
              <a:gd name="connsiteX48" fmla="*/ 2827331 w 3359594"/>
              <a:gd name="connsiteY48" fmla="*/ 2049439 h 2295098"/>
              <a:gd name="connsiteX49" fmla="*/ 2881922 w 3359594"/>
              <a:gd name="connsiteY49" fmla="*/ 1967552 h 2295098"/>
              <a:gd name="connsiteX50" fmla="*/ 2909218 w 3359594"/>
              <a:gd name="connsiteY50" fmla="*/ 1926609 h 2295098"/>
              <a:gd name="connsiteX51" fmla="*/ 2936513 w 3359594"/>
              <a:gd name="connsiteY51" fmla="*/ 1872018 h 2295098"/>
              <a:gd name="connsiteX52" fmla="*/ 2977456 w 3359594"/>
              <a:gd name="connsiteY52" fmla="*/ 1858370 h 2295098"/>
              <a:gd name="connsiteX53" fmla="*/ 3018400 w 3359594"/>
              <a:gd name="connsiteY53" fmla="*/ 1776483 h 2295098"/>
              <a:gd name="connsiteX54" fmla="*/ 3045695 w 3359594"/>
              <a:gd name="connsiteY54" fmla="*/ 1680949 h 2295098"/>
              <a:gd name="connsiteX55" fmla="*/ 3072991 w 3359594"/>
              <a:gd name="connsiteY55" fmla="*/ 1599063 h 2295098"/>
              <a:gd name="connsiteX56" fmla="*/ 3100286 w 3359594"/>
              <a:gd name="connsiteY56" fmla="*/ 1448937 h 2295098"/>
              <a:gd name="connsiteX57" fmla="*/ 3113934 w 3359594"/>
              <a:gd name="connsiteY57" fmla="*/ 1407994 h 2295098"/>
              <a:gd name="connsiteX58" fmla="*/ 3141230 w 3359594"/>
              <a:gd name="connsiteY58" fmla="*/ 1244221 h 2295098"/>
              <a:gd name="connsiteX59" fmla="*/ 3209468 w 3359594"/>
              <a:gd name="connsiteY59" fmla="*/ 1107743 h 2295098"/>
              <a:gd name="connsiteX60" fmla="*/ 3250412 w 3359594"/>
              <a:gd name="connsiteY60" fmla="*/ 943970 h 2295098"/>
              <a:gd name="connsiteX61" fmla="*/ 3305003 w 3359594"/>
              <a:gd name="connsiteY61" fmla="*/ 848436 h 2295098"/>
              <a:gd name="connsiteX62" fmla="*/ 3318650 w 3359594"/>
              <a:gd name="connsiteY62" fmla="*/ 698310 h 2295098"/>
              <a:gd name="connsiteX63" fmla="*/ 3332298 w 3359594"/>
              <a:gd name="connsiteY63" fmla="*/ 630072 h 2295098"/>
              <a:gd name="connsiteX64" fmla="*/ 3359594 w 3359594"/>
              <a:gd name="connsiteY64" fmla="*/ 534537 h 2295098"/>
              <a:gd name="connsiteX65" fmla="*/ 3345946 w 3359594"/>
              <a:gd name="connsiteY65" fmla="*/ 384412 h 2295098"/>
              <a:gd name="connsiteX66" fmla="*/ 3332298 w 3359594"/>
              <a:gd name="connsiteY66" fmla="*/ 343469 h 2295098"/>
              <a:gd name="connsiteX67" fmla="*/ 3291355 w 3359594"/>
              <a:gd name="connsiteY67" fmla="*/ 302525 h 2295098"/>
              <a:gd name="connsiteX68" fmla="*/ 3250412 w 3359594"/>
              <a:gd name="connsiteY68" fmla="*/ 288878 h 2295098"/>
              <a:gd name="connsiteX69" fmla="*/ 3209468 w 3359594"/>
              <a:gd name="connsiteY69" fmla="*/ 261582 h 2295098"/>
              <a:gd name="connsiteX70" fmla="*/ 3100286 w 3359594"/>
              <a:gd name="connsiteY70" fmla="*/ 234286 h 2295098"/>
              <a:gd name="connsiteX71" fmla="*/ 2991104 w 3359594"/>
              <a:gd name="connsiteY71" fmla="*/ 206991 h 2295098"/>
              <a:gd name="connsiteX72" fmla="*/ 2922865 w 3359594"/>
              <a:gd name="connsiteY72" fmla="*/ 193343 h 2295098"/>
              <a:gd name="connsiteX73" fmla="*/ 2881922 w 3359594"/>
              <a:gd name="connsiteY73" fmla="*/ 179695 h 2295098"/>
              <a:gd name="connsiteX74" fmla="*/ 2813683 w 3359594"/>
              <a:gd name="connsiteY74" fmla="*/ 152400 h 2295098"/>
              <a:gd name="connsiteX75" fmla="*/ 2677206 w 3359594"/>
              <a:gd name="connsiteY75" fmla="*/ 138752 h 2295098"/>
              <a:gd name="connsiteX76" fmla="*/ 2581671 w 3359594"/>
              <a:gd name="connsiteY76" fmla="*/ 97809 h 2295098"/>
              <a:gd name="connsiteX77" fmla="*/ 2472489 w 3359594"/>
              <a:gd name="connsiteY77" fmla="*/ 70513 h 2295098"/>
              <a:gd name="connsiteX78" fmla="*/ 2390603 w 3359594"/>
              <a:gd name="connsiteY78" fmla="*/ 43218 h 2295098"/>
              <a:gd name="connsiteX79" fmla="*/ 1858340 w 3359594"/>
              <a:gd name="connsiteY79" fmla="*/ 56866 h 2295098"/>
              <a:gd name="connsiteX80" fmla="*/ 1626328 w 3359594"/>
              <a:gd name="connsiteY80" fmla="*/ 29570 h 2295098"/>
              <a:gd name="connsiteX81" fmla="*/ 1585385 w 3359594"/>
              <a:gd name="connsiteY81" fmla="*/ 2275 h 229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359594" h="2295098">
                <a:moveTo>
                  <a:pt x="1585385" y="2275"/>
                </a:moveTo>
                <a:cubicBezTo>
                  <a:pt x="1539893" y="0"/>
                  <a:pt x="1430495" y="8577"/>
                  <a:pt x="1353373" y="15922"/>
                </a:cubicBezTo>
                <a:cubicBezTo>
                  <a:pt x="1334700" y="17700"/>
                  <a:pt x="1317284" y="26486"/>
                  <a:pt x="1298782" y="29570"/>
                </a:cubicBezTo>
                <a:cubicBezTo>
                  <a:pt x="1235321" y="40147"/>
                  <a:pt x="1171403" y="47768"/>
                  <a:pt x="1107713" y="56866"/>
                </a:cubicBezTo>
                <a:cubicBezTo>
                  <a:pt x="1066696" y="62726"/>
                  <a:pt x="987850" y="72185"/>
                  <a:pt x="943940" y="84161"/>
                </a:cubicBezTo>
                <a:cubicBezTo>
                  <a:pt x="916182" y="91732"/>
                  <a:pt x="889349" y="102358"/>
                  <a:pt x="862053" y="111457"/>
                </a:cubicBezTo>
                <a:cubicBezTo>
                  <a:pt x="767070" y="182694"/>
                  <a:pt x="846650" y="134043"/>
                  <a:pt x="698280" y="179695"/>
                </a:cubicBezTo>
                <a:cubicBezTo>
                  <a:pt x="577544" y="216844"/>
                  <a:pt x="679862" y="194127"/>
                  <a:pt x="575450" y="234286"/>
                </a:cubicBezTo>
                <a:cubicBezTo>
                  <a:pt x="535169" y="249779"/>
                  <a:pt x="452621" y="275230"/>
                  <a:pt x="452621" y="275230"/>
                </a:cubicBezTo>
                <a:cubicBezTo>
                  <a:pt x="371780" y="335860"/>
                  <a:pt x="416964" y="303550"/>
                  <a:pt x="316143" y="370764"/>
                </a:cubicBezTo>
                <a:cubicBezTo>
                  <a:pt x="302495" y="379863"/>
                  <a:pt x="290761" y="392873"/>
                  <a:pt x="275200" y="398060"/>
                </a:cubicBezTo>
                <a:lnTo>
                  <a:pt x="234256" y="411707"/>
                </a:lnTo>
                <a:cubicBezTo>
                  <a:pt x="225158" y="429904"/>
                  <a:pt x="214975" y="447598"/>
                  <a:pt x="206961" y="466298"/>
                </a:cubicBezTo>
                <a:cubicBezTo>
                  <a:pt x="201294" y="479521"/>
                  <a:pt x="200451" y="494751"/>
                  <a:pt x="193313" y="507242"/>
                </a:cubicBezTo>
                <a:cubicBezTo>
                  <a:pt x="182028" y="526991"/>
                  <a:pt x="164425" y="542544"/>
                  <a:pt x="152370" y="561833"/>
                </a:cubicBezTo>
                <a:cubicBezTo>
                  <a:pt x="141587" y="579085"/>
                  <a:pt x="134173" y="598227"/>
                  <a:pt x="125074" y="616424"/>
                </a:cubicBezTo>
                <a:cubicBezTo>
                  <a:pt x="93801" y="741519"/>
                  <a:pt x="118588" y="694393"/>
                  <a:pt x="70483" y="766549"/>
                </a:cubicBezTo>
                <a:cubicBezTo>
                  <a:pt x="0" y="978007"/>
                  <a:pt x="47318" y="820589"/>
                  <a:pt x="70483" y="1353403"/>
                </a:cubicBezTo>
                <a:cubicBezTo>
                  <a:pt x="71685" y="1381049"/>
                  <a:pt x="80218" y="1407895"/>
                  <a:pt x="84131" y="1435289"/>
                </a:cubicBezTo>
                <a:cubicBezTo>
                  <a:pt x="108919" y="1608802"/>
                  <a:pt x="85360" y="1482379"/>
                  <a:pt x="111427" y="1612710"/>
                </a:cubicBezTo>
                <a:cubicBezTo>
                  <a:pt x="115976" y="1658203"/>
                  <a:pt x="118122" y="1704000"/>
                  <a:pt x="125074" y="1749188"/>
                </a:cubicBezTo>
                <a:cubicBezTo>
                  <a:pt x="127261" y="1763407"/>
                  <a:pt x="136149" y="1775977"/>
                  <a:pt x="138722" y="1790131"/>
                </a:cubicBezTo>
                <a:cubicBezTo>
                  <a:pt x="149495" y="1849383"/>
                  <a:pt x="151099" y="1921523"/>
                  <a:pt x="166018" y="1981200"/>
                </a:cubicBezTo>
                <a:cubicBezTo>
                  <a:pt x="172931" y="2008854"/>
                  <a:pt x="191930" y="2078936"/>
                  <a:pt x="220609" y="2104030"/>
                </a:cubicBezTo>
                <a:cubicBezTo>
                  <a:pt x="245297" y="2125632"/>
                  <a:pt x="302495" y="2158621"/>
                  <a:pt x="302495" y="2158621"/>
                </a:cubicBezTo>
                <a:cubicBezTo>
                  <a:pt x="311594" y="2172269"/>
                  <a:pt x="316983" y="2189317"/>
                  <a:pt x="329791" y="2199564"/>
                </a:cubicBezTo>
                <a:cubicBezTo>
                  <a:pt x="341025" y="2208551"/>
                  <a:pt x="357867" y="2206778"/>
                  <a:pt x="370734" y="2213212"/>
                </a:cubicBezTo>
                <a:cubicBezTo>
                  <a:pt x="476558" y="2266124"/>
                  <a:pt x="349709" y="2219851"/>
                  <a:pt x="452621" y="2254155"/>
                </a:cubicBezTo>
                <a:cubicBezTo>
                  <a:pt x="551605" y="2243157"/>
                  <a:pt x="554830" y="2248348"/>
                  <a:pt x="630041" y="2226860"/>
                </a:cubicBezTo>
                <a:cubicBezTo>
                  <a:pt x="643874" y="2222908"/>
                  <a:pt x="658318" y="2220033"/>
                  <a:pt x="670985" y="2213212"/>
                </a:cubicBezTo>
                <a:cubicBezTo>
                  <a:pt x="717696" y="2188060"/>
                  <a:pt x="761970" y="2158621"/>
                  <a:pt x="807462" y="2131325"/>
                </a:cubicBezTo>
                <a:cubicBezTo>
                  <a:pt x="884697" y="2084984"/>
                  <a:pt x="934841" y="2003946"/>
                  <a:pt x="998531" y="1940257"/>
                </a:cubicBezTo>
                <a:cubicBezTo>
                  <a:pt x="1021277" y="1917511"/>
                  <a:pt x="1039631" y="1889288"/>
                  <a:pt x="1066770" y="1872018"/>
                </a:cubicBezTo>
                <a:cubicBezTo>
                  <a:pt x="1116812" y="1840173"/>
                  <a:pt x="1160624" y="1795240"/>
                  <a:pt x="1216895" y="1776483"/>
                </a:cubicBezTo>
                <a:lnTo>
                  <a:pt x="1298782" y="1749188"/>
                </a:lnTo>
                <a:cubicBezTo>
                  <a:pt x="1316979" y="1753737"/>
                  <a:pt x="1341166" y="1748595"/>
                  <a:pt x="1353373" y="1762836"/>
                </a:cubicBezTo>
                <a:cubicBezTo>
                  <a:pt x="1365099" y="1776516"/>
                  <a:pt x="1387706" y="1872875"/>
                  <a:pt x="1394316" y="1899313"/>
                </a:cubicBezTo>
                <a:cubicBezTo>
                  <a:pt x="1400829" y="1957929"/>
                  <a:pt x="1410484" y="2056470"/>
                  <a:pt x="1421612" y="2117678"/>
                </a:cubicBezTo>
                <a:cubicBezTo>
                  <a:pt x="1424967" y="2136132"/>
                  <a:pt x="1427870" y="2155029"/>
                  <a:pt x="1435259" y="2172269"/>
                </a:cubicBezTo>
                <a:cubicBezTo>
                  <a:pt x="1441720" y="2187345"/>
                  <a:pt x="1455219" y="2198541"/>
                  <a:pt x="1462555" y="2213212"/>
                </a:cubicBezTo>
                <a:cubicBezTo>
                  <a:pt x="1468989" y="2226079"/>
                  <a:pt x="1464497" y="2245793"/>
                  <a:pt x="1476203" y="2254155"/>
                </a:cubicBezTo>
                <a:cubicBezTo>
                  <a:pt x="1494098" y="2266937"/>
                  <a:pt x="1583493" y="2287802"/>
                  <a:pt x="1612680" y="2295098"/>
                </a:cubicBezTo>
                <a:cubicBezTo>
                  <a:pt x="1708214" y="2290549"/>
                  <a:pt x="1803945" y="2289078"/>
                  <a:pt x="1899283" y="2281451"/>
                </a:cubicBezTo>
                <a:cubicBezTo>
                  <a:pt x="1917980" y="2279955"/>
                  <a:pt x="1935420" y="2271158"/>
                  <a:pt x="1953874" y="2267803"/>
                </a:cubicBezTo>
                <a:cubicBezTo>
                  <a:pt x="1985523" y="2262048"/>
                  <a:pt x="2017298" y="2256082"/>
                  <a:pt x="2049409" y="2254155"/>
                </a:cubicBezTo>
                <a:cubicBezTo>
                  <a:pt x="2244887" y="2242426"/>
                  <a:pt x="2440644" y="2235958"/>
                  <a:pt x="2636262" y="2226860"/>
                </a:cubicBezTo>
                <a:cubicBezTo>
                  <a:pt x="2649910" y="2217761"/>
                  <a:pt x="2664605" y="2210065"/>
                  <a:pt x="2677206" y="2199564"/>
                </a:cubicBezTo>
                <a:cubicBezTo>
                  <a:pt x="2782295" y="2111990"/>
                  <a:pt x="2657433" y="2199100"/>
                  <a:pt x="2759092" y="2131325"/>
                </a:cubicBezTo>
                <a:cubicBezTo>
                  <a:pt x="2856643" y="1985002"/>
                  <a:pt x="2704719" y="2207084"/>
                  <a:pt x="2827331" y="2049439"/>
                </a:cubicBezTo>
                <a:cubicBezTo>
                  <a:pt x="2847471" y="2023544"/>
                  <a:pt x="2863725" y="1994848"/>
                  <a:pt x="2881922" y="1967552"/>
                </a:cubicBezTo>
                <a:lnTo>
                  <a:pt x="2909218" y="1926609"/>
                </a:lnTo>
                <a:cubicBezTo>
                  <a:pt x="2920503" y="1909681"/>
                  <a:pt x="2922127" y="1886404"/>
                  <a:pt x="2936513" y="1872018"/>
                </a:cubicBezTo>
                <a:cubicBezTo>
                  <a:pt x="2946685" y="1861846"/>
                  <a:pt x="2963808" y="1862919"/>
                  <a:pt x="2977456" y="1858370"/>
                </a:cubicBezTo>
                <a:cubicBezTo>
                  <a:pt x="3011763" y="1755453"/>
                  <a:pt x="2965484" y="1882317"/>
                  <a:pt x="3018400" y="1776483"/>
                </a:cubicBezTo>
                <a:cubicBezTo>
                  <a:pt x="3029864" y="1753555"/>
                  <a:pt x="3039138" y="1702806"/>
                  <a:pt x="3045695" y="1680949"/>
                </a:cubicBezTo>
                <a:cubicBezTo>
                  <a:pt x="3053963" y="1653391"/>
                  <a:pt x="3072991" y="1599063"/>
                  <a:pt x="3072991" y="1599063"/>
                </a:cubicBezTo>
                <a:cubicBezTo>
                  <a:pt x="3079076" y="1562549"/>
                  <a:pt x="3090746" y="1487095"/>
                  <a:pt x="3100286" y="1448937"/>
                </a:cubicBezTo>
                <a:cubicBezTo>
                  <a:pt x="3103775" y="1434981"/>
                  <a:pt x="3109385" y="1421642"/>
                  <a:pt x="3113934" y="1407994"/>
                </a:cubicBezTo>
                <a:cubicBezTo>
                  <a:pt x="3116944" y="1383916"/>
                  <a:pt x="3125317" y="1281353"/>
                  <a:pt x="3141230" y="1244221"/>
                </a:cubicBezTo>
                <a:cubicBezTo>
                  <a:pt x="3161265" y="1197471"/>
                  <a:pt x="3186722" y="1153236"/>
                  <a:pt x="3209468" y="1107743"/>
                </a:cubicBezTo>
                <a:cubicBezTo>
                  <a:pt x="3234633" y="1057412"/>
                  <a:pt x="3236764" y="998561"/>
                  <a:pt x="3250412" y="943970"/>
                </a:cubicBezTo>
                <a:cubicBezTo>
                  <a:pt x="3257339" y="916262"/>
                  <a:pt x="3288757" y="872805"/>
                  <a:pt x="3305003" y="848436"/>
                </a:cubicBezTo>
                <a:cubicBezTo>
                  <a:pt x="3309552" y="798394"/>
                  <a:pt x="3312418" y="748170"/>
                  <a:pt x="3318650" y="698310"/>
                </a:cubicBezTo>
                <a:cubicBezTo>
                  <a:pt x="3321527" y="675293"/>
                  <a:pt x="3327266" y="652716"/>
                  <a:pt x="3332298" y="630072"/>
                </a:cubicBezTo>
                <a:cubicBezTo>
                  <a:pt x="3343723" y="578662"/>
                  <a:pt x="3344396" y="580132"/>
                  <a:pt x="3359594" y="534537"/>
                </a:cubicBezTo>
                <a:cubicBezTo>
                  <a:pt x="3355045" y="484495"/>
                  <a:pt x="3353052" y="434155"/>
                  <a:pt x="3345946" y="384412"/>
                </a:cubicBezTo>
                <a:cubicBezTo>
                  <a:pt x="3343911" y="370171"/>
                  <a:pt x="3340278" y="355439"/>
                  <a:pt x="3332298" y="343469"/>
                </a:cubicBezTo>
                <a:cubicBezTo>
                  <a:pt x="3321592" y="327410"/>
                  <a:pt x="3307414" y="313231"/>
                  <a:pt x="3291355" y="302525"/>
                </a:cubicBezTo>
                <a:cubicBezTo>
                  <a:pt x="3279385" y="294545"/>
                  <a:pt x="3264060" y="293427"/>
                  <a:pt x="3250412" y="288878"/>
                </a:cubicBezTo>
                <a:cubicBezTo>
                  <a:pt x="3236764" y="279779"/>
                  <a:pt x="3224139" y="268918"/>
                  <a:pt x="3209468" y="261582"/>
                </a:cubicBezTo>
                <a:cubicBezTo>
                  <a:pt x="3179650" y="246673"/>
                  <a:pt x="3129208" y="240960"/>
                  <a:pt x="3100286" y="234286"/>
                </a:cubicBezTo>
                <a:cubicBezTo>
                  <a:pt x="3063733" y="225851"/>
                  <a:pt x="3027657" y="215426"/>
                  <a:pt x="2991104" y="206991"/>
                </a:cubicBezTo>
                <a:cubicBezTo>
                  <a:pt x="2968501" y="201775"/>
                  <a:pt x="2945369" y="198969"/>
                  <a:pt x="2922865" y="193343"/>
                </a:cubicBezTo>
                <a:cubicBezTo>
                  <a:pt x="2908909" y="189854"/>
                  <a:pt x="2895392" y="184746"/>
                  <a:pt x="2881922" y="179695"/>
                </a:cubicBezTo>
                <a:cubicBezTo>
                  <a:pt x="2858983" y="171093"/>
                  <a:pt x="2837706" y="157205"/>
                  <a:pt x="2813683" y="152400"/>
                </a:cubicBezTo>
                <a:cubicBezTo>
                  <a:pt x="2768852" y="143434"/>
                  <a:pt x="2722698" y="143301"/>
                  <a:pt x="2677206" y="138752"/>
                </a:cubicBezTo>
                <a:cubicBezTo>
                  <a:pt x="2632467" y="116383"/>
                  <a:pt x="2625851" y="109858"/>
                  <a:pt x="2581671" y="97809"/>
                </a:cubicBezTo>
                <a:cubicBezTo>
                  <a:pt x="2545479" y="87938"/>
                  <a:pt x="2508078" y="82376"/>
                  <a:pt x="2472489" y="70513"/>
                </a:cubicBezTo>
                <a:lnTo>
                  <a:pt x="2390603" y="43218"/>
                </a:lnTo>
                <a:cubicBezTo>
                  <a:pt x="2213182" y="47767"/>
                  <a:pt x="2035819" y="56866"/>
                  <a:pt x="1858340" y="56866"/>
                </a:cubicBezTo>
                <a:cubicBezTo>
                  <a:pt x="1764703" y="56866"/>
                  <a:pt x="1702662" y="60104"/>
                  <a:pt x="1626328" y="29570"/>
                </a:cubicBezTo>
                <a:cubicBezTo>
                  <a:pt x="1616883" y="25792"/>
                  <a:pt x="1630877" y="4550"/>
                  <a:pt x="1585385" y="2275"/>
                </a:cubicBezTo>
                <a:close/>
              </a:path>
            </a:pathLst>
          </a:custGeom>
          <a:noFill/>
          <a:ln w="571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8" name="Content Placeholder 6"/>
          <p:cNvSpPr txBox="1">
            <a:spLocks/>
          </p:cNvSpPr>
          <p:nvPr/>
        </p:nvSpPr>
        <p:spPr>
          <a:xfrm>
            <a:off x="3276600" y="4114800"/>
            <a:ext cx="16002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rgbClr val="7030A0"/>
            </a:solidFill>
          </a:ln>
        </p:spPr>
        <p:txBody>
          <a:bodyPr vert="horz" wrap="square" lIns="91440" tIns="45720" rIns="91440" bIns="45720" rtlCol="0">
            <a:sp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srgbClr val="7030A0"/>
                </a:solidFill>
                <a:effectLst/>
                <a:uLnTx/>
                <a:uFillTx/>
                <a:latin typeface="+mn-lt"/>
                <a:ea typeface="+mn-ea"/>
                <a:cs typeface="+mn-cs"/>
              </a:rPr>
              <a:t>STDEV</a:t>
            </a:r>
          </a:p>
        </p:txBody>
      </p:sp>
      <p:sp>
        <p:nvSpPr>
          <p:cNvPr id="9" name="Snip Diagonal Corner Rectangle 8"/>
          <p:cNvSpPr/>
          <p:nvPr/>
        </p:nvSpPr>
        <p:spPr>
          <a:xfrm>
            <a:off x="2133600" y="5867400"/>
            <a:ext cx="1371600" cy="685800"/>
          </a:xfrm>
          <a:prstGeom prst="snip2Diag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934200" y="4191000"/>
            <a:ext cx="2209800" cy="1200329"/>
          </a:xfrm>
          <a:prstGeom prst="rect">
            <a:avLst/>
          </a:prstGeom>
          <a:noFill/>
        </p:spPr>
        <p:txBody>
          <a:bodyPr wrap="square" rtlCol="0">
            <a:spAutoFit/>
          </a:bodyPr>
          <a:lstStyle/>
          <a:p>
            <a:r>
              <a:rPr lang="en-US" dirty="0"/>
              <a:t>That’s the only difference in the precision stat from gas stats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PM</a:t>
            </a:r>
            <a:r>
              <a:rPr lang="en-US" baseline="-25000" dirty="0"/>
              <a:t>2.5</a:t>
            </a:r>
            <a:r>
              <a:rPr lang="en-US" dirty="0"/>
              <a:t> </a:t>
            </a:r>
            <a:r>
              <a:rPr lang="en-US" u="sng" dirty="0"/>
              <a:t>Bias</a:t>
            </a:r>
          </a:p>
        </p:txBody>
      </p:sp>
      <p:sp>
        <p:nvSpPr>
          <p:cNvPr id="3" name="Content Placeholder 2"/>
          <p:cNvSpPr>
            <a:spLocks noGrp="1"/>
          </p:cNvSpPr>
          <p:nvPr>
            <p:ph idx="1"/>
          </p:nvPr>
        </p:nvSpPr>
        <p:spPr>
          <a:xfrm>
            <a:off x="457200" y="762000"/>
            <a:ext cx="8229600" cy="4983163"/>
          </a:xfrm>
        </p:spPr>
        <p:txBody>
          <a:bodyPr>
            <a:normAutofit/>
          </a:bodyPr>
          <a:lstStyle/>
          <a:p>
            <a:r>
              <a:rPr lang="en-US" dirty="0"/>
              <a:t>PM2.5 bias same as gaseous, except:</a:t>
            </a:r>
          </a:p>
          <a:p>
            <a:pPr lvl="1"/>
            <a:r>
              <a:rPr lang="en-US" b="1" u="sng" dirty="0">
                <a:solidFill>
                  <a:schemeClr val="accent3">
                    <a:lumMod val="50000"/>
                  </a:schemeClr>
                </a:solidFill>
              </a:rPr>
              <a:t>known = PEP </a:t>
            </a:r>
            <a:r>
              <a:rPr lang="en-US" dirty="0"/>
              <a:t>audit filter results, so the d-sub-</a:t>
            </a:r>
            <a:r>
              <a:rPr lang="en-US" dirty="0" err="1"/>
              <a:t>i</a:t>
            </a:r>
            <a:r>
              <a:rPr lang="en-US" dirty="0"/>
              <a:t> is the (field-PEP)/PEP </a:t>
            </a:r>
          </a:p>
          <a:p>
            <a:pPr lvl="1"/>
            <a:r>
              <a:rPr lang="en-US" dirty="0"/>
              <a:t>Don’t take abs value of the d-sub-</a:t>
            </a:r>
            <a:r>
              <a:rPr lang="en-US" dirty="0" err="1"/>
              <a:t>i</a:t>
            </a:r>
            <a:r>
              <a:rPr lang="en-US" dirty="0"/>
              <a:t> </a:t>
            </a:r>
          </a:p>
          <a:p>
            <a:pPr lvl="1"/>
            <a:r>
              <a:rPr lang="en-US" dirty="0"/>
              <a:t>D is </a:t>
            </a:r>
            <a:r>
              <a:rPr lang="en-US" dirty="0" err="1"/>
              <a:t>avg</a:t>
            </a:r>
            <a:r>
              <a:rPr lang="en-US" dirty="0"/>
              <a:t> of these d-sub-</a:t>
            </a:r>
            <a:r>
              <a:rPr lang="en-US" dirty="0" err="1"/>
              <a:t>i</a:t>
            </a:r>
            <a:r>
              <a:rPr lang="en-US" dirty="0"/>
              <a:t> values</a:t>
            </a:r>
          </a:p>
          <a:p>
            <a:pPr lvl="1"/>
            <a:r>
              <a:rPr lang="en-US" dirty="0"/>
              <a:t>n is # of PEP audits, and if n=3 then t=2.9 </a:t>
            </a:r>
          </a:p>
          <a:p>
            <a:pPr lvl="2"/>
            <a:r>
              <a:rPr lang="en-US" dirty="0"/>
              <a:t>(as n grows, t goes to 1.65)</a:t>
            </a:r>
          </a:p>
          <a:p>
            <a:pPr lvl="1"/>
            <a:r>
              <a:rPr lang="en-US" dirty="0"/>
              <a:t>Use the 25% and 75% quartiles     + or -</a:t>
            </a:r>
          </a:p>
          <a:p>
            <a:pPr lvl="1"/>
            <a:endParaRPr lang="en-US" dirty="0"/>
          </a:p>
          <a:p>
            <a:pPr lvl="1"/>
            <a:endParaRPr lang="en-US" dirty="0"/>
          </a:p>
          <a:p>
            <a:endParaRPr lang="en-US" dirty="0"/>
          </a:p>
        </p:txBody>
      </p:sp>
      <p:sp>
        <p:nvSpPr>
          <p:cNvPr id="8" name="Content Placeholder 6"/>
          <p:cNvSpPr txBox="1">
            <a:spLocks/>
          </p:cNvSpPr>
          <p:nvPr/>
        </p:nvSpPr>
        <p:spPr>
          <a:xfrm>
            <a:off x="7620000" y="3429000"/>
            <a:ext cx="1371600" cy="95410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rgbClr val="7030A0"/>
            </a:solidFill>
          </a:ln>
        </p:spPr>
        <p:txBody>
          <a:bodyPr vert="horz" wrap="square" lIns="91440" tIns="45720" rIns="91440" bIns="45720" rtlCol="0">
            <a:sp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noProof="0" dirty="0" err="1">
                <a:solidFill>
                  <a:srgbClr val="7030A0"/>
                </a:solidFill>
              </a:rPr>
              <a:t>Stnd</a:t>
            </a:r>
            <a:r>
              <a:rPr lang="en-US" sz="2800" b="1" noProof="0" dirty="0">
                <a:solidFill>
                  <a:srgbClr val="7030A0"/>
                </a:solidFill>
              </a:rPr>
              <a:t> error</a:t>
            </a:r>
            <a:endParaRPr kumimoji="0" lang="en-US" sz="2800" b="1" i="0" u="none" strike="noStrike" kern="1200" cap="none" spc="0" normalizeH="0" baseline="0" noProof="0" dirty="0">
              <a:ln>
                <a:noFill/>
              </a:ln>
              <a:solidFill>
                <a:srgbClr val="7030A0"/>
              </a:solidFill>
              <a:effectLst/>
              <a:uLnTx/>
              <a:uFillTx/>
              <a:latin typeface="+mn-lt"/>
              <a:ea typeface="+mn-ea"/>
              <a:cs typeface="+mn-cs"/>
            </a:endParaRPr>
          </a:p>
        </p:txBody>
      </p:sp>
      <p:pic>
        <p:nvPicPr>
          <p:cNvPr id="380931" name="Picture 3"/>
          <p:cNvPicPr>
            <a:picLocks noChangeAspect="1" noChangeArrowheads="1"/>
          </p:cNvPicPr>
          <p:nvPr/>
        </p:nvPicPr>
        <p:blipFill>
          <a:blip r:embed="rId3" cstate="print"/>
          <a:srcRect/>
          <a:stretch>
            <a:fillRect/>
          </a:stretch>
        </p:blipFill>
        <p:spPr bwMode="auto">
          <a:xfrm>
            <a:off x="1" y="4876801"/>
            <a:ext cx="9144000" cy="1342706"/>
          </a:xfrm>
          <a:prstGeom prst="rect">
            <a:avLst/>
          </a:prstGeom>
          <a:noFill/>
          <a:ln w="9525">
            <a:noFill/>
            <a:miter lim="800000"/>
            <a:headEnd/>
            <a:tailEnd/>
          </a:ln>
        </p:spPr>
      </p:pic>
      <p:sp>
        <p:nvSpPr>
          <p:cNvPr id="6" name="Freeform 5"/>
          <p:cNvSpPr/>
          <p:nvPr/>
        </p:nvSpPr>
        <p:spPr>
          <a:xfrm>
            <a:off x="7922373" y="4403700"/>
            <a:ext cx="1207979" cy="1801390"/>
          </a:xfrm>
          <a:custGeom>
            <a:avLst/>
            <a:gdLst>
              <a:gd name="connsiteX0" fmla="*/ 484648 w 1207979"/>
              <a:gd name="connsiteY0" fmla="*/ 4527 h 1801390"/>
              <a:gd name="connsiteX1" fmla="*/ 430057 w 1207979"/>
              <a:gd name="connsiteY1" fmla="*/ 127357 h 1801390"/>
              <a:gd name="connsiteX2" fmla="*/ 402761 w 1207979"/>
              <a:gd name="connsiteY2" fmla="*/ 168300 h 1801390"/>
              <a:gd name="connsiteX3" fmla="*/ 375466 w 1207979"/>
              <a:gd name="connsiteY3" fmla="*/ 222891 h 1801390"/>
              <a:gd name="connsiteX4" fmla="*/ 334523 w 1207979"/>
              <a:gd name="connsiteY4" fmla="*/ 345721 h 1801390"/>
              <a:gd name="connsiteX5" fmla="*/ 320875 w 1207979"/>
              <a:gd name="connsiteY5" fmla="*/ 386664 h 1801390"/>
              <a:gd name="connsiteX6" fmla="*/ 293579 w 1207979"/>
              <a:gd name="connsiteY6" fmla="*/ 441255 h 1801390"/>
              <a:gd name="connsiteX7" fmla="*/ 266284 w 1207979"/>
              <a:gd name="connsiteY7" fmla="*/ 482199 h 1801390"/>
              <a:gd name="connsiteX8" fmla="*/ 238988 w 1207979"/>
              <a:gd name="connsiteY8" fmla="*/ 564085 h 1801390"/>
              <a:gd name="connsiteX9" fmla="*/ 211693 w 1207979"/>
              <a:gd name="connsiteY9" fmla="*/ 645972 h 1801390"/>
              <a:gd name="connsiteX10" fmla="*/ 198045 w 1207979"/>
              <a:gd name="connsiteY10" fmla="*/ 700563 h 1801390"/>
              <a:gd name="connsiteX11" fmla="*/ 184397 w 1207979"/>
              <a:gd name="connsiteY11" fmla="*/ 768801 h 1801390"/>
              <a:gd name="connsiteX12" fmla="*/ 157102 w 1207979"/>
              <a:gd name="connsiteY12" fmla="*/ 850688 h 1801390"/>
              <a:gd name="connsiteX13" fmla="*/ 143454 w 1207979"/>
              <a:gd name="connsiteY13" fmla="*/ 918927 h 1801390"/>
              <a:gd name="connsiteX14" fmla="*/ 129806 w 1207979"/>
              <a:gd name="connsiteY14" fmla="*/ 959870 h 1801390"/>
              <a:gd name="connsiteX15" fmla="*/ 116158 w 1207979"/>
              <a:gd name="connsiteY15" fmla="*/ 1096348 h 1801390"/>
              <a:gd name="connsiteX16" fmla="*/ 88863 w 1207979"/>
              <a:gd name="connsiteY16" fmla="*/ 1150939 h 1801390"/>
              <a:gd name="connsiteX17" fmla="*/ 61567 w 1207979"/>
              <a:gd name="connsiteY17" fmla="*/ 1260121 h 1801390"/>
              <a:gd name="connsiteX18" fmla="*/ 47920 w 1207979"/>
              <a:gd name="connsiteY18" fmla="*/ 1342007 h 1801390"/>
              <a:gd name="connsiteX19" fmla="*/ 34272 w 1207979"/>
              <a:gd name="connsiteY19" fmla="*/ 1382951 h 1801390"/>
              <a:gd name="connsiteX20" fmla="*/ 6976 w 1207979"/>
              <a:gd name="connsiteY20" fmla="*/ 1478485 h 1801390"/>
              <a:gd name="connsiteX21" fmla="*/ 20624 w 1207979"/>
              <a:gd name="connsiteY21" fmla="*/ 1614963 h 1801390"/>
              <a:gd name="connsiteX22" fmla="*/ 88863 w 1207979"/>
              <a:gd name="connsiteY22" fmla="*/ 1669554 h 1801390"/>
              <a:gd name="connsiteX23" fmla="*/ 184397 w 1207979"/>
              <a:gd name="connsiteY23" fmla="*/ 1710497 h 1801390"/>
              <a:gd name="connsiteX24" fmla="*/ 293579 w 1207979"/>
              <a:gd name="connsiteY24" fmla="*/ 1724145 h 1801390"/>
              <a:gd name="connsiteX25" fmla="*/ 552887 w 1207979"/>
              <a:gd name="connsiteY25" fmla="*/ 1765088 h 1801390"/>
              <a:gd name="connsiteX26" fmla="*/ 880433 w 1207979"/>
              <a:gd name="connsiteY26" fmla="*/ 1778736 h 1801390"/>
              <a:gd name="connsiteX27" fmla="*/ 921376 w 1207979"/>
              <a:gd name="connsiteY27" fmla="*/ 1765088 h 1801390"/>
              <a:gd name="connsiteX28" fmla="*/ 948672 w 1207979"/>
              <a:gd name="connsiteY28" fmla="*/ 1724145 h 1801390"/>
              <a:gd name="connsiteX29" fmla="*/ 1030558 w 1207979"/>
              <a:gd name="connsiteY29" fmla="*/ 1642258 h 1801390"/>
              <a:gd name="connsiteX30" fmla="*/ 1098797 w 1207979"/>
              <a:gd name="connsiteY30" fmla="*/ 1601315 h 1801390"/>
              <a:gd name="connsiteX31" fmla="*/ 1194331 w 1207979"/>
              <a:gd name="connsiteY31" fmla="*/ 1492133 h 1801390"/>
              <a:gd name="connsiteX32" fmla="*/ 1207979 w 1207979"/>
              <a:gd name="connsiteY32" fmla="*/ 1451190 h 1801390"/>
              <a:gd name="connsiteX33" fmla="*/ 1180684 w 1207979"/>
              <a:gd name="connsiteY33" fmla="*/ 1314712 h 1801390"/>
              <a:gd name="connsiteX34" fmla="*/ 1153388 w 1207979"/>
              <a:gd name="connsiteY34" fmla="*/ 1273769 h 1801390"/>
              <a:gd name="connsiteX35" fmla="*/ 1126093 w 1207979"/>
              <a:gd name="connsiteY35" fmla="*/ 1191882 h 1801390"/>
              <a:gd name="connsiteX36" fmla="*/ 1112445 w 1207979"/>
              <a:gd name="connsiteY36" fmla="*/ 1150939 h 1801390"/>
              <a:gd name="connsiteX37" fmla="*/ 1085149 w 1207979"/>
              <a:gd name="connsiteY37" fmla="*/ 1055404 h 1801390"/>
              <a:gd name="connsiteX38" fmla="*/ 1071502 w 1207979"/>
              <a:gd name="connsiteY38" fmla="*/ 891631 h 1801390"/>
              <a:gd name="connsiteX39" fmla="*/ 1016911 w 1207979"/>
              <a:gd name="connsiteY39" fmla="*/ 809745 h 1801390"/>
              <a:gd name="connsiteX40" fmla="*/ 975967 w 1207979"/>
              <a:gd name="connsiteY40" fmla="*/ 727858 h 1801390"/>
              <a:gd name="connsiteX41" fmla="*/ 962320 w 1207979"/>
              <a:gd name="connsiteY41" fmla="*/ 673267 h 1801390"/>
              <a:gd name="connsiteX42" fmla="*/ 894081 w 1207979"/>
              <a:gd name="connsiteY42" fmla="*/ 577733 h 1801390"/>
              <a:gd name="connsiteX43" fmla="*/ 853137 w 1207979"/>
              <a:gd name="connsiteY43" fmla="*/ 550437 h 1801390"/>
              <a:gd name="connsiteX44" fmla="*/ 757603 w 1207979"/>
              <a:gd name="connsiteY44" fmla="*/ 454903 h 1801390"/>
              <a:gd name="connsiteX45" fmla="*/ 662069 w 1207979"/>
              <a:gd name="connsiteY45" fmla="*/ 345721 h 1801390"/>
              <a:gd name="connsiteX46" fmla="*/ 634773 w 1207979"/>
              <a:gd name="connsiteY46" fmla="*/ 304778 h 1801390"/>
              <a:gd name="connsiteX47" fmla="*/ 593830 w 1207979"/>
              <a:gd name="connsiteY47" fmla="*/ 291130 h 1801390"/>
              <a:gd name="connsiteX48" fmla="*/ 552887 w 1207979"/>
              <a:gd name="connsiteY48" fmla="*/ 263834 h 1801390"/>
              <a:gd name="connsiteX49" fmla="*/ 498296 w 1207979"/>
              <a:gd name="connsiteY49" fmla="*/ 181948 h 1801390"/>
              <a:gd name="connsiteX50" fmla="*/ 471000 w 1207979"/>
              <a:gd name="connsiteY50" fmla="*/ 141004 h 1801390"/>
              <a:gd name="connsiteX51" fmla="*/ 484648 w 1207979"/>
              <a:gd name="connsiteY51" fmla="*/ 4527 h 1801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07979" h="1801390">
                <a:moveTo>
                  <a:pt x="484648" y="4527"/>
                </a:moveTo>
                <a:cubicBezTo>
                  <a:pt x="477824" y="2252"/>
                  <a:pt x="462539" y="29909"/>
                  <a:pt x="430057" y="127357"/>
                </a:cubicBezTo>
                <a:cubicBezTo>
                  <a:pt x="424870" y="142918"/>
                  <a:pt x="410899" y="154059"/>
                  <a:pt x="402761" y="168300"/>
                </a:cubicBezTo>
                <a:cubicBezTo>
                  <a:pt x="392667" y="185964"/>
                  <a:pt x="383022" y="204001"/>
                  <a:pt x="375466" y="222891"/>
                </a:cubicBezTo>
                <a:cubicBezTo>
                  <a:pt x="375451" y="222928"/>
                  <a:pt x="341353" y="325230"/>
                  <a:pt x="334523" y="345721"/>
                </a:cubicBezTo>
                <a:cubicBezTo>
                  <a:pt x="329974" y="359369"/>
                  <a:pt x="327309" y="373797"/>
                  <a:pt x="320875" y="386664"/>
                </a:cubicBezTo>
                <a:cubicBezTo>
                  <a:pt x="311776" y="404861"/>
                  <a:pt x="303673" y="423591"/>
                  <a:pt x="293579" y="441255"/>
                </a:cubicBezTo>
                <a:cubicBezTo>
                  <a:pt x="285441" y="455497"/>
                  <a:pt x="272946" y="467210"/>
                  <a:pt x="266284" y="482199"/>
                </a:cubicBezTo>
                <a:cubicBezTo>
                  <a:pt x="254599" y="508491"/>
                  <a:pt x="248087" y="536790"/>
                  <a:pt x="238988" y="564085"/>
                </a:cubicBezTo>
                <a:lnTo>
                  <a:pt x="211693" y="645972"/>
                </a:lnTo>
                <a:cubicBezTo>
                  <a:pt x="205762" y="663767"/>
                  <a:pt x="202114" y="682253"/>
                  <a:pt x="198045" y="700563"/>
                </a:cubicBezTo>
                <a:cubicBezTo>
                  <a:pt x="193013" y="723207"/>
                  <a:pt x="190500" y="746422"/>
                  <a:pt x="184397" y="768801"/>
                </a:cubicBezTo>
                <a:cubicBezTo>
                  <a:pt x="176827" y="796559"/>
                  <a:pt x="166200" y="823392"/>
                  <a:pt x="157102" y="850688"/>
                </a:cubicBezTo>
                <a:cubicBezTo>
                  <a:pt x="149767" y="872694"/>
                  <a:pt x="149080" y="896423"/>
                  <a:pt x="143454" y="918927"/>
                </a:cubicBezTo>
                <a:cubicBezTo>
                  <a:pt x="139965" y="932883"/>
                  <a:pt x="134355" y="946222"/>
                  <a:pt x="129806" y="959870"/>
                </a:cubicBezTo>
                <a:cubicBezTo>
                  <a:pt x="125257" y="1005363"/>
                  <a:pt x="125738" y="1051643"/>
                  <a:pt x="116158" y="1096348"/>
                </a:cubicBezTo>
                <a:cubicBezTo>
                  <a:pt x="111895" y="1116241"/>
                  <a:pt x="95297" y="1131638"/>
                  <a:pt x="88863" y="1150939"/>
                </a:cubicBezTo>
                <a:cubicBezTo>
                  <a:pt x="77000" y="1186528"/>
                  <a:pt x="70666" y="1223727"/>
                  <a:pt x="61567" y="1260121"/>
                </a:cubicBezTo>
                <a:cubicBezTo>
                  <a:pt x="54855" y="1286967"/>
                  <a:pt x="53923" y="1314994"/>
                  <a:pt x="47920" y="1342007"/>
                </a:cubicBezTo>
                <a:cubicBezTo>
                  <a:pt x="44799" y="1356051"/>
                  <a:pt x="38224" y="1369118"/>
                  <a:pt x="34272" y="1382951"/>
                </a:cubicBezTo>
                <a:cubicBezTo>
                  <a:pt x="0" y="1502901"/>
                  <a:pt x="39697" y="1380324"/>
                  <a:pt x="6976" y="1478485"/>
                </a:cubicBezTo>
                <a:cubicBezTo>
                  <a:pt x="11525" y="1523978"/>
                  <a:pt x="10343" y="1570414"/>
                  <a:pt x="20624" y="1614963"/>
                </a:cubicBezTo>
                <a:cubicBezTo>
                  <a:pt x="31874" y="1663714"/>
                  <a:pt x="53431" y="1654369"/>
                  <a:pt x="88863" y="1669554"/>
                </a:cubicBezTo>
                <a:cubicBezTo>
                  <a:pt x="123530" y="1684411"/>
                  <a:pt x="147340" y="1703759"/>
                  <a:pt x="184397" y="1710497"/>
                </a:cubicBezTo>
                <a:cubicBezTo>
                  <a:pt x="220483" y="1717058"/>
                  <a:pt x="257185" y="1719596"/>
                  <a:pt x="293579" y="1724145"/>
                </a:cubicBezTo>
                <a:cubicBezTo>
                  <a:pt x="431737" y="1770197"/>
                  <a:pt x="346779" y="1749233"/>
                  <a:pt x="552887" y="1765088"/>
                </a:cubicBezTo>
                <a:cubicBezTo>
                  <a:pt x="770695" y="1801390"/>
                  <a:pt x="661507" y="1796980"/>
                  <a:pt x="880433" y="1778736"/>
                </a:cubicBezTo>
                <a:cubicBezTo>
                  <a:pt x="894081" y="1774187"/>
                  <a:pt x="910142" y="1774075"/>
                  <a:pt x="921376" y="1765088"/>
                </a:cubicBezTo>
                <a:cubicBezTo>
                  <a:pt x="934184" y="1754841"/>
                  <a:pt x="937775" y="1736404"/>
                  <a:pt x="948672" y="1724145"/>
                </a:cubicBezTo>
                <a:cubicBezTo>
                  <a:pt x="974318" y="1695294"/>
                  <a:pt x="1000682" y="1666702"/>
                  <a:pt x="1030558" y="1642258"/>
                </a:cubicBezTo>
                <a:cubicBezTo>
                  <a:pt x="1051088" y="1625460"/>
                  <a:pt x="1077858" y="1617601"/>
                  <a:pt x="1098797" y="1601315"/>
                </a:cubicBezTo>
                <a:cubicBezTo>
                  <a:pt x="1141202" y="1568333"/>
                  <a:pt x="1162935" y="1533995"/>
                  <a:pt x="1194331" y="1492133"/>
                </a:cubicBezTo>
                <a:cubicBezTo>
                  <a:pt x="1198880" y="1478485"/>
                  <a:pt x="1207979" y="1465576"/>
                  <a:pt x="1207979" y="1451190"/>
                </a:cubicBezTo>
                <a:cubicBezTo>
                  <a:pt x="1207979" y="1426049"/>
                  <a:pt x="1197490" y="1348324"/>
                  <a:pt x="1180684" y="1314712"/>
                </a:cubicBezTo>
                <a:cubicBezTo>
                  <a:pt x="1173349" y="1300041"/>
                  <a:pt x="1162487" y="1287417"/>
                  <a:pt x="1153388" y="1273769"/>
                </a:cubicBezTo>
                <a:lnTo>
                  <a:pt x="1126093" y="1191882"/>
                </a:lnTo>
                <a:cubicBezTo>
                  <a:pt x="1121544" y="1178234"/>
                  <a:pt x="1116397" y="1164771"/>
                  <a:pt x="1112445" y="1150939"/>
                </a:cubicBezTo>
                <a:lnTo>
                  <a:pt x="1085149" y="1055404"/>
                </a:lnTo>
                <a:cubicBezTo>
                  <a:pt x="1080600" y="1000813"/>
                  <a:pt x="1086163" y="944413"/>
                  <a:pt x="1071502" y="891631"/>
                </a:cubicBezTo>
                <a:cubicBezTo>
                  <a:pt x="1062722" y="860023"/>
                  <a:pt x="1027285" y="840867"/>
                  <a:pt x="1016911" y="809745"/>
                </a:cubicBezTo>
                <a:cubicBezTo>
                  <a:pt x="998076" y="753240"/>
                  <a:pt x="1011243" y="780771"/>
                  <a:pt x="975967" y="727858"/>
                </a:cubicBezTo>
                <a:cubicBezTo>
                  <a:pt x="971418" y="709661"/>
                  <a:pt x="969709" y="690507"/>
                  <a:pt x="962320" y="673267"/>
                </a:cubicBezTo>
                <a:cubicBezTo>
                  <a:pt x="956509" y="659708"/>
                  <a:pt x="897574" y="581226"/>
                  <a:pt x="894081" y="577733"/>
                </a:cubicBezTo>
                <a:cubicBezTo>
                  <a:pt x="882482" y="566134"/>
                  <a:pt x="865329" y="561410"/>
                  <a:pt x="853137" y="550437"/>
                </a:cubicBezTo>
                <a:cubicBezTo>
                  <a:pt x="819663" y="520310"/>
                  <a:pt x="789448" y="486748"/>
                  <a:pt x="757603" y="454903"/>
                </a:cubicBezTo>
                <a:cubicBezTo>
                  <a:pt x="598380" y="295680"/>
                  <a:pt x="778074" y="423057"/>
                  <a:pt x="662069" y="345721"/>
                </a:cubicBezTo>
                <a:cubicBezTo>
                  <a:pt x="652970" y="332073"/>
                  <a:pt x="647581" y="315025"/>
                  <a:pt x="634773" y="304778"/>
                </a:cubicBezTo>
                <a:cubicBezTo>
                  <a:pt x="623539" y="295791"/>
                  <a:pt x="606697" y="297564"/>
                  <a:pt x="593830" y="291130"/>
                </a:cubicBezTo>
                <a:cubicBezTo>
                  <a:pt x="579159" y="283794"/>
                  <a:pt x="566535" y="272933"/>
                  <a:pt x="552887" y="263834"/>
                </a:cubicBezTo>
                <a:lnTo>
                  <a:pt x="498296" y="181948"/>
                </a:lnTo>
                <a:lnTo>
                  <a:pt x="471000" y="141004"/>
                </a:lnTo>
                <a:cubicBezTo>
                  <a:pt x="485101" y="0"/>
                  <a:pt x="491472" y="6802"/>
                  <a:pt x="484648" y="4527"/>
                </a:cubicBezTo>
                <a:close/>
              </a:path>
            </a:pathLst>
          </a:custGeom>
          <a:noFill/>
          <a:ln w="57150">
            <a:solidFill>
              <a:schemeClr val="accent3">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5800" y="6096000"/>
            <a:ext cx="2971800" cy="646331"/>
          </a:xfrm>
          <a:prstGeom prst="rect">
            <a:avLst/>
          </a:prstGeom>
          <a:noFill/>
        </p:spPr>
        <p:txBody>
          <a:bodyPr wrap="square" rtlCol="0">
            <a:spAutoFit/>
          </a:bodyPr>
          <a:lstStyle/>
          <a:p>
            <a:r>
              <a:rPr lang="en-US" dirty="0"/>
              <a:t>And lower confidence interval is D </a:t>
            </a:r>
            <a:r>
              <a:rPr lang="en-US" u="sng" dirty="0"/>
              <a:t>minus</a:t>
            </a:r>
            <a:r>
              <a:rPr lang="en-US" dirty="0"/>
              <a:t> t*</a:t>
            </a:r>
            <a:r>
              <a:rPr lang="en-US" dirty="0" err="1"/>
              <a:t>stnd</a:t>
            </a:r>
            <a:r>
              <a:rPr lang="en-US" dirty="0"/>
              <a:t> error</a:t>
            </a:r>
          </a:p>
        </p:txBody>
      </p:sp>
      <p:cxnSp>
        <p:nvCxnSpPr>
          <p:cNvPr id="11" name="Straight Arrow Connector 10"/>
          <p:cNvCxnSpPr/>
          <p:nvPr/>
        </p:nvCxnSpPr>
        <p:spPr>
          <a:xfrm>
            <a:off x="5791200" y="4495800"/>
            <a:ext cx="304800" cy="0"/>
          </a:xfrm>
          <a:prstGeom prst="straightConnector1">
            <a:avLst/>
          </a:prstGeom>
          <a:ln w="5715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PM10 statistics:</a:t>
            </a:r>
          </a:p>
        </p:txBody>
      </p:sp>
      <p:sp>
        <p:nvSpPr>
          <p:cNvPr id="3" name="Content Placeholder 2"/>
          <p:cNvSpPr>
            <a:spLocks noGrp="1"/>
          </p:cNvSpPr>
          <p:nvPr>
            <p:ph idx="1"/>
          </p:nvPr>
        </p:nvSpPr>
        <p:spPr>
          <a:xfrm>
            <a:off x="457200" y="1143000"/>
            <a:ext cx="8229600" cy="4983163"/>
          </a:xfrm>
        </p:spPr>
        <p:txBody>
          <a:bodyPr/>
          <a:lstStyle/>
          <a:p>
            <a:r>
              <a:rPr lang="en-US" dirty="0"/>
              <a:t>Bias confidence intervals based on monthly flow rate (FR) checks:</a:t>
            </a:r>
          </a:p>
          <a:p>
            <a:pPr lvl="1"/>
            <a:r>
              <a:rPr lang="en-US" dirty="0"/>
              <a:t>d-sub-</a:t>
            </a:r>
            <a:r>
              <a:rPr lang="en-US" dirty="0" err="1"/>
              <a:t>i</a:t>
            </a:r>
            <a:r>
              <a:rPr lang="en-US" dirty="0"/>
              <a:t> from FR </a:t>
            </a:r>
          </a:p>
          <a:p>
            <a:pPr lvl="1"/>
            <a:r>
              <a:rPr lang="en-US" dirty="0"/>
              <a:t>THEN bias statistics are the same as PM2.5</a:t>
            </a:r>
          </a:p>
          <a:p>
            <a:r>
              <a:rPr lang="en-US" dirty="0"/>
              <a:t>Flow rate “acceptability” limits are based on 6-month FR audits (with FR audit device not the same one you use for the monthly):</a:t>
            </a:r>
          </a:p>
          <a:p>
            <a:pPr lvl="1"/>
            <a:r>
              <a:rPr lang="en-US" dirty="0"/>
              <a:t>Limit = D +- 1.96 * STDEV</a:t>
            </a:r>
          </a:p>
          <a:p>
            <a:pPr lvl="1"/>
            <a:endParaRPr lang="en-US" dirty="0"/>
          </a:p>
          <a:p>
            <a:pPr lvl="1">
              <a:buNone/>
            </a:pPr>
            <a:endParaRPr lang="en-US" dirty="0"/>
          </a:p>
          <a:p>
            <a:pPr lvl="1"/>
            <a:endParaRPr lang="en-US" dirty="0"/>
          </a:p>
          <a:p>
            <a:endParaRPr lang="en-US" dirty="0"/>
          </a:p>
        </p:txBody>
      </p:sp>
      <p:sp>
        <p:nvSpPr>
          <p:cNvPr id="6" name="TextBox 5"/>
          <p:cNvSpPr txBox="1"/>
          <p:nvPr/>
        </p:nvSpPr>
        <p:spPr>
          <a:xfrm>
            <a:off x="4800600" y="5562600"/>
            <a:ext cx="4114800" cy="646331"/>
          </a:xfrm>
          <a:prstGeom prst="rect">
            <a:avLst/>
          </a:prstGeom>
          <a:noFill/>
        </p:spPr>
        <p:txBody>
          <a:bodyPr wrap="square" rtlCol="0">
            <a:spAutoFit/>
          </a:bodyPr>
          <a:lstStyle/>
          <a:p>
            <a:r>
              <a:rPr lang="en-US" dirty="0"/>
              <a:t>d-sub-</a:t>
            </a:r>
            <a:r>
              <a:rPr lang="en-US" dirty="0" err="1"/>
              <a:t>i</a:t>
            </a:r>
            <a:r>
              <a:rPr lang="en-US" dirty="0"/>
              <a:t> = (sampler-</a:t>
            </a:r>
            <a:r>
              <a:rPr lang="en-US" dirty="0" err="1"/>
              <a:t>audit_FR</a:t>
            </a:r>
            <a:r>
              <a:rPr lang="en-US" dirty="0"/>
              <a:t>)/</a:t>
            </a:r>
            <a:r>
              <a:rPr lang="en-US" dirty="0" err="1"/>
              <a:t>audit_FR</a:t>
            </a:r>
            <a:endParaRPr lang="en-US" dirty="0"/>
          </a:p>
          <a:p>
            <a:r>
              <a:rPr lang="en-US" dirty="0"/>
              <a:t>and D is their average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normAutofit/>
          </a:bodyPr>
          <a:lstStyle/>
          <a:p>
            <a:r>
              <a:rPr lang="en-US" dirty="0"/>
              <a:t>Work with Tribal Air Agencies</a:t>
            </a:r>
          </a:p>
          <a:p>
            <a:r>
              <a:rPr lang="en-US" dirty="0"/>
              <a:t>Knowledge = Power; Let’s Share</a:t>
            </a:r>
          </a:p>
          <a:p>
            <a:r>
              <a:rPr lang="en-US" dirty="0"/>
              <a:t>Melinda Ronca-Battista </a:t>
            </a:r>
            <a:r>
              <a:rPr lang="en-US" dirty="0">
                <a:hlinkClick r:id="rId3"/>
              </a:rPr>
              <a:t>melinda.ronca-battista@nau.edu</a:t>
            </a:r>
            <a:r>
              <a:rPr lang="en-US" dirty="0"/>
              <a:t>; this presentation is on our YouTube channel</a:t>
            </a:r>
          </a:p>
          <a:p>
            <a:endParaRPr lang="en-US" dirty="0"/>
          </a:p>
        </p:txBody>
      </p:sp>
      <p:pic>
        <p:nvPicPr>
          <p:cNvPr id="5" name="Picture 4"/>
          <p:cNvPicPr/>
          <p:nvPr/>
        </p:nvPicPr>
        <p:blipFill>
          <a:blip r:embed="rId4" cstate="print"/>
          <a:srcRect/>
          <a:stretch>
            <a:fillRect/>
          </a:stretch>
        </p:blipFill>
        <p:spPr bwMode="auto">
          <a:xfrm>
            <a:off x="2133600" y="4572000"/>
            <a:ext cx="2514600" cy="1752600"/>
          </a:xfrm>
          <a:prstGeom prst="rect">
            <a:avLst/>
          </a:prstGeom>
          <a:noFill/>
          <a:ln w="9525">
            <a:noFill/>
            <a:miter lim="800000"/>
            <a:headEnd/>
            <a:tailEnd/>
          </a:ln>
        </p:spPr>
      </p:pic>
      <p:pic>
        <p:nvPicPr>
          <p:cNvPr id="6" name="Picture 5"/>
          <p:cNvPicPr/>
          <p:nvPr/>
        </p:nvPicPr>
        <p:blipFill>
          <a:blip r:embed="rId5" cstate="print"/>
          <a:srcRect/>
          <a:stretch>
            <a:fillRect/>
          </a:stretch>
        </p:blipFill>
        <p:spPr bwMode="auto">
          <a:xfrm>
            <a:off x="5181600" y="4419600"/>
            <a:ext cx="2209800" cy="1957449"/>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a:bodyPr>
          <a:lstStyle/>
          <a:p>
            <a:r>
              <a:rPr lang="en-US" b="1" dirty="0"/>
              <a:t>d-sub-</a:t>
            </a:r>
            <a:r>
              <a:rPr lang="en-US" b="1" dirty="0" err="1"/>
              <a:t>i</a:t>
            </a:r>
            <a:r>
              <a:rPr lang="en-US" b="1" dirty="0"/>
              <a:t> = </a:t>
            </a:r>
            <a:r>
              <a:rPr lang="en-US" b="1" dirty="0" err="1"/>
              <a:t>d</a:t>
            </a:r>
            <a:r>
              <a:rPr lang="en-US" b="1" baseline="-25000" dirty="0" err="1"/>
              <a:t>i</a:t>
            </a:r>
            <a:r>
              <a:rPr lang="en-US" dirty="0"/>
              <a:t>	</a:t>
            </a:r>
            <a:r>
              <a:rPr lang="en-US" b="1" dirty="0"/>
              <a:t> = diff/known</a:t>
            </a:r>
            <a:endParaRPr lang="en-US" dirty="0"/>
          </a:p>
        </p:txBody>
      </p:sp>
      <p:sp>
        <p:nvSpPr>
          <p:cNvPr id="3" name="Content Placeholder 2"/>
          <p:cNvSpPr>
            <a:spLocks noGrp="1"/>
          </p:cNvSpPr>
          <p:nvPr>
            <p:ph idx="1"/>
          </p:nvPr>
        </p:nvSpPr>
        <p:spPr>
          <a:xfrm>
            <a:off x="381000" y="1524000"/>
            <a:ext cx="8229600" cy="4525963"/>
          </a:xfrm>
        </p:spPr>
        <p:txBody>
          <a:bodyPr/>
          <a:lstStyle/>
          <a:p>
            <a:r>
              <a:rPr lang="en-US" dirty="0"/>
              <a:t>Routine QC checks used to estimate BOTH</a:t>
            </a:r>
          </a:p>
          <a:p>
            <a:r>
              <a:rPr lang="en-US" u="sng" dirty="0"/>
              <a:t>Both</a:t>
            </a:r>
            <a:r>
              <a:rPr lang="en-US" dirty="0"/>
              <a:t> come from </a:t>
            </a:r>
            <a:r>
              <a:rPr lang="en-US" b="1" dirty="0">
                <a:solidFill>
                  <a:srgbClr val="FF0000"/>
                </a:solidFill>
              </a:rPr>
              <a:t>d-sub-</a:t>
            </a:r>
            <a:r>
              <a:rPr lang="en-US" b="1" dirty="0" err="1">
                <a:solidFill>
                  <a:srgbClr val="FF0000"/>
                </a:solidFill>
              </a:rPr>
              <a:t>i</a:t>
            </a:r>
            <a:endParaRPr lang="en-US" b="1" dirty="0">
              <a:solidFill>
                <a:srgbClr val="FF0000"/>
              </a:solidFill>
            </a:endParaRPr>
          </a:p>
          <a:p>
            <a:pPr>
              <a:buNone/>
            </a:pPr>
            <a:endParaRPr lang="en-US" b="1" dirty="0">
              <a:solidFill>
                <a:srgbClr val="FF0000"/>
              </a:solidFill>
            </a:endParaRPr>
          </a:p>
          <a:p>
            <a:r>
              <a:rPr lang="en-US" dirty="0"/>
              <a:t>Bias </a:t>
            </a:r>
          </a:p>
          <a:p>
            <a:r>
              <a:rPr lang="en-US" dirty="0"/>
              <a:t>Precision</a:t>
            </a:r>
          </a:p>
          <a:p>
            <a:r>
              <a:rPr lang="en-US" dirty="0"/>
              <a:t>sometimes it’s obvious</a:t>
            </a:r>
          </a:p>
          <a:p>
            <a:r>
              <a:rPr lang="en-US" dirty="0"/>
              <a:t>Sometimes it’s not:</a:t>
            </a:r>
          </a:p>
          <a:p>
            <a:endParaRPr lang="en-US" b="1" dirty="0">
              <a:solidFill>
                <a:srgbClr val="FF0000"/>
              </a:solidFill>
            </a:endParaRPr>
          </a:p>
        </p:txBody>
      </p:sp>
      <p:cxnSp>
        <p:nvCxnSpPr>
          <p:cNvPr id="9" name="Curved Connector 8"/>
          <p:cNvCxnSpPr/>
          <p:nvPr/>
        </p:nvCxnSpPr>
        <p:spPr>
          <a:xfrm rot="10800000" flipV="1">
            <a:off x="1752600" y="2667000"/>
            <a:ext cx="2362200" cy="838200"/>
          </a:xfrm>
          <a:prstGeom prst="curvedConnector3">
            <a:avLst>
              <a:gd name="adj1" fmla="val 50000"/>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6" name="Chart 5"/>
          <p:cNvGraphicFramePr>
            <a:graphicFrameLocks/>
          </p:cNvGraphicFramePr>
          <p:nvPr/>
        </p:nvGraphicFramePr>
        <p:xfrm>
          <a:off x="3276600" y="2895600"/>
          <a:ext cx="5867400" cy="167640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Curved Connector 6"/>
          <p:cNvCxnSpPr/>
          <p:nvPr/>
        </p:nvCxnSpPr>
        <p:spPr>
          <a:xfrm rot="10800000" flipV="1">
            <a:off x="2362200" y="2667000"/>
            <a:ext cx="1905000" cy="1524000"/>
          </a:xfrm>
          <a:prstGeom prst="curvedConnector3">
            <a:avLst>
              <a:gd name="adj1" fmla="val 50000"/>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114800" y="3962400"/>
            <a:ext cx="2895600" cy="369332"/>
          </a:xfrm>
          <a:prstGeom prst="rect">
            <a:avLst/>
          </a:prstGeom>
          <a:gradFill>
            <a:gsLst>
              <a:gs pos="0">
                <a:srgbClr val="5E9EFF"/>
              </a:gs>
              <a:gs pos="39999">
                <a:srgbClr val="85C2FF"/>
              </a:gs>
              <a:gs pos="70000">
                <a:srgbClr val="C4D6EB"/>
              </a:gs>
              <a:gs pos="100000">
                <a:srgbClr val="FFEBFA"/>
              </a:gs>
            </a:gsLst>
            <a:lin ang="5400000" scaled="0"/>
          </a:gradFill>
        </p:spPr>
        <p:txBody>
          <a:bodyPr wrap="square" rtlCol="0">
            <a:spAutoFit/>
          </a:bodyPr>
          <a:lstStyle/>
          <a:p>
            <a:r>
              <a:rPr lang="en-US" dirty="0"/>
              <a:t>Wash Dept of Ecology</a:t>
            </a:r>
          </a:p>
        </p:txBody>
      </p:sp>
      <p:graphicFrame>
        <p:nvGraphicFramePr>
          <p:cNvPr id="10" name="Chart 9"/>
          <p:cNvGraphicFramePr>
            <a:graphicFrameLocks/>
          </p:cNvGraphicFramePr>
          <p:nvPr/>
        </p:nvGraphicFramePr>
        <p:xfrm>
          <a:off x="2867025" y="5562600"/>
          <a:ext cx="6276975" cy="1295400"/>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4572000" y="5638800"/>
            <a:ext cx="2895600" cy="369332"/>
          </a:xfrm>
          <a:prstGeom prst="rect">
            <a:avLst/>
          </a:prstGeom>
          <a:gradFill>
            <a:gsLst>
              <a:gs pos="0">
                <a:srgbClr val="5E9EFF"/>
              </a:gs>
              <a:gs pos="39999">
                <a:srgbClr val="85C2FF"/>
              </a:gs>
              <a:gs pos="70000">
                <a:srgbClr val="C4D6EB"/>
              </a:gs>
              <a:gs pos="100000">
                <a:srgbClr val="FFEBFA"/>
              </a:gs>
            </a:gsLst>
            <a:lin ang="5400000" scaled="0"/>
          </a:gradFill>
        </p:spPr>
        <p:txBody>
          <a:bodyPr wrap="square" rtlCol="0">
            <a:spAutoFit/>
          </a:bodyPr>
          <a:lstStyle/>
          <a:p>
            <a:r>
              <a:rPr lang="en-US" dirty="0"/>
              <a:t>Another network…</a:t>
            </a:r>
          </a:p>
        </p:txBody>
      </p:sp>
      <p:sp>
        <p:nvSpPr>
          <p:cNvPr id="12" name="TextBox 11"/>
          <p:cNvSpPr txBox="1"/>
          <p:nvPr/>
        </p:nvSpPr>
        <p:spPr>
          <a:xfrm>
            <a:off x="7162800" y="4267200"/>
            <a:ext cx="1981200" cy="369332"/>
          </a:xfrm>
          <a:prstGeom prst="rect">
            <a:avLst/>
          </a:prstGeom>
          <a:noFill/>
        </p:spPr>
        <p:txBody>
          <a:bodyPr wrap="square" rtlCol="0">
            <a:spAutoFit/>
          </a:bodyPr>
          <a:lstStyle/>
          <a:p>
            <a:r>
              <a:rPr lang="en-US" dirty="0"/>
              <a:t>Date of QC check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8400" y="228600"/>
            <a:ext cx="6477000" cy="6324600"/>
          </a:xfrm>
        </p:spPr>
        <p:txBody>
          <a:bodyPr>
            <a:normAutofit lnSpcReduction="10000"/>
          </a:bodyPr>
          <a:lstStyle/>
          <a:p>
            <a:r>
              <a:rPr lang="en-US" dirty="0"/>
              <a:t>d-sub-</a:t>
            </a:r>
            <a:r>
              <a:rPr lang="en-US" dirty="0" err="1"/>
              <a:t>i</a:t>
            </a:r>
            <a:r>
              <a:rPr lang="en-US" dirty="0"/>
              <a:t> values represent:</a:t>
            </a:r>
          </a:p>
          <a:p>
            <a:pPr lvl="1"/>
            <a:r>
              <a:rPr lang="en-US" u="sng" dirty="0"/>
              <a:t>All</a:t>
            </a:r>
            <a:r>
              <a:rPr lang="en-US" dirty="0"/>
              <a:t> of the measurements’ error during that day, week, month, quarter</a:t>
            </a:r>
          </a:p>
          <a:p>
            <a:pPr lvl="2"/>
            <a:r>
              <a:rPr lang="en-US" dirty="0"/>
              <a:t>The QC checks are supposed to be “randomized” so that they are a sample, or subset, of the whole universe of possible QC checks (the population), and then represent the population of QC checks you could do at any time</a:t>
            </a:r>
          </a:p>
          <a:p>
            <a:pPr lvl="1"/>
            <a:r>
              <a:rPr lang="en-US" dirty="0"/>
              <a:t>As a proportion of the “truth,” so “</a:t>
            </a:r>
            <a:r>
              <a:rPr lang="en-US" dirty="0">
                <a:solidFill>
                  <a:srgbClr val="FF0000"/>
                </a:solidFill>
              </a:rPr>
              <a:t>truth</a:t>
            </a:r>
            <a:r>
              <a:rPr lang="en-US" dirty="0"/>
              <a:t>” is </a:t>
            </a:r>
            <a:r>
              <a:rPr lang="en-US" u="sng" dirty="0"/>
              <a:t>always on the bottom </a:t>
            </a:r>
            <a:r>
              <a:rPr lang="en-US" dirty="0"/>
              <a:t>(diff/known; so error is quantified as a fraction of the truth so we can imagine it, e.g., 10%)</a:t>
            </a:r>
          </a:p>
          <a:p>
            <a:pPr lvl="1"/>
            <a:r>
              <a:rPr lang="en-US" dirty="0"/>
              <a:t>“error” = distance from truth at that moment</a:t>
            </a:r>
          </a:p>
          <a:p>
            <a:endParaRPr lang="en-US" dirty="0"/>
          </a:p>
        </p:txBody>
      </p:sp>
      <p:graphicFrame>
        <p:nvGraphicFramePr>
          <p:cNvPr id="4" name="Content Placeholder 3"/>
          <p:cNvGraphicFramePr>
            <a:graphicFrameLocks/>
          </p:cNvGraphicFramePr>
          <p:nvPr/>
        </p:nvGraphicFramePr>
        <p:xfrm>
          <a:off x="0" y="304800"/>
          <a:ext cx="2438399" cy="6099954"/>
        </p:xfrm>
        <a:graphic>
          <a:graphicData uri="http://schemas.openxmlformats.org/drawingml/2006/table">
            <a:tbl>
              <a:tblPr>
                <a:tableStyleId>{BDBED569-4797-4DF1-A0F4-6AAB3CD982D8}</a:tableStyleId>
              </a:tblPr>
              <a:tblGrid>
                <a:gridCol w="722488">
                  <a:extLst>
                    <a:ext uri="{9D8B030D-6E8A-4147-A177-3AD203B41FA5}">
                      <a16:colId xmlns:a16="http://schemas.microsoft.com/office/drawing/2014/main" val="20000"/>
                    </a:ext>
                  </a:extLst>
                </a:gridCol>
                <a:gridCol w="767645">
                  <a:extLst>
                    <a:ext uri="{9D8B030D-6E8A-4147-A177-3AD203B41FA5}">
                      <a16:colId xmlns:a16="http://schemas.microsoft.com/office/drawing/2014/main" val="20001"/>
                    </a:ext>
                  </a:extLst>
                </a:gridCol>
                <a:gridCol w="948266">
                  <a:extLst>
                    <a:ext uri="{9D8B030D-6E8A-4147-A177-3AD203B41FA5}">
                      <a16:colId xmlns:a16="http://schemas.microsoft.com/office/drawing/2014/main" val="20002"/>
                    </a:ext>
                  </a:extLst>
                </a:gridCol>
              </a:tblGrid>
              <a:tr h="613554">
                <a:tc>
                  <a:txBody>
                    <a:bodyPr/>
                    <a:lstStyle/>
                    <a:p>
                      <a:pPr algn="ctr" fontAlgn="b"/>
                      <a:r>
                        <a:rPr lang="en-US" sz="2000" b="0" u="none" strike="noStrike" dirty="0" err="1"/>
                        <a:t>Meas</a:t>
                      </a:r>
                      <a:r>
                        <a:rPr lang="en-US" sz="2000" b="0" u="none" strike="noStrike" dirty="0"/>
                        <a:t> Val (Y)</a:t>
                      </a:r>
                      <a:endParaRPr lang="en-US" sz="2000" b="0" i="0" u="none" strike="noStrike" dirty="0">
                        <a:latin typeface="MS Sans Serif"/>
                      </a:endParaRPr>
                    </a:p>
                  </a:txBody>
                  <a:tcPr marL="0" marR="0" marT="0" marB="0" anchor="b"/>
                </a:tc>
                <a:tc>
                  <a:txBody>
                    <a:bodyPr/>
                    <a:lstStyle/>
                    <a:p>
                      <a:pPr algn="ctr" fontAlgn="b"/>
                      <a:r>
                        <a:rPr lang="en-US" sz="2000" b="0" u="none" strike="noStrike" dirty="0"/>
                        <a:t>Audit Val (X)</a:t>
                      </a:r>
                      <a:endParaRPr lang="en-US" sz="2000" b="0" i="0" u="none" strike="noStrike" dirty="0">
                        <a:latin typeface="MS Sans Serif"/>
                      </a:endParaRPr>
                    </a:p>
                  </a:txBody>
                  <a:tcPr marL="0" marR="0" marT="0" marB="0" anchor="b"/>
                </a:tc>
                <a:tc>
                  <a:txBody>
                    <a:bodyPr/>
                    <a:lstStyle/>
                    <a:p>
                      <a:pPr algn="ctr" fontAlgn="b"/>
                      <a:r>
                        <a:rPr lang="en-US" sz="2400" b="1" u="none" strike="noStrike" dirty="0">
                          <a:solidFill>
                            <a:srgbClr val="FF0000"/>
                          </a:solidFill>
                        </a:rPr>
                        <a:t>d-sub-</a:t>
                      </a:r>
                      <a:r>
                        <a:rPr lang="en-US" sz="2400" b="1" u="none" strike="noStrike" dirty="0" err="1">
                          <a:solidFill>
                            <a:srgbClr val="FF0000"/>
                          </a:solidFill>
                        </a:rPr>
                        <a:t>i</a:t>
                      </a:r>
                      <a:endParaRPr lang="en-US" sz="2400" b="1" i="0" u="none" strike="noStrike" dirty="0">
                        <a:solidFill>
                          <a:srgbClr val="FF0000"/>
                        </a:solidFill>
                        <a:latin typeface="MS Sans Serif"/>
                      </a:endParaRPr>
                    </a:p>
                  </a:txBody>
                  <a:tcPr marL="0" marR="0"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extLst>
                  <a:ext uri="{0D108BD9-81ED-4DB2-BD59-A6C34878D82A}">
                    <a16:rowId xmlns:a16="http://schemas.microsoft.com/office/drawing/2014/main" val="10000"/>
                  </a:ext>
                </a:extLst>
              </a:tr>
              <a:tr h="365496">
                <a:tc>
                  <a:txBody>
                    <a:bodyPr/>
                    <a:lstStyle/>
                    <a:p>
                      <a:pPr algn="r" fontAlgn="b"/>
                      <a:r>
                        <a:rPr lang="en-US" sz="2000" b="0" u="none" strike="noStrike"/>
                        <a:t>85.1</a:t>
                      </a:r>
                      <a:endParaRPr lang="en-US" sz="2000" b="0" i="0" u="none" strike="noStrike">
                        <a:latin typeface="Arial"/>
                      </a:endParaRPr>
                    </a:p>
                  </a:txBody>
                  <a:tcPr marL="0" marR="0" marT="0" marB="0" anchor="b"/>
                </a:tc>
                <a:tc>
                  <a:txBody>
                    <a:bodyPr/>
                    <a:lstStyle/>
                    <a:p>
                      <a:pPr algn="r" fontAlgn="b"/>
                      <a:r>
                        <a:rPr lang="en-US" sz="2000" b="0" u="none" strike="noStrike" dirty="0"/>
                        <a:t>91.1</a:t>
                      </a:r>
                      <a:endParaRPr lang="en-US" sz="2000" b="0" i="0" u="none" strike="noStrike" dirty="0">
                        <a:latin typeface="Arial"/>
                      </a:endParaRPr>
                    </a:p>
                  </a:txBody>
                  <a:tcPr marL="0" marR="0" marT="0" marB="0" anchor="b"/>
                </a:tc>
                <a:tc>
                  <a:txBody>
                    <a:bodyPr/>
                    <a:lstStyle/>
                    <a:p>
                      <a:pPr algn="r" fontAlgn="b"/>
                      <a:r>
                        <a:rPr lang="en-US" sz="2400" b="1" u="none" strike="noStrike" dirty="0">
                          <a:solidFill>
                            <a:srgbClr val="FF0000"/>
                          </a:solidFill>
                        </a:rPr>
                        <a:t>-7</a:t>
                      </a:r>
                      <a:endParaRPr lang="en-US" sz="2400" b="1" i="0" u="none" strike="noStrike" dirty="0">
                        <a:solidFill>
                          <a:srgbClr val="FF0000"/>
                        </a:solidFill>
                        <a:latin typeface="Arial"/>
                      </a:endParaRPr>
                    </a:p>
                  </a:txBody>
                  <a:tcPr marL="0" marR="0"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extLst>
                  <a:ext uri="{0D108BD9-81ED-4DB2-BD59-A6C34878D82A}">
                    <a16:rowId xmlns:a16="http://schemas.microsoft.com/office/drawing/2014/main" val="10001"/>
                  </a:ext>
                </a:extLst>
              </a:tr>
              <a:tr h="365496">
                <a:tc>
                  <a:txBody>
                    <a:bodyPr/>
                    <a:lstStyle/>
                    <a:p>
                      <a:pPr algn="r" fontAlgn="b"/>
                      <a:r>
                        <a:rPr lang="en-US" sz="2000" b="0" u="none" strike="noStrike"/>
                        <a:t>81.6</a:t>
                      </a:r>
                      <a:endParaRPr lang="en-US" sz="2000" b="0" i="0" u="none" strike="noStrike">
                        <a:latin typeface="Arial"/>
                      </a:endParaRPr>
                    </a:p>
                  </a:txBody>
                  <a:tcPr marL="0" marR="0" marT="0" marB="0" anchor="b"/>
                </a:tc>
                <a:tc>
                  <a:txBody>
                    <a:bodyPr/>
                    <a:lstStyle/>
                    <a:p>
                      <a:pPr algn="r" fontAlgn="b"/>
                      <a:r>
                        <a:rPr lang="en-US" sz="2000" b="0" u="none" strike="noStrike"/>
                        <a:t>91.1</a:t>
                      </a:r>
                      <a:endParaRPr lang="en-US" sz="2000" b="0" i="0" u="none" strike="noStrike">
                        <a:latin typeface="Arial"/>
                      </a:endParaRPr>
                    </a:p>
                  </a:txBody>
                  <a:tcPr marL="0" marR="0" marT="0" marB="0" anchor="b"/>
                </a:tc>
                <a:tc>
                  <a:txBody>
                    <a:bodyPr/>
                    <a:lstStyle/>
                    <a:p>
                      <a:pPr algn="r" fontAlgn="b"/>
                      <a:r>
                        <a:rPr lang="en-US" sz="2400" b="1" u="none" strike="noStrike" dirty="0">
                          <a:solidFill>
                            <a:srgbClr val="FF0000"/>
                          </a:solidFill>
                        </a:rPr>
                        <a:t>-10</a:t>
                      </a:r>
                      <a:endParaRPr lang="en-US" sz="2400" b="1" i="0" u="none" strike="noStrike" dirty="0">
                        <a:solidFill>
                          <a:srgbClr val="FF0000"/>
                        </a:solidFill>
                        <a:latin typeface="Arial"/>
                      </a:endParaRPr>
                    </a:p>
                  </a:txBody>
                  <a:tcPr marL="0" marR="0"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extLst>
                  <a:ext uri="{0D108BD9-81ED-4DB2-BD59-A6C34878D82A}">
                    <a16:rowId xmlns:a16="http://schemas.microsoft.com/office/drawing/2014/main" val="10002"/>
                  </a:ext>
                </a:extLst>
              </a:tr>
              <a:tr h="365496">
                <a:tc>
                  <a:txBody>
                    <a:bodyPr/>
                    <a:lstStyle/>
                    <a:p>
                      <a:pPr algn="r" fontAlgn="b"/>
                      <a:r>
                        <a:rPr lang="en-US" sz="2000" b="0" u="none" strike="noStrike"/>
                        <a:t>83.4</a:t>
                      </a:r>
                      <a:endParaRPr lang="en-US" sz="2000" b="0" i="0" u="none" strike="noStrike">
                        <a:latin typeface="Arial"/>
                      </a:endParaRPr>
                    </a:p>
                  </a:txBody>
                  <a:tcPr marL="0" marR="0" marT="0" marB="0" anchor="b"/>
                </a:tc>
                <a:tc>
                  <a:txBody>
                    <a:bodyPr/>
                    <a:lstStyle/>
                    <a:p>
                      <a:pPr algn="r" fontAlgn="b"/>
                      <a:r>
                        <a:rPr lang="en-US" sz="2000" b="0" u="none" strike="noStrike"/>
                        <a:t>92.4</a:t>
                      </a:r>
                      <a:endParaRPr lang="en-US" sz="2000" b="0" i="0" u="none" strike="noStrike">
                        <a:latin typeface="Arial"/>
                      </a:endParaRPr>
                    </a:p>
                  </a:txBody>
                  <a:tcPr marL="0" marR="0" marT="0" marB="0" anchor="b"/>
                </a:tc>
                <a:tc>
                  <a:txBody>
                    <a:bodyPr/>
                    <a:lstStyle/>
                    <a:p>
                      <a:pPr algn="r" fontAlgn="b"/>
                      <a:r>
                        <a:rPr lang="en-US" sz="2400" b="1" u="none" strike="noStrike" dirty="0">
                          <a:solidFill>
                            <a:srgbClr val="FF0000"/>
                          </a:solidFill>
                        </a:rPr>
                        <a:t>-10</a:t>
                      </a:r>
                      <a:endParaRPr lang="en-US" sz="2400" b="1" i="0" u="none" strike="noStrike" dirty="0">
                        <a:solidFill>
                          <a:srgbClr val="FF0000"/>
                        </a:solidFill>
                        <a:latin typeface="Arial"/>
                      </a:endParaRPr>
                    </a:p>
                  </a:txBody>
                  <a:tcPr marL="0" marR="0"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extLst>
                  <a:ext uri="{0D108BD9-81ED-4DB2-BD59-A6C34878D82A}">
                    <a16:rowId xmlns:a16="http://schemas.microsoft.com/office/drawing/2014/main" val="10003"/>
                  </a:ext>
                </a:extLst>
              </a:tr>
              <a:tr h="365496">
                <a:tc>
                  <a:txBody>
                    <a:bodyPr/>
                    <a:lstStyle/>
                    <a:p>
                      <a:pPr algn="r" fontAlgn="b"/>
                      <a:r>
                        <a:rPr lang="en-US" sz="2000" b="0" u="none" strike="noStrike"/>
                        <a:t>84</a:t>
                      </a:r>
                      <a:endParaRPr lang="en-US" sz="2000" b="0" i="0" u="none" strike="noStrike">
                        <a:latin typeface="Arial"/>
                      </a:endParaRPr>
                    </a:p>
                  </a:txBody>
                  <a:tcPr marL="0" marR="0" marT="0" marB="0" anchor="b"/>
                </a:tc>
                <a:tc>
                  <a:txBody>
                    <a:bodyPr/>
                    <a:lstStyle/>
                    <a:p>
                      <a:pPr algn="r" fontAlgn="b"/>
                      <a:r>
                        <a:rPr lang="en-US" sz="2000" b="0" u="none" strike="noStrike"/>
                        <a:t>92.4</a:t>
                      </a:r>
                      <a:endParaRPr lang="en-US" sz="2000" b="0" i="0" u="none" strike="noStrike">
                        <a:latin typeface="Arial"/>
                      </a:endParaRPr>
                    </a:p>
                  </a:txBody>
                  <a:tcPr marL="0" marR="0" marT="0" marB="0" anchor="b"/>
                </a:tc>
                <a:tc>
                  <a:txBody>
                    <a:bodyPr/>
                    <a:lstStyle/>
                    <a:p>
                      <a:pPr algn="r" fontAlgn="b"/>
                      <a:r>
                        <a:rPr lang="en-US" sz="2400" b="1" u="none" strike="noStrike" dirty="0">
                          <a:solidFill>
                            <a:srgbClr val="FF0000"/>
                          </a:solidFill>
                        </a:rPr>
                        <a:t>-9</a:t>
                      </a:r>
                      <a:endParaRPr lang="en-US" sz="2400" b="1" i="0" u="none" strike="noStrike" dirty="0">
                        <a:solidFill>
                          <a:srgbClr val="FF0000"/>
                        </a:solidFill>
                        <a:latin typeface="Arial"/>
                      </a:endParaRPr>
                    </a:p>
                  </a:txBody>
                  <a:tcPr marL="0" marR="0"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extLst>
                  <a:ext uri="{0D108BD9-81ED-4DB2-BD59-A6C34878D82A}">
                    <a16:rowId xmlns:a16="http://schemas.microsoft.com/office/drawing/2014/main" val="10004"/>
                  </a:ext>
                </a:extLst>
              </a:tr>
              <a:tr h="365496">
                <a:tc>
                  <a:txBody>
                    <a:bodyPr/>
                    <a:lstStyle/>
                    <a:p>
                      <a:pPr algn="r" fontAlgn="b"/>
                      <a:r>
                        <a:rPr lang="en-US" sz="2000" b="0" u="none" strike="noStrike"/>
                        <a:t>87.4</a:t>
                      </a:r>
                      <a:endParaRPr lang="en-US" sz="2000" b="0" i="0" u="none" strike="noStrike">
                        <a:latin typeface="Arial"/>
                      </a:endParaRPr>
                    </a:p>
                  </a:txBody>
                  <a:tcPr marL="0" marR="0" marT="0" marB="0" anchor="b"/>
                </a:tc>
                <a:tc>
                  <a:txBody>
                    <a:bodyPr/>
                    <a:lstStyle/>
                    <a:p>
                      <a:pPr algn="r" fontAlgn="b"/>
                      <a:r>
                        <a:rPr lang="en-US" sz="2000" b="0" u="none" strike="noStrike" dirty="0"/>
                        <a:t>92.4</a:t>
                      </a:r>
                      <a:endParaRPr lang="en-US" sz="2000" b="0" i="0" u="none" strike="noStrike" dirty="0">
                        <a:latin typeface="Arial"/>
                      </a:endParaRPr>
                    </a:p>
                  </a:txBody>
                  <a:tcPr marL="0" marR="0" marT="0" marB="0" anchor="b"/>
                </a:tc>
                <a:tc>
                  <a:txBody>
                    <a:bodyPr/>
                    <a:lstStyle/>
                    <a:p>
                      <a:pPr algn="r" fontAlgn="b"/>
                      <a:r>
                        <a:rPr lang="en-US" sz="2400" b="1" u="none" strike="noStrike" dirty="0">
                          <a:solidFill>
                            <a:srgbClr val="FF0000"/>
                          </a:solidFill>
                        </a:rPr>
                        <a:t>-5</a:t>
                      </a:r>
                      <a:endParaRPr lang="en-US" sz="2400" b="1" i="0" u="none" strike="noStrike" dirty="0">
                        <a:solidFill>
                          <a:srgbClr val="FF0000"/>
                        </a:solidFill>
                        <a:latin typeface="Arial"/>
                      </a:endParaRPr>
                    </a:p>
                  </a:txBody>
                  <a:tcPr marL="0" marR="0"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extLst>
                  <a:ext uri="{0D108BD9-81ED-4DB2-BD59-A6C34878D82A}">
                    <a16:rowId xmlns:a16="http://schemas.microsoft.com/office/drawing/2014/main" val="10005"/>
                  </a:ext>
                </a:extLst>
              </a:tr>
              <a:tr h="365496">
                <a:tc>
                  <a:txBody>
                    <a:bodyPr/>
                    <a:lstStyle/>
                    <a:p>
                      <a:pPr algn="r" fontAlgn="b"/>
                      <a:r>
                        <a:rPr lang="en-US" sz="2000" b="0" u="none" strike="noStrike" dirty="0"/>
                        <a:t>78.4</a:t>
                      </a:r>
                      <a:endParaRPr lang="en-US" sz="2000" b="0" i="0" u="none" strike="noStrike" dirty="0">
                        <a:latin typeface="Arial"/>
                      </a:endParaRPr>
                    </a:p>
                  </a:txBody>
                  <a:tcPr marL="0" marR="0" marT="0" marB="0" anchor="b"/>
                </a:tc>
                <a:tc>
                  <a:txBody>
                    <a:bodyPr/>
                    <a:lstStyle/>
                    <a:p>
                      <a:pPr algn="r" fontAlgn="b"/>
                      <a:r>
                        <a:rPr lang="en-US" sz="2000" b="0" u="none" strike="noStrike"/>
                        <a:t>92.4</a:t>
                      </a:r>
                      <a:endParaRPr lang="en-US" sz="2000" b="0" i="0" u="none" strike="noStrike">
                        <a:latin typeface="Arial"/>
                      </a:endParaRPr>
                    </a:p>
                  </a:txBody>
                  <a:tcPr marL="0" marR="0" marT="0" marB="0" anchor="b"/>
                </a:tc>
                <a:tc>
                  <a:txBody>
                    <a:bodyPr/>
                    <a:lstStyle/>
                    <a:p>
                      <a:pPr algn="r" fontAlgn="b"/>
                      <a:r>
                        <a:rPr lang="en-US" sz="2400" b="1" u="none" strike="noStrike" dirty="0">
                          <a:solidFill>
                            <a:srgbClr val="FF0000"/>
                          </a:solidFill>
                        </a:rPr>
                        <a:t>-15</a:t>
                      </a:r>
                      <a:endParaRPr lang="en-US" sz="2400" b="1" i="0" u="none" strike="noStrike" dirty="0">
                        <a:solidFill>
                          <a:srgbClr val="FF0000"/>
                        </a:solidFill>
                        <a:latin typeface="Arial"/>
                      </a:endParaRPr>
                    </a:p>
                  </a:txBody>
                  <a:tcPr marL="0" marR="0"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extLst>
                  <a:ext uri="{0D108BD9-81ED-4DB2-BD59-A6C34878D82A}">
                    <a16:rowId xmlns:a16="http://schemas.microsoft.com/office/drawing/2014/main" val="10006"/>
                  </a:ext>
                </a:extLst>
              </a:tr>
              <a:tr h="365496">
                <a:tc>
                  <a:txBody>
                    <a:bodyPr/>
                    <a:lstStyle/>
                    <a:p>
                      <a:pPr algn="r" fontAlgn="b"/>
                      <a:r>
                        <a:rPr lang="en-US" sz="2000" b="0" u="none" strike="noStrike"/>
                        <a:t>85.4</a:t>
                      </a:r>
                      <a:endParaRPr lang="en-US" sz="2000" b="0" i="0" u="none" strike="noStrike">
                        <a:latin typeface="Arial"/>
                      </a:endParaRPr>
                    </a:p>
                  </a:txBody>
                  <a:tcPr marL="0" marR="0" marT="0" marB="0" anchor="b"/>
                </a:tc>
                <a:tc>
                  <a:txBody>
                    <a:bodyPr/>
                    <a:lstStyle/>
                    <a:p>
                      <a:pPr algn="r" fontAlgn="b"/>
                      <a:r>
                        <a:rPr lang="en-US" sz="2000" b="0" u="none" strike="noStrike"/>
                        <a:t>92.4</a:t>
                      </a:r>
                      <a:endParaRPr lang="en-US" sz="2000" b="0" i="0" u="none" strike="noStrike">
                        <a:latin typeface="Arial"/>
                      </a:endParaRPr>
                    </a:p>
                  </a:txBody>
                  <a:tcPr marL="0" marR="0" marT="0" marB="0" anchor="b"/>
                </a:tc>
                <a:tc>
                  <a:txBody>
                    <a:bodyPr/>
                    <a:lstStyle/>
                    <a:p>
                      <a:pPr algn="r" fontAlgn="b"/>
                      <a:r>
                        <a:rPr lang="en-US" sz="2400" b="1" u="none" strike="noStrike" dirty="0">
                          <a:solidFill>
                            <a:srgbClr val="FF0000"/>
                          </a:solidFill>
                        </a:rPr>
                        <a:t>-8</a:t>
                      </a:r>
                      <a:endParaRPr lang="en-US" sz="2400" b="1" i="0" u="none" strike="noStrike" dirty="0">
                        <a:solidFill>
                          <a:srgbClr val="FF0000"/>
                        </a:solidFill>
                        <a:latin typeface="Arial"/>
                      </a:endParaRPr>
                    </a:p>
                  </a:txBody>
                  <a:tcPr marL="0" marR="0"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extLst>
                  <a:ext uri="{0D108BD9-81ED-4DB2-BD59-A6C34878D82A}">
                    <a16:rowId xmlns:a16="http://schemas.microsoft.com/office/drawing/2014/main" val="10007"/>
                  </a:ext>
                </a:extLst>
              </a:tr>
              <a:tr h="365496">
                <a:tc>
                  <a:txBody>
                    <a:bodyPr/>
                    <a:lstStyle/>
                    <a:p>
                      <a:pPr algn="r" fontAlgn="b"/>
                      <a:r>
                        <a:rPr lang="en-US" sz="2000" b="0" u="none" strike="noStrike"/>
                        <a:t>85.4</a:t>
                      </a:r>
                      <a:endParaRPr lang="en-US" sz="2000" b="0" i="0" u="none" strike="noStrike">
                        <a:latin typeface="Arial"/>
                      </a:endParaRPr>
                    </a:p>
                  </a:txBody>
                  <a:tcPr marL="0" marR="0" marT="0" marB="0" anchor="b"/>
                </a:tc>
                <a:tc>
                  <a:txBody>
                    <a:bodyPr/>
                    <a:lstStyle/>
                    <a:p>
                      <a:pPr algn="r" fontAlgn="b"/>
                      <a:r>
                        <a:rPr lang="en-US" sz="2000" b="0" u="none" strike="noStrike" dirty="0"/>
                        <a:t>92.4</a:t>
                      </a:r>
                      <a:endParaRPr lang="en-US" sz="2000" b="0" i="0" u="none" strike="noStrike" dirty="0">
                        <a:latin typeface="Arial"/>
                      </a:endParaRPr>
                    </a:p>
                  </a:txBody>
                  <a:tcPr marL="0" marR="0" marT="0" marB="0" anchor="b"/>
                </a:tc>
                <a:tc>
                  <a:txBody>
                    <a:bodyPr/>
                    <a:lstStyle/>
                    <a:p>
                      <a:pPr algn="r" fontAlgn="b"/>
                      <a:r>
                        <a:rPr lang="en-US" sz="2400" b="1" u="none" strike="noStrike" dirty="0">
                          <a:solidFill>
                            <a:srgbClr val="FF0000"/>
                          </a:solidFill>
                        </a:rPr>
                        <a:t>-8</a:t>
                      </a:r>
                      <a:endParaRPr lang="en-US" sz="2400" b="1" i="0" u="none" strike="noStrike" dirty="0">
                        <a:solidFill>
                          <a:srgbClr val="FF0000"/>
                        </a:solidFill>
                        <a:latin typeface="Arial"/>
                      </a:endParaRPr>
                    </a:p>
                  </a:txBody>
                  <a:tcPr marL="0" marR="0"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extLst>
                  <a:ext uri="{0D108BD9-81ED-4DB2-BD59-A6C34878D82A}">
                    <a16:rowId xmlns:a16="http://schemas.microsoft.com/office/drawing/2014/main" val="10008"/>
                  </a:ext>
                </a:extLst>
              </a:tr>
              <a:tr h="365496">
                <a:tc>
                  <a:txBody>
                    <a:bodyPr/>
                    <a:lstStyle/>
                    <a:p>
                      <a:pPr algn="r" fontAlgn="b"/>
                      <a:r>
                        <a:rPr lang="en-US" sz="2000" b="0" u="none" strike="noStrike"/>
                        <a:t>80.6</a:t>
                      </a:r>
                      <a:endParaRPr lang="en-US" sz="2000" b="0" i="0" u="none" strike="noStrike">
                        <a:latin typeface="Arial"/>
                      </a:endParaRPr>
                    </a:p>
                  </a:txBody>
                  <a:tcPr marL="0" marR="0" marT="0" marB="0" anchor="b"/>
                </a:tc>
                <a:tc>
                  <a:txBody>
                    <a:bodyPr/>
                    <a:lstStyle/>
                    <a:p>
                      <a:pPr algn="r" fontAlgn="b"/>
                      <a:r>
                        <a:rPr lang="en-US" sz="2000" b="0" u="none" strike="noStrike"/>
                        <a:t>88</a:t>
                      </a:r>
                      <a:endParaRPr lang="en-US" sz="2000" b="0" i="0" u="none" strike="noStrike">
                        <a:latin typeface="Arial"/>
                      </a:endParaRPr>
                    </a:p>
                  </a:txBody>
                  <a:tcPr marL="0" marR="0" marT="0" marB="0" anchor="b"/>
                </a:tc>
                <a:tc>
                  <a:txBody>
                    <a:bodyPr/>
                    <a:lstStyle/>
                    <a:p>
                      <a:pPr algn="r" fontAlgn="b"/>
                      <a:r>
                        <a:rPr lang="en-US" sz="2400" b="1" u="none" strike="noStrike" dirty="0">
                          <a:solidFill>
                            <a:srgbClr val="FF0000"/>
                          </a:solidFill>
                        </a:rPr>
                        <a:t>-8</a:t>
                      </a:r>
                      <a:endParaRPr lang="en-US" sz="2400" b="1" i="0" u="none" strike="noStrike" dirty="0">
                        <a:solidFill>
                          <a:srgbClr val="FF0000"/>
                        </a:solidFill>
                        <a:latin typeface="Arial"/>
                      </a:endParaRPr>
                    </a:p>
                  </a:txBody>
                  <a:tcPr marL="0" marR="0"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extLst>
                  <a:ext uri="{0D108BD9-81ED-4DB2-BD59-A6C34878D82A}">
                    <a16:rowId xmlns:a16="http://schemas.microsoft.com/office/drawing/2014/main" val="10009"/>
                  </a:ext>
                </a:extLst>
              </a:tr>
              <a:tr h="365496">
                <a:tc>
                  <a:txBody>
                    <a:bodyPr/>
                    <a:lstStyle/>
                    <a:p>
                      <a:pPr algn="r" fontAlgn="b"/>
                      <a:r>
                        <a:rPr lang="en-US" sz="2000" b="0" u="none" strike="noStrike"/>
                        <a:t>83.5</a:t>
                      </a:r>
                      <a:endParaRPr lang="en-US" sz="2000" b="0" i="0" u="none" strike="noStrike">
                        <a:latin typeface="Arial"/>
                      </a:endParaRPr>
                    </a:p>
                  </a:txBody>
                  <a:tcPr marL="0" marR="0" marT="0" marB="0" anchor="b"/>
                </a:tc>
                <a:tc>
                  <a:txBody>
                    <a:bodyPr/>
                    <a:lstStyle/>
                    <a:p>
                      <a:pPr algn="r" fontAlgn="b"/>
                      <a:r>
                        <a:rPr lang="en-US" sz="2000" b="0" u="none" strike="noStrike"/>
                        <a:t>88</a:t>
                      </a:r>
                      <a:endParaRPr lang="en-US" sz="2000" b="0" i="0" u="none" strike="noStrike">
                        <a:latin typeface="Arial"/>
                      </a:endParaRPr>
                    </a:p>
                  </a:txBody>
                  <a:tcPr marL="0" marR="0" marT="0" marB="0" anchor="b"/>
                </a:tc>
                <a:tc>
                  <a:txBody>
                    <a:bodyPr/>
                    <a:lstStyle/>
                    <a:p>
                      <a:pPr algn="r" fontAlgn="b"/>
                      <a:r>
                        <a:rPr lang="en-US" sz="2400" b="1" u="none" strike="noStrike" dirty="0">
                          <a:solidFill>
                            <a:srgbClr val="FF0000"/>
                          </a:solidFill>
                        </a:rPr>
                        <a:t>-5</a:t>
                      </a:r>
                      <a:endParaRPr lang="en-US" sz="2400" b="1" i="0" u="none" strike="noStrike" dirty="0">
                        <a:solidFill>
                          <a:srgbClr val="FF0000"/>
                        </a:solidFill>
                        <a:latin typeface="Arial"/>
                      </a:endParaRPr>
                    </a:p>
                  </a:txBody>
                  <a:tcPr marL="0" marR="0"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extLst>
                  <a:ext uri="{0D108BD9-81ED-4DB2-BD59-A6C34878D82A}">
                    <a16:rowId xmlns:a16="http://schemas.microsoft.com/office/drawing/2014/main" val="10010"/>
                  </a:ext>
                </a:extLst>
              </a:tr>
              <a:tr h="365496">
                <a:tc>
                  <a:txBody>
                    <a:bodyPr/>
                    <a:lstStyle/>
                    <a:p>
                      <a:pPr algn="r" fontAlgn="b"/>
                      <a:r>
                        <a:rPr lang="en-US" sz="2000" b="0" u="none" strike="noStrike"/>
                        <a:t>83.5</a:t>
                      </a:r>
                      <a:endParaRPr lang="en-US" sz="2000" b="0" i="0" u="none" strike="noStrike">
                        <a:latin typeface="Arial"/>
                      </a:endParaRPr>
                    </a:p>
                  </a:txBody>
                  <a:tcPr marL="0" marR="0" marT="0" marB="0" anchor="b"/>
                </a:tc>
                <a:tc>
                  <a:txBody>
                    <a:bodyPr/>
                    <a:lstStyle/>
                    <a:p>
                      <a:pPr algn="r" fontAlgn="b"/>
                      <a:r>
                        <a:rPr lang="en-US" sz="2000" b="0" u="none" strike="noStrike"/>
                        <a:t>88</a:t>
                      </a:r>
                      <a:endParaRPr lang="en-US" sz="2000" b="0" i="0" u="none" strike="noStrike">
                        <a:latin typeface="Arial"/>
                      </a:endParaRPr>
                    </a:p>
                  </a:txBody>
                  <a:tcPr marL="0" marR="0" marT="0" marB="0" anchor="b"/>
                </a:tc>
                <a:tc>
                  <a:txBody>
                    <a:bodyPr/>
                    <a:lstStyle/>
                    <a:p>
                      <a:pPr algn="r" fontAlgn="b"/>
                      <a:r>
                        <a:rPr lang="en-US" sz="2400" b="1" u="none" strike="noStrike" dirty="0">
                          <a:solidFill>
                            <a:srgbClr val="FF0000"/>
                          </a:solidFill>
                        </a:rPr>
                        <a:t>-5</a:t>
                      </a:r>
                      <a:endParaRPr lang="en-US" sz="2400" b="1" i="0" u="none" strike="noStrike" dirty="0">
                        <a:solidFill>
                          <a:srgbClr val="FF0000"/>
                        </a:solidFill>
                        <a:latin typeface="Arial"/>
                      </a:endParaRPr>
                    </a:p>
                  </a:txBody>
                  <a:tcPr marL="0" marR="0"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extLst>
                  <a:ext uri="{0D108BD9-81ED-4DB2-BD59-A6C34878D82A}">
                    <a16:rowId xmlns:a16="http://schemas.microsoft.com/office/drawing/2014/main" val="10011"/>
                  </a:ext>
                </a:extLst>
              </a:tr>
              <a:tr h="365496">
                <a:tc>
                  <a:txBody>
                    <a:bodyPr/>
                    <a:lstStyle/>
                    <a:p>
                      <a:pPr algn="r" fontAlgn="b"/>
                      <a:r>
                        <a:rPr lang="en-US" sz="2000" b="0" u="none" strike="noStrike"/>
                        <a:t>80.8</a:t>
                      </a:r>
                      <a:endParaRPr lang="en-US" sz="2000" b="0" i="0" u="none" strike="noStrike">
                        <a:latin typeface="Arial"/>
                      </a:endParaRPr>
                    </a:p>
                  </a:txBody>
                  <a:tcPr marL="0" marR="0" marT="0" marB="0" anchor="b"/>
                </a:tc>
                <a:tc>
                  <a:txBody>
                    <a:bodyPr/>
                    <a:lstStyle/>
                    <a:p>
                      <a:pPr algn="r" fontAlgn="b"/>
                      <a:r>
                        <a:rPr lang="en-US" sz="2000" b="0" u="none" strike="noStrike"/>
                        <a:t>88</a:t>
                      </a:r>
                      <a:endParaRPr lang="en-US" sz="2000" b="0" i="0" u="none" strike="noStrike">
                        <a:latin typeface="Arial"/>
                      </a:endParaRPr>
                    </a:p>
                  </a:txBody>
                  <a:tcPr marL="0" marR="0" marT="0" marB="0" anchor="b"/>
                </a:tc>
                <a:tc>
                  <a:txBody>
                    <a:bodyPr/>
                    <a:lstStyle/>
                    <a:p>
                      <a:pPr algn="r" fontAlgn="b"/>
                      <a:r>
                        <a:rPr lang="en-US" sz="2400" b="1" u="none" strike="noStrike" dirty="0">
                          <a:solidFill>
                            <a:srgbClr val="FF0000"/>
                          </a:solidFill>
                        </a:rPr>
                        <a:t>-8</a:t>
                      </a:r>
                      <a:endParaRPr lang="en-US" sz="2400" b="1" i="0" u="none" strike="noStrike" dirty="0">
                        <a:solidFill>
                          <a:srgbClr val="FF0000"/>
                        </a:solidFill>
                        <a:latin typeface="Arial"/>
                      </a:endParaRPr>
                    </a:p>
                  </a:txBody>
                  <a:tcPr marL="0" marR="0"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extLst>
                  <a:ext uri="{0D108BD9-81ED-4DB2-BD59-A6C34878D82A}">
                    <a16:rowId xmlns:a16="http://schemas.microsoft.com/office/drawing/2014/main" val="10012"/>
                  </a:ext>
                </a:extLst>
              </a:tr>
              <a:tr h="365496">
                <a:tc>
                  <a:txBody>
                    <a:bodyPr/>
                    <a:lstStyle/>
                    <a:p>
                      <a:pPr algn="r" fontAlgn="b"/>
                      <a:r>
                        <a:rPr lang="en-US" sz="2000" b="0" u="none" strike="noStrike"/>
                        <a:t>81.5</a:t>
                      </a:r>
                      <a:endParaRPr lang="en-US" sz="2000" b="0" i="0" u="none" strike="noStrike">
                        <a:latin typeface="Arial"/>
                      </a:endParaRPr>
                    </a:p>
                  </a:txBody>
                  <a:tcPr marL="0" marR="0" marT="0" marB="0" anchor="b"/>
                </a:tc>
                <a:tc>
                  <a:txBody>
                    <a:bodyPr/>
                    <a:lstStyle/>
                    <a:p>
                      <a:pPr algn="r" fontAlgn="b"/>
                      <a:r>
                        <a:rPr lang="en-US" sz="2000" b="0" u="none" strike="noStrike"/>
                        <a:t>88</a:t>
                      </a:r>
                      <a:endParaRPr lang="en-US" sz="2000" b="0" i="0" u="none" strike="noStrike">
                        <a:latin typeface="Arial"/>
                      </a:endParaRPr>
                    </a:p>
                  </a:txBody>
                  <a:tcPr marL="0" marR="0" marT="0" marB="0" anchor="b"/>
                </a:tc>
                <a:tc>
                  <a:txBody>
                    <a:bodyPr/>
                    <a:lstStyle/>
                    <a:p>
                      <a:pPr algn="r" fontAlgn="b"/>
                      <a:r>
                        <a:rPr lang="en-US" sz="2400" b="1" u="none" strike="noStrike" dirty="0">
                          <a:solidFill>
                            <a:srgbClr val="FF0000"/>
                          </a:solidFill>
                        </a:rPr>
                        <a:t>-7</a:t>
                      </a:r>
                      <a:endParaRPr lang="en-US" sz="2400" b="1" i="0" u="none" strike="noStrike" dirty="0">
                        <a:solidFill>
                          <a:srgbClr val="FF0000"/>
                        </a:solidFill>
                        <a:latin typeface="Arial"/>
                      </a:endParaRPr>
                    </a:p>
                  </a:txBody>
                  <a:tcPr marL="0" marR="0"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extLst>
                  <a:ext uri="{0D108BD9-81ED-4DB2-BD59-A6C34878D82A}">
                    <a16:rowId xmlns:a16="http://schemas.microsoft.com/office/drawing/2014/main" val="10013"/>
                  </a:ext>
                </a:extLst>
              </a:tr>
              <a:tr h="365496">
                <a:tc>
                  <a:txBody>
                    <a:bodyPr/>
                    <a:lstStyle/>
                    <a:p>
                      <a:pPr algn="r" fontAlgn="b"/>
                      <a:r>
                        <a:rPr lang="en-US" sz="2000" b="0" u="none" strike="noStrike"/>
                        <a:t>93.5</a:t>
                      </a:r>
                      <a:endParaRPr lang="en-US" sz="2000" b="0" i="0" u="none" strike="noStrike">
                        <a:latin typeface="Arial"/>
                      </a:endParaRPr>
                    </a:p>
                  </a:txBody>
                  <a:tcPr marL="0" marR="0" marT="0" marB="0" anchor="b"/>
                </a:tc>
                <a:tc>
                  <a:txBody>
                    <a:bodyPr/>
                    <a:lstStyle/>
                    <a:p>
                      <a:pPr algn="r" fontAlgn="b"/>
                      <a:r>
                        <a:rPr lang="en-US" sz="2000" b="0" u="none" strike="noStrike"/>
                        <a:t>88</a:t>
                      </a:r>
                      <a:endParaRPr lang="en-US" sz="2000" b="0" i="0" u="none" strike="noStrike">
                        <a:latin typeface="Arial"/>
                      </a:endParaRPr>
                    </a:p>
                  </a:txBody>
                  <a:tcPr marL="0" marR="0" marT="0" marB="0" anchor="b"/>
                </a:tc>
                <a:tc>
                  <a:txBody>
                    <a:bodyPr/>
                    <a:lstStyle/>
                    <a:p>
                      <a:pPr algn="r" fontAlgn="b"/>
                      <a:r>
                        <a:rPr lang="en-US" sz="2400" b="1" u="none" strike="noStrike" dirty="0">
                          <a:solidFill>
                            <a:srgbClr val="FF0000"/>
                          </a:solidFill>
                        </a:rPr>
                        <a:t>6</a:t>
                      </a:r>
                      <a:endParaRPr lang="en-US" sz="2400" b="1" i="0" u="none" strike="noStrike" dirty="0">
                        <a:solidFill>
                          <a:srgbClr val="FF0000"/>
                        </a:solidFill>
                        <a:latin typeface="Arial"/>
                      </a:endParaRPr>
                    </a:p>
                  </a:txBody>
                  <a:tcPr marL="0" marR="0"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extLst>
                  <a:ext uri="{0D108BD9-81ED-4DB2-BD59-A6C34878D82A}">
                    <a16:rowId xmlns:a16="http://schemas.microsoft.com/office/drawing/2014/main" val="10014"/>
                  </a:ext>
                </a:extLst>
              </a:tr>
              <a:tr h="365496">
                <a:tc>
                  <a:txBody>
                    <a:bodyPr/>
                    <a:lstStyle/>
                    <a:p>
                      <a:pPr algn="r" fontAlgn="b"/>
                      <a:r>
                        <a:rPr lang="en-US" sz="2000" b="0" u="none" strike="noStrike"/>
                        <a:t>84.8</a:t>
                      </a:r>
                      <a:endParaRPr lang="en-US" sz="2000" b="0" i="0" u="none" strike="noStrike">
                        <a:latin typeface="Arial"/>
                      </a:endParaRPr>
                    </a:p>
                  </a:txBody>
                  <a:tcPr marL="0" marR="0" marT="0" marB="0" anchor="b"/>
                </a:tc>
                <a:tc>
                  <a:txBody>
                    <a:bodyPr/>
                    <a:lstStyle/>
                    <a:p>
                      <a:pPr algn="r" fontAlgn="b"/>
                      <a:r>
                        <a:rPr lang="en-US" sz="2000" b="0" u="none" strike="noStrike"/>
                        <a:t>88</a:t>
                      </a:r>
                      <a:endParaRPr lang="en-US" sz="2000" b="0" i="0" u="none" strike="noStrike">
                        <a:latin typeface="Arial"/>
                      </a:endParaRPr>
                    </a:p>
                  </a:txBody>
                  <a:tcPr marL="0" marR="0" marT="0" marB="0" anchor="b"/>
                </a:tc>
                <a:tc>
                  <a:txBody>
                    <a:bodyPr/>
                    <a:lstStyle/>
                    <a:p>
                      <a:pPr algn="r" fontAlgn="b"/>
                      <a:r>
                        <a:rPr lang="en-US" sz="2400" b="1" u="none" strike="noStrike" dirty="0">
                          <a:solidFill>
                            <a:srgbClr val="FF0000"/>
                          </a:solidFill>
                        </a:rPr>
                        <a:t>-4</a:t>
                      </a:r>
                      <a:endParaRPr lang="en-US" sz="2400" b="1" i="0" u="none" strike="noStrike" dirty="0">
                        <a:solidFill>
                          <a:srgbClr val="FF0000"/>
                        </a:solidFill>
                        <a:latin typeface="Arial"/>
                      </a:endParaRPr>
                    </a:p>
                  </a:txBody>
                  <a:tcPr marL="0" marR="0" marT="0" marB="0" anchor="b">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p:nvPr>
            <p:extLst>
              <p:ext uri="{D42A27DB-BD31-4B8C-83A1-F6EECF244321}">
                <p14:modId xmlns:p14="http://schemas.microsoft.com/office/powerpoint/2010/main" val="1788244028"/>
              </p:ext>
            </p:extLst>
          </p:nvPr>
        </p:nvGraphicFramePr>
        <p:xfrm>
          <a:off x="2438400" y="304801"/>
          <a:ext cx="6705600" cy="43100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3"/>
          <p:cNvGraphicFramePr>
            <a:graphicFrameLocks/>
          </p:cNvGraphicFramePr>
          <p:nvPr/>
        </p:nvGraphicFramePr>
        <p:xfrm>
          <a:off x="0" y="304800"/>
          <a:ext cx="2438399" cy="6095994"/>
        </p:xfrm>
        <a:graphic>
          <a:graphicData uri="http://schemas.openxmlformats.org/drawingml/2006/table">
            <a:tbl>
              <a:tblPr>
                <a:tableStyleId>{BDBED569-4797-4DF1-A0F4-6AAB3CD982D8}</a:tableStyleId>
              </a:tblPr>
              <a:tblGrid>
                <a:gridCol w="722488">
                  <a:extLst>
                    <a:ext uri="{9D8B030D-6E8A-4147-A177-3AD203B41FA5}">
                      <a16:colId xmlns:a16="http://schemas.microsoft.com/office/drawing/2014/main" val="20000"/>
                    </a:ext>
                  </a:extLst>
                </a:gridCol>
                <a:gridCol w="767645">
                  <a:extLst>
                    <a:ext uri="{9D8B030D-6E8A-4147-A177-3AD203B41FA5}">
                      <a16:colId xmlns:a16="http://schemas.microsoft.com/office/drawing/2014/main" val="20001"/>
                    </a:ext>
                  </a:extLst>
                </a:gridCol>
                <a:gridCol w="948266">
                  <a:extLst>
                    <a:ext uri="{9D8B030D-6E8A-4147-A177-3AD203B41FA5}">
                      <a16:colId xmlns:a16="http://schemas.microsoft.com/office/drawing/2014/main" val="20002"/>
                    </a:ext>
                  </a:extLst>
                </a:gridCol>
              </a:tblGrid>
              <a:tr h="613554">
                <a:tc>
                  <a:txBody>
                    <a:bodyPr/>
                    <a:lstStyle/>
                    <a:p>
                      <a:pPr algn="ctr" fontAlgn="b"/>
                      <a:r>
                        <a:rPr lang="en-US" sz="2000" b="1" u="none" strike="noStrike" dirty="0" err="1"/>
                        <a:t>Meas</a:t>
                      </a:r>
                      <a:r>
                        <a:rPr lang="en-US" sz="2000" b="1" u="none" strike="noStrike" dirty="0"/>
                        <a:t> Val (Y)</a:t>
                      </a:r>
                      <a:endParaRPr lang="en-US" sz="2000" b="1" i="0" u="none" strike="noStrike" dirty="0">
                        <a:latin typeface="MS Sans Serif"/>
                      </a:endParaRPr>
                    </a:p>
                  </a:txBody>
                  <a:tcPr marL="0" marR="0" marT="0" marB="0" anchor="b"/>
                </a:tc>
                <a:tc>
                  <a:txBody>
                    <a:bodyPr/>
                    <a:lstStyle/>
                    <a:p>
                      <a:pPr algn="ctr" fontAlgn="b"/>
                      <a:r>
                        <a:rPr lang="en-US" sz="2000" b="1" u="none" strike="noStrike" dirty="0"/>
                        <a:t>Audit Val (X)</a:t>
                      </a:r>
                      <a:endParaRPr lang="en-US" sz="2000" b="1" i="0" u="none" strike="noStrike" dirty="0">
                        <a:latin typeface="MS Sans Serif"/>
                      </a:endParaRPr>
                    </a:p>
                  </a:txBody>
                  <a:tcPr marL="0" marR="0" marT="0" marB="0" anchor="b"/>
                </a:tc>
                <a:tc>
                  <a:txBody>
                    <a:bodyPr/>
                    <a:lstStyle/>
                    <a:p>
                      <a:pPr algn="ctr" fontAlgn="b"/>
                      <a:r>
                        <a:rPr lang="en-US" sz="2000" b="1" u="none" strike="noStrike" dirty="0">
                          <a:solidFill>
                            <a:srgbClr val="FF0000"/>
                          </a:solidFill>
                        </a:rPr>
                        <a:t>d-sub-</a:t>
                      </a:r>
                      <a:r>
                        <a:rPr lang="en-US" sz="2000" b="1" u="none" strike="noStrike" dirty="0" err="1">
                          <a:solidFill>
                            <a:srgbClr val="FF0000"/>
                          </a:solidFill>
                        </a:rPr>
                        <a:t>i</a:t>
                      </a:r>
                      <a:endParaRPr lang="en-US" sz="2000" b="1" i="0" u="none" strike="noStrike" dirty="0">
                        <a:solidFill>
                          <a:srgbClr val="FF0000"/>
                        </a:solidFill>
                        <a:latin typeface="MS Sans Serif"/>
                      </a:endParaRPr>
                    </a:p>
                  </a:txBody>
                  <a:tcPr marL="0" marR="0" marT="0" marB="0" anchor="b"/>
                </a:tc>
                <a:extLst>
                  <a:ext uri="{0D108BD9-81ED-4DB2-BD59-A6C34878D82A}">
                    <a16:rowId xmlns:a16="http://schemas.microsoft.com/office/drawing/2014/main" val="10000"/>
                  </a:ext>
                </a:extLst>
              </a:tr>
              <a:tr h="365496">
                <a:tc>
                  <a:txBody>
                    <a:bodyPr/>
                    <a:lstStyle/>
                    <a:p>
                      <a:pPr algn="r" fontAlgn="b"/>
                      <a:r>
                        <a:rPr lang="en-US" sz="2000" b="1" u="none" strike="noStrike"/>
                        <a:t>85.1</a:t>
                      </a:r>
                      <a:endParaRPr lang="en-US" sz="2000" b="1" i="0" u="none" strike="noStrike">
                        <a:latin typeface="Arial"/>
                      </a:endParaRPr>
                    </a:p>
                  </a:txBody>
                  <a:tcPr marL="0" marR="0" marT="0" marB="0" anchor="b"/>
                </a:tc>
                <a:tc>
                  <a:txBody>
                    <a:bodyPr/>
                    <a:lstStyle/>
                    <a:p>
                      <a:pPr algn="r" fontAlgn="b"/>
                      <a:r>
                        <a:rPr lang="en-US" sz="2000" b="1" u="none" strike="noStrike" dirty="0"/>
                        <a:t>91.1</a:t>
                      </a:r>
                      <a:endParaRPr lang="en-US" sz="2000" b="1" i="0" u="none" strike="noStrike" dirty="0">
                        <a:latin typeface="Arial"/>
                      </a:endParaRPr>
                    </a:p>
                  </a:txBody>
                  <a:tcPr marL="0" marR="0" marT="0" marB="0" anchor="b"/>
                </a:tc>
                <a:tc>
                  <a:txBody>
                    <a:bodyPr/>
                    <a:lstStyle/>
                    <a:p>
                      <a:pPr algn="r" fontAlgn="b"/>
                      <a:r>
                        <a:rPr lang="en-US" sz="2000" b="1" u="none" strike="noStrike" dirty="0">
                          <a:solidFill>
                            <a:srgbClr val="FF0000"/>
                          </a:solidFill>
                        </a:rPr>
                        <a:t>-7</a:t>
                      </a:r>
                      <a:endParaRPr lang="en-US" sz="20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1"/>
                  </a:ext>
                </a:extLst>
              </a:tr>
              <a:tr h="365496">
                <a:tc>
                  <a:txBody>
                    <a:bodyPr/>
                    <a:lstStyle/>
                    <a:p>
                      <a:pPr algn="r" fontAlgn="b"/>
                      <a:r>
                        <a:rPr lang="en-US" sz="2000" b="1" u="none" strike="noStrike"/>
                        <a:t>81.6</a:t>
                      </a:r>
                      <a:endParaRPr lang="en-US" sz="2000" b="1" i="0" u="none" strike="noStrike">
                        <a:latin typeface="Arial"/>
                      </a:endParaRPr>
                    </a:p>
                  </a:txBody>
                  <a:tcPr marL="0" marR="0" marT="0" marB="0" anchor="b"/>
                </a:tc>
                <a:tc>
                  <a:txBody>
                    <a:bodyPr/>
                    <a:lstStyle/>
                    <a:p>
                      <a:pPr algn="r" fontAlgn="b"/>
                      <a:r>
                        <a:rPr lang="en-US" sz="2000" b="1" u="none" strike="noStrike"/>
                        <a:t>91.1</a:t>
                      </a:r>
                      <a:endParaRPr lang="en-US" sz="2000" b="1" i="0" u="none" strike="noStrike">
                        <a:latin typeface="Arial"/>
                      </a:endParaRPr>
                    </a:p>
                  </a:txBody>
                  <a:tcPr marL="0" marR="0" marT="0" marB="0" anchor="b"/>
                </a:tc>
                <a:tc>
                  <a:txBody>
                    <a:bodyPr/>
                    <a:lstStyle/>
                    <a:p>
                      <a:pPr algn="r" fontAlgn="b"/>
                      <a:r>
                        <a:rPr lang="en-US" sz="2000" b="1" u="none" strike="noStrike" dirty="0">
                          <a:solidFill>
                            <a:srgbClr val="FF0000"/>
                          </a:solidFill>
                        </a:rPr>
                        <a:t>-10</a:t>
                      </a:r>
                      <a:endParaRPr lang="en-US" sz="20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2"/>
                  </a:ext>
                </a:extLst>
              </a:tr>
              <a:tr h="365496">
                <a:tc>
                  <a:txBody>
                    <a:bodyPr/>
                    <a:lstStyle/>
                    <a:p>
                      <a:pPr algn="r" fontAlgn="b"/>
                      <a:r>
                        <a:rPr lang="en-US" sz="2000" b="1" u="none" strike="noStrike"/>
                        <a:t>83.4</a:t>
                      </a:r>
                      <a:endParaRPr lang="en-US" sz="2000" b="1" i="0" u="none" strike="noStrike">
                        <a:latin typeface="Arial"/>
                      </a:endParaRPr>
                    </a:p>
                  </a:txBody>
                  <a:tcPr marL="0" marR="0" marT="0" marB="0" anchor="b"/>
                </a:tc>
                <a:tc>
                  <a:txBody>
                    <a:bodyPr/>
                    <a:lstStyle/>
                    <a:p>
                      <a:pPr algn="r" fontAlgn="b"/>
                      <a:r>
                        <a:rPr lang="en-US" sz="2000" b="1" u="none" strike="noStrike"/>
                        <a:t>92.4</a:t>
                      </a:r>
                      <a:endParaRPr lang="en-US" sz="2000" b="1" i="0" u="none" strike="noStrike">
                        <a:latin typeface="Arial"/>
                      </a:endParaRPr>
                    </a:p>
                  </a:txBody>
                  <a:tcPr marL="0" marR="0" marT="0" marB="0" anchor="b"/>
                </a:tc>
                <a:tc>
                  <a:txBody>
                    <a:bodyPr/>
                    <a:lstStyle/>
                    <a:p>
                      <a:pPr algn="r" fontAlgn="b"/>
                      <a:r>
                        <a:rPr lang="en-US" sz="2000" b="1" u="none" strike="noStrike" dirty="0">
                          <a:solidFill>
                            <a:srgbClr val="FF0000"/>
                          </a:solidFill>
                        </a:rPr>
                        <a:t>-10</a:t>
                      </a:r>
                      <a:endParaRPr lang="en-US" sz="20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3"/>
                  </a:ext>
                </a:extLst>
              </a:tr>
              <a:tr h="365496">
                <a:tc>
                  <a:txBody>
                    <a:bodyPr/>
                    <a:lstStyle/>
                    <a:p>
                      <a:pPr algn="r" fontAlgn="b"/>
                      <a:r>
                        <a:rPr lang="en-US" sz="2000" b="1" u="none" strike="noStrike"/>
                        <a:t>84</a:t>
                      </a:r>
                      <a:endParaRPr lang="en-US" sz="2000" b="1" i="0" u="none" strike="noStrike">
                        <a:latin typeface="Arial"/>
                      </a:endParaRPr>
                    </a:p>
                  </a:txBody>
                  <a:tcPr marL="0" marR="0" marT="0" marB="0" anchor="b"/>
                </a:tc>
                <a:tc>
                  <a:txBody>
                    <a:bodyPr/>
                    <a:lstStyle/>
                    <a:p>
                      <a:pPr algn="r" fontAlgn="b"/>
                      <a:r>
                        <a:rPr lang="en-US" sz="2000" b="1" u="none" strike="noStrike"/>
                        <a:t>92.4</a:t>
                      </a:r>
                      <a:endParaRPr lang="en-US" sz="2000" b="1" i="0" u="none" strike="noStrike">
                        <a:latin typeface="Arial"/>
                      </a:endParaRPr>
                    </a:p>
                  </a:txBody>
                  <a:tcPr marL="0" marR="0" marT="0" marB="0" anchor="b"/>
                </a:tc>
                <a:tc>
                  <a:txBody>
                    <a:bodyPr/>
                    <a:lstStyle/>
                    <a:p>
                      <a:pPr algn="r" fontAlgn="b"/>
                      <a:r>
                        <a:rPr lang="en-US" sz="2000" b="1" u="none" strike="noStrike" dirty="0">
                          <a:solidFill>
                            <a:srgbClr val="FF0000"/>
                          </a:solidFill>
                        </a:rPr>
                        <a:t>-9</a:t>
                      </a:r>
                      <a:endParaRPr lang="en-US" sz="20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4"/>
                  </a:ext>
                </a:extLst>
              </a:tr>
              <a:tr h="365496">
                <a:tc>
                  <a:txBody>
                    <a:bodyPr/>
                    <a:lstStyle/>
                    <a:p>
                      <a:pPr algn="r" fontAlgn="b"/>
                      <a:r>
                        <a:rPr lang="en-US" sz="2000" b="1" u="none" strike="noStrike"/>
                        <a:t>87.4</a:t>
                      </a:r>
                      <a:endParaRPr lang="en-US" sz="2000" b="1" i="0" u="none" strike="noStrike">
                        <a:latin typeface="Arial"/>
                      </a:endParaRPr>
                    </a:p>
                  </a:txBody>
                  <a:tcPr marL="0" marR="0" marT="0" marB="0" anchor="b"/>
                </a:tc>
                <a:tc>
                  <a:txBody>
                    <a:bodyPr/>
                    <a:lstStyle/>
                    <a:p>
                      <a:pPr algn="r" fontAlgn="b"/>
                      <a:r>
                        <a:rPr lang="en-US" sz="2000" b="1" u="none" strike="noStrike" dirty="0"/>
                        <a:t>92.4</a:t>
                      </a:r>
                      <a:endParaRPr lang="en-US" sz="2000" b="1" i="0" u="none" strike="noStrike" dirty="0">
                        <a:latin typeface="Arial"/>
                      </a:endParaRPr>
                    </a:p>
                  </a:txBody>
                  <a:tcPr marL="0" marR="0" marT="0" marB="0" anchor="b"/>
                </a:tc>
                <a:tc>
                  <a:txBody>
                    <a:bodyPr/>
                    <a:lstStyle/>
                    <a:p>
                      <a:pPr algn="r" fontAlgn="b"/>
                      <a:r>
                        <a:rPr lang="en-US" sz="2000" b="1" u="none" strike="noStrike" dirty="0">
                          <a:solidFill>
                            <a:srgbClr val="FF0000"/>
                          </a:solidFill>
                        </a:rPr>
                        <a:t>-5</a:t>
                      </a:r>
                      <a:endParaRPr lang="en-US" sz="20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5"/>
                  </a:ext>
                </a:extLst>
              </a:tr>
              <a:tr h="365496">
                <a:tc>
                  <a:txBody>
                    <a:bodyPr/>
                    <a:lstStyle/>
                    <a:p>
                      <a:pPr algn="r" fontAlgn="b"/>
                      <a:r>
                        <a:rPr lang="en-US" sz="2000" b="1" u="none" strike="noStrike" dirty="0"/>
                        <a:t>78.4</a:t>
                      </a:r>
                      <a:endParaRPr lang="en-US" sz="2000" b="1" i="0" u="none" strike="noStrike" dirty="0">
                        <a:latin typeface="Arial"/>
                      </a:endParaRPr>
                    </a:p>
                  </a:txBody>
                  <a:tcPr marL="0" marR="0" marT="0" marB="0" anchor="b"/>
                </a:tc>
                <a:tc>
                  <a:txBody>
                    <a:bodyPr/>
                    <a:lstStyle/>
                    <a:p>
                      <a:pPr algn="r" fontAlgn="b"/>
                      <a:r>
                        <a:rPr lang="en-US" sz="2000" b="1" u="none" strike="noStrike"/>
                        <a:t>92.4</a:t>
                      </a:r>
                      <a:endParaRPr lang="en-US" sz="2000" b="1" i="0" u="none" strike="noStrike">
                        <a:latin typeface="Arial"/>
                      </a:endParaRPr>
                    </a:p>
                  </a:txBody>
                  <a:tcPr marL="0" marR="0" marT="0" marB="0" anchor="b"/>
                </a:tc>
                <a:tc>
                  <a:txBody>
                    <a:bodyPr/>
                    <a:lstStyle/>
                    <a:p>
                      <a:pPr algn="r" fontAlgn="b"/>
                      <a:r>
                        <a:rPr lang="en-US" sz="2000" b="1" u="none" strike="noStrike" dirty="0">
                          <a:solidFill>
                            <a:srgbClr val="FF0000"/>
                          </a:solidFill>
                        </a:rPr>
                        <a:t>-15</a:t>
                      </a:r>
                      <a:endParaRPr lang="en-US" sz="20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6"/>
                  </a:ext>
                </a:extLst>
              </a:tr>
              <a:tr h="365496">
                <a:tc>
                  <a:txBody>
                    <a:bodyPr/>
                    <a:lstStyle/>
                    <a:p>
                      <a:pPr algn="r" fontAlgn="b"/>
                      <a:r>
                        <a:rPr lang="en-US" sz="2000" b="1" u="none" strike="noStrike"/>
                        <a:t>85.4</a:t>
                      </a:r>
                      <a:endParaRPr lang="en-US" sz="2000" b="1" i="0" u="none" strike="noStrike">
                        <a:latin typeface="Arial"/>
                      </a:endParaRPr>
                    </a:p>
                  </a:txBody>
                  <a:tcPr marL="0" marR="0" marT="0" marB="0" anchor="b"/>
                </a:tc>
                <a:tc>
                  <a:txBody>
                    <a:bodyPr/>
                    <a:lstStyle/>
                    <a:p>
                      <a:pPr algn="r" fontAlgn="b"/>
                      <a:r>
                        <a:rPr lang="en-US" sz="2000" b="1" u="none" strike="noStrike"/>
                        <a:t>92.4</a:t>
                      </a:r>
                      <a:endParaRPr lang="en-US" sz="2000" b="1" i="0" u="none" strike="noStrike">
                        <a:latin typeface="Arial"/>
                      </a:endParaRPr>
                    </a:p>
                  </a:txBody>
                  <a:tcPr marL="0" marR="0" marT="0" marB="0" anchor="b"/>
                </a:tc>
                <a:tc>
                  <a:txBody>
                    <a:bodyPr/>
                    <a:lstStyle/>
                    <a:p>
                      <a:pPr algn="r" fontAlgn="b"/>
                      <a:r>
                        <a:rPr lang="en-US" sz="2000" b="1" u="none" strike="noStrike" dirty="0">
                          <a:solidFill>
                            <a:srgbClr val="FF0000"/>
                          </a:solidFill>
                        </a:rPr>
                        <a:t>-8</a:t>
                      </a:r>
                      <a:endParaRPr lang="en-US" sz="20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7"/>
                  </a:ext>
                </a:extLst>
              </a:tr>
              <a:tr h="365496">
                <a:tc>
                  <a:txBody>
                    <a:bodyPr/>
                    <a:lstStyle/>
                    <a:p>
                      <a:pPr algn="r" fontAlgn="b"/>
                      <a:r>
                        <a:rPr lang="en-US" sz="2000" b="1" u="none" strike="noStrike"/>
                        <a:t>85.4</a:t>
                      </a:r>
                      <a:endParaRPr lang="en-US" sz="2000" b="1" i="0" u="none" strike="noStrike">
                        <a:latin typeface="Arial"/>
                      </a:endParaRPr>
                    </a:p>
                  </a:txBody>
                  <a:tcPr marL="0" marR="0" marT="0" marB="0" anchor="b"/>
                </a:tc>
                <a:tc>
                  <a:txBody>
                    <a:bodyPr/>
                    <a:lstStyle/>
                    <a:p>
                      <a:pPr algn="r" fontAlgn="b"/>
                      <a:r>
                        <a:rPr lang="en-US" sz="2000" b="1" u="none" strike="noStrike" dirty="0"/>
                        <a:t>92.4</a:t>
                      </a:r>
                      <a:endParaRPr lang="en-US" sz="2000" b="1" i="0" u="none" strike="noStrike" dirty="0">
                        <a:latin typeface="Arial"/>
                      </a:endParaRPr>
                    </a:p>
                  </a:txBody>
                  <a:tcPr marL="0" marR="0" marT="0" marB="0" anchor="b"/>
                </a:tc>
                <a:tc>
                  <a:txBody>
                    <a:bodyPr/>
                    <a:lstStyle/>
                    <a:p>
                      <a:pPr algn="r" fontAlgn="b"/>
                      <a:r>
                        <a:rPr lang="en-US" sz="2000" b="1" u="none" strike="noStrike" dirty="0">
                          <a:solidFill>
                            <a:srgbClr val="FF0000"/>
                          </a:solidFill>
                        </a:rPr>
                        <a:t>-8</a:t>
                      </a:r>
                      <a:endParaRPr lang="en-US" sz="20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8"/>
                  </a:ext>
                </a:extLst>
              </a:tr>
              <a:tr h="365496">
                <a:tc>
                  <a:txBody>
                    <a:bodyPr/>
                    <a:lstStyle/>
                    <a:p>
                      <a:pPr algn="r" fontAlgn="b"/>
                      <a:r>
                        <a:rPr lang="en-US" sz="2000" b="1" u="none" strike="noStrike"/>
                        <a:t>80.6</a:t>
                      </a:r>
                      <a:endParaRPr lang="en-US" sz="2000" b="1" i="0" u="none" strike="noStrike">
                        <a:latin typeface="Arial"/>
                      </a:endParaRPr>
                    </a:p>
                  </a:txBody>
                  <a:tcPr marL="0" marR="0" marT="0" marB="0" anchor="b"/>
                </a:tc>
                <a:tc>
                  <a:txBody>
                    <a:bodyPr/>
                    <a:lstStyle/>
                    <a:p>
                      <a:pPr algn="r" fontAlgn="b"/>
                      <a:r>
                        <a:rPr lang="en-US" sz="2000" b="1" u="none" strike="noStrike"/>
                        <a:t>88</a:t>
                      </a:r>
                      <a:endParaRPr lang="en-US" sz="2000" b="1" i="0" u="none" strike="noStrike">
                        <a:latin typeface="Arial"/>
                      </a:endParaRPr>
                    </a:p>
                  </a:txBody>
                  <a:tcPr marL="0" marR="0" marT="0" marB="0" anchor="b"/>
                </a:tc>
                <a:tc>
                  <a:txBody>
                    <a:bodyPr/>
                    <a:lstStyle/>
                    <a:p>
                      <a:pPr algn="r" fontAlgn="b"/>
                      <a:r>
                        <a:rPr lang="en-US" sz="2000" b="1" u="none" strike="noStrike" dirty="0">
                          <a:solidFill>
                            <a:srgbClr val="FF0000"/>
                          </a:solidFill>
                        </a:rPr>
                        <a:t>-8</a:t>
                      </a:r>
                      <a:endParaRPr lang="en-US" sz="20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09"/>
                  </a:ext>
                </a:extLst>
              </a:tr>
              <a:tr h="365496">
                <a:tc>
                  <a:txBody>
                    <a:bodyPr/>
                    <a:lstStyle/>
                    <a:p>
                      <a:pPr algn="r" fontAlgn="b"/>
                      <a:r>
                        <a:rPr lang="en-US" sz="2000" b="1" u="none" strike="noStrike"/>
                        <a:t>83.5</a:t>
                      </a:r>
                      <a:endParaRPr lang="en-US" sz="2000" b="1" i="0" u="none" strike="noStrike">
                        <a:latin typeface="Arial"/>
                      </a:endParaRPr>
                    </a:p>
                  </a:txBody>
                  <a:tcPr marL="0" marR="0" marT="0" marB="0" anchor="b"/>
                </a:tc>
                <a:tc>
                  <a:txBody>
                    <a:bodyPr/>
                    <a:lstStyle/>
                    <a:p>
                      <a:pPr algn="r" fontAlgn="b"/>
                      <a:r>
                        <a:rPr lang="en-US" sz="2000" b="1" u="none" strike="noStrike"/>
                        <a:t>88</a:t>
                      </a:r>
                      <a:endParaRPr lang="en-US" sz="2000" b="1" i="0" u="none" strike="noStrike">
                        <a:latin typeface="Arial"/>
                      </a:endParaRPr>
                    </a:p>
                  </a:txBody>
                  <a:tcPr marL="0" marR="0" marT="0" marB="0" anchor="b"/>
                </a:tc>
                <a:tc>
                  <a:txBody>
                    <a:bodyPr/>
                    <a:lstStyle/>
                    <a:p>
                      <a:pPr algn="r" fontAlgn="b"/>
                      <a:r>
                        <a:rPr lang="en-US" sz="2000" b="1" u="none" strike="noStrike" dirty="0">
                          <a:solidFill>
                            <a:srgbClr val="FF0000"/>
                          </a:solidFill>
                        </a:rPr>
                        <a:t>-5</a:t>
                      </a:r>
                      <a:endParaRPr lang="en-US" sz="20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10"/>
                  </a:ext>
                </a:extLst>
              </a:tr>
              <a:tr h="365496">
                <a:tc>
                  <a:txBody>
                    <a:bodyPr/>
                    <a:lstStyle/>
                    <a:p>
                      <a:pPr algn="r" fontAlgn="b"/>
                      <a:r>
                        <a:rPr lang="en-US" sz="2000" b="1" u="none" strike="noStrike"/>
                        <a:t>83.5</a:t>
                      </a:r>
                      <a:endParaRPr lang="en-US" sz="2000" b="1" i="0" u="none" strike="noStrike">
                        <a:latin typeface="Arial"/>
                      </a:endParaRPr>
                    </a:p>
                  </a:txBody>
                  <a:tcPr marL="0" marR="0" marT="0" marB="0" anchor="b"/>
                </a:tc>
                <a:tc>
                  <a:txBody>
                    <a:bodyPr/>
                    <a:lstStyle/>
                    <a:p>
                      <a:pPr algn="r" fontAlgn="b"/>
                      <a:r>
                        <a:rPr lang="en-US" sz="2000" b="1" u="none" strike="noStrike"/>
                        <a:t>88</a:t>
                      </a:r>
                      <a:endParaRPr lang="en-US" sz="2000" b="1" i="0" u="none" strike="noStrike">
                        <a:latin typeface="Arial"/>
                      </a:endParaRPr>
                    </a:p>
                  </a:txBody>
                  <a:tcPr marL="0" marR="0" marT="0" marB="0" anchor="b"/>
                </a:tc>
                <a:tc>
                  <a:txBody>
                    <a:bodyPr/>
                    <a:lstStyle/>
                    <a:p>
                      <a:pPr algn="r" fontAlgn="b"/>
                      <a:r>
                        <a:rPr lang="en-US" sz="2000" b="1" u="none" strike="noStrike" dirty="0">
                          <a:solidFill>
                            <a:srgbClr val="FF0000"/>
                          </a:solidFill>
                        </a:rPr>
                        <a:t>-5</a:t>
                      </a:r>
                      <a:endParaRPr lang="en-US" sz="20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11"/>
                  </a:ext>
                </a:extLst>
              </a:tr>
              <a:tr h="365496">
                <a:tc>
                  <a:txBody>
                    <a:bodyPr/>
                    <a:lstStyle/>
                    <a:p>
                      <a:pPr algn="r" fontAlgn="b"/>
                      <a:r>
                        <a:rPr lang="en-US" sz="2000" b="1" u="none" strike="noStrike"/>
                        <a:t>80.8</a:t>
                      </a:r>
                      <a:endParaRPr lang="en-US" sz="2000" b="1" i="0" u="none" strike="noStrike">
                        <a:latin typeface="Arial"/>
                      </a:endParaRPr>
                    </a:p>
                  </a:txBody>
                  <a:tcPr marL="0" marR="0" marT="0" marB="0" anchor="b"/>
                </a:tc>
                <a:tc>
                  <a:txBody>
                    <a:bodyPr/>
                    <a:lstStyle/>
                    <a:p>
                      <a:pPr algn="r" fontAlgn="b"/>
                      <a:r>
                        <a:rPr lang="en-US" sz="2000" b="1" u="none" strike="noStrike"/>
                        <a:t>88</a:t>
                      </a:r>
                      <a:endParaRPr lang="en-US" sz="2000" b="1" i="0" u="none" strike="noStrike">
                        <a:latin typeface="Arial"/>
                      </a:endParaRPr>
                    </a:p>
                  </a:txBody>
                  <a:tcPr marL="0" marR="0" marT="0" marB="0" anchor="b"/>
                </a:tc>
                <a:tc>
                  <a:txBody>
                    <a:bodyPr/>
                    <a:lstStyle/>
                    <a:p>
                      <a:pPr algn="r" fontAlgn="b"/>
                      <a:r>
                        <a:rPr lang="en-US" sz="2000" b="1" u="none" strike="noStrike" dirty="0">
                          <a:solidFill>
                            <a:srgbClr val="FF0000"/>
                          </a:solidFill>
                        </a:rPr>
                        <a:t>-8</a:t>
                      </a:r>
                      <a:endParaRPr lang="en-US" sz="20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12"/>
                  </a:ext>
                </a:extLst>
              </a:tr>
              <a:tr h="365496">
                <a:tc>
                  <a:txBody>
                    <a:bodyPr/>
                    <a:lstStyle/>
                    <a:p>
                      <a:pPr algn="r" fontAlgn="b"/>
                      <a:r>
                        <a:rPr lang="en-US" sz="2000" b="1" u="none" strike="noStrike"/>
                        <a:t>81.5</a:t>
                      </a:r>
                      <a:endParaRPr lang="en-US" sz="2000" b="1" i="0" u="none" strike="noStrike">
                        <a:latin typeface="Arial"/>
                      </a:endParaRPr>
                    </a:p>
                  </a:txBody>
                  <a:tcPr marL="0" marR="0" marT="0" marB="0" anchor="b"/>
                </a:tc>
                <a:tc>
                  <a:txBody>
                    <a:bodyPr/>
                    <a:lstStyle/>
                    <a:p>
                      <a:pPr algn="r" fontAlgn="b"/>
                      <a:r>
                        <a:rPr lang="en-US" sz="2000" b="1" u="none" strike="noStrike"/>
                        <a:t>88</a:t>
                      </a:r>
                      <a:endParaRPr lang="en-US" sz="2000" b="1" i="0" u="none" strike="noStrike">
                        <a:latin typeface="Arial"/>
                      </a:endParaRPr>
                    </a:p>
                  </a:txBody>
                  <a:tcPr marL="0" marR="0" marT="0" marB="0" anchor="b"/>
                </a:tc>
                <a:tc>
                  <a:txBody>
                    <a:bodyPr/>
                    <a:lstStyle/>
                    <a:p>
                      <a:pPr algn="r" fontAlgn="b"/>
                      <a:r>
                        <a:rPr lang="en-US" sz="2000" b="1" u="none" strike="noStrike" dirty="0">
                          <a:solidFill>
                            <a:srgbClr val="FF0000"/>
                          </a:solidFill>
                        </a:rPr>
                        <a:t>-7</a:t>
                      </a:r>
                      <a:endParaRPr lang="en-US" sz="20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13"/>
                  </a:ext>
                </a:extLst>
              </a:tr>
              <a:tr h="365496">
                <a:tc>
                  <a:txBody>
                    <a:bodyPr/>
                    <a:lstStyle/>
                    <a:p>
                      <a:pPr algn="r" fontAlgn="b"/>
                      <a:r>
                        <a:rPr lang="en-US" sz="2000" b="1" u="none" strike="noStrike"/>
                        <a:t>93.5</a:t>
                      </a:r>
                      <a:endParaRPr lang="en-US" sz="2000" b="1" i="0" u="none" strike="noStrike">
                        <a:latin typeface="Arial"/>
                      </a:endParaRPr>
                    </a:p>
                  </a:txBody>
                  <a:tcPr marL="0" marR="0" marT="0" marB="0" anchor="b"/>
                </a:tc>
                <a:tc>
                  <a:txBody>
                    <a:bodyPr/>
                    <a:lstStyle/>
                    <a:p>
                      <a:pPr algn="r" fontAlgn="b"/>
                      <a:r>
                        <a:rPr lang="en-US" sz="2000" b="1" u="none" strike="noStrike"/>
                        <a:t>88</a:t>
                      </a:r>
                      <a:endParaRPr lang="en-US" sz="2000" b="1" i="0" u="none" strike="noStrike">
                        <a:latin typeface="Arial"/>
                      </a:endParaRPr>
                    </a:p>
                  </a:txBody>
                  <a:tcPr marL="0" marR="0" marT="0" marB="0" anchor="b"/>
                </a:tc>
                <a:tc>
                  <a:txBody>
                    <a:bodyPr/>
                    <a:lstStyle/>
                    <a:p>
                      <a:pPr algn="r" fontAlgn="b"/>
                      <a:r>
                        <a:rPr lang="en-US" sz="2000" b="1" u="none" strike="noStrike" dirty="0">
                          <a:solidFill>
                            <a:srgbClr val="FF0000"/>
                          </a:solidFill>
                        </a:rPr>
                        <a:t>6</a:t>
                      </a:r>
                      <a:endParaRPr lang="en-US" sz="20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14"/>
                  </a:ext>
                </a:extLst>
              </a:tr>
              <a:tr h="365496">
                <a:tc>
                  <a:txBody>
                    <a:bodyPr/>
                    <a:lstStyle/>
                    <a:p>
                      <a:pPr algn="r" fontAlgn="b"/>
                      <a:r>
                        <a:rPr lang="en-US" sz="2000" b="1" u="none" strike="noStrike"/>
                        <a:t>84.8</a:t>
                      </a:r>
                      <a:endParaRPr lang="en-US" sz="2000" b="1" i="0" u="none" strike="noStrike">
                        <a:latin typeface="Arial"/>
                      </a:endParaRPr>
                    </a:p>
                  </a:txBody>
                  <a:tcPr marL="0" marR="0" marT="0" marB="0" anchor="b"/>
                </a:tc>
                <a:tc>
                  <a:txBody>
                    <a:bodyPr/>
                    <a:lstStyle/>
                    <a:p>
                      <a:pPr algn="r" fontAlgn="b"/>
                      <a:r>
                        <a:rPr lang="en-US" sz="2000" b="1" u="none" strike="noStrike"/>
                        <a:t>88</a:t>
                      </a:r>
                      <a:endParaRPr lang="en-US" sz="2000" b="1" i="0" u="none" strike="noStrike">
                        <a:latin typeface="Arial"/>
                      </a:endParaRPr>
                    </a:p>
                  </a:txBody>
                  <a:tcPr marL="0" marR="0" marT="0" marB="0" anchor="b"/>
                </a:tc>
                <a:tc>
                  <a:txBody>
                    <a:bodyPr/>
                    <a:lstStyle/>
                    <a:p>
                      <a:pPr algn="r" fontAlgn="b"/>
                      <a:r>
                        <a:rPr lang="en-US" sz="2000" b="1" u="none" strike="noStrike" dirty="0">
                          <a:solidFill>
                            <a:srgbClr val="FF0000"/>
                          </a:solidFill>
                        </a:rPr>
                        <a:t>-4</a:t>
                      </a:r>
                      <a:endParaRPr lang="en-US" sz="2000" b="1" i="0" u="none" strike="noStrike" dirty="0">
                        <a:solidFill>
                          <a:srgbClr val="FF0000"/>
                        </a:solidFill>
                        <a:latin typeface="Arial"/>
                      </a:endParaRPr>
                    </a:p>
                  </a:txBody>
                  <a:tcPr marL="0" marR="0" marT="0" marB="0" anchor="b"/>
                </a:tc>
                <a:extLst>
                  <a:ext uri="{0D108BD9-81ED-4DB2-BD59-A6C34878D82A}">
                    <a16:rowId xmlns:a16="http://schemas.microsoft.com/office/drawing/2014/main" val="10015"/>
                  </a:ext>
                </a:extLst>
              </a:tr>
            </a:tbl>
          </a:graphicData>
        </a:graphic>
      </p:graphicFrame>
      <p:sp>
        <p:nvSpPr>
          <p:cNvPr id="5" name="TextBox 4"/>
          <p:cNvSpPr txBox="1"/>
          <p:nvPr/>
        </p:nvSpPr>
        <p:spPr>
          <a:xfrm>
            <a:off x="2895600" y="4495800"/>
            <a:ext cx="5715000" cy="1569660"/>
          </a:xfrm>
          <a:prstGeom prst="rect">
            <a:avLst/>
          </a:prstGeom>
          <a:solidFill>
            <a:srgbClr val="FFFF00"/>
          </a:solidFill>
          <a:effectLst>
            <a:outerShdw blurRad="50800" dist="38100" dir="2700000" algn="tl" rotWithShape="0">
              <a:prstClr val="black">
                <a:alpha val="40000"/>
              </a:prstClr>
            </a:outerShdw>
          </a:effectLst>
        </p:spPr>
        <p:txBody>
          <a:bodyPr wrap="square" rtlCol="0">
            <a:spAutoFit/>
          </a:bodyPr>
          <a:lstStyle/>
          <a:p>
            <a:pPr algn="ctr"/>
            <a:r>
              <a:rPr lang="en-US" sz="2400" b="1" i="1" dirty="0">
                <a:solidFill>
                  <a:srgbClr val="002060"/>
                </a:solidFill>
              </a:rPr>
              <a:t>How can we apply these results to get </a:t>
            </a:r>
            <a:r>
              <a:rPr lang="en-US" sz="2400" b="1" i="1" dirty="0">
                <a:solidFill>
                  <a:srgbClr val="C00000"/>
                </a:solidFill>
              </a:rPr>
              <a:t>bias</a:t>
            </a:r>
            <a:r>
              <a:rPr lang="en-US" sz="2400" b="1" i="1" dirty="0">
                <a:solidFill>
                  <a:srgbClr val="002060"/>
                </a:solidFill>
              </a:rPr>
              <a:t> and </a:t>
            </a:r>
            <a:r>
              <a:rPr lang="en-US" sz="2400" b="1" i="1" dirty="0">
                <a:solidFill>
                  <a:srgbClr val="C00000"/>
                </a:solidFill>
              </a:rPr>
              <a:t>precision</a:t>
            </a:r>
            <a:r>
              <a:rPr lang="en-US" sz="2400" b="1" i="1" dirty="0">
                <a:solidFill>
                  <a:srgbClr val="002060"/>
                </a:solidFill>
              </a:rPr>
              <a:t> for </a:t>
            </a:r>
            <a:r>
              <a:rPr lang="en-US" sz="2400" b="1" i="1" u="sng" dirty="0">
                <a:solidFill>
                  <a:srgbClr val="002060"/>
                </a:solidFill>
              </a:rPr>
              <a:t>ALL</a:t>
            </a:r>
            <a:r>
              <a:rPr lang="en-US" sz="2400" b="1" i="1" dirty="0">
                <a:solidFill>
                  <a:srgbClr val="002060"/>
                </a:solidFill>
              </a:rPr>
              <a:t> our measurements of ozone with this analyzer during this time period?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8" name="Picture 6"/>
          <p:cNvPicPr>
            <a:picLocks noChangeAspect="1" noChangeArrowheads="1"/>
          </p:cNvPicPr>
          <p:nvPr/>
        </p:nvPicPr>
        <p:blipFill>
          <a:blip r:embed="rId3" cstate="print"/>
          <a:srcRect/>
          <a:stretch>
            <a:fillRect/>
          </a:stretch>
        </p:blipFill>
        <p:spPr bwMode="auto">
          <a:xfrm>
            <a:off x="5105400" y="0"/>
            <a:ext cx="1143000" cy="1447800"/>
          </a:xfrm>
          <a:prstGeom prst="rect">
            <a:avLst/>
          </a:prstGeom>
          <a:noFill/>
          <a:ln w="9525">
            <a:noFill/>
            <a:miter lim="800000"/>
            <a:headEnd/>
            <a:tailEnd/>
          </a:ln>
        </p:spPr>
      </p:pic>
      <p:sp>
        <p:nvSpPr>
          <p:cNvPr id="7" name="TextBox 6"/>
          <p:cNvSpPr txBox="1"/>
          <p:nvPr/>
        </p:nvSpPr>
        <p:spPr>
          <a:xfrm>
            <a:off x="1447800" y="0"/>
            <a:ext cx="6324600" cy="1200329"/>
          </a:xfrm>
          <a:prstGeom prst="rect">
            <a:avLst/>
          </a:prstGeom>
          <a:noFill/>
        </p:spPr>
        <p:txBody>
          <a:bodyPr wrap="square" rtlCol="0">
            <a:spAutoFit/>
          </a:bodyPr>
          <a:lstStyle/>
          <a:p>
            <a:pPr algn="ctr"/>
            <a:r>
              <a:rPr lang="en-US" sz="2400" b="1" dirty="0">
                <a:solidFill>
                  <a:schemeClr val="accent5">
                    <a:lumMod val="50000"/>
                  </a:schemeClr>
                </a:solidFill>
              </a:rPr>
              <a:t>We assume that these results, </a:t>
            </a:r>
            <a:r>
              <a:rPr lang="en-US" sz="2400" b="1" u="sng" dirty="0">
                <a:solidFill>
                  <a:schemeClr val="accent5">
                    <a:lumMod val="50000"/>
                  </a:schemeClr>
                </a:solidFill>
              </a:rPr>
              <a:t>and their distribution</a:t>
            </a:r>
            <a:r>
              <a:rPr lang="en-US" sz="2400" b="1" dirty="0">
                <a:solidFill>
                  <a:schemeClr val="accent5">
                    <a:lumMod val="50000"/>
                  </a:schemeClr>
                </a:solidFill>
              </a:rPr>
              <a:t>, is representative of all the QC checks we could have done:</a:t>
            </a:r>
          </a:p>
        </p:txBody>
      </p:sp>
      <p:graphicFrame>
        <p:nvGraphicFramePr>
          <p:cNvPr id="6" name="Chart 5"/>
          <p:cNvGraphicFramePr/>
          <p:nvPr>
            <p:extLst>
              <p:ext uri="{D42A27DB-BD31-4B8C-83A1-F6EECF244321}">
                <p14:modId xmlns:p14="http://schemas.microsoft.com/office/powerpoint/2010/main" val="4183619984"/>
              </p:ext>
            </p:extLst>
          </p:nvPr>
        </p:nvGraphicFramePr>
        <p:xfrm>
          <a:off x="0" y="990600"/>
          <a:ext cx="9144000" cy="4724400"/>
        </p:xfrm>
        <a:graphic>
          <a:graphicData uri="http://schemas.openxmlformats.org/drawingml/2006/chart">
            <c:chart xmlns:c="http://schemas.openxmlformats.org/drawingml/2006/chart" xmlns:r="http://schemas.openxmlformats.org/officeDocument/2006/relationships" r:id="rId4"/>
          </a:graphicData>
        </a:graphic>
      </p:graphicFrame>
      <p:sp>
        <p:nvSpPr>
          <p:cNvPr id="8" name="Freeform 8"/>
          <p:cNvSpPr>
            <a:spLocks/>
          </p:cNvSpPr>
          <p:nvPr/>
        </p:nvSpPr>
        <p:spPr bwMode="auto">
          <a:xfrm>
            <a:off x="0" y="2667001"/>
            <a:ext cx="5127625" cy="1905000"/>
          </a:xfrm>
          <a:custGeom>
            <a:avLst/>
            <a:gdLst>
              <a:gd name="T0" fmla="*/ 7 w 1285"/>
              <a:gd name="T1" fmla="*/ 1389 h 1389"/>
              <a:gd name="T2" fmla="*/ 7 w 1285"/>
              <a:gd name="T3" fmla="*/ 1285 h 1389"/>
              <a:gd name="T4" fmla="*/ 133 w 1285"/>
              <a:gd name="T5" fmla="*/ 1164 h 1389"/>
              <a:gd name="T6" fmla="*/ 194 w 1285"/>
              <a:gd name="T7" fmla="*/ 1058 h 1389"/>
              <a:gd name="T8" fmla="*/ 229 w 1285"/>
              <a:gd name="T9" fmla="*/ 983 h 1389"/>
              <a:gd name="T10" fmla="*/ 368 w 1285"/>
              <a:gd name="T11" fmla="*/ 575 h 1389"/>
              <a:gd name="T12" fmla="*/ 458 w 1285"/>
              <a:gd name="T13" fmla="*/ 302 h 1389"/>
              <a:gd name="T14" fmla="*/ 530 w 1285"/>
              <a:gd name="T15" fmla="*/ 128 h 1389"/>
              <a:gd name="T16" fmla="*/ 632 w 1285"/>
              <a:gd name="T17" fmla="*/ 20 h 1389"/>
              <a:gd name="T18" fmla="*/ 731 w 1285"/>
              <a:gd name="T19" fmla="*/ 119 h 1389"/>
              <a:gd name="T20" fmla="*/ 772 w 1285"/>
              <a:gd name="T21" fmla="*/ 215 h 1389"/>
              <a:gd name="T22" fmla="*/ 842 w 1285"/>
              <a:gd name="T23" fmla="*/ 407 h 1389"/>
              <a:gd name="T24" fmla="*/ 926 w 1285"/>
              <a:gd name="T25" fmla="*/ 668 h 1389"/>
              <a:gd name="T26" fmla="*/ 1041 w 1285"/>
              <a:gd name="T27" fmla="*/ 1005 h 1389"/>
              <a:gd name="T28" fmla="*/ 1094 w 1285"/>
              <a:gd name="T29" fmla="*/ 1124 h 1389"/>
              <a:gd name="T30" fmla="*/ 1187 w 1285"/>
              <a:gd name="T31" fmla="*/ 1246 h 1389"/>
              <a:gd name="T32" fmla="*/ 1285 w 1285"/>
              <a:gd name="T33" fmla="*/ 1296 h 1389"/>
              <a:gd name="T34" fmla="*/ 1280 w 1285"/>
              <a:gd name="T35" fmla="*/ 1378 h 1389"/>
              <a:gd name="T36" fmla="*/ 334 w 1285"/>
              <a:gd name="T37" fmla="*/ 1389 h 1389"/>
              <a:gd name="T38" fmla="*/ 7 w 1285"/>
              <a:gd name="T39" fmla="*/ 1389 h 138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85"/>
              <a:gd name="T61" fmla="*/ 0 h 1389"/>
              <a:gd name="T62" fmla="*/ 1285 w 1285"/>
              <a:gd name="T63" fmla="*/ 1389 h 138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85" h="1389">
                <a:moveTo>
                  <a:pt x="7" y="1389"/>
                </a:moveTo>
                <a:cubicBezTo>
                  <a:pt x="9" y="1329"/>
                  <a:pt x="0" y="1345"/>
                  <a:pt x="7" y="1285"/>
                </a:cubicBezTo>
                <a:cubicBezTo>
                  <a:pt x="25" y="1248"/>
                  <a:pt x="102" y="1202"/>
                  <a:pt x="133" y="1164"/>
                </a:cubicBezTo>
                <a:cubicBezTo>
                  <a:pt x="164" y="1126"/>
                  <a:pt x="178" y="1088"/>
                  <a:pt x="194" y="1058"/>
                </a:cubicBezTo>
                <a:cubicBezTo>
                  <a:pt x="205" y="1023"/>
                  <a:pt x="230" y="986"/>
                  <a:pt x="229" y="983"/>
                </a:cubicBezTo>
                <a:cubicBezTo>
                  <a:pt x="260" y="900"/>
                  <a:pt x="331" y="688"/>
                  <a:pt x="368" y="575"/>
                </a:cubicBezTo>
                <a:cubicBezTo>
                  <a:pt x="395" y="500"/>
                  <a:pt x="422" y="395"/>
                  <a:pt x="458" y="302"/>
                </a:cubicBezTo>
                <a:cubicBezTo>
                  <a:pt x="487" y="229"/>
                  <a:pt x="501" y="175"/>
                  <a:pt x="530" y="128"/>
                </a:cubicBezTo>
                <a:cubicBezTo>
                  <a:pt x="559" y="81"/>
                  <a:pt x="599" y="21"/>
                  <a:pt x="632" y="20"/>
                </a:cubicBezTo>
                <a:cubicBezTo>
                  <a:pt x="668" y="0"/>
                  <a:pt x="716" y="91"/>
                  <a:pt x="731" y="119"/>
                </a:cubicBezTo>
                <a:cubicBezTo>
                  <a:pt x="754" y="153"/>
                  <a:pt x="761" y="195"/>
                  <a:pt x="772" y="215"/>
                </a:cubicBezTo>
                <a:cubicBezTo>
                  <a:pt x="788" y="263"/>
                  <a:pt x="815" y="335"/>
                  <a:pt x="842" y="407"/>
                </a:cubicBezTo>
                <a:cubicBezTo>
                  <a:pt x="869" y="488"/>
                  <a:pt x="887" y="551"/>
                  <a:pt x="926" y="668"/>
                </a:cubicBezTo>
                <a:cubicBezTo>
                  <a:pt x="959" y="782"/>
                  <a:pt x="1014" y="931"/>
                  <a:pt x="1041" y="1005"/>
                </a:cubicBezTo>
                <a:cubicBezTo>
                  <a:pt x="1048" y="1044"/>
                  <a:pt x="1071" y="1091"/>
                  <a:pt x="1094" y="1124"/>
                </a:cubicBezTo>
                <a:cubicBezTo>
                  <a:pt x="1121" y="1161"/>
                  <a:pt x="1155" y="1217"/>
                  <a:pt x="1187" y="1246"/>
                </a:cubicBezTo>
                <a:cubicBezTo>
                  <a:pt x="1219" y="1275"/>
                  <a:pt x="1270" y="1274"/>
                  <a:pt x="1285" y="1296"/>
                </a:cubicBezTo>
                <a:cubicBezTo>
                  <a:pt x="1281" y="1366"/>
                  <a:pt x="1283" y="1240"/>
                  <a:pt x="1280" y="1378"/>
                </a:cubicBezTo>
                <a:cubicBezTo>
                  <a:pt x="974" y="1370"/>
                  <a:pt x="640" y="1384"/>
                  <a:pt x="334" y="1389"/>
                </a:cubicBezTo>
                <a:cubicBezTo>
                  <a:pt x="219" y="1380"/>
                  <a:pt x="191" y="1389"/>
                  <a:pt x="7" y="1389"/>
                </a:cubicBezTo>
                <a:close/>
              </a:path>
            </a:pathLst>
          </a:custGeom>
          <a:solidFill>
            <a:srgbClr val="FF0000">
              <a:alpha val="10000"/>
            </a:srgbClr>
          </a:solidFill>
          <a:ln w="9525" cap="flat" cmpd="sng">
            <a:solidFill>
              <a:schemeClr val="tx1"/>
            </a:solidFill>
            <a:prstDash val="solid"/>
            <a:round/>
            <a:headEnd/>
            <a:tailEnd/>
          </a:ln>
        </p:spPr>
        <p:txBody>
          <a:bodyPr wrap="none" anchor="ctr"/>
          <a:lstStyle/>
          <a:p>
            <a:endParaRPr lang="en-US"/>
          </a:p>
        </p:txBody>
      </p:sp>
      <p:sp>
        <p:nvSpPr>
          <p:cNvPr id="9" name="TextBox 8"/>
          <p:cNvSpPr txBox="1"/>
          <p:nvPr/>
        </p:nvSpPr>
        <p:spPr>
          <a:xfrm>
            <a:off x="228600" y="4724400"/>
            <a:ext cx="2895600" cy="954107"/>
          </a:xfrm>
          <a:prstGeom prst="rect">
            <a:avLst/>
          </a:prstGeom>
          <a:noFill/>
        </p:spPr>
        <p:txBody>
          <a:bodyPr wrap="square" rtlCol="0">
            <a:spAutoFit/>
          </a:bodyPr>
          <a:lstStyle/>
          <a:p>
            <a:pPr algn="ctr"/>
            <a:r>
              <a:rPr lang="en-US" sz="2800" i="1" dirty="0"/>
              <a:t>There’s a reason no x-axis units</a:t>
            </a:r>
          </a:p>
        </p:txBody>
      </p:sp>
      <p:pic>
        <p:nvPicPr>
          <p:cNvPr id="235521" name="Picture 1"/>
          <p:cNvPicPr>
            <a:picLocks noChangeAspect="1" noChangeArrowheads="1"/>
          </p:cNvPicPr>
          <p:nvPr/>
        </p:nvPicPr>
        <p:blipFill>
          <a:blip r:embed="rId5" cstate="print"/>
          <a:srcRect/>
          <a:stretch>
            <a:fillRect/>
          </a:stretch>
        </p:blipFill>
        <p:spPr bwMode="auto">
          <a:xfrm>
            <a:off x="228600" y="4567688"/>
            <a:ext cx="8077200" cy="228601"/>
          </a:xfrm>
          <a:prstGeom prst="rect">
            <a:avLst/>
          </a:prstGeom>
          <a:noFill/>
          <a:ln w="9525">
            <a:noFill/>
            <a:miter lim="800000"/>
            <a:headEnd/>
            <a:tailEnd/>
          </a:ln>
        </p:spPr>
      </p:pic>
      <p:sp>
        <p:nvSpPr>
          <p:cNvPr id="10" name="TextBox 9"/>
          <p:cNvSpPr txBox="1"/>
          <p:nvPr/>
        </p:nvSpPr>
        <p:spPr>
          <a:xfrm>
            <a:off x="3263660" y="4709011"/>
            <a:ext cx="5638800" cy="1938992"/>
          </a:xfrm>
          <a:prstGeom prst="rect">
            <a:avLst/>
          </a:prstGeom>
          <a:noFill/>
        </p:spPr>
        <p:txBody>
          <a:bodyPr wrap="square" rtlCol="0">
            <a:spAutoFit/>
          </a:bodyPr>
          <a:lstStyle/>
          <a:p>
            <a:r>
              <a:rPr lang="en-US" sz="2400" dirty="0"/>
              <a:t>2.3.1.2   </a:t>
            </a:r>
            <a:r>
              <a:rPr lang="en-US" sz="2400" i="1" dirty="0">
                <a:effectLst/>
              </a:rPr>
              <a:t>Measurement Uncertainty for Automated Ozone Methods.</a:t>
            </a:r>
            <a:r>
              <a:rPr lang="en-US" sz="2400" dirty="0"/>
              <a:t> The goal for acceptable measurement uncertainty is defined for precision as an upper 90% confidence limit for the CV of 7%</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1779" name="Picture 3"/>
          <p:cNvPicPr>
            <a:picLocks noChangeAspect="1" noChangeArrowheads="1"/>
          </p:cNvPicPr>
          <p:nvPr/>
        </p:nvPicPr>
        <p:blipFill>
          <a:blip r:embed="rId3" cstate="print"/>
          <a:srcRect/>
          <a:stretch>
            <a:fillRect/>
          </a:stretch>
        </p:blipFill>
        <p:spPr bwMode="auto">
          <a:xfrm>
            <a:off x="211455" y="127692"/>
            <a:ext cx="8932545" cy="3834708"/>
          </a:xfrm>
          <a:prstGeom prst="rect">
            <a:avLst/>
          </a:prstGeom>
          <a:noFill/>
          <a:ln w="9525">
            <a:noFill/>
            <a:miter lim="800000"/>
            <a:headEnd/>
            <a:tailEnd/>
          </a:ln>
        </p:spPr>
      </p:pic>
      <p:cxnSp>
        <p:nvCxnSpPr>
          <p:cNvPr id="7" name="Straight Arrow Connector 6"/>
          <p:cNvCxnSpPr/>
          <p:nvPr/>
        </p:nvCxnSpPr>
        <p:spPr>
          <a:xfrm>
            <a:off x="1600200" y="2286000"/>
            <a:ext cx="2133600" cy="0"/>
          </a:xfrm>
          <a:prstGeom prst="straightConnector1">
            <a:avLst/>
          </a:prstGeom>
          <a:ln w="76200">
            <a:solidFill>
              <a:srgbClr val="7030A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114800" y="1752600"/>
            <a:ext cx="3200400" cy="80021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US" sz="2800" b="1" dirty="0">
                <a:solidFill>
                  <a:srgbClr val="7030A0"/>
                </a:solidFill>
              </a:rPr>
              <a:t>STDEV=4.56 </a:t>
            </a:r>
            <a:r>
              <a:rPr lang="en-US" b="1" i="1" dirty="0">
                <a:solidFill>
                  <a:srgbClr val="7030A0"/>
                </a:solidFill>
              </a:rPr>
              <a:t>(68% WITHIN THIS OF THE MEAN)</a:t>
            </a:r>
            <a:endParaRPr lang="en-US" sz="2800" b="1" dirty="0">
              <a:solidFill>
                <a:srgbClr val="7030A0"/>
              </a:solidFill>
            </a:endParaRPr>
          </a:p>
        </p:txBody>
      </p:sp>
      <p:sp>
        <p:nvSpPr>
          <p:cNvPr id="9" name="TextBox 8"/>
          <p:cNvSpPr txBox="1"/>
          <p:nvPr/>
        </p:nvSpPr>
        <p:spPr>
          <a:xfrm>
            <a:off x="533400" y="4038600"/>
            <a:ext cx="8077200" cy="2246769"/>
          </a:xfrm>
          <a:prstGeom prst="rect">
            <a:avLst/>
          </a:prstGeom>
          <a:noFill/>
          <a:effectLst>
            <a:outerShdw blurRad="50800" dist="38100" dir="2700000" algn="tl" rotWithShape="0">
              <a:prstClr val="black">
                <a:alpha val="40000"/>
              </a:prstClr>
            </a:outerShdw>
          </a:effectLst>
        </p:spPr>
        <p:txBody>
          <a:bodyPr wrap="square" rtlCol="0">
            <a:spAutoFit/>
          </a:bodyPr>
          <a:lstStyle/>
          <a:p>
            <a:pPr>
              <a:buFont typeface="Arial" pitchFamily="34" charset="0"/>
              <a:buChar char="•"/>
            </a:pPr>
            <a:r>
              <a:rPr lang="en-US" sz="2800" dirty="0"/>
              <a:t>But we do not care about the low-imprecision tail</a:t>
            </a:r>
          </a:p>
          <a:p>
            <a:pPr>
              <a:buFont typeface="Arial" pitchFamily="34" charset="0"/>
              <a:buChar char="•"/>
            </a:pPr>
            <a:r>
              <a:rPr lang="en-US" sz="2800" dirty="0"/>
              <a:t>Only care about the </a:t>
            </a:r>
            <a:r>
              <a:rPr lang="en-US" sz="2800" u="sng" dirty="0"/>
              <a:t>extreme</a:t>
            </a:r>
            <a:r>
              <a:rPr lang="en-US" sz="2800" dirty="0"/>
              <a:t> tail of high imprecision</a:t>
            </a:r>
          </a:p>
          <a:p>
            <a:pPr>
              <a:buFont typeface="Arial" pitchFamily="34" charset="0"/>
              <a:buChar char="•"/>
            </a:pPr>
            <a:r>
              <a:rPr lang="en-US" sz="2800" dirty="0">
                <a:solidFill>
                  <a:srgbClr val="C00000"/>
                </a:solidFill>
              </a:rPr>
              <a:t>Want to be able to say “90% confident that your precision is less than this value”</a:t>
            </a:r>
          </a:p>
          <a:p>
            <a:pPr>
              <a:buFont typeface="Arial" pitchFamily="34" charset="0"/>
              <a:buChar char="•"/>
            </a:pPr>
            <a:endParaRPr lang="en-US" sz="2800" dirty="0"/>
          </a:p>
        </p:txBody>
      </p:sp>
      <p:pic>
        <p:nvPicPr>
          <p:cNvPr id="10" name="Picture 1"/>
          <p:cNvPicPr>
            <a:picLocks noChangeAspect="1" noChangeArrowheads="1"/>
          </p:cNvPicPr>
          <p:nvPr/>
        </p:nvPicPr>
        <p:blipFill>
          <a:blip r:embed="rId4" cstate="print"/>
          <a:srcRect/>
          <a:stretch>
            <a:fillRect/>
          </a:stretch>
        </p:blipFill>
        <p:spPr bwMode="auto">
          <a:xfrm>
            <a:off x="381000" y="3505200"/>
            <a:ext cx="8077200" cy="228601"/>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332802" name="Object 5"/>
          <p:cNvGraphicFramePr>
            <a:graphicFrameLocks noChangeAspect="1"/>
          </p:cNvGraphicFramePr>
          <p:nvPr/>
        </p:nvGraphicFramePr>
        <p:xfrm>
          <a:off x="1143000" y="5257800"/>
          <a:ext cx="5846763" cy="1225550"/>
        </p:xfrm>
        <a:graphic>
          <a:graphicData uri="http://schemas.openxmlformats.org/presentationml/2006/ole">
            <mc:AlternateContent xmlns:mc="http://schemas.openxmlformats.org/markup-compatibility/2006">
              <mc:Choice xmlns:v="urn:schemas-microsoft-com:vml" Requires="v">
                <p:oleObj spid="_x0000_s332802" name="Equation" r:id="rId3" imgW="3390840" imgH="711000" progId="Equation.3">
                  <p:embed/>
                </p:oleObj>
              </mc:Choice>
              <mc:Fallback>
                <p:oleObj name="Equation" r:id="rId3" imgW="3390840" imgH="711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257800"/>
                        <a:ext cx="5846763" cy="1225550"/>
                      </a:xfrm>
                      <a:prstGeom prst="rect">
                        <a:avLst/>
                      </a:prstGeom>
                      <a:solidFill>
                        <a:schemeClr val="bg1"/>
                      </a:solidFill>
                    </p:spPr>
                  </p:pic>
                </p:oleObj>
              </mc:Fallback>
            </mc:AlternateContent>
          </a:graphicData>
        </a:graphic>
      </p:graphicFrame>
      <p:pic>
        <p:nvPicPr>
          <p:cNvPr id="5" name="Picture 3"/>
          <p:cNvPicPr>
            <a:picLocks noChangeAspect="1" noChangeArrowheads="1"/>
          </p:cNvPicPr>
          <p:nvPr/>
        </p:nvPicPr>
        <p:blipFill>
          <a:blip r:embed="rId5" cstate="print"/>
          <a:srcRect/>
          <a:stretch>
            <a:fillRect/>
          </a:stretch>
        </p:blipFill>
        <p:spPr bwMode="auto">
          <a:xfrm>
            <a:off x="211455" y="228600"/>
            <a:ext cx="8932545" cy="3834708"/>
          </a:xfrm>
          <a:prstGeom prst="rect">
            <a:avLst/>
          </a:prstGeom>
          <a:noFill/>
          <a:ln w="9525">
            <a:noFill/>
            <a:miter lim="800000"/>
            <a:headEnd/>
            <a:tailEnd/>
          </a:ln>
        </p:spPr>
      </p:pic>
      <p:sp>
        <p:nvSpPr>
          <p:cNvPr id="6" name="Freeform 5"/>
          <p:cNvSpPr/>
          <p:nvPr/>
        </p:nvSpPr>
        <p:spPr>
          <a:xfrm>
            <a:off x="3388748" y="4572000"/>
            <a:ext cx="2705283" cy="2144110"/>
          </a:xfrm>
          <a:custGeom>
            <a:avLst/>
            <a:gdLst>
              <a:gd name="connsiteX0" fmla="*/ 1230549 w 2705283"/>
              <a:gd name="connsiteY0" fmla="*/ 94593 h 2144110"/>
              <a:gd name="connsiteX1" fmla="*/ 1135955 w 2705283"/>
              <a:gd name="connsiteY1" fmla="*/ 173421 h 2144110"/>
              <a:gd name="connsiteX2" fmla="*/ 962535 w 2705283"/>
              <a:gd name="connsiteY2" fmla="*/ 220717 h 2144110"/>
              <a:gd name="connsiteX3" fmla="*/ 915238 w 2705283"/>
              <a:gd name="connsiteY3" fmla="*/ 236483 h 2144110"/>
              <a:gd name="connsiteX4" fmla="*/ 757583 w 2705283"/>
              <a:gd name="connsiteY4" fmla="*/ 268014 h 2144110"/>
              <a:gd name="connsiteX5" fmla="*/ 647224 w 2705283"/>
              <a:gd name="connsiteY5" fmla="*/ 315310 h 2144110"/>
              <a:gd name="connsiteX6" fmla="*/ 489569 w 2705283"/>
              <a:gd name="connsiteY6" fmla="*/ 362607 h 2144110"/>
              <a:gd name="connsiteX7" fmla="*/ 394976 w 2705283"/>
              <a:gd name="connsiteY7" fmla="*/ 394138 h 2144110"/>
              <a:gd name="connsiteX8" fmla="*/ 300383 w 2705283"/>
              <a:gd name="connsiteY8" fmla="*/ 425669 h 2144110"/>
              <a:gd name="connsiteX9" fmla="*/ 253086 w 2705283"/>
              <a:gd name="connsiteY9" fmla="*/ 457200 h 2144110"/>
              <a:gd name="connsiteX10" fmla="*/ 205790 w 2705283"/>
              <a:gd name="connsiteY10" fmla="*/ 472966 h 2144110"/>
              <a:gd name="connsiteX11" fmla="*/ 158493 w 2705283"/>
              <a:gd name="connsiteY11" fmla="*/ 520262 h 2144110"/>
              <a:gd name="connsiteX12" fmla="*/ 126962 w 2705283"/>
              <a:gd name="connsiteY12" fmla="*/ 567559 h 2144110"/>
              <a:gd name="connsiteX13" fmla="*/ 79666 w 2705283"/>
              <a:gd name="connsiteY13" fmla="*/ 599090 h 2144110"/>
              <a:gd name="connsiteX14" fmla="*/ 48135 w 2705283"/>
              <a:gd name="connsiteY14" fmla="*/ 693683 h 2144110"/>
              <a:gd name="connsiteX15" fmla="*/ 32369 w 2705283"/>
              <a:gd name="connsiteY15" fmla="*/ 740979 h 2144110"/>
              <a:gd name="connsiteX16" fmla="*/ 32369 w 2705283"/>
              <a:gd name="connsiteY16" fmla="*/ 1513490 h 2144110"/>
              <a:gd name="connsiteX17" fmla="*/ 63900 w 2705283"/>
              <a:gd name="connsiteY17" fmla="*/ 1671145 h 2144110"/>
              <a:gd name="connsiteX18" fmla="*/ 79666 w 2705283"/>
              <a:gd name="connsiteY18" fmla="*/ 1907628 h 2144110"/>
              <a:gd name="connsiteX19" fmla="*/ 95431 w 2705283"/>
              <a:gd name="connsiteY19" fmla="*/ 1954924 h 2144110"/>
              <a:gd name="connsiteX20" fmla="*/ 158493 w 2705283"/>
              <a:gd name="connsiteY20" fmla="*/ 2002221 h 2144110"/>
              <a:gd name="connsiteX21" fmla="*/ 221555 w 2705283"/>
              <a:gd name="connsiteY21" fmla="*/ 2017986 h 2144110"/>
              <a:gd name="connsiteX22" fmla="*/ 268852 w 2705283"/>
              <a:gd name="connsiteY22" fmla="*/ 2049517 h 2144110"/>
              <a:gd name="connsiteX23" fmla="*/ 363445 w 2705283"/>
              <a:gd name="connsiteY23" fmla="*/ 2065283 h 2144110"/>
              <a:gd name="connsiteX24" fmla="*/ 647224 w 2705283"/>
              <a:gd name="connsiteY24" fmla="*/ 2096814 h 2144110"/>
              <a:gd name="connsiteX25" fmla="*/ 804880 w 2705283"/>
              <a:gd name="connsiteY25" fmla="*/ 2128345 h 2144110"/>
              <a:gd name="connsiteX26" fmla="*/ 1183252 w 2705283"/>
              <a:gd name="connsiteY26" fmla="*/ 2144110 h 2144110"/>
              <a:gd name="connsiteX27" fmla="*/ 1640452 w 2705283"/>
              <a:gd name="connsiteY27" fmla="*/ 2128345 h 2144110"/>
              <a:gd name="connsiteX28" fmla="*/ 1703514 w 2705283"/>
              <a:gd name="connsiteY28" fmla="*/ 2112579 h 2144110"/>
              <a:gd name="connsiteX29" fmla="*/ 1908466 w 2705283"/>
              <a:gd name="connsiteY29" fmla="*/ 2096814 h 2144110"/>
              <a:gd name="connsiteX30" fmla="*/ 2034590 w 2705283"/>
              <a:gd name="connsiteY30" fmla="*/ 2065283 h 2144110"/>
              <a:gd name="connsiteX31" fmla="*/ 2081886 w 2705283"/>
              <a:gd name="connsiteY31" fmla="*/ 2033752 h 2144110"/>
              <a:gd name="connsiteX32" fmla="*/ 2129183 w 2705283"/>
              <a:gd name="connsiteY32" fmla="*/ 2017986 h 2144110"/>
              <a:gd name="connsiteX33" fmla="*/ 2223776 w 2705283"/>
              <a:gd name="connsiteY33" fmla="*/ 1970690 h 2144110"/>
              <a:gd name="connsiteX34" fmla="*/ 2318369 w 2705283"/>
              <a:gd name="connsiteY34" fmla="*/ 1907628 h 2144110"/>
              <a:gd name="connsiteX35" fmla="*/ 2365666 w 2705283"/>
              <a:gd name="connsiteY35" fmla="*/ 1876097 h 2144110"/>
              <a:gd name="connsiteX36" fmla="*/ 2428728 w 2705283"/>
              <a:gd name="connsiteY36" fmla="*/ 1813034 h 2144110"/>
              <a:gd name="connsiteX37" fmla="*/ 2444493 w 2705283"/>
              <a:gd name="connsiteY37" fmla="*/ 1765738 h 2144110"/>
              <a:gd name="connsiteX38" fmla="*/ 2507555 w 2705283"/>
              <a:gd name="connsiteY38" fmla="*/ 1671145 h 2144110"/>
              <a:gd name="connsiteX39" fmla="*/ 2586383 w 2705283"/>
              <a:gd name="connsiteY39" fmla="*/ 1576552 h 2144110"/>
              <a:gd name="connsiteX40" fmla="*/ 2617914 w 2705283"/>
              <a:gd name="connsiteY40" fmla="*/ 1481959 h 2144110"/>
              <a:gd name="connsiteX41" fmla="*/ 2633680 w 2705283"/>
              <a:gd name="connsiteY41" fmla="*/ 1434662 h 2144110"/>
              <a:gd name="connsiteX42" fmla="*/ 2649445 w 2705283"/>
              <a:gd name="connsiteY42" fmla="*/ 1387366 h 2144110"/>
              <a:gd name="connsiteX43" fmla="*/ 2665211 w 2705283"/>
              <a:gd name="connsiteY43" fmla="*/ 614855 h 2144110"/>
              <a:gd name="connsiteX44" fmla="*/ 2570618 w 2705283"/>
              <a:gd name="connsiteY44" fmla="*/ 536028 h 2144110"/>
              <a:gd name="connsiteX45" fmla="*/ 2539086 w 2705283"/>
              <a:gd name="connsiteY45" fmla="*/ 488731 h 2144110"/>
              <a:gd name="connsiteX46" fmla="*/ 2491790 w 2705283"/>
              <a:gd name="connsiteY46" fmla="*/ 457200 h 2144110"/>
              <a:gd name="connsiteX47" fmla="*/ 2334135 w 2705283"/>
              <a:gd name="connsiteY47" fmla="*/ 346841 h 2144110"/>
              <a:gd name="connsiteX48" fmla="*/ 2286838 w 2705283"/>
              <a:gd name="connsiteY48" fmla="*/ 299545 h 2144110"/>
              <a:gd name="connsiteX49" fmla="*/ 2192245 w 2705283"/>
              <a:gd name="connsiteY49" fmla="*/ 268014 h 2144110"/>
              <a:gd name="connsiteX50" fmla="*/ 2144949 w 2705283"/>
              <a:gd name="connsiteY50" fmla="*/ 236483 h 2144110"/>
              <a:gd name="connsiteX51" fmla="*/ 1987293 w 2705283"/>
              <a:gd name="connsiteY51" fmla="*/ 204952 h 2144110"/>
              <a:gd name="connsiteX52" fmla="*/ 1939997 w 2705283"/>
              <a:gd name="connsiteY52" fmla="*/ 189186 h 2144110"/>
              <a:gd name="connsiteX53" fmla="*/ 1593155 w 2705283"/>
              <a:gd name="connsiteY53" fmla="*/ 204952 h 2144110"/>
              <a:gd name="connsiteX54" fmla="*/ 1419735 w 2705283"/>
              <a:gd name="connsiteY54" fmla="*/ 189186 h 2144110"/>
              <a:gd name="connsiteX55" fmla="*/ 1293611 w 2705283"/>
              <a:gd name="connsiteY55" fmla="*/ 157655 h 2144110"/>
              <a:gd name="connsiteX56" fmla="*/ 1262080 w 2705283"/>
              <a:gd name="connsiteY56" fmla="*/ 110359 h 2144110"/>
              <a:gd name="connsiteX57" fmla="*/ 1230549 w 2705283"/>
              <a:gd name="connsiteY57" fmla="*/ 0 h 214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705283" h="2144110">
                <a:moveTo>
                  <a:pt x="1230549" y="94593"/>
                </a:moveTo>
                <a:cubicBezTo>
                  <a:pt x="1200847" y="124295"/>
                  <a:pt x="1175465" y="155861"/>
                  <a:pt x="1135955" y="173421"/>
                </a:cubicBezTo>
                <a:cubicBezTo>
                  <a:pt x="1048979" y="212077"/>
                  <a:pt x="1047317" y="199522"/>
                  <a:pt x="962535" y="220717"/>
                </a:cubicBezTo>
                <a:cubicBezTo>
                  <a:pt x="946413" y="224748"/>
                  <a:pt x="931461" y="232878"/>
                  <a:pt x="915238" y="236483"/>
                </a:cubicBezTo>
                <a:cubicBezTo>
                  <a:pt x="775840" y="267460"/>
                  <a:pt x="867540" y="236598"/>
                  <a:pt x="757583" y="268014"/>
                </a:cubicBezTo>
                <a:cubicBezTo>
                  <a:pt x="668765" y="293390"/>
                  <a:pt x="752338" y="273264"/>
                  <a:pt x="647224" y="315310"/>
                </a:cubicBezTo>
                <a:cubicBezTo>
                  <a:pt x="535752" y="359899"/>
                  <a:pt x="582478" y="334734"/>
                  <a:pt x="489569" y="362607"/>
                </a:cubicBezTo>
                <a:cubicBezTo>
                  <a:pt x="457734" y="372158"/>
                  <a:pt x="426507" y="383628"/>
                  <a:pt x="394976" y="394138"/>
                </a:cubicBezTo>
                <a:lnTo>
                  <a:pt x="300383" y="425669"/>
                </a:lnTo>
                <a:cubicBezTo>
                  <a:pt x="282407" y="431661"/>
                  <a:pt x="270033" y="448726"/>
                  <a:pt x="253086" y="457200"/>
                </a:cubicBezTo>
                <a:cubicBezTo>
                  <a:pt x="238222" y="464632"/>
                  <a:pt x="221555" y="467711"/>
                  <a:pt x="205790" y="472966"/>
                </a:cubicBezTo>
                <a:cubicBezTo>
                  <a:pt x="190024" y="488731"/>
                  <a:pt x="172766" y="503134"/>
                  <a:pt x="158493" y="520262"/>
                </a:cubicBezTo>
                <a:cubicBezTo>
                  <a:pt x="146363" y="534818"/>
                  <a:pt x="140360" y="554161"/>
                  <a:pt x="126962" y="567559"/>
                </a:cubicBezTo>
                <a:cubicBezTo>
                  <a:pt x="113564" y="580957"/>
                  <a:pt x="95431" y="588580"/>
                  <a:pt x="79666" y="599090"/>
                </a:cubicBezTo>
                <a:lnTo>
                  <a:pt x="48135" y="693683"/>
                </a:lnTo>
                <a:lnTo>
                  <a:pt x="32369" y="740979"/>
                </a:lnTo>
                <a:cubicBezTo>
                  <a:pt x="0" y="1064675"/>
                  <a:pt x="515" y="993198"/>
                  <a:pt x="32369" y="1513490"/>
                </a:cubicBezTo>
                <a:cubicBezTo>
                  <a:pt x="35644" y="1566982"/>
                  <a:pt x="63900" y="1671145"/>
                  <a:pt x="63900" y="1671145"/>
                </a:cubicBezTo>
                <a:cubicBezTo>
                  <a:pt x="69155" y="1749973"/>
                  <a:pt x="70942" y="1829109"/>
                  <a:pt x="79666" y="1907628"/>
                </a:cubicBezTo>
                <a:cubicBezTo>
                  <a:pt x="81501" y="1924144"/>
                  <a:pt x="84792" y="1942158"/>
                  <a:pt x="95431" y="1954924"/>
                </a:cubicBezTo>
                <a:cubicBezTo>
                  <a:pt x="112252" y="1975110"/>
                  <a:pt x="134991" y="1990470"/>
                  <a:pt x="158493" y="2002221"/>
                </a:cubicBezTo>
                <a:cubicBezTo>
                  <a:pt x="177873" y="2011911"/>
                  <a:pt x="200534" y="2012731"/>
                  <a:pt x="221555" y="2017986"/>
                </a:cubicBezTo>
                <a:cubicBezTo>
                  <a:pt x="237321" y="2028496"/>
                  <a:pt x="250876" y="2043525"/>
                  <a:pt x="268852" y="2049517"/>
                </a:cubicBezTo>
                <a:cubicBezTo>
                  <a:pt x="299178" y="2059626"/>
                  <a:pt x="331995" y="2059565"/>
                  <a:pt x="363445" y="2065283"/>
                </a:cubicBezTo>
                <a:cubicBezTo>
                  <a:pt x="534762" y="2096431"/>
                  <a:pt x="350862" y="2074016"/>
                  <a:pt x="647224" y="2096814"/>
                </a:cubicBezTo>
                <a:cubicBezTo>
                  <a:pt x="698419" y="2109612"/>
                  <a:pt x="752173" y="2124831"/>
                  <a:pt x="804880" y="2128345"/>
                </a:cubicBezTo>
                <a:cubicBezTo>
                  <a:pt x="930834" y="2136742"/>
                  <a:pt x="1057128" y="2138855"/>
                  <a:pt x="1183252" y="2144110"/>
                </a:cubicBezTo>
                <a:cubicBezTo>
                  <a:pt x="1335652" y="2138855"/>
                  <a:pt x="1488241" y="2137570"/>
                  <a:pt x="1640452" y="2128345"/>
                </a:cubicBezTo>
                <a:cubicBezTo>
                  <a:pt x="1662080" y="2127034"/>
                  <a:pt x="1681995" y="2115111"/>
                  <a:pt x="1703514" y="2112579"/>
                </a:cubicBezTo>
                <a:cubicBezTo>
                  <a:pt x="1771564" y="2104573"/>
                  <a:pt x="1840149" y="2102069"/>
                  <a:pt x="1908466" y="2096814"/>
                </a:cubicBezTo>
                <a:cubicBezTo>
                  <a:pt x="1938442" y="2090819"/>
                  <a:pt x="2002275" y="2081440"/>
                  <a:pt x="2034590" y="2065283"/>
                </a:cubicBezTo>
                <a:cubicBezTo>
                  <a:pt x="2051537" y="2056809"/>
                  <a:pt x="2064939" y="2042226"/>
                  <a:pt x="2081886" y="2033752"/>
                </a:cubicBezTo>
                <a:cubicBezTo>
                  <a:pt x="2096750" y="2026320"/>
                  <a:pt x="2114319" y="2025418"/>
                  <a:pt x="2129183" y="2017986"/>
                </a:cubicBezTo>
                <a:cubicBezTo>
                  <a:pt x="2251426" y="1956864"/>
                  <a:pt x="2104901" y="2010314"/>
                  <a:pt x="2223776" y="1970690"/>
                </a:cubicBezTo>
                <a:lnTo>
                  <a:pt x="2318369" y="1907628"/>
                </a:lnTo>
                <a:lnTo>
                  <a:pt x="2365666" y="1876097"/>
                </a:lnTo>
                <a:cubicBezTo>
                  <a:pt x="2407705" y="1749974"/>
                  <a:pt x="2344646" y="1897116"/>
                  <a:pt x="2428728" y="1813034"/>
                </a:cubicBezTo>
                <a:cubicBezTo>
                  <a:pt x="2440479" y="1801283"/>
                  <a:pt x="2436423" y="1780265"/>
                  <a:pt x="2444493" y="1765738"/>
                </a:cubicBezTo>
                <a:cubicBezTo>
                  <a:pt x="2462897" y="1732611"/>
                  <a:pt x="2486534" y="1702676"/>
                  <a:pt x="2507555" y="1671145"/>
                </a:cubicBezTo>
                <a:cubicBezTo>
                  <a:pt x="2557056" y="1596893"/>
                  <a:pt x="2551997" y="1653920"/>
                  <a:pt x="2586383" y="1576552"/>
                </a:cubicBezTo>
                <a:cubicBezTo>
                  <a:pt x="2599882" y="1546180"/>
                  <a:pt x="2607404" y="1513490"/>
                  <a:pt x="2617914" y="1481959"/>
                </a:cubicBezTo>
                <a:lnTo>
                  <a:pt x="2633680" y="1434662"/>
                </a:lnTo>
                <a:lnTo>
                  <a:pt x="2649445" y="1387366"/>
                </a:lnTo>
                <a:cubicBezTo>
                  <a:pt x="2660795" y="1211446"/>
                  <a:pt x="2705283" y="825231"/>
                  <a:pt x="2665211" y="614855"/>
                </a:cubicBezTo>
                <a:cubicBezTo>
                  <a:pt x="2660797" y="591682"/>
                  <a:pt x="2588636" y="548040"/>
                  <a:pt x="2570618" y="536028"/>
                </a:cubicBezTo>
                <a:cubicBezTo>
                  <a:pt x="2560107" y="520262"/>
                  <a:pt x="2552484" y="502129"/>
                  <a:pt x="2539086" y="488731"/>
                </a:cubicBezTo>
                <a:cubicBezTo>
                  <a:pt x="2525688" y="475333"/>
                  <a:pt x="2507208" y="468213"/>
                  <a:pt x="2491790" y="457200"/>
                </a:cubicBezTo>
                <a:cubicBezTo>
                  <a:pt x="2328389" y="340484"/>
                  <a:pt x="2551579" y="491803"/>
                  <a:pt x="2334135" y="346841"/>
                </a:cubicBezTo>
                <a:cubicBezTo>
                  <a:pt x="2315584" y="334474"/>
                  <a:pt x="2306328" y="310373"/>
                  <a:pt x="2286838" y="299545"/>
                </a:cubicBezTo>
                <a:cubicBezTo>
                  <a:pt x="2257784" y="283404"/>
                  <a:pt x="2192245" y="268014"/>
                  <a:pt x="2192245" y="268014"/>
                </a:cubicBezTo>
                <a:cubicBezTo>
                  <a:pt x="2176480" y="257504"/>
                  <a:pt x="2163059" y="242055"/>
                  <a:pt x="2144949" y="236483"/>
                </a:cubicBezTo>
                <a:cubicBezTo>
                  <a:pt x="2093726" y="220722"/>
                  <a:pt x="2038135" y="221900"/>
                  <a:pt x="1987293" y="204952"/>
                </a:cubicBezTo>
                <a:lnTo>
                  <a:pt x="1939997" y="189186"/>
                </a:lnTo>
                <a:cubicBezTo>
                  <a:pt x="1824383" y="194441"/>
                  <a:pt x="1708888" y="204952"/>
                  <a:pt x="1593155" y="204952"/>
                </a:cubicBezTo>
                <a:cubicBezTo>
                  <a:pt x="1535110" y="204952"/>
                  <a:pt x="1477070" y="198239"/>
                  <a:pt x="1419735" y="189186"/>
                </a:cubicBezTo>
                <a:cubicBezTo>
                  <a:pt x="1376930" y="182427"/>
                  <a:pt x="1293611" y="157655"/>
                  <a:pt x="1293611" y="157655"/>
                </a:cubicBezTo>
                <a:cubicBezTo>
                  <a:pt x="1283101" y="141890"/>
                  <a:pt x="1269775" y="127674"/>
                  <a:pt x="1262080" y="110359"/>
                </a:cubicBezTo>
                <a:cubicBezTo>
                  <a:pt x="1228887" y="35675"/>
                  <a:pt x="1230549" y="45066"/>
                  <a:pt x="1230549" y="0"/>
                </a:cubicBezTo>
              </a:path>
            </a:pathLst>
          </a:custGeom>
          <a:ln w="57150">
            <a:solidFill>
              <a:srgbClr val="7030A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57150">
                <a:solidFill>
                  <a:srgbClr val="7030A0"/>
                </a:solidFill>
              </a:ln>
            </a:endParaRPr>
          </a:p>
        </p:txBody>
      </p:sp>
      <p:sp>
        <p:nvSpPr>
          <p:cNvPr id="7" name="Content Placeholder 6"/>
          <p:cNvSpPr txBox="1">
            <a:spLocks noGrp="1"/>
          </p:cNvSpPr>
          <p:nvPr>
            <p:ph idx="1"/>
          </p:nvPr>
        </p:nvSpPr>
        <p:spPr>
          <a:xfrm>
            <a:off x="3276600" y="4114800"/>
            <a:ext cx="23622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rgbClr val="7030A0"/>
            </a:solidFill>
          </a:ln>
        </p:spPr>
        <p:txBody>
          <a:bodyPr wrap="square" rtlCol="0">
            <a:spAutoFit/>
          </a:bodyPr>
          <a:lstStyle/>
          <a:p>
            <a:pPr algn="ctr">
              <a:buNone/>
            </a:pPr>
            <a:r>
              <a:rPr lang="en-US" sz="2800" b="1" dirty="0">
                <a:solidFill>
                  <a:srgbClr val="7030A0"/>
                </a:solidFill>
              </a:rPr>
              <a:t>STDEV=4.56</a:t>
            </a:r>
          </a:p>
        </p:txBody>
      </p:sp>
      <p:cxnSp>
        <p:nvCxnSpPr>
          <p:cNvPr id="9" name="Straight Arrow Connector 8"/>
          <p:cNvCxnSpPr/>
          <p:nvPr/>
        </p:nvCxnSpPr>
        <p:spPr>
          <a:xfrm flipH="1">
            <a:off x="6934200" y="4648200"/>
            <a:ext cx="30480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Content Placeholder 6"/>
          <p:cNvSpPr txBox="1">
            <a:spLocks/>
          </p:cNvSpPr>
          <p:nvPr/>
        </p:nvSpPr>
        <p:spPr>
          <a:xfrm>
            <a:off x="6324600" y="4191000"/>
            <a:ext cx="2362200"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rgbClr val="FF0000"/>
            </a:solidFill>
          </a:ln>
        </p:spPr>
        <p:txBody>
          <a:bodyPr vert="horz" wrap="square" lIns="91440" tIns="45720" rIns="91440" bIns="45720" rtlCol="0">
            <a:sp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800" b="1" dirty="0">
                <a:ln>
                  <a:solidFill>
                    <a:srgbClr val="FF0000"/>
                  </a:solidFill>
                </a:ln>
                <a:solidFill>
                  <a:srgbClr val="7030A0"/>
                </a:solidFill>
              </a:rPr>
              <a:t>10% upper tail</a:t>
            </a:r>
            <a:endParaRPr kumimoji="0" lang="en-US" sz="2800" b="1" i="0" u="none" strike="noStrike" kern="1200" cap="none" spc="0" normalizeH="0" baseline="0" noProof="0" dirty="0">
              <a:ln>
                <a:solidFill>
                  <a:srgbClr val="FF0000"/>
                </a:solidFill>
              </a:ln>
              <a:solidFill>
                <a:srgbClr val="7030A0"/>
              </a:solidFill>
              <a:effectLst/>
              <a:uLnTx/>
              <a:uFillTx/>
              <a:latin typeface="+mn-lt"/>
              <a:ea typeface="+mn-ea"/>
              <a:cs typeface="+mn-cs"/>
            </a:endParaRPr>
          </a:p>
        </p:txBody>
      </p:sp>
      <p:sp>
        <p:nvSpPr>
          <p:cNvPr id="13" name="TextBox 12"/>
          <p:cNvSpPr txBox="1"/>
          <p:nvPr/>
        </p:nvSpPr>
        <p:spPr>
          <a:xfrm>
            <a:off x="0" y="5257800"/>
            <a:ext cx="1066800" cy="1384995"/>
          </a:xfrm>
          <a:prstGeom prst="rect">
            <a:avLst/>
          </a:prstGeom>
          <a:noFill/>
        </p:spPr>
        <p:txBody>
          <a:bodyPr wrap="square" rtlCol="0">
            <a:spAutoFit/>
          </a:bodyPr>
          <a:lstStyle/>
          <a:p>
            <a:pPr algn="ctr"/>
            <a:r>
              <a:rPr lang="en-US" sz="2800" b="1" dirty="0">
                <a:solidFill>
                  <a:srgbClr val="7030A0"/>
                </a:solidFill>
              </a:rPr>
              <a:t>CFR </a:t>
            </a:r>
            <a:r>
              <a:rPr lang="en-US" sz="2800" b="1" dirty="0" err="1">
                <a:solidFill>
                  <a:srgbClr val="7030A0"/>
                </a:solidFill>
              </a:rPr>
              <a:t>eq’n</a:t>
            </a:r>
            <a:r>
              <a:rPr lang="en-US" sz="2800" b="1" dirty="0">
                <a:solidFill>
                  <a:srgbClr val="7030A0"/>
                </a:solidFill>
              </a:rPr>
              <a:t> 2:</a:t>
            </a:r>
          </a:p>
        </p:txBody>
      </p:sp>
      <p:pic>
        <p:nvPicPr>
          <p:cNvPr id="14" name="Picture 1"/>
          <p:cNvPicPr>
            <a:picLocks noChangeAspect="1" noChangeArrowheads="1"/>
          </p:cNvPicPr>
          <p:nvPr/>
        </p:nvPicPr>
        <p:blipFill>
          <a:blip r:embed="rId6" cstate="print"/>
          <a:srcRect/>
          <a:stretch>
            <a:fillRect/>
          </a:stretch>
        </p:blipFill>
        <p:spPr bwMode="auto">
          <a:xfrm>
            <a:off x="685800" y="3581400"/>
            <a:ext cx="8077200" cy="228601"/>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4777</TotalTime>
  <Words>2063</Words>
  <Application>Microsoft Office PowerPoint</Application>
  <PresentationFormat>On-screen Show (4:3)</PresentationFormat>
  <Paragraphs>409</Paragraphs>
  <Slides>35</Slides>
  <Notes>35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1" baseType="lpstr">
      <vt:lpstr>Arial</vt:lpstr>
      <vt:lpstr>Calibri</vt:lpstr>
      <vt:lpstr>MS Sans Serif</vt:lpstr>
      <vt:lpstr>Wingdings 3</vt:lpstr>
      <vt:lpstr>Office Theme</vt:lpstr>
      <vt:lpstr>Equation</vt:lpstr>
      <vt:lpstr>40 CFR 58 Appendix A: Calculations for Data Quality Assessment (sec. 4-5) aka What Is Reality? </vt:lpstr>
      <vt:lpstr>PowerPoint Presentation</vt:lpstr>
      <vt:lpstr>1-pt QC 03 check data, in AQS:</vt:lpstr>
      <vt:lpstr>d-sub-i = di  = diff/known</vt:lpstr>
      <vt:lpstr>PowerPoint Presentation</vt:lpstr>
      <vt:lpstr>PowerPoint Presentation</vt:lpstr>
      <vt:lpstr>PowerPoint Presentation</vt:lpstr>
      <vt:lpstr>PowerPoint Presentation</vt:lpstr>
      <vt:lpstr>PowerPoint Presentation</vt:lpstr>
      <vt:lpstr>PowerPoint Presentation</vt:lpstr>
      <vt:lpstr>Use the DASC Tool to Understand Your QC Checks and Audit Results (like EPA does)</vt:lpstr>
      <vt:lpstr>We will review each in both the DASC tool and the AMP256 report</vt:lpstr>
      <vt:lpstr>DASC Tool:</vt:lpstr>
      <vt:lpstr>Precision in DASC = cell i13 = 6.11%</vt:lpstr>
      <vt:lpstr>AMP256-Data Quality Indicators Report</vt:lpstr>
      <vt:lpstr>Does our 6.1% match AMP256?</vt:lpstr>
      <vt:lpstr>Summary of precision:</vt:lpstr>
      <vt:lpstr>Bias:</vt:lpstr>
      <vt:lpstr>PowerPoint Presentation</vt:lpstr>
      <vt:lpstr>Bias statistics (CFR App A, 4.1.3):</vt:lpstr>
      <vt:lpstr>Bias in CFR eq’n 3:</vt:lpstr>
      <vt:lpstr>That 8.98 is the abs value of bias, now what’s its sign?</vt:lpstr>
      <vt:lpstr>Quartiles?</vt:lpstr>
      <vt:lpstr>Sign of Bias:</vt:lpstr>
      <vt:lpstr>DASC bias in cell k13:</vt:lpstr>
      <vt:lpstr>Does this match AQS standard report AMP256 ?:</vt:lpstr>
      <vt:lpstr>Both bias and precision are in the same sheet  (O3 P&amp;B) in the DASC and use the same input:</vt:lpstr>
      <vt:lpstr>Summary of gas bias:</vt:lpstr>
      <vt:lpstr>Do I invalidate pollutant data based on d-sub-i?</vt:lpstr>
      <vt:lpstr>PowerPoint Presentation</vt:lpstr>
      <vt:lpstr>PowerPoint Presentation</vt:lpstr>
      <vt:lpstr>PM2.5 Precision</vt:lpstr>
      <vt:lpstr>PM2.5 Bias</vt:lpstr>
      <vt:lpstr>PM10 statistics:</vt:lpstr>
      <vt:lpstr>Thank you!</vt:lpstr>
    </vt:vector>
  </TitlesOfParts>
  <Company>Northern Arizona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Appendix A: Calculations for Data Quality Assessment</dc:title>
  <dc:creator>melinda</dc:creator>
  <cp:lastModifiedBy>ITEP</cp:lastModifiedBy>
  <cp:revision>308</cp:revision>
  <dcterms:created xsi:type="dcterms:W3CDTF">2012-05-03T15:50:49Z</dcterms:created>
  <dcterms:modified xsi:type="dcterms:W3CDTF">2020-12-22T14:24:26Z</dcterms:modified>
</cp:coreProperties>
</file>