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34" r:id="rId6"/>
    <p:sldId id="329" r:id="rId7"/>
    <p:sldId id="260" r:id="rId8"/>
    <p:sldId id="335" r:id="rId9"/>
    <p:sldId id="261" r:id="rId10"/>
    <p:sldId id="280" r:id="rId11"/>
    <p:sldId id="282" r:id="rId12"/>
    <p:sldId id="336" r:id="rId13"/>
    <p:sldId id="262" r:id="rId14"/>
    <p:sldId id="263" r:id="rId15"/>
    <p:sldId id="337" r:id="rId16"/>
    <p:sldId id="330" r:id="rId17"/>
    <p:sldId id="331" r:id="rId18"/>
    <p:sldId id="338" r:id="rId19"/>
    <p:sldId id="339"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CBD57A8-A7A3-486D-AF01-08E23F36E201}">
          <p14:sldIdLst>
            <p14:sldId id="256"/>
            <p14:sldId id="257"/>
            <p14:sldId id="258"/>
            <p14:sldId id="259"/>
            <p14:sldId id="334"/>
            <p14:sldId id="329"/>
            <p14:sldId id="260"/>
            <p14:sldId id="335"/>
            <p14:sldId id="261"/>
            <p14:sldId id="280"/>
            <p14:sldId id="282"/>
            <p14:sldId id="336"/>
            <p14:sldId id="262"/>
            <p14:sldId id="263"/>
            <p14:sldId id="337"/>
            <p14:sldId id="330"/>
            <p14:sldId id="331"/>
            <p14:sldId id="338"/>
            <p14:sldId id="3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Use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498"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1FF46-AA94-DE6A-FD99-38EC1CBA144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C54A6CE-9099-B31B-CABA-DE493C39D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3486D72-E4B7-0BA5-CE06-139DF53E22BA}"/>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5" name="Espace réservé du pied de page 4">
            <a:extLst>
              <a:ext uri="{FF2B5EF4-FFF2-40B4-BE49-F238E27FC236}">
                <a16:creationId xmlns:a16="http://schemas.microsoft.com/office/drawing/2014/main" id="{C4BB1E8E-F0C2-4103-0BCF-490835F940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9020B2-B995-BB80-F1AB-0B685014D255}"/>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85370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B86AC1-D6FC-2B76-D451-AFD9399940B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B6FA16E-E181-C9E8-FB9B-E882039192D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0F16223-43DD-E1B4-A16F-3E37D18E3C5C}"/>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5" name="Espace réservé du pied de page 4">
            <a:extLst>
              <a:ext uri="{FF2B5EF4-FFF2-40B4-BE49-F238E27FC236}">
                <a16:creationId xmlns:a16="http://schemas.microsoft.com/office/drawing/2014/main" id="{FFE4F72B-789F-551F-6E44-EF97025EB8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8C7FE2-EFDF-65F9-0492-6EB79740382E}"/>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239492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A4500E0-8815-2894-CC98-AF67973887E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E9218A6-EAB3-241D-05D9-552DE0EB8AC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742C1F-B385-875B-9EEE-CDF875724D37}"/>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5" name="Espace réservé du pied de page 4">
            <a:extLst>
              <a:ext uri="{FF2B5EF4-FFF2-40B4-BE49-F238E27FC236}">
                <a16:creationId xmlns:a16="http://schemas.microsoft.com/office/drawing/2014/main" id="{4865829B-8B71-C33E-9CF9-5DA6AAEF936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FA53B19-C40A-88BD-B77E-B212523B3F1E}"/>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319426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A80A6-EA04-AF69-E522-A720D86C8F7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0A0519A-F4DA-12ED-350E-CD26EE34511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622025-5764-C1B2-563A-A2AC0AFF5BFF}"/>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5" name="Espace réservé du pied de page 4">
            <a:extLst>
              <a:ext uri="{FF2B5EF4-FFF2-40B4-BE49-F238E27FC236}">
                <a16:creationId xmlns:a16="http://schemas.microsoft.com/office/drawing/2014/main" id="{F0E47E28-0EB7-FE46-0129-7C8DA85D71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8FF7FB9-7E38-D10A-3BCF-84629CB52515}"/>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25241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62968-12BB-3253-1375-45EC3EF8759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B13363D-7E5E-9A21-A2CC-15ECA64EF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AEA4DA3-F014-2C68-C2EF-4CE65FE758FF}"/>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5" name="Espace réservé du pied de page 4">
            <a:extLst>
              <a:ext uri="{FF2B5EF4-FFF2-40B4-BE49-F238E27FC236}">
                <a16:creationId xmlns:a16="http://schemas.microsoft.com/office/drawing/2014/main" id="{A020F738-248F-874B-1DCC-FB8F894E08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9F39F4-DC9F-E100-36FF-2C26F85453CC}"/>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167823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3F6484-5DD3-EC21-A3B3-55B97E2716B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4E46B3C-0D5D-2B12-4179-E604BB34F97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B90BDC8-110E-C2EA-4042-6EB93EB9265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BA7C8A5-B46D-F7B0-9364-A411A2BF81E2}"/>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6" name="Espace réservé du pied de page 5">
            <a:extLst>
              <a:ext uri="{FF2B5EF4-FFF2-40B4-BE49-F238E27FC236}">
                <a16:creationId xmlns:a16="http://schemas.microsoft.com/office/drawing/2014/main" id="{85800903-ACEC-3F8A-88B5-B5EF80AFDB6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23888F-A800-281F-F4A1-D20171D40974}"/>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187701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8C117-6D50-8116-50AA-67CADB531A3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5AF6799-87A7-9007-FB2E-6C401BA21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72894BE-3A65-85DF-78BF-96B9038D643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2A29300-3287-3B06-F1AD-3E981C675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C1A2120-5C1D-4700-085F-12616639A4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C19FBA3-D77F-12CB-2CCB-FFDD363058B8}"/>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8" name="Espace réservé du pied de page 7">
            <a:extLst>
              <a:ext uri="{FF2B5EF4-FFF2-40B4-BE49-F238E27FC236}">
                <a16:creationId xmlns:a16="http://schemas.microsoft.com/office/drawing/2014/main" id="{8D942704-5646-2282-83FE-60C77A0E687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09E7B36-17A3-F997-B71E-FCD42DC9307B}"/>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226163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736EBA-C17E-52C2-5804-9494CC510EB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C8FAA34-7FAE-46CE-1495-00C0BD3AB87D}"/>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4" name="Espace réservé du pied de page 3">
            <a:extLst>
              <a:ext uri="{FF2B5EF4-FFF2-40B4-BE49-F238E27FC236}">
                <a16:creationId xmlns:a16="http://schemas.microsoft.com/office/drawing/2014/main" id="{37999756-8DFE-4454-DD61-5DB9C0107A0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21BED15-E8DD-3545-0D31-E4D9A4F2672B}"/>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56661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3258F0-DBEB-B06B-1118-E57E345E4516}"/>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3" name="Espace réservé du pied de page 2">
            <a:extLst>
              <a:ext uri="{FF2B5EF4-FFF2-40B4-BE49-F238E27FC236}">
                <a16:creationId xmlns:a16="http://schemas.microsoft.com/office/drawing/2014/main" id="{C9DD354E-DB2F-DC3F-CE45-4CF6E28702B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2E6E6BD-AA93-3AF8-7CDD-5ED0A4427113}"/>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249223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296A07-AC11-3CAA-9A25-74939747279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3EA14FA-052A-6446-1BC8-AFAD4646B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EF28171-5D31-C26B-0E91-F8AF15667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34FC14-C348-C975-85F6-F79BA272D462}"/>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6" name="Espace réservé du pied de page 5">
            <a:extLst>
              <a:ext uri="{FF2B5EF4-FFF2-40B4-BE49-F238E27FC236}">
                <a16:creationId xmlns:a16="http://schemas.microsoft.com/office/drawing/2014/main" id="{A4065009-3F02-A2E3-3A86-73A1F89DD3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381A0C-7A77-E9B8-C822-1D36D94B90CB}"/>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99525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C345A3-6A40-7E3E-4D74-6047806286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0A7E859-ED2A-642E-35FF-C0F22FF630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3338F12-1466-FBE5-5CEB-DA3D8E4F7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A317B9A-898D-C2BD-BDD1-9F1C28C60FF0}"/>
              </a:ext>
            </a:extLst>
          </p:cNvPr>
          <p:cNvSpPr>
            <a:spLocks noGrp="1"/>
          </p:cNvSpPr>
          <p:nvPr>
            <p:ph type="dt" sz="half" idx="10"/>
          </p:nvPr>
        </p:nvSpPr>
        <p:spPr/>
        <p:txBody>
          <a:bodyPr/>
          <a:lstStyle/>
          <a:p>
            <a:fld id="{9582948B-9E5F-47B8-8E63-5C206DE94DDF}" type="datetimeFigureOut">
              <a:rPr lang="fr-FR" smtClean="0"/>
              <a:t>08/02/2024</a:t>
            </a:fld>
            <a:endParaRPr lang="fr-FR"/>
          </a:p>
        </p:txBody>
      </p:sp>
      <p:sp>
        <p:nvSpPr>
          <p:cNvPr id="6" name="Espace réservé du pied de page 5">
            <a:extLst>
              <a:ext uri="{FF2B5EF4-FFF2-40B4-BE49-F238E27FC236}">
                <a16:creationId xmlns:a16="http://schemas.microsoft.com/office/drawing/2014/main" id="{0EE13AEA-0E4C-718E-5EEC-6FD5E475E07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700D9A-B1E5-C61D-6456-AE397B9250B0}"/>
              </a:ext>
            </a:extLst>
          </p:cNvPr>
          <p:cNvSpPr>
            <a:spLocks noGrp="1"/>
          </p:cNvSpPr>
          <p:nvPr>
            <p:ph type="sldNum" sz="quarter" idx="12"/>
          </p:nvPr>
        </p:nvSpPr>
        <p:spPr/>
        <p:txBody>
          <a:bodyPr/>
          <a:lstStyle/>
          <a:p>
            <a:fld id="{B75ECA5E-6826-48BA-8DD7-350005C0FCA5}" type="slidenum">
              <a:rPr lang="fr-FR" smtClean="0"/>
              <a:t>‹N°›</a:t>
            </a:fld>
            <a:endParaRPr lang="fr-FR"/>
          </a:p>
        </p:txBody>
      </p:sp>
    </p:spTree>
    <p:extLst>
      <p:ext uri="{BB962C8B-B14F-4D97-AF65-F5344CB8AC3E}">
        <p14:creationId xmlns:p14="http://schemas.microsoft.com/office/powerpoint/2010/main" val="166491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083B6CF-D28B-6A4A-2683-0E4D2A8835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1CA4177-0156-06E6-127D-E8A35C740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5F301D-97C5-807C-A535-30E6EE338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2948B-9E5F-47B8-8E63-5C206DE94DDF}" type="datetimeFigureOut">
              <a:rPr lang="fr-FR" smtClean="0"/>
              <a:t>08/02/2024</a:t>
            </a:fld>
            <a:endParaRPr lang="fr-FR"/>
          </a:p>
        </p:txBody>
      </p:sp>
      <p:sp>
        <p:nvSpPr>
          <p:cNvPr id="5" name="Espace réservé du pied de page 4">
            <a:extLst>
              <a:ext uri="{FF2B5EF4-FFF2-40B4-BE49-F238E27FC236}">
                <a16:creationId xmlns:a16="http://schemas.microsoft.com/office/drawing/2014/main" id="{853A61F7-3F75-13B2-9032-2F61621E58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7D30083-D8F7-4FD9-0DEB-0F243DFC2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ECA5E-6826-48BA-8DD7-350005C0FCA5}" type="slidenum">
              <a:rPr lang="fr-FR" smtClean="0"/>
              <a:t>‹N°›</a:t>
            </a:fld>
            <a:endParaRPr lang="fr-FR"/>
          </a:p>
        </p:txBody>
      </p:sp>
    </p:spTree>
    <p:extLst>
      <p:ext uri="{BB962C8B-B14F-4D97-AF65-F5344CB8AC3E}">
        <p14:creationId xmlns:p14="http://schemas.microsoft.com/office/powerpoint/2010/main" val="424236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45F16B-3CA0-D3D1-D017-9ED500CC1488}"/>
              </a:ext>
            </a:extLst>
          </p:cNvPr>
          <p:cNvSpPr>
            <a:spLocks noGrp="1"/>
          </p:cNvSpPr>
          <p:nvPr>
            <p:ph type="ctrTitle"/>
          </p:nvPr>
        </p:nvSpPr>
        <p:spPr>
          <a:xfrm>
            <a:off x="1342239" y="268449"/>
            <a:ext cx="9325761" cy="2776756"/>
          </a:xfrm>
        </p:spPr>
        <p:txBody>
          <a:bodyPr>
            <a:normAutofit/>
          </a:bodyPr>
          <a:lstStyle/>
          <a:p>
            <a:r>
              <a:rPr lang="fr-FR" sz="6000" dirty="0">
                <a:effectLst>
                  <a:outerShdw blurRad="12700" dist="38100" dir="2700000" rotWithShape="0">
                    <a:srgbClr val="000000"/>
                  </a:outerShdw>
                </a:effectLst>
                <a:latin typeface="Arial Bold"/>
                <a:ea typeface="Arial Bold"/>
                <a:cs typeface="Arial Bold"/>
                <a:sym typeface="Arial Bold"/>
              </a:rPr>
              <a:t>problèmes économiques contemporains</a:t>
            </a:r>
            <a:r>
              <a:rPr lang="fr-FR" sz="6000" dirty="0">
                <a:solidFill>
                  <a:srgbClr val="FFFF00"/>
                </a:solidFill>
                <a:effectLst>
                  <a:outerShdw blurRad="12700" dist="38100" dir="2700000" rotWithShape="0">
                    <a:srgbClr val="000000"/>
                  </a:outerShdw>
                </a:effectLst>
                <a:latin typeface="Arial Bold"/>
                <a:ea typeface="Arial Bold"/>
                <a:cs typeface="Arial Bold"/>
                <a:sym typeface="Arial Bold"/>
              </a:rPr>
              <a:t/>
            </a:r>
            <a:br>
              <a:rPr lang="fr-FR" sz="6000" dirty="0">
                <a:solidFill>
                  <a:srgbClr val="FFFF00"/>
                </a:solidFill>
                <a:effectLst>
                  <a:outerShdw blurRad="12700" dist="38100" dir="2700000" rotWithShape="0">
                    <a:srgbClr val="000000"/>
                  </a:outerShdw>
                </a:effectLst>
                <a:latin typeface="Arial Bold"/>
                <a:ea typeface="Arial Bold"/>
                <a:cs typeface="Arial Bold"/>
                <a:sym typeface="Arial Bold"/>
              </a:rPr>
            </a:br>
            <a:endParaRPr lang="fr-FR" dirty="0"/>
          </a:p>
        </p:txBody>
      </p:sp>
      <p:sp>
        <p:nvSpPr>
          <p:cNvPr id="3" name="Sous-titre 2">
            <a:extLst>
              <a:ext uri="{FF2B5EF4-FFF2-40B4-BE49-F238E27FC236}">
                <a16:creationId xmlns:a16="http://schemas.microsoft.com/office/drawing/2014/main" id="{9C7D19DC-BFAA-F8CA-A2FF-69597BAA082B}"/>
              </a:ext>
            </a:extLst>
          </p:cNvPr>
          <p:cNvSpPr>
            <a:spLocks noGrp="1"/>
          </p:cNvSpPr>
          <p:nvPr>
            <p:ph type="subTitle" idx="1"/>
          </p:nvPr>
        </p:nvSpPr>
        <p:spPr/>
        <p:txBody>
          <a:bodyPr/>
          <a:lstStyle/>
          <a:p>
            <a:r>
              <a:rPr lang="fr-FR" dirty="0"/>
              <a:t>Dr Serigne Bassirou LO </a:t>
            </a:r>
          </a:p>
          <a:p>
            <a:r>
              <a:rPr lang="fr-FR" dirty="0"/>
              <a:t>Enseignant-Chercheur à l’UCAD</a:t>
            </a:r>
          </a:p>
          <a:p>
            <a:endParaRPr lang="fr-FR" dirty="0"/>
          </a:p>
        </p:txBody>
      </p:sp>
    </p:spTree>
    <p:extLst>
      <p:ext uri="{BB962C8B-B14F-4D97-AF65-F5344CB8AC3E}">
        <p14:creationId xmlns:p14="http://schemas.microsoft.com/office/powerpoint/2010/main" val="790667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11C1B2-0CFF-64C9-6213-86AA4A72B6AF}"/>
              </a:ext>
            </a:extLst>
          </p:cNvPr>
          <p:cNvSpPr>
            <a:spLocks noGrp="1"/>
          </p:cNvSpPr>
          <p:nvPr>
            <p:ph idx="1"/>
          </p:nvPr>
        </p:nvSpPr>
        <p:spPr>
          <a:xfrm>
            <a:off x="393895" y="168145"/>
            <a:ext cx="11563643" cy="6178082"/>
          </a:xfrm>
        </p:spPr>
        <p:txBody>
          <a:bodyPr>
            <a:normAutofit/>
          </a:bodyPr>
          <a:lstStyle/>
          <a:p>
            <a:pPr marL="0" indent="0">
              <a:buNone/>
            </a:pPr>
            <a:r>
              <a:rPr lang="fr-FR" dirty="0"/>
              <a:t>II. Les analyses théoriques du chômage</a:t>
            </a:r>
            <a:endParaRPr lang="fr-FR" sz="2400" b="1" dirty="0"/>
          </a:p>
          <a:p>
            <a:pPr marL="514350" indent="-514350" algn="just">
              <a:buAutoNum type="arabicPeriod"/>
            </a:pPr>
            <a:r>
              <a:rPr lang="fr-FR" b="1" dirty="0"/>
              <a:t>Les analyses traditionnelles du chômage</a:t>
            </a:r>
          </a:p>
          <a:p>
            <a:pPr marL="0" indent="0" algn="just">
              <a:buNone/>
            </a:pPr>
            <a:r>
              <a:rPr lang="fr-FR" dirty="0"/>
              <a:t>              A. </a:t>
            </a:r>
            <a:r>
              <a:rPr lang="fr-FR" u="sng" dirty="0"/>
              <a:t>Les analyses classiques du chômage</a:t>
            </a:r>
          </a:p>
          <a:p>
            <a:pPr marL="0" indent="0" algn="just">
              <a:buNone/>
            </a:pPr>
            <a:r>
              <a:rPr lang="fr-FR" dirty="0"/>
              <a:t>Les économistes  classiques  analysent  le  chômage  sous  l’angle  de  la </a:t>
            </a:r>
            <a:r>
              <a:rPr lang="fr-FR" dirty="0">
                <a:solidFill>
                  <a:srgbClr val="C00000"/>
                </a:solidFill>
              </a:rPr>
              <a:t>demande et de </a:t>
            </a:r>
            <a:r>
              <a:rPr lang="fr-FR" dirty="0" smtClean="0">
                <a:solidFill>
                  <a:srgbClr val="C00000"/>
                </a:solidFill>
              </a:rPr>
              <a:t>l’offre</a:t>
            </a:r>
            <a:r>
              <a:rPr lang="fr-FR" dirty="0" smtClean="0"/>
              <a:t>. Arbitrage travail loisir (micro) comme fondement.</a:t>
            </a:r>
            <a:endParaRPr lang="fr-FR" dirty="0"/>
          </a:p>
          <a:p>
            <a:pPr marL="0" indent="0" algn="just">
              <a:buNone/>
            </a:pPr>
            <a:endParaRPr lang="fr-FR" dirty="0"/>
          </a:p>
        </p:txBody>
      </p:sp>
      <p:graphicFrame>
        <p:nvGraphicFramePr>
          <p:cNvPr id="2" name="Tableau 3">
            <a:extLst>
              <a:ext uri="{FF2B5EF4-FFF2-40B4-BE49-F238E27FC236}">
                <a16:creationId xmlns:a16="http://schemas.microsoft.com/office/drawing/2014/main" id="{C1BC4715-639A-B60A-6BBA-0A474D654BC5}"/>
              </a:ext>
            </a:extLst>
          </p:cNvPr>
          <p:cNvGraphicFramePr>
            <a:graphicFrameLocks noGrp="1"/>
          </p:cNvGraphicFramePr>
          <p:nvPr>
            <p:extLst>
              <p:ext uri="{D42A27DB-BD31-4B8C-83A1-F6EECF244321}">
                <p14:modId xmlns:p14="http://schemas.microsoft.com/office/powerpoint/2010/main" val="3880896836"/>
              </p:ext>
            </p:extLst>
          </p:nvPr>
        </p:nvGraphicFramePr>
        <p:xfrm>
          <a:off x="647114" y="2670250"/>
          <a:ext cx="11043138" cy="3675977"/>
        </p:xfrm>
        <a:graphic>
          <a:graphicData uri="http://schemas.openxmlformats.org/drawingml/2006/table">
            <a:tbl>
              <a:tblPr firstRow="1" bandRow="1">
                <a:tableStyleId>{5C22544A-7EE6-4342-B048-85BDC9FD1C3A}</a:tableStyleId>
              </a:tblPr>
              <a:tblGrid>
                <a:gridCol w="5521569">
                  <a:extLst>
                    <a:ext uri="{9D8B030D-6E8A-4147-A177-3AD203B41FA5}">
                      <a16:colId xmlns:a16="http://schemas.microsoft.com/office/drawing/2014/main" val="2351294216"/>
                    </a:ext>
                  </a:extLst>
                </a:gridCol>
                <a:gridCol w="5521569">
                  <a:extLst>
                    <a:ext uri="{9D8B030D-6E8A-4147-A177-3AD203B41FA5}">
                      <a16:colId xmlns:a16="http://schemas.microsoft.com/office/drawing/2014/main" val="3659244987"/>
                    </a:ext>
                  </a:extLst>
                </a:gridCol>
              </a:tblGrid>
              <a:tr h="492497">
                <a:tc>
                  <a:txBody>
                    <a:bodyPr/>
                    <a:lstStyle/>
                    <a:p>
                      <a:r>
                        <a:rPr lang="fr-FR" dirty="0"/>
                        <a:t>Sous l’angle de l’offre</a:t>
                      </a:r>
                    </a:p>
                  </a:txBody>
                  <a:tcPr/>
                </a:tc>
                <a:tc>
                  <a:txBody>
                    <a:bodyPr/>
                    <a:lstStyle/>
                    <a:p>
                      <a:r>
                        <a:rPr lang="fr-FR" dirty="0"/>
                        <a:t>Sous l’angle de la demande</a:t>
                      </a:r>
                    </a:p>
                  </a:txBody>
                  <a:tcPr/>
                </a:tc>
                <a:extLst>
                  <a:ext uri="{0D108BD9-81ED-4DB2-BD59-A6C34878D82A}">
                    <a16:rowId xmlns:a16="http://schemas.microsoft.com/office/drawing/2014/main" val="2500595937"/>
                  </a:ext>
                </a:extLst>
              </a:tr>
              <a:tr h="3183480">
                <a:tc>
                  <a:txBody>
                    <a:bodyPr/>
                    <a:lstStyle/>
                    <a:p>
                      <a:pPr marL="285750" indent="-285750" algn="just">
                        <a:buFont typeface="Arial" panose="020B0604020202020204" pitchFamily="34" charset="0"/>
                        <a:buChar char="•"/>
                      </a:pPr>
                      <a:r>
                        <a:rPr lang="fr-FR" sz="2000" dirty="0"/>
                        <a:t>Le travail obéit aux lois de l’offre et de la demande</a:t>
                      </a:r>
                    </a:p>
                    <a:p>
                      <a:pPr marL="285750" indent="-285750" algn="just">
                        <a:buFont typeface="Arial" panose="020B0604020202020204" pitchFamily="34" charset="0"/>
                        <a:buChar char="•"/>
                      </a:pPr>
                      <a:r>
                        <a:rPr lang="fr-FR" sz="2000" dirty="0"/>
                        <a:t>Par conséquent, sur un marché de concurrence, le prix du travail s’ajusterait naturellement en fonction de l’offre et de la demande et aboutirait à une situation d’équilibre dans laquelle le chômage disparaît.</a:t>
                      </a:r>
                    </a:p>
                  </a:txBody>
                  <a:tcPr/>
                </a:tc>
                <a:tc>
                  <a:txBody>
                    <a:bodyPr/>
                    <a:lstStyle/>
                    <a:p>
                      <a:pPr marL="285750" indent="-285750">
                        <a:buFont typeface="Arial" panose="020B0604020202020204" pitchFamily="34" charset="0"/>
                        <a:buChar char="•"/>
                      </a:pPr>
                      <a:r>
                        <a:rPr lang="fr-FR" sz="2000" dirty="0"/>
                        <a:t> Les entreprises ne produisent pas assez à cause d’un coût du travail trop élevé qui érode leur rentabilité et leur perspective de profit.</a:t>
                      </a:r>
                    </a:p>
                    <a:p>
                      <a:pPr marL="285750" indent="-285750">
                        <a:buFont typeface="Arial" panose="020B0604020202020204" pitchFamily="34" charset="0"/>
                        <a:buChar char="•"/>
                      </a:pPr>
                      <a:r>
                        <a:rPr lang="fr-FR" sz="2000" dirty="0"/>
                        <a:t>Le chômage résulte in fine, d’une faiblesse de l’offre due à un niveau de salaires réels supérieur aux salaires d’équilibres tels qu’ils devaient résulter d’une confrontation libre de l’offre et de la demande de travail.</a:t>
                      </a:r>
                    </a:p>
                  </a:txBody>
                  <a:tcPr/>
                </a:tc>
                <a:extLst>
                  <a:ext uri="{0D108BD9-81ED-4DB2-BD59-A6C34878D82A}">
                    <a16:rowId xmlns:a16="http://schemas.microsoft.com/office/drawing/2014/main" val="1765125090"/>
                  </a:ext>
                </a:extLst>
              </a:tr>
            </a:tbl>
          </a:graphicData>
        </a:graphic>
      </p:graphicFrame>
    </p:spTree>
    <p:extLst>
      <p:ext uri="{BB962C8B-B14F-4D97-AF65-F5344CB8AC3E}">
        <p14:creationId xmlns:p14="http://schemas.microsoft.com/office/powerpoint/2010/main" val="1297781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mment lutter contre le chômage ? - Tle - Cours Sciences économiques et  sociales - Kartable">
            <a:extLst>
              <a:ext uri="{FF2B5EF4-FFF2-40B4-BE49-F238E27FC236}">
                <a16:creationId xmlns:a16="http://schemas.microsoft.com/office/drawing/2014/main" id="{2F6D90BF-671B-7BC0-AE7E-5A57B069BD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093" y="618979"/>
            <a:ext cx="6849208" cy="557080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7378700" y="330200"/>
            <a:ext cx="4381500" cy="1477328"/>
          </a:xfrm>
          <a:prstGeom prst="rect">
            <a:avLst/>
          </a:prstGeom>
          <a:solidFill>
            <a:srgbClr val="FFC000"/>
          </a:solidFill>
        </p:spPr>
        <p:txBody>
          <a:bodyPr wrap="square" rtlCol="0">
            <a:spAutoFit/>
          </a:bodyPr>
          <a:lstStyle/>
          <a:p>
            <a:r>
              <a:rPr lang="fr-FR" dirty="0" smtClean="0"/>
              <a:t>Si l’Etat fixe un Salaire minimum inférieure au salaire d’équilibre il y a chômage . Au cas contraire il y a  une incitation au travail . Par conséquent l’Etat ne doit pas fixer un salaire minimum. </a:t>
            </a:r>
            <a:endParaRPr lang="fr-FR" dirty="0"/>
          </a:p>
        </p:txBody>
      </p:sp>
    </p:spTree>
    <p:extLst>
      <p:ext uri="{BB962C8B-B14F-4D97-AF65-F5344CB8AC3E}">
        <p14:creationId xmlns:p14="http://schemas.microsoft.com/office/powerpoint/2010/main" val="807944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7427AF8-64AD-7EFD-489D-E83741C7413F}"/>
              </a:ext>
            </a:extLst>
          </p:cNvPr>
          <p:cNvSpPr>
            <a:spLocks noGrp="1"/>
          </p:cNvSpPr>
          <p:nvPr>
            <p:ph idx="1"/>
          </p:nvPr>
        </p:nvSpPr>
        <p:spPr>
          <a:xfrm>
            <a:off x="838200" y="211014"/>
            <a:ext cx="10515600" cy="6435971"/>
          </a:xfrm>
        </p:spPr>
        <p:txBody>
          <a:bodyPr/>
          <a:lstStyle/>
          <a:p>
            <a:pPr marL="0" indent="0" algn="just">
              <a:lnSpc>
                <a:spcPct val="150000"/>
              </a:lnSpc>
              <a:buNone/>
            </a:pPr>
            <a:r>
              <a:rPr lang="fr-FR" dirty="0"/>
              <a:t>B.</a:t>
            </a:r>
            <a:r>
              <a:rPr lang="fr-FR" sz="2800" dirty="0"/>
              <a:t> </a:t>
            </a:r>
            <a:r>
              <a:rPr lang="fr-FR" sz="2800" b="1" u="sng" dirty="0"/>
              <a:t>Analyse keynésienne du chômage</a:t>
            </a:r>
          </a:p>
          <a:p>
            <a:pPr marL="0" indent="0" algn="just">
              <a:lnSpc>
                <a:spcPct val="150000"/>
              </a:lnSpc>
              <a:buNone/>
            </a:pPr>
            <a:r>
              <a:rPr lang="fr-FR" sz="2400" i="0" dirty="0">
                <a:solidFill>
                  <a:srgbClr val="000000"/>
                </a:solidFill>
                <a:effectLst/>
                <a:latin typeface="ff2"/>
              </a:rPr>
              <a:t>Pour les keynésiens, le chômage est forcément involontaire. Le chômage est dû à une faiblesse de la demande effective et non pas à  une  rigidité  des  salaires.</a:t>
            </a:r>
          </a:p>
          <a:p>
            <a:pPr marL="0" indent="0" algn="just">
              <a:lnSpc>
                <a:spcPct val="150000"/>
              </a:lnSpc>
              <a:buNone/>
            </a:pPr>
            <a:endParaRPr lang="fr-FR" sz="2800" i="0" dirty="0">
              <a:solidFill>
                <a:srgbClr val="000000"/>
              </a:solidFill>
              <a:effectLst/>
              <a:latin typeface="ff2"/>
            </a:endParaRPr>
          </a:p>
          <a:p>
            <a:endParaRPr lang="fr-FR" dirty="0"/>
          </a:p>
        </p:txBody>
      </p:sp>
      <p:pic>
        <p:nvPicPr>
          <p:cNvPr id="4" name="Picture 4" descr="Chômage keynésien et équilibre de sous-emploi - Economie - Maxicours">
            <a:extLst>
              <a:ext uri="{FF2B5EF4-FFF2-40B4-BE49-F238E27FC236}">
                <a16:creationId xmlns:a16="http://schemas.microsoft.com/office/drawing/2014/main" id="{651396CD-4A85-CD8F-DC9D-7635453C1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341" y="2666999"/>
            <a:ext cx="9003323" cy="397998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8369300" y="5384800"/>
            <a:ext cx="3568700" cy="923330"/>
          </a:xfrm>
          <a:prstGeom prst="rect">
            <a:avLst/>
          </a:prstGeom>
          <a:solidFill>
            <a:srgbClr val="FFC000"/>
          </a:solidFill>
        </p:spPr>
        <p:txBody>
          <a:bodyPr wrap="square" rtlCol="0">
            <a:spAutoFit/>
          </a:bodyPr>
          <a:lstStyle/>
          <a:p>
            <a:r>
              <a:rPr lang="fr-FR" dirty="0" smtClean="0"/>
              <a:t>Les importations participent à la réduction de l’</a:t>
            </a:r>
            <a:r>
              <a:rPr lang="fr-FR" dirty="0"/>
              <a:t>e</a:t>
            </a:r>
            <a:r>
              <a:rPr lang="fr-FR" dirty="0" smtClean="0"/>
              <a:t>fficacité des politiques Etatiques.</a:t>
            </a:r>
            <a:endParaRPr lang="fr-FR" dirty="0"/>
          </a:p>
        </p:txBody>
      </p:sp>
    </p:spTree>
    <p:extLst>
      <p:ext uri="{BB962C8B-B14F-4D97-AF65-F5344CB8AC3E}">
        <p14:creationId xmlns:p14="http://schemas.microsoft.com/office/powerpoint/2010/main" val="106029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A137997-6F85-D3AB-C910-B0410D6153FA}"/>
              </a:ext>
            </a:extLst>
          </p:cNvPr>
          <p:cNvSpPr>
            <a:spLocks noGrp="1"/>
          </p:cNvSpPr>
          <p:nvPr>
            <p:ph idx="1"/>
          </p:nvPr>
        </p:nvSpPr>
        <p:spPr>
          <a:xfrm>
            <a:off x="314794" y="434715"/>
            <a:ext cx="11647358" cy="6220918"/>
          </a:xfrm>
        </p:spPr>
        <p:txBody>
          <a:bodyPr>
            <a:normAutofit/>
          </a:bodyPr>
          <a:lstStyle/>
          <a:p>
            <a:pPr marL="0" indent="0" algn="just">
              <a:buNone/>
            </a:pPr>
            <a:r>
              <a:rPr lang="fr-FR" sz="3200" b="1" dirty="0">
                <a:solidFill>
                  <a:srgbClr val="FFFF00"/>
                </a:solidFill>
                <a:effectLst>
                  <a:outerShdw blurRad="12700" dist="25400" dir="2700000" rotWithShape="0">
                    <a:srgbClr val="000000"/>
                  </a:outerShdw>
                </a:effectLst>
                <a:latin typeface="Cooper Black"/>
                <a:ea typeface="Cooper Black"/>
                <a:cs typeface="Cooper Black"/>
                <a:sym typeface="Cooper Black"/>
              </a:rPr>
              <a:t> </a:t>
            </a:r>
            <a:r>
              <a:rPr lang="fr-FR" sz="3200" b="1" dirty="0"/>
              <a:t>2. Les théories contemporaines du chômage</a:t>
            </a:r>
          </a:p>
          <a:p>
            <a:pPr marL="0" indent="0" algn="just">
              <a:buNone/>
            </a:pPr>
            <a:r>
              <a:rPr lang="fr-FR" sz="3200" b="0" dirty="0">
                <a:ea typeface="Cambria Math" panose="02040503050406030204" pitchFamily="18" charset="0"/>
              </a:rPr>
              <a:t>     A. </a:t>
            </a:r>
            <a:r>
              <a:rPr lang="fr-FR" sz="3200" b="0" u="sng" dirty="0">
                <a:ea typeface="Cambria Math" panose="02040503050406030204" pitchFamily="18" charset="0"/>
              </a:rPr>
              <a:t>La dualité du marché du travail</a:t>
            </a:r>
          </a:p>
          <a:p>
            <a:pPr algn="just">
              <a:buFont typeface="Wingdings" panose="05000000000000000000" pitchFamily="2" charset="2"/>
              <a:buChar char="Ø"/>
            </a:pPr>
            <a:r>
              <a:rPr lang="fr-FR" sz="3200" dirty="0" err="1">
                <a:solidFill>
                  <a:srgbClr val="C00000"/>
                </a:solidFill>
                <a:ea typeface="Cambria Math" panose="02040503050406030204" pitchFamily="18" charset="0"/>
              </a:rPr>
              <a:t>Piore</a:t>
            </a:r>
            <a:r>
              <a:rPr lang="fr-FR" sz="3200" dirty="0">
                <a:solidFill>
                  <a:srgbClr val="C00000"/>
                </a:solidFill>
                <a:ea typeface="Cambria Math" panose="02040503050406030204" pitchFamily="18" charset="0"/>
              </a:rPr>
              <a:t> et </a:t>
            </a:r>
            <a:r>
              <a:rPr lang="fr-FR" sz="3200" dirty="0" err="1">
                <a:solidFill>
                  <a:srgbClr val="C00000"/>
                </a:solidFill>
                <a:ea typeface="Cambria Math" panose="02040503050406030204" pitchFamily="18" charset="0"/>
              </a:rPr>
              <a:t>Doeringer</a:t>
            </a:r>
            <a:r>
              <a:rPr lang="fr-FR" sz="3200" dirty="0">
                <a:solidFill>
                  <a:srgbClr val="C00000"/>
                </a:solidFill>
                <a:ea typeface="Cambria Math" panose="02040503050406030204" pitchFamily="18" charset="0"/>
              </a:rPr>
              <a:t> </a:t>
            </a:r>
            <a:r>
              <a:rPr lang="fr-FR" sz="3200" dirty="0">
                <a:ea typeface="Cambria Math" panose="02040503050406030204" pitchFamily="18" charset="0"/>
              </a:rPr>
              <a:t>en 1971 expliquent le chômage par la dualité du marché du travail.</a:t>
            </a:r>
          </a:p>
          <a:p>
            <a:pPr marL="0" indent="0" algn="just">
              <a:buNone/>
            </a:pPr>
            <a:endParaRPr lang="fr-FR" sz="3200" dirty="0">
              <a:ea typeface="Cambria Math" panose="02040503050406030204" pitchFamily="18" charset="0"/>
            </a:endParaRPr>
          </a:p>
          <a:p>
            <a:pPr marL="0" indent="0" algn="just">
              <a:buNone/>
            </a:pPr>
            <a:endParaRPr lang="fr-FR" sz="3200" b="0" dirty="0">
              <a:ea typeface="Cambria Math" panose="02040503050406030204" pitchFamily="18" charset="0"/>
            </a:endParaRPr>
          </a:p>
          <a:p>
            <a:pPr marL="0" indent="0" algn="just">
              <a:buNone/>
            </a:pPr>
            <a:endParaRPr lang="fr-FR" sz="3200" b="0" dirty="0">
              <a:ea typeface="Cambria Math" panose="02040503050406030204" pitchFamily="18" charset="0"/>
            </a:endParaRPr>
          </a:p>
          <a:p>
            <a:pPr marL="0" indent="0" algn="just">
              <a:buNone/>
            </a:pPr>
            <a:endParaRPr lang="fr-FR" sz="3200" dirty="0"/>
          </a:p>
          <a:p>
            <a:pPr marL="0" indent="0" algn="just">
              <a:buNone/>
            </a:pPr>
            <a:endParaRPr lang="fr-FR" dirty="0"/>
          </a:p>
        </p:txBody>
      </p:sp>
      <p:graphicFrame>
        <p:nvGraphicFramePr>
          <p:cNvPr id="5" name="Tableau 5">
            <a:extLst>
              <a:ext uri="{FF2B5EF4-FFF2-40B4-BE49-F238E27FC236}">
                <a16:creationId xmlns:a16="http://schemas.microsoft.com/office/drawing/2014/main" id="{777DDBA1-180C-9AA9-0977-F6ACC3ECCCBF}"/>
              </a:ext>
            </a:extLst>
          </p:cNvPr>
          <p:cNvGraphicFramePr>
            <a:graphicFrameLocks noGrp="1"/>
          </p:cNvGraphicFramePr>
          <p:nvPr>
            <p:extLst>
              <p:ext uri="{D42A27DB-BD31-4B8C-83A1-F6EECF244321}">
                <p14:modId xmlns:p14="http://schemas.microsoft.com/office/powerpoint/2010/main" val="3735435623"/>
              </p:ext>
            </p:extLst>
          </p:nvPr>
        </p:nvGraphicFramePr>
        <p:xfrm>
          <a:off x="834606" y="2407920"/>
          <a:ext cx="11127546" cy="4050743"/>
        </p:xfrm>
        <a:graphic>
          <a:graphicData uri="http://schemas.openxmlformats.org/drawingml/2006/table">
            <a:tbl>
              <a:tblPr firstRow="1" bandRow="1">
                <a:tableStyleId>{5C22544A-7EE6-4342-B048-85BDC9FD1C3A}</a:tableStyleId>
              </a:tblPr>
              <a:tblGrid>
                <a:gridCol w="5563773">
                  <a:extLst>
                    <a:ext uri="{9D8B030D-6E8A-4147-A177-3AD203B41FA5}">
                      <a16:colId xmlns:a16="http://schemas.microsoft.com/office/drawing/2014/main" val="2756345884"/>
                    </a:ext>
                  </a:extLst>
                </a:gridCol>
                <a:gridCol w="5563773">
                  <a:extLst>
                    <a:ext uri="{9D8B030D-6E8A-4147-A177-3AD203B41FA5}">
                      <a16:colId xmlns:a16="http://schemas.microsoft.com/office/drawing/2014/main" val="323916360"/>
                    </a:ext>
                  </a:extLst>
                </a:gridCol>
              </a:tblGrid>
              <a:tr h="467543">
                <a:tc>
                  <a:txBody>
                    <a:bodyPr/>
                    <a:lstStyle/>
                    <a:p>
                      <a:r>
                        <a:rPr lang="fr-FR" sz="2700" dirty="0"/>
                        <a:t>Marché primaire</a:t>
                      </a:r>
                    </a:p>
                  </a:txBody>
                  <a:tcPr/>
                </a:tc>
                <a:tc>
                  <a:txBody>
                    <a:bodyPr/>
                    <a:lstStyle/>
                    <a:p>
                      <a:r>
                        <a:rPr lang="fr-FR" sz="2700" dirty="0"/>
                        <a:t>Marché secondaire</a:t>
                      </a:r>
                    </a:p>
                  </a:txBody>
                  <a:tcPr/>
                </a:tc>
                <a:extLst>
                  <a:ext uri="{0D108BD9-81ED-4DB2-BD59-A6C34878D82A}">
                    <a16:rowId xmlns:a16="http://schemas.microsoft.com/office/drawing/2014/main" val="25996565"/>
                  </a:ext>
                </a:extLst>
              </a:tr>
              <a:tr h="3547823">
                <a:tc>
                  <a:txBody>
                    <a:bodyPr/>
                    <a:lstStyle/>
                    <a:p>
                      <a:pPr marL="285750" indent="-285750" algn="just">
                        <a:buFont typeface="Wingdings" panose="05000000000000000000" pitchFamily="2" charset="2"/>
                        <a:buChar char="§"/>
                      </a:pPr>
                      <a:r>
                        <a:rPr lang="fr-FR" sz="2700" dirty="0"/>
                        <a:t>les salaires sont élevés ;</a:t>
                      </a:r>
                    </a:p>
                    <a:p>
                      <a:pPr marL="285750" indent="-285750" algn="just">
                        <a:buFont typeface="Arial" panose="020B0604020202020204" pitchFamily="34" charset="0"/>
                        <a:buChar char="•"/>
                      </a:pPr>
                      <a:r>
                        <a:rPr lang="fr-FR" sz="2700" dirty="0"/>
                        <a:t> les travailleurs qualifiés ;</a:t>
                      </a:r>
                    </a:p>
                    <a:p>
                      <a:pPr marL="285750" indent="-285750" algn="just">
                        <a:buFont typeface="Arial" panose="020B0604020202020204" pitchFamily="34" charset="0"/>
                        <a:buChar char="•"/>
                      </a:pPr>
                      <a:r>
                        <a:rPr lang="fr-FR" sz="2700" dirty="0"/>
                        <a:t> ils bénéficient des avantages sociaux ;</a:t>
                      </a:r>
                    </a:p>
                    <a:p>
                      <a:pPr marL="285750" indent="-285750" algn="just">
                        <a:buFont typeface="Arial" panose="020B0604020202020204" pitchFamily="34" charset="0"/>
                        <a:buChar char="•"/>
                      </a:pPr>
                      <a:r>
                        <a:rPr lang="fr-FR" sz="2700" dirty="0"/>
                        <a:t> ils ont la garantie d’emploi et de stabilité professionnelle</a:t>
                      </a:r>
                    </a:p>
                  </a:txBody>
                  <a:tcPr/>
                </a:tc>
                <a:tc>
                  <a:txBody>
                    <a:bodyPr/>
                    <a:lstStyle/>
                    <a:p>
                      <a:pPr marL="285750" indent="-285750" algn="just">
                        <a:buFont typeface="Arial" panose="020B0604020202020204" pitchFamily="34" charset="0"/>
                        <a:buChar char="•"/>
                      </a:pPr>
                      <a:r>
                        <a:rPr lang="fr-FR" sz="2700" dirty="0"/>
                        <a:t>les salaires sont soumis à une rude concurrence ;</a:t>
                      </a:r>
                    </a:p>
                    <a:p>
                      <a:pPr marL="285750" indent="-285750" algn="just">
                        <a:buFont typeface="Arial" panose="020B0604020202020204" pitchFamily="34" charset="0"/>
                        <a:buChar char="•"/>
                      </a:pPr>
                      <a:r>
                        <a:rPr lang="fr-FR" sz="2700" dirty="0"/>
                        <a:t> es travailleurs sont souvent peu qualifiés ;</a:t>
                      </a:r>
                    </a:p>
                    <a:p>
                      <a:pPr marL="285750" indent="-285750" algn="just">
                        <a:buFont typeface="Arial" panose="020B0604020202020204" pitchFamily="34" charset="0"/>
                        <a:buChar char="•"/>
                      </a:pPr>
                      <a:r>
                        <a:rPr lang="fr-FR" sz="2700" dirty="0"/>
                        <a:t> ls sont obligés d’accepter des contrats atypiques ; </a:t>
                      </a:r>
                    </a:p>
                    <a:p>
                      <a:pPr marL="285750" indent="-285750" algn="just">
                        <a:buFont typeface="Arial" panose="020B0604020202020204" pitchFamily="34" charset="0"/>
                        <a:buChar char="•"/>
                      </a:pPr>
                      <a:r>
                        <a:rPr lang="fr-FR" sz="2700" dirty="0"/>
                        <a:t> ls ont des conditions précaires. (temps partiel, CDD, intérim, SMIC).</a:t>
                      </a:r>
                    </a:p>
                  </a:txBody>
                  <a:tcPr/>
                </a:tc>
                <a:extLst>
                  <a:ext uri="{0D108BD9-81ED-4DB2-BD59-A6C34878D82A}">
                    <a16:rowId xmlns:a16="http://schemas.microsoft.com/office/drawing/2014/main" val="3352162857"/>
                  </a:ext>
                </a:extLst>
              </a:tr>
            </a:tbl>
          </a:graphicData>
        </a:graphic>
      </p:graphicFrame>
    </p:spTree>
    <p:extLst>
      <p:ext uri="{BB962C8B-B14F-4D97-AF65-F5344CB8AC3E}">
        <p14:creationId xmlns:p14="http://schemas.microsoft.com/office/powerpoint/2010/main" val="2688929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0BDA15C4-BCA7-B4D3-C7EA-2525589A0C91}"/>
              </a:ext>
            </a:extLst>
          </p:cNvPr>
          <p:cNvSpPr>
            <a:spLocks noGrp="1"/>
          </p:cNvSpPr>
          <p:nvPr>
            <p:ph idx="1"/>
          </p:nvPr>
        </p:nvSpPr>
        <p:spPr>
          <a:xfrm>
            <a:off x="838200" y="1069848"/>
            <a:ext cx="10515600" cy="5107115"/>
          </a:xfrm>
        </p:spPr>
        <p:txBody>
          <a:bodyPr>
            <a:normAutofit lnSpcReduction="10000"/>
          </a:bodyPr>
          <a:lstStyle/>
          <a:p>
            <a:pPr marL="0" indent="0" algn="just">
              <a:lnSpc>
                <a:spcPct val="150000"/>
              </a:lnSpc>
              <a:buNone/>
            </a:pPr>
            <a:r>
              <a:rPr lang="fr-FR" dirty="0"/>
              <a:t>Selon cette thèse, le chômage résulte de la rigidité des salaires perçus par  les  salariés  du  marché  primaire  qui  dissuade  l’entreprise  à  offrir davantage  d’offres  d’emploi.  En  effet,  les  entreprises  fixent  une  offre d’emploi à un niveau inférieur à la demande du marché ce qui provoque une persistance du chômage</a:t>
            </a:r>
            <a:r>
              <a:rPr lang="fr-FR" sz="2400" dirty="0"/>
              <a:t>.</a:t>
            </a:r>
          </a:p>
          <a:p>
            <a:pPr algn="just">
              <a:lnSpc>
                <a:spcPct val="150000"/>
              </a:lnSpc>
              <a:buFont typeface="Wingdings" panose="05000000000000000000" pitchFamily="2" charset="2"/>
              <a:buChar char="Ø"/>
            </a:pPr>
            <a:r>
              <a:rPr lang="fr-FR" dirty="0" err="1"/>
              <a:t>Assar</a:t>
            </a:r>
            <a:r>
              <a:rPr lang="fr-FR" dirty="0"/>
              <a:t> </a:t>
            </a:r>
            <a:r>
              <a:rPr lang="fr-FR" dirty="0" err="1"/>
              <a:t>Lindbecket</a:t>
            </a:r>
            <a:r>
              <a:rPr lang="fr-FR" dirty="0"/>
              <a:t> Denis </a:t>
            </a:r>
            <a:r>
              <a:rPr lang="fr-FR" dirty="0" err="1"/>
              <a:t>Snower</a:t>
            </a:r>
            <a:r>
              <a:rPr lang="fr-FR" dirty="0"/>
              <a:t> au milieu des années 80 expliquent la dualité du marché du travail en opposant deux blocs du marché du travail: les </a:t>
            </a:r>
            <a:r>
              <a:rPr lang="fr-FR" b="1" dirty="0" err="1"/>
              <a:t>insiders</a:t>
            </a:r>
            <a:r>
              <a:rPr lang="fr-FR" dirty="0"/>
              <a:t> et les </a:t>
            </a:r>
            <a:r>
              <a:rPr lang="fr-FR" b="1" dirty="0"/>
              <a:t>outsiders.</a:t>
            </a:r>
          </a:p>
          <a:p>
            <a:pPr marL="0" indent="0" algn="just">
              <a:lnSpc>
                <a:spcPct val="150000"/>
              </a:lnSpc>
              <a:buNone/>
            </a:pPr>
            <a:endParaRPr lang="fr-FR" sz="2400" dirty="0"/>
          </a:p>
        </p:txBody>
      </p:sp>
    </p:spTree>
    <p:extLst>
      <p:ext uri="{BB962C8B-B14F-4D97-AF65-F5344CB8AC3E}">
        <p14:creationId xmlns:p14="http://schemas.microsoft.com/office/powerpoint/2010/main" val="4281974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0BDA15C4-BCA7-B4D3-C7EA-2525589A0C91}"/>
              </a:ext>
            </a:extLst>
          </p:cNvPr>
          <p:cNvSpPr>
            <a:spLocks noGrp="1"/>
          </p:cNvSpPr>
          <p:nvPr>
            <p:ph idx="1"/>
          </p:nvPr>
        </p:nvSpPr>
        <p:spPr>
          <a:xfrm>
            <a:off x="295422" y="225084"/>
            <a:ext cx="11704320" cy="6564132"/>
          </a:xfrm>
        </p:spPr>
        <p:txBody>
          <a:bodyPr>
            <a:normAutofit/>
          </a:bodyPr>
          <a:lstStyle/>
          <a:p>
            <a:pPr algn="just">
              <a:lnSpc>
                <a:spcPct val="150000"/>
              </a:lnSpc>
              <a:buFont typeface="Wingdings" panose="05000000000000000000" pitchFamily="2" charset="2"/>
              <a:buChar char="Ø"/>
            </a:pPr>
            <a:r>
              <a:rPr lang="fr-FR" sz="2400" dirty="0" err="1"/>
              <a:t>Assar</a:t>
            </a:r>
            <a:r>
              <a:rPr lang="fr-FR" sz="2400" dirty="0"/>
              <a:t> </a:t>
            </a:r>
            <a:r>
              <a:rPr lang="fr-FR" sz="2400" dirty="0" err="1"/>
              <a:t>Lindbecket</a:t>
            </a:r>
            <a:r>
              <a:rPr lang="fr-FR" sz="2400" dirty="0"/>
              <a:t> Denis </a:t>
            </a:r>
            <a:r>
              <a:rPr lang="fr-FR" sz="2400" dirty="0" err="1"/>
              <a:t>Snower</a:t>
            </a:r>
            <a:r>
              <a:rPr lang="fr-FR" sz="2400" dirty="0"/>
              <a:t> au milieu des années 80 expliquent la dualité du marché du travail en opposant deux blocs du marché du travail: les </a:t>
            </a:r>
            <a:r>
              <a:rPr lang="fr-FR" sz="2400" b="1" dirty="0" err="1"/>
              <a:t>insiders</a:t>
            </a:r>
            <a:r>
              <a:rPr lang="fr-FR" sz="2400" dirty="0"/>
              <a:t> et les </a:t>
            </a:r>
            <a:r>
              <a:rPr lang="fr-FR" sz="2400" b="1" dirty="0"/>
              <a:t>outsiders.</a:t>
            </a:r>
          </a:p>
          <a:p>
            <a:pPr marL="0" indent="0" algn="just">
              <a:lnSpc>
                <a:spcPct val="150000"/>
              </a:lnSpc>
              <a:buNone/>
            </a:pPr>
            <a:endParaRPr lang="fr-FR" b="1" dirty="0"/>
          </a:p>
          <a:p>
            <a:pPr marL="0" indent="0" algn="just">
              <a:lnSpc>
                <a:spcPct val="150000"/>
              </a:lnSpc>
              <a:buNone/>
            </a:pPr>
            <a:endParaRPr lang="fr-FR" sz="2400" dirty="0"/>
          </a:p>
        </p:txBody>
      </p:sp>
      <p:graphicFrame>
        <p:nvGraphicFramePr>
          <p:cNvPr id="2" name="Tableau 2">
            <a:extLst>
              <a:ext uri="{FF2B5EF4-FFF2-40B4-BE49-F238E27FC236}">
                <a16:creationId xmlns:a16="http://schemas.microsoft.com/office/drawing/2014/main" id="{96A08F29-0FB9-D823-9773-F036B324EBED}"/>
              </a:ext>
            </a:extLst>
          </p:cNvPr>
          <p:cNvGraphicFramePr>
            <a:graphicFrameLocks noGrp="1"/>
          </p:cNvGraphicFramePr>
          <p:nvPr>
            <p:extLst>
              <p:ext uri="{D42A27DB-BD31-4B8C-83A1-F6EECF244321}">
                <p14:modId xmlns:p14="http://schemas.microsoft.com/office/powerpoint/2010/main" val="1121198456"/>
              </p:ext>
            </p:extLst>
          </p:nvPr>
        </p:nvGraphicFramePr>
        <p:xfrm>
          <a:off x="1308296" y="1563726"/>
          <a:ext cx="9067604" cy="5309896"/>
        </p:xfrm>
        <a:graphic>
          <a:graphicData uri="http://schemas.openxmlformats.org/drawingml/2006/table">
            <a:tbl>
              <a:tblPr firstRow="1" bandRow="1">
                <a:tableStyleId>{5C22544A-7EE6-4342-B048-85BDC9FD1C3A}</a:tableStyleId>
              </a:tblPr>
              <a:tblGrid>
                <a:gridCol w="4533802">
                  <a:extLst>
                    <a:ext uri="{9D8B030D-6E8A-4147-A177-3AD203B41FA5}">
                      <a16:colId xmlns:a16="http://schemas.microsoft.com/office/drawing/2014/main" val="2829623873"/>
                    </a:ext>
                  </a:extLst>
                </a:gridCol>
                <a:gridCol w="4533802">
                  <a:extLst>
                    <a:ext uri="{9D8B030D-6E8A-4147-A177-3AD203B41FA5}">
                      <a16:colId xmlns:a16="http://schemas.microsoft.com/office/drawing/2014/main" val="3045735318"/>
                    </a:ext>
                  </a:extLst>
                </a:gridCol>
              </a:tblGrid>
              <a:tr h="463576">
                <a:tc>
                  <a:txBody>
                    <a:bodyPr/>
                    <a:lstStyle/>
                    <a:p>
                      <a:r>
                        <a:rPr lang="fr-FR" sz="2400" dirty="0"/>
                        <a:t>Le marché des </a:t>
                      </a:r>
                      <a:r>
                        <a:rPr lang="fr-FR" sz="2400" dirty="0" err="1"/>
                        <a:t>insiders</a:t>
                      </a:r>
                      <a:endParaRPr lang="fr-FR" sz="2400" dirty="0"/>
                    </a:p>
                  </a:txBody>
                  <a:tcPr/>
                </a:tc>
                <a:tc>
                  <a:txBody>
                    <a:bodyPr/>
                    <a:lstStyle/>
                    <a:p>
                      <a:r>
                        <a:rPr lang="fr-FR" sz="2400" dirty="0"/>
                        <a:t>Le marché des outsiders</a:t>
                      </a:r>
                    </a:p>
                  </a:txBody>
                  <a:tcPr/>
                </a:tc>
                <a:extLst>
                  <a:ext uri="{0D108BD9-81ED-4DB2-BD59-A6C34878D82A}">
                    <a16:rowId xmlns:a16="http://schemas.microsoft.com/office/drawing/2014/main" val="1012249276"/>
                  </a:ext>
                </a:extLst>
              </a:tr>
              <a:tr h="3543503">
                <a:tc>
                  <a:txBody>
                    <a:bodyPr/>
                    <a:lstStyle/>
                    <a:p>
                      <a:pPr marL="285750" indent="-285750">
                        <a:buFont typeface="Wingdings" panose="05000000000000000000" pitchFamily="2" charset="2"/>
                        <a:buChar char="§"/>
                      </a:pPr>
                      <a:r>
                        <a:rPr lang="fr-FR" sz="2400" b="0" i="0" kern="1200" dirty="0">
                          <a:solidFill>
                            <a:schemeClr val="dk1"/>
                          </a:solidFill>
                          <a:effectLst/>
                          <a:latin typeface="+mn-lt"/>
                          <a:ea typeface="+mn-ea"/>
                          <a:cs typeface="+mn-cs"/>
                        </a:rPr>
                        <a:t>Les </a:t>
                      </a:r>
                      <a:r>
                        <a:rPr lang="fr-FR" sz="2400" b="0" i="0" kern="1200" dirty="0" err="1">
                          <a:solidFill>
                            <a:schemeClr val="dk1"/>
                          </a:solidFill>
                          <a:effectLst/>
                          <a:latin typeface="+mn-lt"/>
                          <a:ea typeface="+mn-ea"/>
                          <a:cs typeface="+mn-cs"/>
                        </a:rPr>
                        <a:t>insiders</a:t>
                      </a:r>
                      <a:r>
                        <a:rPr lang="fr-FR" sz="2400" b="0" i="0" kern="1200" dirty="0">
                          <a:solidFill>
                            <a:schemeClr val="dk1"/>
                          </a:solidFill>
                          <a:effectLst/>
                          <a:latin typeface="+mn-lt"/>
                          <a:ea typeface="+mn-ea"/>
                          <a:cs typeface="+mn-cs"/>
                        </a:rPr>
                        <a:t> occupent des emplois et des salaires</a:t>
                      </a:r>
                    </a:p>
                    <a:p>
                      <a:r>
                        <a:rPr lang="fr-FR" sz="2400" b="0" i="0" kern="1200" dirty="0">
                          <a:solidFill>
                            <a:schemeClr val="dk1"/>
                          </a:solidFill>
                          <a:effectLst/>
                          <a:latin typeface="+mn-lt"/>
                          <a:ea typeface="+mn-ea"/>
                          <a:cs typeface="+mn-cs"/>
                        </a:rPr>
                        <a:t>stables.</a:t>
                      </a:r>
                    </a:p>
                    <a:p>
                      <a:pPr marL="285750" indent="-285750">
                        <a:buFont typeface="Wingdings" panose="05000000000000000000" pitchFamily="2" charset="2"/>
                        <a:buChar char="§"/>
                      </a:pPr>
                      <a:r>
                        <a:rPr lang="fr-FR" sz="2400" b="0" i="0" kern="1200" dirty="0">
                          <a:solidFill>
                            <a:schemeClr val="dk1"/>
                          </a:solidFill>
                          <a:effectLst/>
                          <a:latin typeface="+mn-lt"/>
                          <a:ea typeface="+mn-ea"/>
                          <a:cs typeface="+mn-cs"/>
                        </a:rPr>
                        <a:t>Ils sont attentifs à leurs privilèges.</a:t>
                      </a:r>
                    </a:p>
                    <a:p>
                      <a:pPr marL="285750" indent="-285750">
                        <a:buFont typeface="Wingdings" panose="05000000000000000000" pitchFamily="2" charset="2"/>
                        <a:buChar char="§"/>
                      </a:pPr>
                      <a:r>
                        <a:rPr lang="fr-FR" sz="2400" b="0" i="0" kern="1200" dirty="0">
                          <a:solidFill>
                            <a:schemeClr val="dk1"/>
                          </a:solidFill>
                          <a:effectLst/>
                          <a:latin typeface="+mn-lt"/>
                          <a:ea typeface="+mn-ea"/>
                          <a:cs typeface="+mn-cs"/>
                        </a:rPr>
                        <a:t>Leurs objectifs sont de négocier des salaires plus</a:t>
                      </a:r>
                    </a:p>
                    <a:p>
                      <a:r>
                        <a:rPr lang="fr-FR" sz="2400" b="0" i="0" kern="1200" dirty="0">
                          <a:solidFill>
                            <a:schemeClr val="dk1"/>
                          </a:solidFill>
                          <a:effectLst/>
                          <a:latin typeface="+mn-lt"/>
                          <a:ea typeface="+mn-ea"/>
                          <a:cs typeface="+mn-cs"/>
                        </a:rPr>
                        <a:t>élevés.</a:t>
                      </a:r>
                    </a:p>
                    <a:p>
                      <a:pPr marL="285750" indent="-285750">
                        <a:buFont typeface="Wingdings" panose="05000000000000000000" pitchFamily="2" charset="2"/>
                        <a:buChar char="§"/>
                      </a:pPr>
                      <a:r>
                        <a:rPr lang="fr-FR" sz="2400" b="0" i="0" kern="1200" dirty="0">
                          <a:solidFill>
                            <a:schemeClr val="dk1"/>
                          </a:solidFill>
                          <a:effectLst/>
                          <a:latin typeface="+mn-lt"/>
                          <a:ea typeface="+mn-ea"/>
                          <a:cs typeface="+mn-cs"/>
                        </a:rPr>
                        <a:t>Leurs syndicats sont puissants et avancent que les</a:t>
                      </a:r>
                    </a:p>
                    <a:p>
                      <a:r>
                        <a:rPr lang="fr-FR" sz="2400" b="0" i="0" kern="1200" dirty="0">
                          <a:solidFill>
                            <a:schemeClr val="dk1"/>
                          </a:solidFill>
                          <a:effectLst/>
                          <a:latin typeface="+mn-lt"/>
                          <a:ea typeface="+mn-ea"/>
                          <a:cs typeface="+mn-cs"/>
                        </a:rPr>
                        <a:t>salaires sont un outil de fidélisation.</a:t>
                      </a:r>
                    </a:p>
                    <a:p>
                      <a:endParaRPr lang="fr-FR" sz="2400" dirty="0"/>
                    </a:p>
                  </a:txBody>
                  <a:tcPr/>
                </a:tc>
                <a:tc>
                  <a:txBody>
                    <a:bodyPr/>
                    <a:lstStyle/>
                    <a:p>
                      <a:pPr marL="285750" indent="-285750">
                        <a:buFont typeface="Wingdings" panose="05000000000000000000" pitchFamily="2" charset="2"/>
                        <a:buChar char="§"/>
                      </a:pPr>
                      <a:r>
                        <a:rPr lang="fr-FR" sz="2400" b="0" i="0" kern="1200" dirty="0">
                          <a:solidFill>
                            <a:schemeClr val="dk1"/>
                          </a:solidFill>
                          <a:effectLst/>
                          <a:latin typeface="+mn-lt"/>
                          <a:ea typeface="+mn-ea"/>
                          <a:cs typeface="+mn-cs"/>
                        </a:rPr>
                        <a:t>Les outsiders se trouvent de facto exclus de ces</a:t>
                      </a:r>
                    </a:p>
                    <a:p>
                      <a:r>
                        <a:rPr lang="fr-FR" sz="2400" b="0" i="0" kern="1200" dirty="0">
                          <a:solidFill>
                            <a:schemeClr val="dk1"/>
                          </a:solidFill>
                          <a:effectLst/>
                          <a:latin typeface="+mn-lt"/>
                          <a:ea typeface="+mn-ea"/>
                          <a:cs typeface="+mn-cs"/>
                        </a:rPr>
                        <a:t>avantages.</a:t>
                      </a:r>
                    </a:p>
                    <a:p>
                      <a:pPr marL="285750" indent="-285750">
                        <a:buFont typeface="Wingdings" panose="05000000000000000000" pitchFamily="2" charset="2"/>
                        <a:buChar char="§"/>
                      </a:pPr>
                      <a:r>
                        <a:rPr lang="fr-FR" sz="2400" b="0" i="0" kern="1200" dirty="0">
                          <a:solidFill>
                            <a:schemeClr val="dk1"/>
                          </a:solidFill>
                          <a:effectLst/>
                          <a:latin typeface="+mn-lt"/>
                          <a:ea typeface="+mn-ea"/>
                          <a:cs typeface="+mn-cs"/>
                        </a:rPr>
                        <a:t>Ils n’ont rien à négocier et personne pour le faire.</a:t>
                      </a:r>
                    </a:p>
                    <a:p>
                      <a:pPr marL="285750" indent="-285750">
                        <a:buFont typeface="Wingdings" panose="05000000000000000000" pitchFamily="2" charset="2"/>
                        <a:buChar char="§"/>
                      </a:pPr>
                      <a:r>
                        <a:rPr lang="fr-FR" sz="2400" b="0" i="0" kern="1200" dirty="0">
                          <a:solidFill>
                            <a:schemeClr val="dk1"/>
                          </a:solidFill>
                          <a:effectLst/>
                          <a:latin typeface="+mn-lt"/>
                          <a:ea typeface="+mn-ea"/>
                          <a:cs typeface="+mn-cs"/>
                        </a:rPr>
                        <a:t>Ils sont disposés à accepter un salaire minimum, dit</a:t>
                      </a:r>
                    </a:p>
                    <a:p>
                      <a:r>
                        <a:rPr lang="fr-FR" sz="2400" b="0" i="0" kern="1200" dirty="0">
                          <a:solidFill>
                            <a:schemeClr val="dk1"/>
                          </a:solidFill>
                          <a:effectLst/>
                          <a:latin typeface="+mn-lt"/>
                          <a:ea typeface="+mn-ea"/>
                          <a:cs typeface="+mn-cs"/>
                        </a:rPr>
                        <a:t>salaire de réservation.</a:t>
                      </a:r>
                    </a:p>
                    <a:p>
                      <a:pPr marL="285750" indent="-285750">
                        <a:buFont typeface="Wingdings" panose="05000000000000000000" pitchFamily="2" charset="2"/>
                        <a:buChar char="§"/>
                      </a:pPr>
                      <a:r>
                        <a:rPr lang="fr-FR" sz="2400" b="0" i="0" kern="1200" dirty="0">
                          <a:solidFill>
                            <a:schemeClr val="dk1"/>
                          </a:solidFill>
                          <a:effectLst/>
                          <a:latin typeface="+mn-lt"/>
                          <a:ea typeface="+mn-ea"/>
                          <a:cs typeface="+mn-cs"/>
                        </a:rPr>
                        <a:t>Ce salaire est inférieur aux salaires réels des </a:t>
                      </a:r>
                      <a:r>
                        <a:rPr lang="fr-FR" sz="2400" b="0" i="0" kern="1200" dirty="0" err="1">
                          <a:solidFill>
                            <a:schemeClr val="dk1"/>
                          </a:solidFill>
                          <a:effectLst/>
                          <a:latin typeface="+mn-lt"/>
                          <a:ea typeface="+mn-ea"/>
                          <a:cs typeface="+mn-cs"/>
                        </a:rPr>
                        <a:t>insiders</a:t>
                      </a:r>
                      <a:endParaRPr lang="fr-FR" sz="2400" b="0" i="0" kern="1200" dirty="0">
                        <a:solidFill>
                          <a:schemeClr val="dk1"/>
                        </a:solidFill>
                        <a:effectLst/>
                        <a:latin typeface="+mn-lt"/>
                        <a:ea typeface="+mn-ea"/>
                        <a:cs typeface="+mn-cs"/>
                      </a:endParaRPr>
                    </a:p>
                    <a:p>
                      <a:endParaRPr lang="fr-FR" sz="2400" dirty="0"/>
                    </a:p>
                  </a:txBody>
                  <a:tcPr/>
                </a:tc>
                <a:extLst>
                  <a:ext uri="{0D108BD9-81ED-4DB2-BD59-A6C34878D82A}">
                    <a16:rowId xmlns:a16="http://schemas.microsoft.com/office/drawing/2014/main" val="1639666407"/>
                  </a:ext>
                </a:extLst>
              </a:tr>
            </a:tbl>
          </a:graphicData>
        </a:graphic>
      </p:graphicFrame>
      <p:sp>
        <p:nvSpPr>
          <p:cNvPr id="3" name="ZoneTexte 2"/>
          <p:cNvSpPr txBox="1"/>
          <p:nvPr/>
        </p:nvSpPr>
        <p:spPr>
          <a:xfrm>
            <a:off x="10477500" y="1563726"/>
            <a:ext cx="1522242" cy="2308324"/>
          </a:xfrm>
          <a:prstGeom prst="rect">
            <a:avLst/>
          </a:prstGeom>
          <a:solidFill>
            <a:srgbClr val="FFC000"/>
          </a:solidFill>
        </p:spPr>
        <p:txBody>
          <a:bodyPr wrap="square" rtlCol="0">
            <a:spAutoFit/>
          </a:bodyPr>
          <a:lstStyle/>
          <a:p>
            <a:r>
              <a:rPr lang="fr-FR" dirty="0" smtClean="0"/>
              <a:t>SALAIRE DE RESERVATION: salaire à partir duquel le travail l’employeur accepte l’emploi.</a:t>
            </a:r>
            <a:endParaRPr lang="fr-FR" dirty="0"/>
          </a:p>
        </p:txBody>
      </p:sp>
    </p:spTree>
    <p:extLst>
      <p:ext uri="{BB962C8B-B14F-4D97-AF65-F5344CB8AC3E}">
        <p14:creationId xmlns:p14="http://schemas.microsoft.com/office/powerpoint/2010/main" val="3042799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0BDA15C4-BCA7-B4D3-C7EA-2525589A0C91}"/>
              </a:ext>
            </a:extLst>
          </p:cNvPr>
          <p:cNvSpPr>
            <a:spLocks noGrp="1"/>
          </p:cNvSpPr>
          <p:nvPr>
            <p:ph idx="1"/>
          </p:nvPr>
        </p:nvSpPr>
        <p:spPr>
          <a:xfrm>
            <a:off x="374904" y="466344"/>
            <a:ext cx="10978896" cy="5934456"/>
          </a:xfrm>
        </p:spPr>
        <p:txBody>
          <a:bodyPr>
            <a:normAutofit fontScale="92500" lnSpcReduction="20000"/>
          </a:bodyPr>
          <a:lstStyle/>
          <a:p>
            <a:pPr marL="0" indent="0">
              <a:buNone/>
            </a:pPr>
            <a:r>
              <a:rPr lang="fr-FR" sz="2400" b="1" dirty="0"/>
              <a:t>B. Théorie du salaire d’efficience</a:t>
            </a:r>
          </a:p>
          <a:p>
            <a:pPr marL="0" indent="0" algn="just">
              <a:lnSpc>
                <a:spcPct val="150000"/>
              </a:lnSpc>
              <a:buNone/>
            </a:pPr>
            <a:r>
              <a:rPr lang="fr-FR" sz="2600" dirty="0"/>
              <a:t>Harvey </a:t>
            </a:r>
            <a:r>
              <a:rPr lang="fr-FR" sz="2600" dirty="0" err="1"/>
              <a:t>Leibenstein</a:t>
            </a:r>
            <a:r>
              <a:rPr lang="fr-FR" sz="2600" dirty="0"/>
              <a:t> remet en cause la théorie du salaire d’équilibre avancée des néoclassiques en avançant la </a:t>
            </a:r>
            <a:r>
              <a:rPr lang="fr-FR" sz="2600" dirty="0">
                <a:solidFill>
                  <a:srgbClr val="C00000"/>
                </a:solidFill>
              </a:rPr>
              <a:t>théorie du salaire d’efficience</a:t>
            </a:r>
            <a:r>
              <a:rPr lang="fr-FR" sz="2600" dirty="0"/>
              <a:t>. </a:t>
            </a:r>
          </a:p>
          <a:p>
            <a:pPr marL="0" indent="0" algn="just">
              <a:lnSpc>
                <a:spcPct val="150000"/>
              </a:lnSpc>
              <a:buNone/>
            </a:pPr>
            <a:r>
              <a:rPr lang="fr-FR" sz="2600" dirty="0"/>
              <a:t>Le salaire d’efficience est celui qui est supérieur au prix du marché et de la concurrence pour attirer les salariés les plus qualifiés et les plus </a:t>
            </a:r>
            <a:r>
              <a:rPr lang="fr-FR" sz="2600" dirty="0" smtClean="0"/>
              <a:t>productifs. </a:t>
            </a:r>
            <a:r>
              <a:rPr lang="fr-FR" sz="2600" dirty="0" smtClean="0">
                <a:solidFill>
                  <a:srgbClr val="C00000"/>
                </a:solidFill>
              </a:rPr>
              <a:t>C’est du fait de l’asymétrie qui caractérise l’employeur et l’employé qui pose 2 </a:t>
            </a:r>
            <a:r>
              <a:rPr lang="fr-FR" sz="2600" dirty="0" err="1" smtClean="0">
                <a:solidFill>
                  <a:srgbClr val="C00000"/>
                </a:solidFill>
              </a:rPr>
              <a:t>problémes</a:t>
            </a:r>
            <a:r>
              <a:rPr lang="fr-FR" sz="2600" dirty="0" smtClean="0">
                <a:solidFill>
                  <a:srgbClr val="C00000"/>
                </a:solidFill>
              </a:rPr>
              <a:t> sélection adversaire(avant le contrat) et l’aléa moral (après le contrat).</a:t>
            </a:r>
            <a:endParaRPr lang="fr-FR" sz="2600" dirty="0">
              <a:solidFill>
                <a:srgbClr val="C00000"/>
              </a:solidFill>
            </a:endParaRPr>
          </a:p>
          <a:p>
            <a:pPr marL="0" indent="0" algn="just">
              <a:lnSpc>
                <a:spcPct val="150000"/>
              </a:lnSpc>
              <a:buNone/>
            </a:pPr>
            <a:r>
              <a:rPr lang="fr-FR" sz="2600" dirty="0"/>
              <a:t>Le salaire d’efficience permet de résoudre 2 problématiques:</a:t>
            </a:r>
          </a:p>
          <a:p>
            <a:pPr algn="just">
              <a:lnSpc>
                <a:spcPct val="150000"/>
              </a:lnSpc>
              <a:buFont typeface="Wingdings" panose="05000000000000000000" pitchFamily="2" charset="2"/>
              <a:buChar char="v"/>
            </a:pPr>
            <a:r>
              <a:rPr lang="fr-FR" sz="2600" dirty="0">
                <a:solidFill>
                  <a:srgbClr val="C00000"/>
                </a:solidFill>
              </a:rPr>
              <a:t>Eviter la rotation des travailleurs qui peut être couteuse pour l’employeur;</a:t>
            </a:r>
          </a:p>
          <a:p>
            <a:pPr algn="just">
              <a:lnSpc>
                <a:spcPct val="150000"/>
              </a:lnSpc>
              <a:buFont typeface="Wingdings" panose="05000000000000000000" pitchFamily="2" charset="2"/>
              <a:buChar char="v"/>
            </a:pPr>
            <a:r>
              <a:rPr lang="fr-FR" sz="2600" dirty="0">
                <a:solidFill>
                  <a:srgbClr val="C00000"/>
                </a:solidFill>
              </a:rPr>
              <a:t>Minimiser les effets </a:t>
            </a:r>
            <a:r>
              <a:rPr lang="fr-FR" sz="2600" dirty="0"/>
              <a:t>de l’asymétrie de l’information entre travailleur et employé (</a:t>
            </a:r>
            <a:r>
              <a:rPr lang="fr-FR" sz="2600" dirty="0" err="1"/>
              <a:t>selection</a:t>
            </a:r>
            <a:r>
              <a:rPr lang="fr-FR" sz="2600" dirty="0"/>
              <a:t> adverse et aléa moral).</a:t>
            </a:r>
          </a:p>
          <a:p>
            <a:pPr marL="0" indent="0" algn="just">
              <a:lnSpc>
                <a:spcPct val="150000"/>
              </a:lnSpc>
              <a:buNone/>
            </a:pPr>
            <a:endParaRPr lang="fr-FR" sz="2600" dirty="0"/>
          </a:p>
          <a:p>
            <a:pPr marL="0" indent="0" algn="just">
              <a:lnSpc>
                <a:spcPct val="150000"/>
              </a:lnSpc>
              <a:buNone/>
            </a:pPr>
            <a:endParaRPr lang="fr-FR" sz="2000" dirty="0"/>
          </a:p>
          <a:p>
            <a:pPr marL="0" indent="0" algn="just">
              <a:lnSpc>
                <a:spcPct val="150000"/>
              </a:lnSpc>
              <a:buNone/>
            </a:pPr>
            <a:endParaRPr lang="fr-FR" sz="2400" dirty="0"/>
          </a:p>
          <a:p>
            <a:pPr marL="0" indent="0" algn="just">
              <a:lnSpc>
                <a:spcPct val="150000"/>
              </a:lnSpc>
              <a:buNone/>
            </a:pPr>
            <a:endParaRPr lang="fr-FR" sz="2400" dirty="0"/>
          </a:p>
        </p:txBody>
      </p:sp>
    </p:spTree>
    <p:extLst>
      <p:ext uri="{BB962C8B-B14F-4D97-AF65-F5344CB8AC3E}">
        <p14:creationId xmlns:p14="http://schemas.microsoft.com/office/powerpoint/2010/main" val="2831203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0BDA15C4-BCA7-B4D3-C7EA-2525589A0C91}"/>
              </a:ext>
            </a:extLst>
          </p:cNvPr>
          <p:cNvSpPr>
            <a:spLocks noGrp="1"/>
          </p:cNvSpPr>
          <p:nvPr>
            <p:ph idx="1"/>
          </p:nvPr>
        </p:nvSpPr>
        <p:spPr>
          <a:xfrm>
            <a:off x="374904" y="466344"/>
            <a:ext cx="10978896" cy="5710619"/>
          </a:xfrm>
        </p:spPr>
        <p:txBody>
          <a:bodyPr>
            <a:normAutofit/>
          </a:bodyPr>
          <a:lstStyle/>
          <a:p>
            <a:pPr marL="0" indent="0">
              <a:buNone/>
            </a:pPr>
            <a:r>
              <a:rPr lang="fr-FR" b="1" dirty="0"/>
              <a:t>C. Théorie des contrats implicites</a:t>
            </a:r>
          </a:p>
          <a:p>
            <a:pPr marL="0" indent="0" algn="just">
              <a:lnSpc>
                <a:spcPct val="150000"/>
              </a:lnSpc>
              <a:buNone/>
            </a:pPr>
            <a:r>
              <a:rPr lang="fr-FR" dirty="0"/>
              <a:t>En  1975,  Costas  </a:t>
            </a:r>
            <a:r>
              <a:rPr lang="fr-FR" dirty="0" err="1"/>
              <a:t>Azariadis</a:t>
            </a:r>
            <a:r>
              <a:rPr lang="fr-FR" dirty="0"/>
              <a:t>,  économiste  néo  Keynésien  a développé  la  théorie  des  contrats  implicites  conclues  entre  les employeurs  et  leurs  salariés  et  qui  se  traduisent  par  le  maintien des  salaires  à  un  niveau  stable  </a:t>
            </a:r>
            <a:r>
              <a:rPr lang="fr-FR" dirty="0">
                <a:solidFill>
                  <a:srgbClr val="FF0000"/>
                </a:solidFill>
              </a:rPr>
              <a:t>quelle  que  soit  la  situation  du </a:t>
            </a:r>
            <a:r>
              <a:rPr lang="fr-FR" dirty="0" smtClean="0">
                <a:solidFill>
                  <a:srgbClr val="FF0000"/>
                </a:solidFill>
              </a:rPr>
              <a:t>marché</a:t>
            </a:r>
            <a:r>
              <a:rPr lang="fr-FR" dirty="0" smtClean="0"/>
              <a:t>(renvoie à une prime d’assurance). </a:t>
            </a:r>
            <a:r>
              <a:rPr lang="fr-FR" dirty="0">
                <a:solidFill>
                  <a:srgbClr val="C00000"/>
                </a:solidFill>
              </a:rPr>
              <a:t>Cette  théorie  explique  la  rigidité  des  salaires  </a:t>
            </a:r>
            <a:r>
              <a:rPr lang="fr-FR" dirty="0"/>
              <a:t>non  plus  par  des causes exogènes, </a:t>
            </a:r>
            <a:r>
              <a:rPr lang="fr-FR" dirty="0">
                <a:solidFill>
                  <a:srgbClr val="C00000"/>
                </a:solidFill>
              </a:rPr>
              <a:t>mais par des facteurs implicites et endogènes.</a:t>
            </a:r>
          </a:p>
          <a:p>
            <a:pPr marL="0" indent="0" algn="just">
              <a:lnSpc>
                <a:spcPct val="150000"/>
              </a:lnSpc>
              <a:buNone/>
            </a:pPr>
            <a:endParaRPr lang="fr-FR" sz="2000" dirty="0">
              <a:solidFill>
                <a:srgbClr val="C00000"/>
              </a:solidFill>
            </a:endParaRPr>
          </a:p>
          <a:p>
            <a:pPr marL="0" indent="0" algn="just">
              <a:lnSpc>
                <a:spcPct val="150000"/>
              </a:lnSpc>
              <a:buNone/>
            </a:pPr>
            <a:endParaRPr lang="fr-FR" sz="2000" dirty="0"/>
          </a:p>
          <a:p>
            <a:pPr marL="0" indent="0" algn="just">
              <a:lnSpc>
                <a:spcPct val="150000"/>
              </a:lnSpc>
              <a:buNone/>
            </a:pPr>
            <a:endParaRPr lang="fr-FR" sz="2400" dirty="0"/>
          </a:p>
          <a:p>
            <a:pPr marL="0" indent="0" algn="just">
              <a:lnSpc>
                <a:spcPct val="150000"/>
              </a:lnSpc>
              <a:buNone/>
            </a:pPr>
            <a:endParaRPr lang="fr-FR" sz="2400" dirty="0"/>
          </a:p>
        </p:txBody>
      </p:sp>
    </p:spTree>
    <p:extLst>
      <p:ext uri="{BB962C8B-B14F-4D97-AF65-F5344CB8AC3E}">
        <p14:creationId xmlns:p14="http://schemas.microsoft.com/office/powerpoint/2010/main" val="4120895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0BDA15C4-BCA7-B4D3-C7EA-2525589A0C91}"/>
              </a:ext>
            </a:extLst>
          </p:cNvPr>
          <p:cNvSpPr>
            <a:spLocks noGrp="1"/>
          </p:cNvSpPr>
          <p:nvPr>
            <p:ph idx="1"/>
          </p:nvPr>
        </p:nvSpPr>
        <p:spPr>
          <a:xfrm>
            <a:off x="374904" y="466344"/>
            <a:ext cx="10978896" cy="5710619"/>
          </a:xfrm>
        </p:spPr>
        <p:txBody>
          <a:bodyPr>
            <a:normAutofit lnSpcReduction="10000"/>
          </a:bodyPr>
          <a:lstStyle/>
          <a:p>
            <a:pPr marL="0" indent="0">
              <a:buNone/>
            </a:pPr>
            <a:r>
              <a:rPr lang="fr-FR" b="1" dirty="0"/>
              <a:t>D. Les autres explications du chômage</a:t>
            </a:r>
          </a:p>
          <a:p>
            <a:pPr marL="0" indent="0" algn="just">
              <a:lnSpc>
                <a:spcPct val="150000"/>
              </a:lnSpc>
              <a:buNone/>
            </a:pPr>
            <a:r>
              <a:rPr lang="fr-FR" sz="2400" b="1" dirty="0"/>
              <a:t>La loi d’Okun </a:t>
            </a:r>
            <a:r>
              <a:rPr lang="fr-FR" sz="2400" dirty="0"/>
              <a:t>: le chômage s’explique par  </a:t>
            </a:r>
            <a:r>
              <a:rPr lang="fr-FR" sz="2400" dirty="0">
                <a:solidFill>
                  <a:srgbClr val="C00000"/>
                </a:solidFill>
              </a:rPr>
              <a:t>l’output  gap</a:t>
            </a:r>
            <a:r>
              <a:rPr lang="fr-FR" sz="2400" dirty="0"/>
              <a:t>.</a:t>
            </a:r>
          </a:p>
          <a:p>
            <a:pPr marL="0" indent="0" algn="just">
              <a:lnSpc>
                <a:spcPct val="150000"/>
              </a:lnSpc>
              <a:buNone/>
            </a:pPr>
            <a:r>
              <a:rPr lang="fr-FR" sz="2400" b="1" dirty="0"/>
              <a:t>La  courbe  de  Beveridge  </a:t>
            </a:r>
            <a:r>
              <a:rPr lang="fr-FR" sz="2400" dirty="0"/>
              <a:t>:  montre  la  </a:t>
            </a:r>
            <a:r>
              <a:rPr lang="fr-FR" sz="2400" dirty="0">
                <a:solidFill>
                  <a:srgbClr val="C00000"/>
                </a:solidFill>
              </a:rPr>
              <a:t>persistance  du  problème d’inadéquation entre les offres d’emploi disponibles et les qualifications</a:t>
            </a:r>
            <a:r>
              <a:rPr lang="fr-FR" sz="2400" dirty="0"/>
              <a:t> des demandeurs. De telles décalages ne permettent pas d’occuper les emplois offerts sur le marché.</a:t>
            </a:r>
          </a:p>
          <a:p>
            <a:pPr marL="0" indent="0" algn="just">
              <a:lnSpc>
                <a:spcPct val="150000"/>
              </a:lnSpc>
              <a:buNone/>
            </a:pPr>
            <a:r>
              <a:rPr lang="fr-FR" sz="2400" b="1" dirty="0"/>
              <a:t>Le modèle Diamond Mortensen </a:t>
            </a:r>
            <a:r>
              <a:rPr lang="fr-FR" sz="2400" b="1" dirty="0" err="1"/>
              <a:t>Pissarides</a:t>
            </a:r>
            <a:r>
              <a:rPr lang="fr-FR" sz="2400" b="1" dirty="0"/>
              <a:t> (DMP)  </a:t>
            </a:r>
            <a:r>
              <a:rPr lang="fr-FR" sz="2400" dirty="0"/>
              <a:t>:  Cette  théorie préconise  une  réforme  structurelle  du  marché  du  travail  car  la persistance  du  chômage  est  en  grande  partie  le  résultat  de  ce dysfonctionnement (</a:t>
            </a:r>
            <a:r>
              <a:rPr lang="fr-FR" sz="2400" dirty="0">
                <a:solidFill>
                  <a:srgbClr val="C00000"/>
                </a:solidFill>
              </a:rPr>
              <a:t>délai de rencontre en l’offre et la demande d’emploi trop long; manque d’info sur les postes vacants</a:t>
            </a:r>
            <a:r>
              <a:rPr lang="fr-FR" sz="2400" dirty="0"/>
              <a:t>; coût de prospection élevé).</a:t>
            </a:r>
          </a:p>
          <a:p>
            <a:pPr marL="0" indent="0" algn="just">
              <a:lnSpc>
                <a:spcPct val="150000"/>
              </a:lnSpc>
              <a:buNone/>
            </a:pPr>
            <a:endParaRPr lang="fr-FR" sz="2400" dirty="0"/>
          </a:p>
          <a:p>
            <a:pPr marL="0" indent="0" algn="just">
              <a:lnSpc>
                <a:spcPct val="150000"/>
              </a:lnSpc>
              <a:buNone/>
            </a:pPr>
            <a:endParaRPr lang="fr-FR" sz="2400" dirty="0"/>
          </a:p>
          <a:p>
            <a:pPr marL="0" indent="0" algn="just">
              <a:lnSpc>
                <a:spcPct val="150000"/>
              </a:lnSpc>
              <a:buNone/>
            </a:pPr>
            <a:endParaRPr lang="fr-FR" sz="2400" dirty="0"/>
          </a:p>
        </p:txBody>
      </p:sp>
    </p:spTree>
    <p:extLst>
      <p:ext uri="{BB962C8B-B14F-4D97-AF65-F5344CB8AC3E}">
        <p14:creationId xmlns:p14="http://schemas.microsoft.com/office/powerpoint/2010/main" val="3672716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0BDA15C4-BCA7-B4D3-C7EA-2525589A0C91}"/>
              </a:ext>
            </a:extLst>
          </p:cNvPr>
          <p:cNvSpPr>
            <a:spLocks noGrp="1"/>
          </p:cNvSpPr>
          <p:nvPr>
            <p:ph idx="1"/>
          </p:nvPr>
        </p:nvSpPr>
        <p:spPr>
          <a:xfrm>
            <a:off x="374904" y="466344"/>
            <a:ext cx="10978896" cy="5710619"/>
          </a:xfrm>
        </p:spPr>
        <p:txBody>
          <a:bodyPr>
            <a:noAutofit/>
          </a:bodyPr>
          <a:lstStyle/>
          <a:p>
            <a:pPr marL="0" indent="0">
              <a:lnSpc>
                <a:spcPct val="160000"/>
              </a:lnSpc>
              <a:buNone/>
            </a:pPr>
            <a:r>
              <a:rPr lang="fr-FR" sz="2400" b="1" dirty="0"/>
              <a:t>III. Les politiques d’emplois</a:t>
            </a:r>
          </a:p>
          <a:p>
            <a:pPr marL="514350" indent="-514350">
              <a:lnSpc>
                <a:spcPct val="160000"/>
              </a:lnSpc>
              <a:buAutoNum type="arabicPeriod"/>
            </a:pPr>
            <a:r>
              <a:rPr lang="fr-FR" sz="2400" b="1" u="sng" dirty="0"/>
              <a:t>Politiques passives</a:t>
            </a:r>
            <a:r>
              <a:rPr lang="fr-FR" sz="2400" b="1" dirty="0"/>
              <a:t>: </a:t>
            </a:r>
          </a:p>
          <a:p>
            <a:pPr marL="0" indent="0">
              <a:lnSpc>
                <a:spcPct val="160000"/>
              </a:lnSpc>
              <a:buNone/>
            </a:pPr>
            <a:r>
              <a:rPr lang="fr-FR" sz="2400" b="1" dirty="0"/>
              <a:t>           *Objectif: </a:t>
            </a:r>
            <a:r>
              <a:rPr lang="fr-FR" sz="2400" dirty="0"/>
              <a:t>rendre le chômage supportable</a:t>
            </a:r>
          </a:p>
          <a:p>
            <a:pPr marL="0" indent="0">
              <a:lnSpc>
                <a:spcPct val="160000"/>
              </a:lnSpc>
              <a:buNone/>
            </a:pPr>
            <a:r>
              <a:rPr lang="fr-FR" sz="2400" dirty="0"/>
              <a:t>           * </a:t>
            </a:r>
            <a:r>
              <a:rPr lang="fr-FR" sz="2400" b="1" dirty="0"/>
              <a:t>Instruments: </a:t>
            </a:r>
            <a:r>
              <a:rPr lang="fr-FR" sz="2400" dirty="0"/>
              <a:t>allocations chômage; subventions au retrait d’activité</a:t>
            </a:r>
          </a:p>
          <a:p>
            <a:pPr marL="0" indent="0">
              <a:lnSpc>
                <a:spcPct val="160000"/>
              </a:lnSpc>
              <a:buNone/>
            </a:pPr>
            <a:r>
              <a:rPr lang="fr-FR" sz="2400" dirty="0"/>
              <a:t>2</a:t>
            </a:r>
            <a:r>
              <a:rPr lang="fr-FR" sz="2400" b="1" dirty="0"/>
              <a:t>. </a:t>
            </a:r>
            <a:r>
              <a:rPr lang="fr-FR" sz="2400" b="1" u="sng" dirty="0"/>
              <a:t>Politiques actives</a:t>
            </a:r>
            <a:r>
              <a:rPr lang="fr-FR" sz="2400" b="1" dirty="0"/>
              <a:t>:</a:t>
            </a:r>
          </a:p>
          <a:p>
            <a:pPr marL="0" indent="0">
              <a:lnSpc>
                <a:spcPct val="160000"/>
              </a:lnSpc>
              <a:buNone/>
            </a:pPr>
            <a:r>
              <a:rPr lang="fr-FR" sz="2400" dirty="0"/>
              <a:t>           * </a:t>
            </a:r>
            <a:r>
              <a:rPr lang="fr-FR" sz="2400" b="1" dirty="0"/>
              <a:t>Objectif</a:t>
            </a:r>
            <a:r>
              <a:rPr lang="fr-FR" sz="2400" dirty="0"/>
              <a:t>: agir sur les caractéristiques de l’offre et de la demande    de travail.</a:t>
            </a:r>
          </a:p>
          <a:p>
            <a:pPr marL="0" indent="0" algn="just">
              <a:lnSpc>
                <a:spcPct val="160000"/>
              </a:lnSpc>
              <a:buNone/>
            </a:pPr>
            <a:r>
              <a:rPr lang="fr-FR" sz="2400" dirty="0"/>
              <a:t>           * </a:t>
            </a:r>
            <a:r>
              <a:rPr lang="fr-FR" sz="2400" b="1" dirty="0"/>
              <a:t>Instruments</a:t>
            </a:r>
            <a:r>
              <a:rPr lang="fr-FR" sz="2400" dirty="0"/>
              <a:t>: fiscalité; prime d’activité; formations professionnelles; aides à la recherche d’emplois…</a:t>
            </a:r>
          </a:p>
          <a:p>
            <a:pPr marL="0" indent="0" algn="just">
              <a:lnSpc>
                <a:spcPct val="160000"/>
              </a:lnSpc>
              <a:buNone/>
            </a:pPr>
            <a:endParaRPr lang="fr-FR" sz="2400" dirty="0"/>
          </a:p>
          <a:p>
            <a:pPr marL="0" indent="0" algn="just">
              <a:lnSpc>
                <a:spcPct val="160000"/>
              </a:lnSpc>
              <a:buNone/>
            </a:pPr>
            <a:r>
              <a:rPr lang="fr-FR" sz="2400" dirty="0"/>
              <a:t>,</a:t>
            </a:r>
          </a:p>
        </p:txBody>
      </p:sp>
    </p:spTree>
    <p:extLst>
      <p:ext uri="{BB962C8B-B14F-4D97-AF65-F5344CB8AC3E}">
        <p14:creationId xmlns:p14="http://schemas.microsoft.com/office/powerpoint/2010/main" val="1545853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EE29D-B3D4-300D-1806-560B80DD8124}"/>
              </a:ext>
            </a:extLst>
          </p:cNvPr>
          <p:cNvSpPr>
            <a:spLocks noGrp="1"/>
          </p:cNvSpPr>
          <p:nvPr>
            <p:ph type="title"/>
          </p:nvPr>
        </p:nvSpPr>
        <p:spPr/>
        <p:txBody>
          <a:bodyPr>
            <a:normAutofit/>
          </a:bodyPr>
          <a:lstStyle/>
          <a:p>
            <a:r>
              <a:rPr lang="fr-FR" sz="4000" dirty="0"/>
              <a:t>Chapitre 3: Les déséquilibres sociaux: le chômage </a:t>
            </a:r>
          </a:p>
        </p:txBody>
      </p:sp>
      <p:sp>
        <p:nvSpPr>
          <p:cNvPr id="3" name="Espace réservé du contenu 2">
            <a:extLst>
              <a:ext uri="{FF2B5EF4-FFF2-40B4-BE49-F238E27FC236}">
                <a16:creationId xmlns:a16="http://schemas.microsoft.com/office/drawing/2014/main" id="{A803FD3C-E6D5-D344-0AFC-7359E139F599}"/>
              </a:ext>
            </a:extLst>
          </p:cNvPr>
          <p:cNvSpPr>
            <a:spLocks noGrp="1"/>
          </p:cNvSpPr>
          <p:nvPr>
            <p:ph idx="1"/>
          </p:nvPr>
        </p:nvSpPr>
        <p:spPr>
          <a:xfrm>
            <a:off x="838200" y="1573967"/>
            <a:ext cx="10515600" cy="4602996"/>
          </a:xfrm>
        </p:spPr>
        <p:txBody>
          <a:bodyPr>
            <a:normAutofit/>
          </a:bodyPr>
          <a:lstStyle/>
          <a:p>
            <a:pPr marL="571500" indent="-571500">
              <a:buAutoNum type="romanUcPeriod"/>
            </a:pPr>
            <a:r>
              <a:rPr lang="fr-FR" b="1" dirty="0"/>
              <a:t>Le concept de chômage</a:t>
            </a:r>
          </a:p>
          <a:p>
            <a:pPr marL="514350" indent="-514350">
              <a:buAutoNum type="arabicPeriod"/>
            </a:pPr>
            <a:r>
              <a:rPr lang="fr-FR" dirty="0"/>
              <a:t>Définition du chômage</a:t>
            </a:r>
          </a:p>
          <a:p>
            <a:pPr marL="514350" indent="-514350">
              <a:buAutoNum type="arabicPeriod"/>
            </a:pPr>
            <a:r>
              <a:rPr lang="fr-FR" dirty="0"/>
              <a:t>Mesures de l’activité, de l’emploi et du chômage</a:t>
            </a:r>
          </a:p>
          <a:p>
            <a:pPr marL="0" indent="0">
              <a:buNone/>
            </a:pPr>
            <a:r>
              <a:rPr lang="fr-FR" b="1" dirty="0"/>
              <a:t>II. Les théories explicatives du chômage</a:t>
            </a:r>
          </a:p>
          <a:p>
            <a:pPr marL="514350" indent="-514350">
              <a:buAutoNum type="arabicPeriod"/>
            </a:pPr>
            <a:r>
              <a:rPr lang="fr-FR" dirty="0"/>
              <a:t>Les analyses traditionnelles du chômage</a:t>
            </a:r>
          </a:p>
          <a:p>
            <a:pPr marL="514350" indent="-514350">
              <a:buAutoNum type="arabicPeriod"/>
            </a:pPr>
            <a:r>
              <a:rPr lang="fr-FR" dirty="0"/>
              <a:t>Les analyses contemporaines du chômage</a:t>
            </a:r>
          </a:p>
          <a:p>
            <a:pPr marL="0" indent="0">
              <a:buNone/>
            </a:pPr>
            <a:r>
              <a:rPr lang="fr-FR" dirty="0"/>
              <a:t>III. </a:t>
            </a:r>
            <a:r>
              <a:rPr lang="fr-FR" b="1" dirty="0"/>
              <a:t>Les politiques d’emplois</a:t>
            </a:r>
          </a:p>
          <a:p>
            <a:pPr marL="514350" indent="-514350">
              <a:buAutoNum type="arabicPeriod"/>
            </a:pPr>
            <a:r>
              <a:rPr lang="fr-FR" dirty="0"/>
              <a:t>Les politiques actives</a:t>
            </a:r>
          </a:p>
          <a:p>
            <a:pPr marL="514350" indent="-514350">
              <a:buAutoNum type="arabicPeriod"/>
            </a:pPr>
            <a:r>
              <a:rPr lang="fr-FR" dirty="0"/>
              <a:t>Les politiques passives</a:t>
            </a:r>
          </a:p>
          <a:p>
            <a:pPr marL="0" indent="0">
              <a:buNone/>
            </a:pPr>
            <a:endParaRPr lang="fr-FR" dirty="0"/>
          </a:p>
        </p:txBody>
      </p:sp>
    </p:spTree>
    <p:extLst>
      <p:ext uri="{BB962C8B-B14F-4D97-AF65-F5344CB8AC3E}">
        <p14:creationId xmlns:p14="http://schemas.microsoft.com/office/powerpoint/2010/main" val="2755006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87D706-2D15-DC4F-3886-7D5E8C35333A}"/>
              </a:ext>
            </a:extLst>
          </p:cNvPr>
          <p:cNvSpPr>
            <a:spLocks noGrp="1"/>
          </p:cNvSpPr>
          <p:nvPr>
            <p:ph type="title"/>
          </p:nvPr>
        </p:nvSpPr>
        <p:spPr>
          <a:xfrm>
            <a:off x="838200" y="365126"/>
            <a:ext cx="10515600" cy="338260"/>
          </a:xfrm>
        </p:spPr>
        <p:txBody>
          <a:bodyPr>
            <a:normAutofit fontScale="90000"/>
          </a:bodyPr>
          <a:lstStyle/>
          <a:p>
            <a:r>
              <a:rPr lang="fr-FR" dirty="0"/>
              <a:t>I. </a:t>
            </a:r>
            <a:r>
              <a:rPr lang="fr-FR" sz="3600" dirty="0"/>
              <a:t>Le concept du chômage</a:t>
            </a:r>
          </a:p>
        </p:txBody>
      </p:sp>
      <p:sp>
        <p:nvSpPr>
          <p:cNvPr id="3" name="Espace réservé du contenu 2">
            <a:extLst>
              <a:ext uri="{FF2B5EF4-FFF2-40B4-BE49-F238E27FC236}">
                <a16:creationId xmlns:a16="http://schemas.microsoft.com/office/drawing/2014/main" id="{AB77BDC6-2A1A-2616-A2F7-6072B41CFBCD}"/>
              </a:ext>
            </a:extLst>
          </p:cNvPr>
          <p:cNvSpPr>
            <a:spLocks noGrp="1"/>
          </p:cNvSpPr>
          <p:nvPr>
            <p:ph idx="1"/>
          </p:nvPr>
        </p:nvSpPr>
        <p:spPr>
          <a:xfrm>
            <a:off x="168812" y="829994"/>
            <a:ext cx="11732456" cy="5662881"/>
          </a:xfrm>
        </p:spPr>
        <p:txBody>
          <a:bodyPr>
            <a:normAutofit fontScale="92500" lnSpcReduction="10000"/>
          </a:bodyPr>
          <a:lstStyle/>
          <a:p>
            <a:pPr marL="514350" indent="-514350" algn="just">
              <a:lnSpc>
                <a:spcPct val="100000"/>
              </a:lnSpc>
              <a:buAutoNum type="arabicPeriod"/>
            </a:pPr>
            <a:r>
              <a:rPr lang="fr-FR" b="1" dirty="0"/>
              <a:t>Définition</a:t>
            </a:r>
          </a:p>
          <a:p>
            <a:pPr marL="0" indent="0" algn="just">
              <a:lnSpc>
                <a:spcPct val="150000"/>
              </a:lnSpc>
              <a:buNone/>
            </a:pPr>
            <a:r>
              <a:rPr lang="fr-FR" b="0" i="0" dirty="0">
                <a:solidFill>
                  <a:srgbClr val="000000"/>
                </a:solidFill>
                <a:effectLst/>
                <a:latin typeface="ff2"/>
              </a:rPr>
              <a:t>Depuis 1982, Le</a:t>
            </a:r>
            <a:r>
              <a:rPr lang="fr-FR" dirty="0">
                <a:solidFill>
                  <a:srgbClr val="000000"/>
                </a:solidFill>
                <a:latin typeface="ff2"/>
              </a:rPr>
              <a:t> </a:t>
            </a:r>
            <a:r>
              <a:rPr lang="fr-FR" b="0" i="0" dirty="0">
                <a:solidFill>
                  <a:srgbClr val="000000"/>
                </a:solidFill>
                <a:effectLst/>
                <a:latin typeface="ff2"/>
              </a:rPr>
              <a:t>BIT</a:t>
            </a:r>
            <a:r>
              <a:rPr lang="fr-FR" dirty="0">
                <a:solidFill>
                  <a:srgbClr val="000000"/>
                </a:solidFill>
                <a:latin typeface="ff2"/>
              </a:rPr>
              <a:t> </a:t>
            </a:r>
            <a:r>
              <a:rPr lang="fr-FR" b="0" i="0" dirty="0">
                <a:solidFill>
                  <a:srgbClr val="000000"/>
                </a:solidFill>
                <a:effectLst/>
                <a:latin typeface="ff2"/>
              </a:rPr>
              <a:t>définit</a:t>
            </a:r>
            <a:r>
              <a:rPr lang="fr-FR" dirty="0">
                <a:solidFill>
                  <a:srgbClr val="000000"/>
                </a:solidFill>
                <a:latin typeface="ff2"/>
              </a:rPr>
              <a:t> </a:t>
            </a:r>
            <a:r>
              <a:rPr lang="fr-FR" b="0" i="0" dirty="0">
                <a:solidFill>
                  <a:srgbClr val="000000"/>
                </a:solidFill>
                <a:effectLst/>
                <a:latin typeface="ff2"/>
              </a:rPr>
              <a:t>une</a:t>
            </a:r>
            <a:r>
              <a:rPr lang="fr-FR" dirty="0">
                <a:solidFill>
                  <a:srgbClr val="000000"/>
                </a:solidFill>
                <a:latin typeface="ff2"/>
              </a:rPr>
              <a:t> </a:t>
            </a:r>
            <a:r>
              <a:rPr lang="fr-FR" b="0" i="0" dirty="0">
                <a:solidFill>
                  <a:srgbClr val="000000"/>
                </a:solidFill>
                <a:effectLst/>
                <a:latin typeface="ff2"/>
              </a:rPr>
              <a:t>personne</a:t>
            </a:r>
            <a:r>
              <a:rPr lang="fr-FR" dirty="0">
                <a:solidFill>
                  <a:srgbClr val="000000"/>
                </a:solidFill>
                <a:latin typeface="ff2"/>
              </a:rPr>
              <a:t> </a:t>
            </a:r>
            <a:r>
              <a:rPr lang="fr-FR" b="0" i="0" dirty="0">
                <a:solidFill>
                  <a:srgbClr val="000000"/>
                </a:solidFill>
                <a:effectLst/>
                <a:latin typeface="ff2"/>
              </a:rPr>
              <a:t>au</a:t>
            </a:r>
            <a:r>
              <a:rPr lang="fr-FR" dirty="0">
                <a:solidFill>
                  <a:srgbClr val="000000"/>
                </a:solidFill>
                <a:latin typeface="ff2"/>
              </a:rPr>
              <a:t> </a:t>
            </a:r>
            <a:r>
              <a:rPr lang="fr-FR" b="0" i="0" dirty="0">
                <a:solidFill>
                  <a:srgbClr val="000000"/>
                </a:solidFill>
                <a:effectLst/>
                <a:latin typeface="ff2"/>
              </a:rPr>
              <a:t>chômage</a:t>
            </a:r>
            <a:r>
              <a:rPr lang="fr-FR" dirty="0">
                <a:solidFill>
                  <a:srgbClr val="000000"/>
                </a:solidFill>
                <a:latin typeface="ff2"/>
              </a:rPr>
              <a:t> </a:t>
            </a:r>
            <a:r>
              <a:rPr lang="fr-FR" b="0" i="0" dirty="0">
                <a:solidFill>
                  <a:srgbClr val="000000"/>
                </a:solidFill>
                <a:effectLst/>
                <a:latin typeface="ff2"/>
              </a:rPr>
              <a:t>à</a:t>
            </a:r>
            <a:r>
              <a:rPr lang="fr-FR" dirty="0">
                <a:solidFill>
                  <a:srgbClr val="000000"/>
                </a:solidFill>
                <a:latin typeface="ff2"/>
              </a:rPr>
              <a:t> </a:t>
            </a:r>
            <a:r>
              <a:rPr lang="fr-FR" b="0" i="0" dirty="0">
                <a:solidFill>
                  <a:srgbClr val="000000"/>
                </a:solidFill>
                <a:effectLst/>
                <a:latin typeface="ff2"/>
              </a:rPr>
              <a:t>partir</a:t>
            </a:r>
            <a:r>
              <a:rPr lang="fr-FR" dirty="0">
                <a:solidFill>
                  <a:srgbClr val="000000"/>
                </a:solidFill>
                <a:latin typeface="ff2"/>
              </a:rPr>
              <a:t> </a:t>
            </a:r>
            <a:r>
              <a:rPr lang="fr-FR" b="0" i="0" dirty="0">
                <a:solidFill>
                  <a:srgbClr val="000000"/>
                </a:solidFill>
                <a:effectLst/>
                <a:latin typeface="ff2"/>
              </a:rPr>
              <a:t>de</a:t>
            </a:r>
            <a:r>
              <a:rPr lang="fr-FR" dirty="0">
                <a:solidFill>
                  <a:srgbClr val="000000"/>
                </a:solidFill>
                <a:latin typeface="ff2"/>
              </a:rPr>
              <a:t> </a:t>
            </a:r>
            <a:r>
              <a:rPr lang="fr-FR" b="0" i="0" dirty="0">
                <a:solidFill>
                  <a:srgbClr val="000000"/>
                </a:solidFill>
                <a:effectLst/>
                <a:latin typeface="ff2"/>
              </a:rPr>
              <a:t>trois</a:t>
            </a:r>
            <a:r>
              <a:rPr lang="fr-FR" dirty="0">
                <a:solidFill>
                  <a:srgbClr val="000000"/>
                </a:solidFill>
                <a:latin typeface="ff2"/>
              </a:rPr>
              <a:t> </a:t>
            </a:r>
            <a:r>
              <a:rPr lang="fr-FR" b="0" i="0" dirty="0">
                <a:solidFill>
                  <a:srgbClr val="000000"/>
                </a:solidFill>
                <a:effectLst/>
                <a:latin typeface="ff2"/>
              </a:rPr>
              <a:t>conditions.</a:t>
            </a:r>
          </a:p>
          <a:p>
            <a:pPr marL="0" indent="0" algn="just">
              <a:lnSpc>
                <a:spcPct val="150000"/>
              </a:lnSpc>
              <a:buNone/>
            </a:pPr>
            <a:r>
              <a:rPr lang="fr-FR" b="0" i="0" dirty="0">
                <a:solidFill>
                  <a:srgbClr val="000000"/>
                </a:solidFill>
                <a:effectLst/>
                <a:latin typeface="ff2"/>
              </a:rPr>
              <a:t>–Une </a:t>
            </a:r>
            <a:r>
              <a:rPr lang="fr-FR" b="0" i="0" dirty="0">
                <a:solidFill>
                  <a:srgbClr val="C00000"/>
                </a:solidFill>
                <a:effectLst/>
                <a:latin typeface="ff2"/>
              </a:rPr>
              <a:t>personne active qui</a:t>
            </a:r>
            <a:r>
              <a:rPr lang="fr-FR" dirty="0">
                <a:solidFill>
                  <a:srgbClr val="C00000"/>
                </a:solidFill>
                <a:latin typeface="ff2"/>
              </a:rPr>
              <a:t> </a:t>
            </a:r>
            <a:r>
              <a:rPr lang="fr-FR" b="0" i="0" dirty="0">
                <a:solidFill>
                  <a:srgbClr val="C00000"/>
                </a:solidFill>
                <a:effectLst/>
                <a:latin typeface="ff2"/>
              </a:rPr>
              <a:t>n’a pas travaillé</a:t>
            </a:r>
            <a:r>
              <a:rPr lang="fr-FR" b="0" i="0" dirty="0">
                <a:solidFill>
                  <a:srgbClr val="000000"/>
                </a:solidFill>
                <a:effectLst/>
                <a:latin typeface="ff2"/>
              </a:rPr>
              <a:t>, </a:t>
            </a:r>
            <a:r>
              <a:rPr lang="fr-FR" b="0" i="0" dirty="0">
                <a:solidFill>
                  <a:srgbClr val="C00000"/>
                </a:solidFill>
                <a:effectLst/>
                <a:latin typeface="ff2"/>
              </a:rPr>
              <a:t>ne serait-ce qu’une heure</a:t>
            </a:r>
            <a:r>
              <a:rPr lang="fr-FR" b="0" i="0" dirty="0">
                <a:solidFill>
                  <a:srgbClr val="000000"/>
                </a:solidFill>
                <a:effectLst/>
                <a:latin typeface="ff2"/>
              </a:rPr>
              <a:t>, au</a:t>
            </a:r>
            <a:r>
              <a:rPr lang="fr-FR" dirty="0">
                <a:solidFill>
                  <a:srgbClr val="000000"/>
                </a:solidFill>
                <a:latin typeface="ff2"/>
              </a:rPr>
              <a:t> </a:t>
            </a:r>
            <a:r>
              <a:rPr lang="fr-FR" b="0" i="0" dirty="0">
                <a:solidFill>
                  <a:srgbClr val="000000"/>
                </a:solidFill>
                <a:effectLst/>
                <a:latin typeface="ff2"/>
              </a:rPr>
              <a:t>cours de la semaine de référence;</a:t>
            </a:r>
          </a:p>
          <a:p>
            <a:pPr marL="0" indent="0" algn="just">
              <a:lnSpc>
                <a:spcPct val="150000"/>
              </a:lnSpc>
              <a:buNone/>
            </a:pPr>
            <a:r>
              <a:rPr lang="fr-FR" b="0" i="0" dirty="0">
                <a:solidFill>
                  <a:srgbClr val="000000"/>
                </a:solidFill>
                <a:effectLst/>
                <a:latin typeface="ff2"/>
              </a:rPr>
              <a:t>– Une  </a:t>
            </a:r>
            <a:r>
              <a:rPr lang="fr-FR" b="0" i="0" dirty="0">
                <a:solidFill>
                  <a:srgbClr val="C00000"/>
                </a:solidFill>
                <a:effectLst/>
                <a:latin typeface="ff2"/>
              </a:rPr>
              <a:t>personne  disponible  pour  travailler  dans  un  délai  de deux semaines ;</a:t>
            </a:r>
          </a:p>
          <a:p>
            <a:pPr marL="0" indent="0" algn="just">
              <a:lnSpc>
                <a:spcPct val="150000"/>
              </a:lnSpc>
              <a:buNone/>
            </a:pPr>
            <a:r>
              <a:rPr lang="fr-FR" b="0" i="0" dirty="0">
                <a:solidFill>
                  <a:srgbClr val="000000"/>
                </a:solidFill>
                <a:effectLst/>
                <a:latin typeface="ff2"/>
              </a:rPr>
              <a:t>– Une  personne  qui  a  fait  des  </a:t>
            </a:r>
            <a:r>
              <a:rPr lang="fr-FR" b="0" i="0" dirty="0">
                <a:solidFill>
                  <a:srgbClr val="C00000"/>
                </a:solidFill>
                <a:effectLst/>
                <a:latin typeface="ff2"/>
              </a:rPr>
              <a:t>démarches  pour  trouver  un  emploi  au cours des quatre semaines précédant </a:t>
            </a:r>
            <a:r>
              <a:rPr lang="fr-FR" b="0" i="0" dirty="0">
                <a:solidFill>
                  <a:srgbClr val="000000"/>
                </a:solidFill>
                <a:effectLst/>
                <a:latin typeface="ff2"/>
              </a:rPr>
              <a:t>la semaine de référence.</a:t>
            </a:r>
          </a:p>
          <a:p>
            <a:pPr marL="0" indent="0" algn="just">
              <a:lnSpc>
                <a:spcPct val="150000"/>
              </a:lnSpc>
              <a:buNone/>
            </a:pPr>
            <a:endParaRPr lang="fr-FR" b="0" i="0" dirty="0">
              <a:solidFill>
                <a:srgbClr val="000000"/>
              </a:solidFill>
              <a:effectLst/>
              <a:latin typeface="ff2"/>
            </a:endParaRPr>
          </a:p>
          <a:p>
            <a:pPr marL="0" indent="0" algn="just">
              <a:lnSpc>
                <a:spcPct val="100000"/>
              </a:lnSpc>
              <a:buNone/>
            </a:pPr>
            <a:endParaRPr lang="fr-FR" dirty="0"/>
          </a:p>
          <a:p>
            <a:pPr marL="0" indent="0" algn="just">
              <a:lnSpc>
                <a:spcPct val="160000"/>
              </a:lnSpc>
              <a:buNone/>
            </a:pPr>
            <a:endParaRPr lang="fr-FR" dirty="0"/>
          </a:p>
        </p:txBody>
      </p:sp>
    </p:spTree>
    <p:extLst>
      <p:ext uri="{BB962C8B-B14F-4D97-AF65-F5344CB8AC3E}">
        <p14:creationId xmlns:p14="http://schemas.microsoft.com/office/powerpoint/2010/main" val="1803653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3B3A99F-1A45-BE23-415C-6ABB1133ED6C}"/>
              </a:ext>
            </a:extLst>
          </p:cNvPr>
          <p:cNvSpPr>
            <a:spLocks noGrp="1"/>
          </p:cNvSpPr>
          <p:nvPr>
            <p:ph idx="1"/>
          </p:nvPr>
        </p:nvSpPr>
        <p:spPr>
          <a:xfrm>
            <a:off x="393895" y="419725"/>
            <a:ext cx="11479237" cy="6235908"/>
          </a:xfrm>
        </p:spPr>
        <p:txBody>
          <a:bodyPr>
            <a:normAutofit/>
          </a:bodyPr>
          <a:lstStyle/>
          <a:p>
            <a:pPr marL="0" indent="0">
              <a:lnSpc>
                <a:spcPct val="150000"/>
              </a:lnSpc>
              <a:buNone/>
            </a:pPr>
            <a:r>
              <a:rPr lang="fr-FR" sz="2000" b="1" dirty="0"/>
              <a:t>Le chômage </a:t>
            </a:r>
            <a:r>
              <a:rPr lang="fr-FR" sz="2000" dirty="0"/>
              <a:t>est différent des autres situations de précarité comme</a:t>
            </a:r>
            <a:r>
              <a:rPr lang="fr-FR" sz="2000" b="1" dirty="0"/>
              <a:t> </a:t>
            </a:r>
            <a:r>
              <a:rPr lang="fr-FR" sz="2000" dirty="0"/>
              <a:t>le</a:t>
            </a:r>
            <a:r>
              <a:rPr lang="fr-FR" sz="2000" b="1" dirty="0"/>
              <a:t> Halo de chômage </a:t>
            </a:r>
            <a:r>
              <a:rPr lang="fr-FR" sz="2000" dirty="0"/>
              <a:t>et le </a:t>
            </a:r>
            <a:r>
              <a:rPr lang="fr-FR" sz="2000" b="1" dirty="0"/>
              <a:t>sous-emploi.</a:t>
            </a:r>
          </a:p>
          <a:p>
            <a:pPr algn="just">
              <a:lnSpc>
                <a:spcPct val="150000"/>
              </a:lnSpc>
              <a:buFont typeface="Wingdings" panose="05000000000000000000" pitchFamily="2" charset="2"/>
              <a:buChar char="q"/>
            </a:pPr>
            <a:r>
              <a:rPr lang="fr-FR" sz="2000" b="1" dirty="0"/>
              <a:t>Le halo de chômage: </a:t>
            </a:r>
            <a:r>
              <a:rPr lang="fr-FR" sz="2000" dirty="0"/>
              <a:t>est constitué par des personnes  en  précarité  qui  se  trouvent  dans  une  situation  de  forte proximité avec le chômage mais sans en remplir les conditions. </a:t>
            </a:r>
            <a:r>
              <a:rPr lang="fr-FR" sz="2000" b="1" dirty="0"/>
              <a:t>Le halo du chômage se divise </a:t>
            </a:r>
            <a:r>
              <a:rPr lang="fr-FR" sz="2000" b="1" dirty="0">
                <a:solidFill>
                  <a:srgbClr val="FF0000"/>
                </a:solidFill>
              </a:rPr>
              <a:t>en trois </a:t>
            </a:r>
            <a:r>
              <a:rPr lang="fr-FR" sz="2000" b="1" dirty="0" smtClean="0">
                <a:solidFill>
                  <a:srgbClr val="FF0000"/>
                </a:solidFill>
              </a:rPr>
              <a:t>catégories</a:t>
            </a:r>
            <a:r>
              <a:rPr lang="fr-FR" sz="2000" b="1" dirty="0" smtClean="0">
                <a:solidFill>
                  <a:schemeClr val="accent1">
                    <a:lumMod val="75000"/>
                  </a:schemeClr>
                </a:solidFill>
              </a:rPr>
              <a:t>. Le  statut d’une personne sans emploi qui est à la recherche d’un emploi mais pas dispo pour travailler</a:t>
            </a:r>
            <a:r>
              <a:rPr lang="fr-FR" sz="2000" b="1" dirty="0" smtClean="0"/>
              <a:t> ou </a:t>
            </a:r>
            <a:r>
              <a:rPr lang="fr-FR" sz="2000" b="1" dirty="0" smtClean="0">
                <a:solidFill>
                  <a:schemeClr val="accent4">
                    <a:lumMod val="75000"/>
                  </a:schemeClr>
                </a:solidFill>
              </a:rPr>
              <a:t>quelqu’un qui n’est pas à la recherche d’un emploi mais disponible pour travailler </a:t>
            </a:r>
            <a:r>
              <a:rPr lang="fr-FR" sz="2000" b="1" dirty="0" smtClean="0"/>
              <a:t>ou </a:t>
            </a:r>
            <a:r>
              <a:rPr lang="fr-FR" sz="2000" b="1" dirty="0" smtClean="0">
                <a:solidFill>
                  <a:schemeClr val="accent6">
                    <a:lumMod val="50000"/>
                  </a:schemeClr>
                </a:solidFill>
              </a:rPr>
              <a:t>souhaite travailler et n’effectue pas une recherche effective d’un emploi.</a:t>
            </a:r>
            <a:r>
              <a:rPr lang="fr-FR" sz="2000" b="1" u="sng" dirty="0" smtClean="0">
                <a:solidFill>
                  <a:srgbClr val="FF0000"/>
                </a:solidFill>
              </a:rPr>
              <a:t> NB</a:t>
            </a:r>
            <a:r>
              <a:rPr lang="fr-FR" sz="2000" b="1" dirty="0" smtClean="0"/>
              <a:t>: Les marchands ambulants font parti du chômage déguisé.</a:t>
            </a:r>
            <a:endParaRPr lang="fr-FR" sz="2000" b="1" dirty="0"/>
          </a:p>
          <a:p>
            <a:pPr algn="just">
              <a:lnSpc>
                <a:spcPct val="150000"/>
              </a:lnSpc>
              <a:buFont typeface="Wingdings" panose="05000000000000000000" pitchFamily="2" charset="2"/>
              <a:buChar char="q"/>
            </a:pPr>
            <a:endParaRPr lang="fr-FR" sz="2400" dirty="0"/>
          </a:p>
        </p:txBody>
      </p:sp>
      <p:pic>
        <p:nvPicPr>
          <p:cNvPr id="11" name="Picture 2" descr="halo du chômage — Wiktionnaire">
            <a:extLst>
              <a:ext uri="{FF2B5EF4-FFF2-40B4-BE49-F238E27FC236}">
                <a16:creationId xmlns:a16="http://schemas.microsoft.com/office/drawing/2014/main" id="{BDFFBD4D-9BB6-6526-478C-BCD05D1D0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985" y="4025900"/>
            <a:ext cx="3812344" cy="278638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8321430" y="3803134"/>
            <a:ext cx="2219570" cy="1477328"/>
          </a:xfrm>
          <a:prstGeom prst="rect">
            <a:avLst/>
          </a:prstGeom>
          <a:solidFill>
            <a:srgbClr val="FFC000"/>
          </a:solidFill>
        </p:spPr>
        <p:txBody>
          <a:bodyPr wrap="square" rtlCol="0">
            <a:spAutoFit/>
          </a:bodyPr>
          <a:lstStyle/>
          <a:p>
            <a:r>
              <a:rPr lang="fr-FR" dirty="0" smtClean="0"/>
              <a:t>1-Sans-Sans-Oui</a:t>
            </a:r>
          </a:p>
          <a:p>
            <a:r>
              <a:rPr lang="fr-FR" dirty="0" smtClean="0"/>
              <a:t>2-Vide-Sans-Oui</a:t>
            </a:r>
          </a:p>
          <a:p>
            <a:r>
              <a:rPr lang="fr-FR" dirty="0" smtClean="0"/>
              <a:t>3-Oui-vide-Sans</a:t>
            </a:r>
          </a:p>
          <a:p>
            <a:endParaRPr lang="fr-FR" dirty="0"/>
          </a:p>
          <a:p>
            <a:r>
              <a:rPr lang="fr-FR" dirty="0" smtClean="0"/>
              <a:t>Halo de chômage</a:t>
            </a:r>
            <a:endParaRPr lang="fr-FR" dirty="0"/>
          </a:p>
        </p:txBody>
      </p:sp>
    </p:spTree>
    <p:extLst>
      <p:ext uri="{BB962C8B-B14F-4D97-AF65-F5344CB8AC3E}">
        <p14:creationId xmlns:p14="http://schemas.microsoft.com/office/powerpoint/2010/main" val="3344229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3B3A99F-1A45-BE23-415C-6ABB1133ED6C}"/>
              </a:ext>
            </a:extLst>
          </p:cNvPr>
          <p:cNvSpPr>
            <a:spLocks noGrp="1"/>
          </p:cNvSpPr>
          <p:nvPr>
            <p:ph idx="1"/>
          </p:nvPr>
        </p:nvSpPr>
        <p:spPr>
          <a:xfrm>
            <a:off x="393895" y="419725"/>
            <a:ext cx="11479237" cy="6235908"/>
          </a:xfrm>
        </p:spPr>
        <p:txBody>
          <a:bodyPr>
            <a:normAutofit/>
          </a:bodyPr>
          <a:lstStyle/>
          <a:p>
            <a:pPr marL="0" indent="0" algn="just">
              <a:lnSpc>
                <a:spcPct val="100000"/>
              </a:lnSpc>
              <a:buNone/>
            </a:pPr>
            <a:r>
              <a:rPr lang="fr-FR" sz="2400" dirty="0"/>
              <a:t>– </a:t>
            </a:r>
            <a:r>
              <a:rPr lang="fr-FR" sz="2400" b="1" dirty="0"/>
              <a:t>Zone 2</a:t>
            </a:r>
            <a:r>
              <a:rPr lang="fr-FR" sz="2400" dirty="0"/>
              <a:t>: Les individus qui ont un pied dans l’emploi et un pied dans le chômage. Il s’agit d’individus en temps partiel subi : qui travaillent, aimeraient travailler plus et sont donc partiellement au  chômage (</a:t>
            </a:r>
            <a:r>
              <a:rPr lang="fr-FR" sz="2400" dirty="0">
                <a:solidFill>
                  <a:srgbClr val="C00000"/>
                </a:solidFill>
              </a:rPr>
              <a:t>sous emploi </a:t>
            </a:r>
            <a:r>
              <a:rPr lang="fr-FR" sz="2400" dirty="0"/>
              <a:t>qui peut être </a:t>
            </a:r>
            <a:r>
              <a:rPr lang="fr-FR" sz="2400" b="1" dirty="0"/>
              <a:t>visible</a:t>
            </a:r>
            <a:r>
              <a:rPr lang="fr-FR" sz="2400" dirty="0"/>
              <a:t> ou </a:t>
            </a:r>
            <a:r>
              <a:rPr lang="fr-FR" sz="2400" b="1" dirty="0"/>
              <a:t>invisible</a:t>
            </a:r>
            <a:r>
              <a:rPr lang="fr-FR" sz="2400" dirty="0"/>
              <a:t>);</a:t>
            </a:r>
          </a:p>
          <a:p>
            <a:pPr marL="0" indent="0" algn="just">
              <a:lnSpc>
                <a:spcPct val="100000"/>
              </a:lnSpc>
              <a:buNone/>
            </a:pPr>
            <a:r>
              <a:rPr lang="fr-FR" sz="2400" dirty="0"/>
              <a:t>– </a:t>
            </a:r>
            <a:r>
              <a:rPr lang="fr-FR" sz="2400" b="1" dirty="0"/>
              <a:t>Zone 3: </a:t>
            </a:r>
            <a:r>
              <a:rPr lang="fr-FR" sz="2400" dirty="0"/>
              <a:t>Les individus qui ont un pied dans l’inactivité et un pied dans le chômage. Il s’agit de chômeurs découragés, souvent des chômeurs de longue durée qui, à force d’être au chômage, ne recherchent plus activement un emploi et se retrouvent ainsi parmi les inactifs. On y met également les individus en formation, ainsi que ceux qui sont en cessation d’activité anticipée;</a:t>
            </a:r>
          </a:p>
          <a:p>
            <a:pPr marL="0" indent="0" algn="just">
              <a:lnSpc>
                <a:spcPct val="100000"/>
              </a:lnSpc>
              <a:buNone/>
            </a:pPr>
            <a:r>
              <a:rPr lang="fr-FR" sz="2400" dirty="0"/>
              <a:t>– </a:t>
            </a:r>
            <a:r>
              <a:rPr lang="fr-FR" sz="2400" b="1" dirty="0"/>
              <a:t>Zone 1</a:t>
            </a:r>
            <a:r>
              <a:rPr lang="fr-FR" sz="2400" dirty="0"/>
              <a:t>: Les  personnes  souhaitant  travailler,  mais  qui  n’ont  pas  effectué  de démarche  et  qui  ne  sont  ni  disponibles,  ni  actifs  dans  la  recherche d’emploi.</a:t>
            </a:r>
          </a:p>
          <a:p>
            <a:pPr marL="0" indent="0">
              <a:lnSpc>
                <a:spcPct val="150000"/>
              </a:lnSpc>
              <a:buNone/>
            </a:pPr>
            <a:endParaRPr lang="fr-FR" sz="2400" dirty="0"/>
          </a:p>
        </p:txBody>
      </p:sp>
      <p:pic>
        <p:nvPicPr>
          <p:cNvPr id="4" name="Picture 2" descr="halo du chômage — Wiktionnaire">
            <a:extLst>
              <a:ext uri="{FF2B5EF4-FFF2-40B4-BE49-F238E27FC236}">
                <a16:creationId xmlns:a16="http://schemas.microsoft.com/office/drawing/2014/main" id="{BDFFBD4D-9BB6-6526-478C-BCD05D1D0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985" y="4508500"/>
            <a:ext cx="3812344" cy="230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852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7443904-6EC2-16EE-D301-0146B9487CD6}"/>
              </a:ext>
            </a:extLst>
          </p:cNvPr>
          <p:cNvSpPr>
            <a:spLocks noGrp="1"/>
          </p:cNvSpPr>
          <p:nvPr>
            <p:ph idx="1"/>
          </p:nvPr>
        </p:nvSpPr>
        <p:spPr>
          <a:xfrm>
            <a:off x="838200" y="506437"/>
            <a:ext cx="10515600" cy="5670526"/>
          </a:xfrm>
        </p:spPr>
        <p:txBody>
          <a:bodyPr/>
          <a:lstStyle/>
          <a:p>
            <a:pPr marL="0" indent="0" algn="just">
              <a:lnSpc>
                <a:spcPct val="200000"/>
              </a:lnSpc>
              <a:buNone/>
            </a:pPr>
            <a:r>
              <a:rPr lang="fr-FR" sz="2000" b="1" dirty="0"/>
              <a:t>Zone 4</a:t>
            </a:r>
            <a:r>
              <a:rPr lang="fr-FR" sz="2000" dirty="0"/>
              <a:t>: correspond aux individus qui sont à la fois dans l’emploi, au chômage et dans l’inactivité. Il s’agit d’individus qui sont dans la zone 2 et qui, en outre, occupent un travail clandestin, c’est- à-dire un travail au noir, une activité non déclarée</a:t>
            </a:r>
            <a:r>
              <a:rPr lang="fr-FR" sz="2000" dirty="0" smtClean="0"/>
              <a:t>.</a:t>
            </a:r>
          </a:p>
          <a:p>
            <a:pPr marL="0" indent="0" algn="just">
              <a:lnSpc>
                <a:spcPct val="150000"/>
              </a:lnSpc>
              <a:buNone/>
            </a:pPr>
            <a:r>
              <a:rPr lang="fr-FR" sz="2000" dirty="0"/>
              <a:t> </a:t>
            </a:r>
            <a:r>
              <a:rPr lang="fr-FR" sz="2000" dirty="0" smtClean="0"/>
              <a:t>      </a:t>
            </a:r>
            <a:r>
              <a:rPr lang="fr-FR" sz="2000" b="1" u="sng" dirty="0" smtClean="0"/>
              <a:t>LE SOUS EMPLOI: </a:t>
            </a:r>
            <a:r>
              <a:rPr lang="fr-FR" sz="2000" dirty="0" smtClean="0"/>
              <a:t>est une situation particulière d’une personne qui est en activité d’une manière précaire soit parce qu’on est en </a:t>
            </a:r>
            <a:r>
              <a:rPr lang="fr-FR" sz="2000" dirty="0" smtClean="0">
                <a:solidFill>
                  <a:srgbClr val="C00000"/>
                </a:solidFill>
              </a:rPr>
              <a:t>chômage technique </a:t>
            </a:r>
            <a:r>
              <a:rPr lang="fr-FR" sz="2000" dirty="0" smtClean="0"/>
              <a:t>ou</a:t>
            </a:r>
            <a:r>
              <a:rPr lang="fr-FR" sz="2000" dirty="0" smtClean="0">
                <a:solidFill>
                  <a:srgbClr val="C00000"/>
                </a:solidFill>
              </a:rPr>
              <a:t> réduction d’activités</a:t>
            </a:r>
            <a:r>
              <a:rPr lang="fr-FR" sz="2000" dirty="0" smtClean="0"/>
              <a:t> ou </a:t>
            </a:r>
            <a:r>
              <a:rPr lang="fr-FR" sz="2000" dirty="0" smtClean="0">
                <a:solidFill>
                  <a:srgbClr val="C00000"/>
                </a:solidFill>
              </a:rPr>
              <a:t>activités saisonnières.</a:t>
            </a:r>
            <a:endParaRPr lang="fr-FR" sz="2000" b="1" u="sng" dirty="0" smtClean="0">
              <a:solidFill>
                <a:srgbClr val="C00000"/>
              </a:solidFill>
            </a:endParaRPr>
          </a:p>
          <a:p>
            <a:pPr marL="0" indent="0" algn="just">
              <a:lnSpc>
                <a:spcPct val="200000"/>
              </a:lnSpc>
              <a:buNone/>
            </a:pPr>
            <a:endParaRPr lang="fr-FR" sz="2000" dirty="0" smtClean="0"/>
          </a:p>
          <a:p>
            <a:pPr marL="0" indent="0" algn="just">
              <a:lnSpc>
                <a:spcPct val="200000"/>
              </a:lnSpc>
              <a:buNone/>
            </a:pPr>
            <a:endParaRPr lang="fr-FR" dirty="0"/>
          </a:p>
        </p:txBody>
      </p:sp>
      <p:pic>
        <p:nvPicPr>
          <p:cNvPr id="3" name="Picture 2" descr="halo du chômage — Wiktionnaire">
            <a:extLst>
              <a:ext uri="{FF2B5EF4-FFF2-40B4-BE49-F238E27FC236}">
                <a16:creationId xmlns:a16="http://schemas.microsoft.com/office/drawing/2014/main" id="{BDFFBD4D-9BB6-6526-478C-BCD05D1D0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985" y="4343400"/>
            <a:ext cx="3812344" cy="246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990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F28BDDC-6BB5-A43B-CF27-468AB229B8D2}"/>
              </a:ext>
            </a:extLst>
          </p:cNvPr>
          <p:cNvSpPr>
            <a:spLocks noGrp="1"/>
          </p:cNvSpPr>
          <p:nvPr>
            <p:ph idx="1"/>
          </p:nvPr>
        </p:nvSpPr>
        <p:spPr>
          <a:xfrm>
            <a:off x="344774" y="254833"/>
            <a:ext cx="11472088" cy="6265888"/>
          </a:xfrm>
        </p:spPr>
        <p:txBody>
          <a:bodyPr>
            <a:normAutofit/>
          </a:bodyPr>
          <a:lstStyle/>
          <a:p>
            <a:pPr marL="0" indent="0" algn="just">
              <a:lnSpc>
                <a:spcPct val="150000"/>
              </a:lnSpc>
              <a:buNone/>
            </a:pPr>
            <a:r>
              <a:rPr lang="fr-FR" sz="1800" b="0" i="0" dirty="0">
                <a:solidFill>
                  <a:srgbClr val="231F20"/>
                </a:solidFill>
                <a:effectLst/>
                <a:latin typeface="ff3c9"/>
              </a:rPr>
              <a:t>En fonction de ses caractéristiques on peut distinguer plusieurs formes de chômage</a:t>
            </a:r>
          </a:p>
          <a:p>
            <a:pPr algn="just">
              <a:lnSpc>
                <a:spcPct val="150000"/>
              </a:lnSpc>
              <a:buFont typeface="Wingdings" panose="05000000000000000000" pitchFamily="2" charset="2"/>
              <a:buChar char="§"/>
            </a:pPr>
            <a:r>
              <a:rPr lang="fr-FR" sz="1800" b="1" dirty="0">
                <a:solidFill>
                  <a:srgbClr val="231F20"/>
                </a:solidFill>
                <a:latin typeface="ff3c9"/>
              </a:rPr>
              <a:t>Le chômage volontaire</a:t>
            </a:r>
            <a:r>
              <a:rPr lang="fr-FR" sz="1800" dirty="0">
                <a:solidFill>
                  <a:srgbClr val="231F20"/>
                </a:solidFill>
                <a:latin typeface="ff3c9"/>
              </a:rPr>
              <a:t>: Il peut résulter d’un refus d’occuper un emploi sous-payé ou à une période d’attente et d’investissement en formation en vue d’une meilleure offre </a:t>
            </a:r>
            <a:r>
              <a:rPr lang="fr-FR" sz="1800" dirty="0" smtClean="0">
                <a:solidFill>
                  <a:srgbClr val="231F20"/>
                </a:solidFill>
                <a:latin typeface="ff3c9"/>
              </a:rPr>
              <a:t>d’emploi. </a:t>
            </a:r>
            <a:r>
              <a:rPr lang="fr-FR" sz="1800" dirty="0" smtClean="0">
                <a:solidFill>
                  <a:srgbClr val="C00000"/>
                </a:solidFill>
                <a:latin typeface="ff3c9"/>
              </a:rPr>
              <a:t>Pour les classiques le marché du travail est flexible pour équilibre l’offre et la demande d’où le salaire est de subsistance. Eux ils considèrent que le travail est un bien mais tel n’est pas le cas . </a:t>
            </a:r>
            <a:r>
              <a:rPr lang="fr-FR" sz="1800" b="1" dirty="0" smtClean="0">
                <a:solidFill>
                  <a:schemeClr val="tx1">
                    <a:lumMod val="75000"/>
                    <a:lumOff val="25000"/>
                  </a:schemeClr>
                </a:solidFill>
                <a:latin typeface="ff3c9"/>
              </a:rPr>
              <a:t>Souvent il y a asymétrie d’informations entre employeur et employé.</a:t>
            </a:r>
            <a:endParaRPr lang="fr-FR" sz="1800" b="1" dirty="0">
              <a:solidFill>
                <a:schemeClr val="tx1">
                  <a:lumMod val="75000"/>
                  <a:lumOff val="25000"/>
                </a:schemeClr>
              </a:solidFill>
              <a:latin typeface="ff3c9"/>
            </a:endParaRPr>
          </a:p>
          <a:p>
            <a:pPr algn="just">
              <a:lnSpc>
                <a:spcPct val="150000"/>
              </a:lnSpc>
              <a:buFont typeface="Wingdings" panose="05000000000000000000" pitchFamily="2" charset="2"/>
              <a:buChar char="§"/>
            </a:pPr>
            <a:r>
              <a:rPr lang="fr-FR" sz="1800" b="1" i="0" dirty="0">
                <a:solidFill>
                  <a:srgbClr val="231F20"/>
                </a:solidFill>
                <a:effectLst/>
                <a:latin typeface="ff3c9"/>
              </a:rPr>
              <a:t>Le chômage frictionnel</a:t>
            </a:r>
            <a:r>
              <a:rPr lang="fr-FR" sz="1800" b="0" i="0" dirty="0">
                <a:solidFill>
                  <a:srgbClr val="231F20"/>
                </a:solidFill>
                <a:effectLst/>
                <a:latin typeface="ff3c9"/>
              </a:rPr>
              <a:t>: Correspond à une période d’inactivité qui sépare deux périodes d’activité suite à un déménagement, une démission ou un </a:t>
            </a:r>
            <a:r>
              <a:rPr lang="fr-FR" sz="1800" b="0" i="0" dirty="0" smtClean="0">
                <a:solidFill>
                  <a:srgbClr val="231F20"/>
                </a:solidFill>
                <a:effectLst/>
                <a:latin typeface="ff3c9"/>
              </a:rPr>
              <a:t>licenciement.</a:t>
            </a:r>
            <a:endParaRPr lang="fr-FR" sz="1800" b="0" i="0" dirty="0">
              <a:solidFill>
                <a:srgbClr val="231F20"/>
              </a:solidFill>
              <a:effectLst/>
              <a:latin typeface="ff3c9"/>
            </a:endParaRPr>
          </a:p>
          <a:p>
            <a:pPr algn="just">
              <a:lnSpc>
                <a:spcPct val="150000"/>
              </a:lnSpc>
              <a:buFont typeface="Wingdings" panose="05000000000000000000" pitchFamily="2" charset="2"/>
              <a:buChar char="§"/>
            </a:pPr>
            <a:r>
              <a:rPr lang="fr-FR" sz="1800" b="1" dirty="0">
                <a:solidFill>
                  <a:srgbClr val="231F20"/>
                </a:solidFill>
                <a:latin typeface="ff3c9"/>
              </a:rPr>
              <a:t>Le chômage saisonnier</a:t>
            </a:r>
            <a:r>
              <a:rPr lang="fr-FR" sz="1800" dirty="0">
                <a:solidFill>
                  <a:srgbClr val="231F20"/>
                </a:solidFill>
                <a:latin typeface="ff3c9"/>
              </a:rPr>
              <a:t>: Il est lié au caractère fluctuant et saisonnier de certaines activités</a:t>
            </a:r>
          </a:p>
          <a:p>
            <a:pPr algn="just">
              <a:lnSpc>
                <a:spcPct val="150000"/>
              </a:lnSpc>
              <a:buFont typeface="Wingdings" panose="05000000000000000000" pitchFamily="2" charset="2"/>
              <a:buChar char="§"/>
            </a:pPr>
            <a:r>
              <a:rPr lang="fr-FR" sz="1800" b="1" i="0" dirty="0">
                <a:solidFill>
                  <a:srgbClr val="231F20"/>
                </a:solidFill>
                <a:effectLst/>
                <a:latin typeface="ff3c9"/>
              </a:rPr>
              <a:t>Le chômage chronique</a:t>
            </a:r>
            <a:r>
              <a:rPr lang="fr-FR" sz="1800" b="0" i="0" dirty="0">
                <a:solidFill>
                  <a:srgbClr val="231F20"/>
                </a:solidFill>
                <a:effectLst/>
                <a:latin typeface="ff3c9"/>
              </a:rPr>
              <a:t>: C’est un chômage de longue durée affectant des personnes à faible employabilité à cause de leurs manques de qualification ou de leur âge</a:t>
            </a:r>
          </a:p>
          <a:p>
            <a:pPr algn="just">
              <a:lnSpc>
                <a:spcPct val="150000"/>
              </a:lnSpc>
              <a:buFont typeface="Wingdings" panose="05000000000000000000" pitchFamily="2" charset="2"/>
              <a:buChar char="§"/>
            </a:pPr>
            <a:r>
              <a:rPr lang="fr-FR" sz="1800" b="1" dirty="0">
                <a:solidFill>
                  <a:srgbClr val="231F20"/>
                </a:solidFill>
                <a:latin typeface="ff3c9"/>
              </a:rPr>
              <a:t>Le chômage technique</a:t>
            </a:r>
            <a:r>
              <a:rPr lang="fr-FR" sz="1800" dirty="0">
                <a:solidFill>
                  <a:srgbClr val="231F20"/>
                </a:solidFill>
                <a:latin typeface="ff3c9"/>
              </a:rPr>
              <a:t>: Correspond à des périodes de suspension de l’activité dues à des ruptures des chaînes de production ou des problèmes d’approvisionnement.</a:t>
            </a:r>
            <a:endParaRPr lang="fr-FR" sz="1800" b="0" i="0" dirty="0">
              <a:solidFill>
                <a:srgbClr val="231F20"/>
              </a:solidFill>
              <a:effectLst/>
              <a:latin typeface="ff3c9"/>
            </a:endParaRPr>
          </a:p>
          <a:p>
            <a:pPr marL="0" indent="0">
              <a:buNone/>
            </a:pPr>
            <a:endParaRPr lang="fr-FR" sz="1800" b="1" dirty="0"/>
          </a:p>
        </p:txBody>
      </p:sp>
    </p:spTree>
    <p:extLst>
      <p:ext uri="{BB962C8B-B14F-4D97-AF65-F5344CB8AC3E}">
        <p14:creationId xmlns:p14="http://schemas.microsoft.com/office/powerpoint/2010/main" val="3019906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F28BDDC-6BB5-A43B-CF27-468AB229B8D2}"/>
              </a:ext>
            </a:extLst>
          </p:cNvPr>
          <p:cNvSpPr>
            <a:spLocks noGrp="1"/>
          </p:cNvSpPr>
          <p:nvPr>
            <p:ph idx="1"/>
          </p:nvPr>
        </p:nvSpPr>
        <p:spPr>
          <a:xfrm>
            <a:off x="344774" y="254833"/>
            <a:ext cx="11472088" cy="6265888"/>
          </a:xfrm>
        </p:spPr>
        <p:txBody>
          <a:bodyPr>
            <a:normAutofit fontScale="92500" lnSpcReduction="10000"/>
          </a:bodyPr>
          <a:lstStyle/>
          <a:p>
            <a:pPr marL="0" indent="0" algn="just">
              <a:lnSpc>
                <a:spcPct val="150000"/>
              </a:lnSpc>
              <a:buNone/>
            </a:pPr>
            <a:r>
              <a:rPr lang="fr-FR" b="0" i="0" dirty="0">
                <a:solidFill>
                  <a:srgbClr val="231F20"/>
                </a:solidFill>
                <a:effectLst/>
                <a:latin typeface="ff3c9"/>
              </a:rPr>
              <a:t>En fonction de ses causes on peut distinguer</a:t>
            </a:r>
          </a:p>
          <a:p>
            <a:pPr algn="just">
              <a:lnSpc>
                <a:spcPct val="150000"/>
              </a:lnSpc>
              <a:buFont typeface="Wingdings" panose="05000000000000000000" pitchFamily="2" charset="2"/>
              <a:buChar char="§"/>
            </a:pPr>
            <a:r>
              <a:rPr lang="fr-FR" b="1" dirty="0">
                <a:solidFill>
                  <a:srgbClr val="231F20"/>
                </a:solidFill>
                <a:latin typeface="ff3c9"/>
              </a:rPr>
              <a:t>Le chômage conjecturel </a:t>
            </a:r>
            <a:r>
              <a:rPr lang="fr-FR" dirty="0">
                <a:solidFill>
                  <a:srgbClr val="231F20"/>
                </a:solidFill>
                <a:latin typeface="ff3c9"/>
              </a:rPr>
              <a:t>: Lié aux variations du cycle </a:t>
            </a:r>
            <a:r>
              <a:rPr lang="fr-FR" dirty="0" smtClean="0">
                <a:solidFill>
                  <a:srgbClr val="231F20"/>
                </a:solidFill>
                <a:latin typeface="ff3c9"/>
              </a:rPr>
              <a:t>(court) et </a:t>
            </a:r>
            <a:r>
              <a:rPr lang="fr-FR" dirty="0">
                <a:solidFill>
                  <a:srgbClr val="231F20"/>
                </a:solidFill>
                <a:latin typeface="ff3c9"/>
              </a:rPr>
              <a:t>au ralentissement </a:t>
            </a:r>
            <a:r>
              <a:rPr lang="fr-FR" dirty="0" smtClean="0">
                <a:solidFill>
                  <a:srgbClr val="231F20"/>
                </a:solidFill>
                <a:latin typeface="ff3c9"/>
              </a:rPr>
              <a:t>économique. C’est une fonction de output gap</a:t>
            </a:r>
            <a:endParaRPr lang="fr-FR" dirty="0">
              <a:solidFill>
                <a:srgbClr val="231F20"/>
              </a:solidFill>
              <a:latin typeface="ff3c9"/>
            </a:endParaRPr>
          </a:p>
          <a:p>
            <a:pPr algn="just">
              <a:lnSpc>
                <a:spcPct val="150000"/>
              </a:lnSpc>
              <a:buFont typeface="Wingdings" panose="05000000000000000000" pitchFamily="2" charset="2"/>
              <a:buChar char="§"/>
            </a:pPr>
            <a:r>
              <a:rPr lang="fr-FR" b="1" i="0" dirty="0">
                <a:solidFill>
                  <a:srgbClr val="231F20"/>
                </a:solidFill>
                <a:effectLst/>
                <a:latin typeface="ff3c9"/>
              </a:rPr>
              <a:t>Le chômage </a:t>
            </a:r>
            <a:r>
              <a:rPr lang="fr-FR" b="1" i="0" dirty="0" smtClean="0">
                <a:solidFill>
                  <a:srgbClr val="231F20"/>
                </a:solidFill>
                <a:effectLst/>
                <a:latin typeface="ff3c9"/>
              </a:rPr>
              <a:t>frictionnel ou structurel </a:t>
            </a:r>
            <a:r>
              <a:rPr lang="fr-FR" b="0" i="0" dirty="0" smtClean="0">
                <a:solidFill>
                  <a:srgbClr val="231F20"/>
                </a:solidFill>
                <a:effectLst/>
                <a:latin typeface="ff3c9"/>
              </a:rPr>
              <a:t>: </a:t>
            </a:r>
            <a:r>
              <a:rPr lang="fr-FR" b="0" i="0" dirty="0">
                <a:solidFill>
                  <a:srgbClr val="231F20"/>
                </a:solidFill>
                <a:effectLst/>
                <a:latin typeface="ff3c9"/>
              </a:rPr>
              <a:t>l est caractérisé par une inadéquation et une rigidité structurelle entre l’offre et la demande de travail dues à des problèmes de qualification, de formation et de salaire</a:t>
            </a:r>
          </a:p>
          <a:p>
            <a:pPr algn="just">
              <a:lnSpc>
                <a:spcPct val="150000"/>
              </a:lnSpc>
              <a:buFont typeface="Wingdings" panose="05000000000000000000" pitchFamily="2" charset="2"/>
              <a:buChar char="§"/>
            </a:pPr>
            <a:r>
              <a:rPr lang="fr-FR" b="1" dirty="0">
                <a:solidFill>
                  <a:srgbClr val="231F20"/>
                </a:solidFill>
                <a:latin typeface="ff3c9"/>
              </a:rPr>
              <a:t>Le chômage keynésien</a:t>
            </a:r>
            <a:r>
              <a:rPr lang="fr-FR" dirty="0">
                <a:solidFill>
                  <a:srgbClr val="231F20"/>
                </a:solidFill>
                <a:latin typeface="ff3c9"/>
              </a:rPr>
              <a:t>: Chômage involontaire dû à une faiblesse de la demande </a:t>
            </a:r>
            <a:r>
              <a:rPr lang="fr-FR" dirty="0" smtClean="0">
                <a:solidFill>
                  <a:srgbClr val="231F20"/>
                </a:solidFill>
                <a:latin typeface="ff3c9"/>
              </a:rPr>
              <a:t>globale ou demande effective.</a:t>
            </a:r>
            <a:endParaRPr lang="fr-FR" dirty="0">
              <a:solidFill>
                <a:srgbClr val="231F20"/>
              </a:solidFill>
              <a:latin typeface="ff3c9"/>
            </a:endParaRPr>
          </a:p>
          <a:p>
            <a:pPr algn="just">
              <a:lnSpc>
                <a:spcPct val="150000"/>
              </a:lnSpc>
              <a:buFont typeface="Wingdings" panose="05000000000000000000" pitchFamily="2" charset="2"/>
              <a:buChar char="§"/>
            </a:pPr>
            <a:r>
              <a:rPr lang="fr-FR" b="1" dirty="0">
                <a:solidFill>
                  <a:srgbClr val="231F20"/>
                </a:solidFill>
                <a:latin typeface="ff3c9"/>
              </a:rPr>
              <a:t>Le chômage classique</a:t>
            </a:r>
            <a:r>
              <a:rPr lang="fr-FR" dirty="0">
                <a:solidFill>
                  <a:srgbClr val="231F20"/>
                </a:solidFill>
                <a:latin typeface="ff3c9"/>
              </a:rPr>
              <a:t>: Chômage volontaire dû à la difficulté d’ajuster l’offre et la demande de travail à cause de la rigidité des salaires.</a:t>
            </a:r>
          </a:p>
          <a:p>
            <a:pPr marL="0" indent="0" algn="just">
              <a:lnSpc>
                <a:spcPct val="150000"/>
              </a:lnSpc>
              <a:buNone/>
            </a:pPr>
            <a:endParaRPr lang="fr-FR" b="0" i="0" dirty="0">
              <a:solidFill>
                <a:srgbClr val="231F20"/>
              </a:solidFill>
              <a:effectLst/>
              <a:latin typeface="ff3c9"/>
            </a:endParaRPr>
          </a:p>
          <a:p>
            <a:pPr marL="0" indent="0">
              <a:buNone/>
            </a:pPr>
            <a:endParaRPr lang="fr-FR" sz="3800" b="1" dirty="0"/>
          </a:p>
        </p:txBody>
      </p:sp>
    </p:spTree>
    <p:extLst>
      <p:ext uri="{BB962C8B-B14F-4D97-AF65-F5344CB8AC3E}">
        <p14:creationId xmlns:p14="http://schemas.microsoft.com/office/powerpoint/2010/main" val="3741585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6EE4B72-DC0E-9892-25D8-2BEE106D4D2F}"/>
                  </a:ext>
                </a:extLst>
              </p:cNvPr>
              <p:cNvSpPr>
                <a:spLocks noGrp="1"/>
              </p:cNvSpPr>
              <p:nvPr>
                <p:ph idx="1"/>
              </p:nvPr>
            </p:nvSpPr>
            <p:spPr>
              <a:xfrm>
                <a:off x="379828" y="281354"/>
                <a:ext cx="11591778" cy="6386732"/>
              </a:xfrm>
            </p:spPr>
            <p:txBody>
              <a:bodyPr>
                <a:normAutofit/>
              </a:bodyPr>
              <a:lstStyle/>
              <a:p>
                <a:pPr marL="0" indent="0">
                  <a:buNone/>
                </a:pPr>
                <a:r>
                  <a:rPr lang="fr-FR" dirty="0"/>
                  <a:t>2. </a:t>
                </a:r>
                <a:r>
                  <a:rPr lang="fr-FR" b="1" dirty="0"/>
                  <a:t>Mesures de l’activité, de l’emploi et du chômage</a:t>
                </a:r>
              </a:p>
              <a:p>
                <a:pPr marL="0" indent="0">
                  <a:buNone/>
                </a:pPr>
                <a:endParaRPr lang="fr-FR" b="1"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𝑃𝑜𝑝𝑢𝑙𝑎𝑡𝑖𝑜𝑛</m:t>
                      </m:r>
                      <m:r>
                        <a:rPr lang="fr-FR" b="0" i="1" smtClean="0">
                          <a:latin typeface="Cambria Math" panose="02040503050406030204" pitchFamily="18" charset="0"/>
                        </a:rPr>
                        <m:t> </m:t>
                      </m:r>
                      <m:r>
                        <a:rPr lang="fr-FR" b="0" i="1" smtClean="0">
                          <a:latin typeface="Cambria Math" panose="02040503050406030204" pitchFamily="18" charset="0"/>
                        </a:rPr>
                        <m:t>𝑎𝑐𝑡𝑖𝑣𝑒</m:t>
                      </m:r>
                      <m:r>
                        <a:rPr lang="fr-FR" b="0" i="1" smtClean="0">
                          <a:latin typeface="Cambria Math" panose="02040503050406030204" pitchFamily="18" charset="0"/>
                        </a:rPr>
                        <m:t>=</m:t>
                      </m:r>
                      <m:r>
                        <a:rPr lang="fr-FR" b="0" i="1" smtClean="0">
                          <a:latin typeface="Cambria Math" panose="02040503050406030204" pitchFamily="18" charset="0"/>
                        </a:rPr>
                        <m:t>𝐴𝑐𝑡𝑖𝑓𝑠</m:t>
                      </m:r>
                      <m:r>
                        <a:rPr lang="fr-FR" b="0" i="1" smtClean="0">
                          <a:latin typeface="Cambria Math" panose="02040503050406030204" pitchFamily="18" charset="0"/>
                        </a:rPr>
                        <m:t> </m:t>
                      </m:r>
                      <m:r>
                        <a:rPr lang="fr-FR" b="0" i="1" smtClean="0">
                          <a:latin typeface="Cambria Math" panose="02040503050406030204" pitchFamily="18" charset="0"/>
                        </a:rPr>
                        <m:t>𝑜𝑐𝑐𝑢𝑝</m:t>
                      </m:r>
                      <m:r>
                        <a:rPr lang="fr-FR" b="0" i="1" smtClean="0">
                          <a:latin typeface="Cambria Math" panose="02040503050406030204" pitchFamily="18" charset="0"/>
                        </a:rPr>
                        <m:t>é</m:t>
                      </m:r>
                      <m:r>
                        <a:rPr lang="fr-FR" b="0" i="1" smtClean="0">
                          <a:latin typeface="Cambria Math" panose="02040503050406030204" pitchFamily="18" charset="0"/>
                        </a:rPr>
                        <m:t>𝑠</m:t>
                      </m:r>
                      <m:r>
                        <a:rPr lang="fr-FR" b="0" i="1" smtClean="0">
                          <a:latin typeface="Cambria Math" panose="02040503050406030204" pitchFamily="18" charset="0"/>
                        </a:rPr>
                        <m:t>+</m:t>
                      </m:r>
                      <m:r>
                        <a:rPr lang="fr-FR" b="0" i="1" smtClean="0">
                          <a:latin typeface="Cambria Math" panose="02040503050406030204" pitchFamily="18" charset="0"/>
                        </a:rPr>
                        <m:t>𝐴𝑐𝑡𝑖𝑓𝑠</m:t>
                      </m:r>
                      <m:r>
                        <a:rPr lang="fr-FR" b="0" i="1" smtClean="0">
                          <a:latin typeface="Cambria Math" panose="02040503050406030204" pitchFamily="18" charset="0"/>
                        </a:rPr>
                        <m:t> </m:t>
                      </m:r>
                      <m:r>
                        <a:rPr lang="fr-FR" b="0" i="1" smtClean="0">
                          <a:latin typeface="Cambria Math" panose="02040503050406030204" pitchFamily="18" charset="0"/>
                        </a:rPr>
                        <m:t>𝑖𝑛𝑜𝑐𝑐𝑢𝑝</m:t>
                      </m:r>
                      <m:r>
                        <a:rPr lang="fr-FR" b="0" i="1" smtClean="0">
                          <a:latin typeface="Cambria Math" panose="02040503050406030204" pitchFamily="18" charset="0"/>
                        </a:rPr>
                        <m:t>é</m:t>
                      </m:r>
                      <m:r>
                        <a:rPr lang="fr-FR" b="0" i="1" smtClean="0">
                          <a:latin typeface="Cambria Math" panose="02040503050406030204" pitchFamily="18" charset="0"/>
                        </a:rPr>
                        <m:t>𝑠</m:t>
                      </m:r>
                      <m:r>
                        <a:rPr lang="fr-FR" b="0" i="1" smtClean="0">
                          <a:latin typeface="Cambria Math" panose="02040503050406030204" pitchFamily="18" charset="0"/>
                        </a:rPr>
                        <m:t> </m:t>
                      </m:r>
                      <m:d>
                        <m:dPr>
                          <m:ctrlPr>
                            <a:rPr lang="fr-FR" b="0" i="1" smtClean="0">
                              <a:latin typeface="Cambria Math" panose="02040503050406030204" pitchFamily="18" charset="0"/>
                            </a:rPr>
                          </m:ctrlPr>
                        </m:dPr>
                        <m:e>
                          <m:r>
                            <a:rPr lang="fr-FR" b="0" i="1" smtClean="0">
                              <a:latin typeface="Cambria Math" panose="02040503050406030204" pitchFamily="18" charset="0"/>
                            </a:rPr>
                            <m:t>𝑜𝑢</m:t>
                          </m:r>
                          <m:r>
                            <a:rPr lang="fr-FR" b="0" i="1" smtClean="0">
                              <a:latin typeface="Cambria Math" panose="02040503050406030204" pitchFamily="18" charset="0"/>
                            </a:rPr>
                            <m:t> </m:t>
                          </m:r>
                          <m:r>
                            <a:rPr lang="fr-FR" b="0" i="1" smtClean="0">
                              <a:latin typeface="Cambria Math" panose="02040503050406030204" pitchFamily="18" charset="0"/>
                            </a:rPr>
                            <m:t>𝑐h</m:t>
                          </m:r>
                          <m:r>
                            <a:rPr lang="fr-FR" b="0" i="1" smtClean="0">
                              <a:latin typeface="Cambria Math" panose="02040503050406030204" pitchFamily="18" charset="0"/>
                            </a:rPr>
                            <m:t>ô</m:t>
                          </m:r>
                          <m:r>
                            <a:rPr lang="fr-FR" b="0" i="1" smtClean="0">
                              <a:latin typeface="Cambria Math" panose="02040503050406030204" pitchFamily="18" charset="0"/>
                            </a:rPr>
                            <m:t>𝑚𝑒𝑢𝑟𝑠</m:t>
                          </m:r>
                        </m:e>
                      </m:d>
                    </m:oMath>
                  </m:oMathPara>
                </a14:m>
                <a:endParaRPr lang="fr-FR" b="0"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𝑃𝑜𝑝𝑢𝑙𝑎𝑡𝑖𝑜𝑛</m:t>
                      </m:r>
                      <m:r>
                        <a:rPr lang="fr-FR" b="0" i="1" smtClean="0">
                          <a:latin typeface="Cambria Math" panose="02040503050406030204" pitchFamily="18" charset="0"/>
                        </a:rPr>
                        <m:t> </m:t>
                      </m:r>
                      <m:r>
                        <a:rPr lang="fr-FR" b="0" i="1" smtClean="0">
                          <a:latin typeface="Cambria Math" panose="02040503050406030204" pitchFamily="18" charset="0"/>
                        </a:rPr>
                        <m:t>𝑡𝑜𝑡𝑎𝑙𝑒</m:t>
                      </m:r>
                      <m:r>
                        <a:rPr lang="fr-FR" b="0" i="1" smtClean="0">
                          <a:latin typeface="Cambria Math" panose="02040503050406030204" pitchFamily="18" charset="0"/>
                        </a:rPr>
                        <m:t>=</m:t>
                      </m:r>
                      <m:r>
                        <a:rPr lang="fr-FR" b="0" i="1" smtClean="0">
                          <a:latin typeface="Cambria Math" panose="02040503050406030204" pitchFamily="18" charset="0"/>
                        </a:rPr>
                        <m:t>𝑃𝑜𝑝𝑢𝑙𝑎𝑡𝑖𝑜𝑛</m:t>
                      </m:r>
                      <m:r>
                        <a:rPr lang="fr-FR" b="0" i="1" smtClean="0">
                          <a:latin typeface="Cambria Math" panose="02040503050406030204" pitchFamily="18" charset="0"/>
                        </a:rPr>
                        <m:t> </m:t>
                      </m:r>
                      <m:r>
                        <a:rPr lang="fr-FR" b="0" i="1" smtClean="0">
                          <a:latin typeface="Cambria Math" panose="02040503050406030204" pitchFamily="18" charset="0"/>
                        </a:rPr>
                        <m:t>𝑎𝑐𝑡𝑖𝑣𝑒</m:t>
                      </m:r>
                      <m:r>
                        <a:rPr lang="fr-FR" b="0" i="1" smtClean="0">
                          <a:latin typeface="Cambria Math" panose="02040503050406030204" pitchFamily="18" charset="0"/>
                        </a:rPr>
                        <m:t>+</m:t>
                      </m:r>
                      <m:r>
                        <a:rPr lang="fr-FR" b="0" i="1" smtClean="0">
                          <a:latin typeface="Cambria Math" panose="02040503050406030204" pitchFamily="18" charset="0"/>
                        </a:rPr>
                        <m:t>𝑝𝑜𝑝𝑢𝑙𝑎𝑡𝑖𝑜𝑛</m:t>
                      </m:r>
                      <m:r>
                        <a:rPr lang="fr-FR" b="0" i="1" smtClean="0">
                          <a:latin typeface="Cambria Math" panose="02040503050406030204" pitchFamily="18" charset="0"/>
                        </a:rPr>
                        <m:t> </m:t>
                      </m:r>
                      <m:r>
                        <a:rPr lang="fr-FR" b="0" i="1" smtClean="0">
                          <a:latin typeface="Cambria Math" panose="02040503050406030204" pitchFamily="18" charset="0"/>
                        </a:rPr>
                        <m:t>𝑖𝑛𝑎𝑐𝑡𝑖𝑣𝑒</m:t>
                      </m:r>
                    </m:oMath>
                  </m:oMathPara>
                </a14:m>
                <a:endParaRPr lang="fr-FR"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𝑇𝑎𝑢𝑥</m:t>
                      </m: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𝑑</m:t>
                          </m:r>
                        </m:e>
                        <m:sup>
                          <m:r>
                            <a:rPr lang="fr-FR" b="0" i="1" smtClean="0">
                              <a:latin typeface="Cambria Math" panose="02040503050406030204" pitchFamily="18" charset="0"/>
                            </a:rPr>
                            <m:t>′</m:t>
                          </m:r>
                        </m:sup>
                      </m:sSup>
                      <m:r>
                        <a:rPr lang="fr-FR" b="0" i="1" smtClean="0">
                          <a:latin typeface="Cambria Math" panose="02040503050406030204" pitchFamily="18" charset="0"/>
                        </a:rPr>
                        <m:t>𝑎𝑐𝑡𝑖𝑣𝑖𝑡</m:t>
                      </m:r>
                      <m:r>
                        <a:rPr lang="fr-FR" b="0" i="1" smtClean="0">
                          <a:latin typeface="Cambria Math" panose="02040503050406030204" pitchFamily="18" charset="0"/>
                        </a:rPr>
                        <m:t>é=</m:t>
                      </m:r>
                      <m:f>
                        <m:fPr>
                          <m:ctrlPr>
                            <a:rPr lang="fr-FR" b="0" i="1" smtClean="0">
                              <a:latin typeface="Cambria Math" panose="02040503050406030204" pitchFamily="18" charset="0"/>
                            </a:rPr>
                          </m:ctrlPr>
                        </m:fPr>
                        <m:num>
                          <m:r>
                            <a:rPr lang="fr-FR" b="0" i="1" smtClean="0">
                              <a:latin typeface="Cambria Math" panose="02040503050406030204" pitchFamily="18" charset="0"/>
                            </a:rPr>
                            <m:t>𝑃𝑜𝑝𝑢𝑙𝑎𝑡𝑖𝑜𝑛</m:t>
                          </m:r>
                          <m:r>
                            <a:rPr lang="fr-FR" b="0" i="1" smtClean="0">
                              <a:latin typeface="Cambria Math" panose="02040503050406030204" pitchFamily="18" charset="0"/>
                            </a:rPr>
                            <m:t> </m:t>
                          </m:r>
                          <m:r>
                            <a:rPr lang="fr-FR" b="0" i="1" smtClean="0">
                              <a:latin typeface="Cambria Math" panose="02040503050406030204" pitchFamily="18" charset="0"/>
                            </a:rPr>
                            <m:t>𝑎𝑐𝑡𝑖𝑣𝑒</m:t>
                          </m:r>
                        </m:num>
                        <m:den>
                          <m:r>
                            <a:rPr lang="fr-FR" b="0" i="1" smtClean="0">
                              <a:latin typeface="Cambria Math" panose="02040503050406030204" pitchFamily="18" charset="0"/>
                            </a:rPr>
                            <m:t>𝑃𝑜𝑝𝑢𝑙𝑎𝑡𝑖𝑜𝑛</m:t>
                          </m:r>
                          <m:r>
                            <a:rPr lang="fr-FR" b="0" i="1" smtClean="0">
                              <a:latin typeface="Cambria Math" panose="02040503050406030204" pitchFamily="18" charset="0"/>
                            </a:rPr>
                            <m:t> </m:t>
                          </m:r>
                          <m:r>
                            <a:rPr lang="fr-FR" b="0" i="1" smtClean="0">
                              <a:latin typeface="Cambria Math" panose="02040503050406030204" pitchFamily="18" charset="0"/>
                            </a:rPr>
                            <m:t>𝑒𝑛</m:t>
                          </m:r>
                          <m:r>
                            <a:rPr lang="fr-FR" b="0" i="1" smtClean="0">
                              <a:latin typeface="Cambria Math" panose="02040503050406030204" pitchFamily="18" charset="0"/>
                            </a:rPr>
                            <m:t> </m:t>
                          </m:r>
                          <m:r>
                            <a:rPr lang="fr-FR" b="0" i="1" smtClean="0">
                              <a:latin typeface="Cambria Math" panose="02040503050406030204" pitchFamily="18" charset="0"/>
                            </a:rPr>
                            <m:t>𝑎𝑔𝑒</m:t>
                          </m:r>
                          <m:r>
                            <a:rPr lang="fr-FR" b="0" i="1" smtClean="0">
                              <a:latin typeface="Cambria Math" panose="02040503050406030204" pitchFamily="18" charset="0"/>
                            </a:rPr>
                            <m:t> </m:t>
                          </m:r>
                          <m:r>
                            <a:rPr lang="fr-FR" b="0" i="1" smtClean="0">
                              <a:latin typeface="Cambria Math" panose="02040503050406030204" pitchFamily="18" charset="0"/>
                            </a:rPr>
                            <m:t>𝑑𝑒</m:t>
                          </m:r>
                          <m:r>
                            <a:rPr lang="fr-FR" b="0" i="1" smtClean="0">
                              <a:latin typeface="Cambria Math" panose="02040503050406030204" pitchFamily="18" charset="0"/>
                            </a:rPr>
                            <m:t> </m:t>
                          </m:r>
                          <m:r>
                            <a:rPr lang="fr-FR" b="0" i="1" smtClean="0">
                              <a:latin typeface="Cambria Math" panose="02040503050406030204" pitchFamily="18" charset="0"/>
                            </a:rPr>
                            <m:t>𝑡𝑟𝑎𝑣𝑎𝑖𝑙𝑙𝑒𝑟</m:t>
                          </m:r>
                        </m:den>
                      </m:f>
                    </m:oMath>
                  </m:oMathPara>
                </a14:m>
                <a:endParaRPr lang="fr-FR"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𝑇𝑎𝑢𝑥</m:t>
                      </m: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𝑑</m:t>
                          </m:r>
                        </m:e>
                        <m:sup>
                          <m:r>
                            <a:rPr lang="fr-FR" b="0" i="1" smtClean="0">
                              <a:latin typeface="Cambria Math" panose="02040503050406030204" pitchFamily="18" charset="0"/>
                            </a:rPr>
                            <m:t>′</m:t>
                          </m:r>
                        </m:sup>
                      </m:sSup>
                      <m:r>
                        <a:rPr lang="fr-FR" b="0" i="1" smtClean="0">
                          <a:latin typeface="Cambria Math" panose="02040503050406030204" pitchFamily="18" charset="0"/>
                        </a:rPr>
                        <m:t>𝑒𝑚𝑝𝑙𝑜𝑖</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𝑃𝑜𝑝𝑢𝑙𝑎𝑡𝑖𝑜𝑛</m:t>
                          </m:r>
                          <m:r>
                            <a:rPr lang="fr-FR" b="0" i="1" smtClean="0">
                              <a:latin typeface="Cambria Math" panose="02040503050406030204" pitchFamily="18" charset="0"/>
                            </a:rPr>
                            <m:t> </m:t>
                          </m:r>
                          <m:r>
                            <a:rPr lang="fr-FR" b="0" i="1" smtClean="0">
                              <a:latin typeface="Cambria Math" panose="02040503050406030204" pitchFamily="18" charset="0"/>
                            </a:rPr>
                            <m:t>𝑎𝑐𝑡𝑖𝑣𝑒</m:t>
                          </m:r>
                          <m:r>
                            <a:rPr lang="fr-FR" b="0" i="1" smtClean="0">
                              <a:latin typeface="Cambria Math" panose="02040503050406030204" pitchFamily="18" charset="0"/>
                            </a:rPr>
                            <m:t> </m:t>
                          </m:r>
                          <m:r>
                            <a:rPr lang="fr-FR" b="0" i="1" smtClean="0">
                              <a:latin typeface="Cambria Math" panose="02040503050406030204" pitchFamily="18" charset="0"/>
                            </a:rPr>
                            <m:t>𝑜𝑐𝑐𝑢𝑝</m:t>
                          </m:r>
                          <m:r>
                            <a:rPr lang="fr-FR" b="0" i="1" smtClean="0">
                              <a:latin typeface="Cambria Math" panose="02040503050406030204" pitchFamily="18" charset="0"/>
                            </a:rPr>
                            <m:t>é</m:t>
                          </m:r>
                          <m:r>
                            <a:rPr lang="fr-FR" b="0" i="1" smtClean="0">
                              <a:latin typeface="Cambria Math" panose="02040503050406030204" pitchFamily="18" charset="0"/>
                            </a:rPr>
                            <m:t>𝑒</m:t>
                          </m:r>
                        </m:num>
                        <m:den>
                          <m:r>
                            <a:rPr lang="fr-FR" b="0" i="1" smtClean="0">
                              <a:latin typeface="Cambria Math" panose="02040503050406030204" pitchFamily="18" charset="0"/>
                            </a:rPr>
                            <m:t>𝑃𝑜𝑝𝑢𝑙𝑎𝑡𝑖𝑜𝑛</m:t>
                          </m:r>
                          <m:r>
                            <a:rPr lang="fr-FR" b="0" i="1" smtClean="0">
                              <a:latin typeface="Cambria Math" panose="02040503050406030204" pitchFamily="18" charset="0"/>
                            </a:rPr>
                            <m:t> </m:t>
                          </m:r>
                          <m:r>
                            <a:rPr lang="fr-FR" b="0" i="1" smtClean="0">
                              <a:latin typeface="Cambria Math" panose="02040503050406030204" pitchFamily="18" charset="0"/>
                            </a:rPr>
                            <m:t>𝑒𝑛</m:t>
                          </m:r>
                          <m:r>
                            <a:rPr lang="fr-FR" b="0" i="1" smtClean="0">
                              <a:latin typeface="Cambria Math" panose="02040503050406030204" pitchFamily="18" charset="0"/>
                            </a:rPr>
                            <m:t> â</m:t>
                          </m:r>
                          <m:r>
                            <a:rPr lang="fr-FR" b="0" i="1" smtClean="0">
                              <a:latin typeface="Cambria Math" panose="02040503050406030204" pitchFamily="18" charset="0"/>
                            </a:rPr>
                            <m:t>𝑔𝑒</m:t>
                          </m:r>
                          <m:r>
                            <a:rPr lang="fr-FR" b="0" i="1" smtClean="0">
                              <a:latin typeface="Cambria Math" panose="02040503050406030204" pitchFamily="18" charset="0"/>
                            </a:rPr>
                            <m:t> </m:t>
                          </m:r>
                          <m:r>
                            <a:rPr lang="fr-FR" b="0" i="1" smtClean="0">
                              <a:latin typeface="Cambria Math" panose="02040503050406030204" pitchFamily="18" charset="0"/>
                            </a:rPr>
                            <m:t>𝑑𝑒</m:t>
                          </m:r>
                          <m:r>
                            <a:rPr lang="fr-FR" b="0" i="1" smtClean="0">
                              <a:latin typeface="Cambria Math" panose="02040503050406030204" pitchFamily="18" charset="0"/>
                            </a:rPr>
                            <m:t> </m:t>
                          </m:r>
                          <m:r>
                            <a:rPr lang="fr-FR" b="0" i="1" smtClean="0">
                              <a:latin typeface="Cambria Math" panose="02040503050406030204" pitchFamily="18" charset="0"/>
                            </a:rPr>
                            <m:t>𝑡𝑟𝑎𝑣𝑎𝑖𝑙𝑙𝑒𝑟</m:t>
                          </m:r>
                        </m:den>
                      </m:f>
                    </m:oMath>
                  </m:oMathPara>
                </a14:m>
                <a:endParaRPr lang="fr-FR"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𝑇𝑎𝑢𝑥</m:t>
                      </m:r>
                      <m:r>
                        <a:rPr lang="fr-FR" b="0" i="1" smtClean="0">
                          <a:latin typeface="Cambria Math" panose="02040503050406030204" pitchFamily="18" charset="0"/>
                        </a:rPr>
                        <m:t> </m:t>
                      </m:r>
                      <m:r>
                        <a:rPr lang="fr-FR" b="0" i="1" smtClean="0">
                          <a:latin typeface="Cambria Math" panose="02040503050406030204" pitchFamily="18" charset="0"/>
                        </a:rPr>
                        <m:t>𝑑𝑒</m:t>
                      </m:r>
                      <m:r>
                        <a:rPr lang="fr-FR" b="0" i="1" smtClean="0">
                          <a:latin typeface="Cambria Math" panose="02040503050406030204" pitchFamily="18" charset="0"/>
                        </a:rPr>
                        <m:t> </m:t>
                      </m:r>
                      <m:r>
                        <a:rPr lang="fr-FR" b="0" i="1" smtClean="0">
                          <a:latin typeface="Cambria Math" panose="02040503050406030204" pitchFamily="18" charset="0"/>
                        </a:rPr>
                        <m:t>𝑐h</m:t>
                      </m:r>
                      <m:r>
                        <a:rPr lang="fr-FR" b="0" i="1" smtClean="0">
                          <a:latin typeface="Cambria Math" panose="02040503050406030204" pitchFamily="18" charset="0"/>
                        </a:rPr>
                        <m:t>ô</m:t>
                      </m:r>
                      <m:r>
                        <a:rPr lang="fr-FR" b="0" i="1" smtClean="0">
                          <a:latin typeface="Cambria Math" panose="02040503050406030204" pitchFamily="18" charset="0"/>
                        </a:rPr>
                        <m:t>𝑚𝑎𝑔𝑒</m:t>
                      </m:r>
                      <m:f>
                        <m:fPr>
                          <m:ctrlPr>
                            <a:rPr lang="fr-FR" b="0" i="1" smtClean="0">
                              <a:latin typeface="Cambria Math" panose="02040503050406030204" pitchFamily="18" charset="0"/>
                            </a:rPr>
                          </m:ctrlPr>
                        </m:fPr>
                        <m:num>
                          <m:r>
                            <a:rPr lang="fr-FR" b="0" i="1" smtClean="0">
                              <a:latin typeface="Cambria Math" panose="02040503050406030204" pitchFamily="18" charset="0"/>
                            </a:rPr>
                            <m:t>𝑃𝑜𝑝𝑢𝑙𝑎𝑡𝑖𝑜𝑛</m:t>
                          </m:r>
                          <m:r>
                            <a:rPr lang="fr-FR" b="0" i="1" smtClean="0">
                              <a:latin typeface="Cambria Math" panose="02040503050406030204" pitchFamily="18" charset="0"/>
                            </a:rPr>
                            <m:t> </m:t>
                          </m:r>
                          <m:r>
                            <a:rPr lang="fr-FR" b="0" i="1" smtClean="0">
                              <a:latin typeface="Cambria Math" panose="02040503050406030204" pitchFamily="18" charset="0"/>
                            </a:rPr>
                            <m:t>𝑎𝑐𝑡𝑖𝑣𝑒</m:t>
                          </m:r>
                          <m:r>
                            <a:rPr lang="fr-FR" b="0" i="1" smtClean="0">
                              <a:latin typeface="Cambria Math" panose="02040503050406030204" pitchFamily="18" charset="0"/>
                            </a:rPr>
                            <m:t> </m:t>
                          </m:r>
                          <m:r>
                            <a:rPr lang="fr-FR" b="0" i="1" smtClean="0">
                              <a:latin typeface="Cambria Math" panose="02040503050406030204" pitchFamily="18" charset="0"/>
                            </a:rPr>
                            <m:t>𝑖𝑛𝑜𝑐𝑐𝑢𝑝</m:t>
                          </m:r>
                          <m:r>
                            <a:rPr lang="fr-FR" b="0" i="1" smtClean="0">
                              <a:latin typeface="Cambria Math" panose="02040503050406030204" pitchFamily="18" charset="0"/>
                            </a:rPr>
                            <m:t>é</m:t>
                          </m:r>
                          <m:r>
                            <a:rPr lang="fr-FR" b="0" i="1" smtClean="0">
                              <a:latin typeface="Cambria Math" panose="02040503050406030204" pitchFamily="18" charset="0"/>
                            </a:rPr>
                            <m:t>𝑒</m:t>
                          </m:r>
                        </m:num>
                        <m:den>
                          <m:r>
                            <a:rPr lang="fr-FR" b="0" i="1" smtClean="0">
                              <a:latin typeface="Cambria Math" panose="02040503050406030204" pitchFamily="18" charset="0"/>
                            </a:rPr>
                            <m:t>𝑝𝑜𝑝𝑢𝑙𝑎𝑡𝑖𝑜𝑛</m:t>
                          </m:r>
                          <m:r>
                            <a:rPr lang="fr-FR" b="0" i="1" smtClean="0">
                              <a:latin typeface="Cambria Math" panose="02040503050406030204" pitchFamily="18" charset="0"/>
                            </a:rPr>
                            <m:t> </m:t>
                          </m:r>
                          <m:r>
                            <a:rPr lang="fr-FR" b="0" i="1" smtClean="0">
                              <a:latin typeface="Cambria Math" panose="02040503050406030204" pitchFamily="18" charset="0"/>
                            </a:rPr>
                            <m:t>𝑎𝑐𝑡𝑖𝑣𝑒</m:t>
                          </m:r>
                        </m:den>
                      </m:f>
                    </m:oMath>
                  </m:oMathPara>
                </a14:m>
                <a:endParaRPr lang="fr-FR" dirty="0"/>
              </a:p>
            </p:txBody>
          </p:sp>
        </mc:Choice>
        <mc:Fallback xmlns="">
          <p:sp>
            <p:nvSpPr>
              <p:cNvPr id="3" name="Espace réservé du contenu 2">
                <a:extLst>
                  <a:ext uri="{FF2B5EF4-FFF2-40B4-BE49-F238E27FC236}">
                    <a16:creationId xmlns:a16="http://schemas.microsoft.com/office/drawing/2014/main" id="{A6EE4B72-DC0E-9892-25D8-2BEE106D4D2F}"/>
                  </a:ext>
                </a:extLst>
              </p:cNvPr>
              <p:cNvSpPr>
                <a:spLocks noGrp="1" noRot="1" noChangeAspect="1" noMove="1" noResize="1" noEditPoints="1" noAdjustHandles="1" noChangeArrowheads="1" noChangeShapeType="1" noTextEdit="1"/>
              </p:cNvSpPr>
              <p:nvPr>
                <p:ph idx="1"/>
              </p:nvPr>
            </p:nvSpPr>
            <p:spPr>
              <a:xfrm>
                <a:off x="379828" y="281354"/>
                <a:ext cx="11591778" cy="6386732"/>
              </a:xfrm>
              <a:blipFill>
                <a:blip r:embed="rId2"/>
                <a:stretch>
                  <a:fillRect l="-1052" t="-1527"/>
                </a:stretch>
              </a:blipFill>
            </p:spPr>
            <p:txBody>
              <a:bodyPr/>
              <a:lstStyle/>
              <a:p>
                <a:r>
                  <a:rPr lang="fr-FR">
                    <a:noFill/>
                  </a:rPr>
                  <a:t> </a:t>
                </a:r>
              </a:p>
            </p:txBody>
          </p:sp>
        </mc:Fallback>
      </mc:AlternateContent>
    </p:spTree>
    <p:extLst>
      <p:ext uri="{BB962C8B-B14F-4D97-AF65-F5344CB8AC3E}">
        <p14:creationId xmlns:p14="http://schemas.microsoft.com/office/powerpoint/2010/main" val="4064918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13082</TotalTime>
  <Words>1768</Words>
  <Application>Microsoft Office PowerPoint</Application>
  <PresentationFormat>Grand écran</PresentationFormat>
  <Paragraphs>125</Paragraphs>
  <Slides>19</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19</vt:i4>
      </vt:variant>
    </vt:vector>
  </HeadingPairs>
  <TitlesOfParts>
    <vt:vector size="29" baseType="lpstr">
      <vt:lpstr>Arial</vt:lpstr>
      <vt:lpstr>Arial Bold</vt:lpstr>
      <vt:lpstr>Calibri</vt:lpstr>
      <vt:lpstr>Calibri Light</vt:lpstr>
      <vt:lpstr>Cambria Math</vt:lpstr>
      <vt:lpstr>Cooper Black</vt:lpstr>
      <vt:lpstr>ff2</vt:lpstr>
      <vt:lpstr>ff3c9</vt:lpstr>
      <vt:lpstr>Wingdings</vt:lpstr>
      <vt:lpstr>Thème Office</vt:lpstr>
      <vt:lpstr>problèmes économiques contemporains </vt:lpstr>
      <vt:lpstr>Chapitre 3: Les déséquilibres sociaux: le chômage </vt:lpstr>
      <vt:lpstr>I. Le concept du chômage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I: Croissance économique</dc:title>
  <dc:creator>User</dc:creator>
  <cp:lastModifiedBy>lenovo</cp:lastModifiedBy>
  <cp:revision>51</cp:revision>
  <dcterms:created xsi:type="dcterms:W3CDTF">2022-10-14T22:52:44Z</dcterms:created>
  <dcterms:modified xsi:type="dcterms:W3CDTF">2024-02-08T19:46:13Z</dcterms:modified>
</cp:coreProperties>
</file>