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7556500" cy="10693400"/>
  <p:notesSz cx="7556500" cy="106934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42" d="100"/>
          <a:sy n="42" d="100"/>
        </p:scale>
        <p:origin x="2188" y="4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213" y="3314954"/>
            <a:ext cx="6428422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4427" y="5988304"/>
            <a:ext cx="5293995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495AF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P</a:t>
            </a:r>
            <a:r>
              <a:rPr spc="-5" dirty="0"/>
              <a:t> </a:t>
            </a:r>
            <a:r>
              <a:rPr dirty="0"/>
              <a:t>a</a:t>
            </a:r>
            <a:r>
              <a:rPr spc="-5" dirty="0"/>
              <a:t> </a:t>
            </a:r>
            <a:r>
              <a:rPr dirty="0"/>
              <a:t>g</a:t>
            </a:r>
            <a:r>
              <a:rPr spc="-10" dirty="0"/>
              <a:t> </a:t>
            </a:r>
            <a:r>
              <a:rPr dirty="0"/>
              <a:t>e </a:t>
            </a:r>
            <a:fld id="{81D60167-4931-47E6-BA6A-407CBD079E47}" type="slidenum">
              <a:rPr dirty="0">
                <a:solidFill>
                  <a:srgbClr val="313D4F"/>
                </a:solidFill>
              </a:rPr>
              <a:t>‹N°›</a:t>
            </a:fld>
            <a:r>
              <a:rPr dirty="0">
                <a:solidFill>
                  <a:srgbClr val="313D4F"/>
                </a:solidFill>
              </a:rPr>
              <a:t> |</a:t>
            </a:r>
            <a:r>
              <a:rPr spc="-15" dirty="0">
                <a:solidFill>
                  <a:srgbClr val="313D4F"/>
                </a:solidFill>
              </a:rPr>
              <a:t> </a:t>
            </a:r>
            <a:r>
              <a:rPr spc="-25" dirty="0">
                <a:solidFill>
                  <a:srgbClr val="313D4F"/>
                </a:solidFill>
              </a:rPr>
              <a:t>14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495AF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P</a:t>
            </a:r>
            <a:r>
              <a:rPr spc="-5" dirty="0"/>
              <a:t> </a:t>
            </a:r>
            <a:r>
              <a:rPr dirty="0"/>
              <a:t>a</a:t>
            </a:r>
            <a:r>
              <a:rPr spc="-5" dirty="0"/>
              <a:t> </a:t>
            </a:r>
            <a:r>
              <a:rPr dirty="0"/>
              <a:t>g</a:t>
            </a:r>
            <a:r>
              <a:rPr spc="-10" dirty="0"/>
              <a:t> </a:t>
            </a:r>
            <a:r>
              <a:rPr dirty="0"/>
              <a:t>e </a:t>
            </a:r>
            <a:fld id="{81D60167-4931-47E6-BA6A-407CBD079E47}" type="slidenum">
              <a:rPr dirty="0">
                <a:solidFill>
                  <a:srgbClr val="313D4F"/>
                </a:solidFill>
              </a:rPr>
              <a:t>‹N°›</a:t>
            </a:fld>
            <a:r>
              <a:rPr dirty="0">
                <a:solidFill>
                  <a:srgbClr val="313D4F"/>
                </a:solidFill>
              </a:rPr>
              <a:t> |</a:t>
            </a:r>
            <a:r>
              <a:rPr spc="-15" dirty="0">
                <a:solidFill>
                  <a:srgbClr val="313D4F"/>
                </a:solidFill>
              </a:rPr>
              <a:t> </a:t>
            </a:r>
            <a:r>
              <a:rPr spc="-25" dirty="0">
                <a:solidFill>
                  <a:srgbClr val="313D4F"/>
                </a:solidFill>
              </a:rPr>
              <a:t>14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8142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4867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6/6/2025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495AF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P</a:t>
            </a:r>
            <a:r>
              <a:rPr spc="-5" dirty="0"/>
              <a:t> </a:t>
            </a:r>
            <a:r>
              <a:rPr dirty="0"/>
              <a:t>a</a:t>
            </a:r>
            <a:r>
              <a:rPr spc="-5" dirty="0"/>
              <a:t> </a:t>
            </a:r>
            <a:r>
              <a:rPr dirty="0"/>
              <a:t>g</a:t>
            </a:r>
            <a:r>
              <a:rPr spc="-10" dirty="0"/>
              <a:t> </a:t>
            </a:r>
            <a:r>
              <a:rPr dirty="0"/>
              <a:t>e </a:t>
            </a:r>
            <a:fld id="{81D60167-4931-47E6-BA6A-407CBD079E47}" type="slidenum">
              <a:rPr dirty="0">
                <a:solidFill>
                  <a:srgbClr val="313D4F"/>
                </a:solidFill>
              </a:rPr>
              <a:t>‹N°›</a:t>
            </a:fld>
            <a:r>
              <a:rPr dirty="0">
                <a:solidFill>
                  <a:srgbClr val="313D4F"/>
                </a:solidFill>
              </a:rPr>
              <a:t> |</a:t>
            </a:r>
            <a:r>
              <a:rPr spc="-15" dirty="0">
                <a:solidFill>
                  <a:srgbClr val="313D4F"/>
                </a:solidFill>
              </a:rPr>
              <a:t> </a:t>
            </a:r>
            <a:r>
              <a:rPr spc="-25" dirty="0">
                <a:solidFill>
                  <a:srgbClr val="313D4F"/>
                </a:solidFill>
              </a:rPr>
              <a:t>14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6/6/2025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495AF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P</a:t>
            </a:r>
            <a:r>
              <a:rPr spc="-5" dirty="0"/>
              <a:t> </a:t>
            </a:r>
            <a:r>
              <a:rPr dirty="0"/>
              <a:t>a</a:t>
            </a:r>
            <a:r>
              <a:rPr spc="-5" dirty="0"/>
              <a:t> </a:t>
            </a:r>
            <a:r>
              <a:rPr dirty="0"/>
              <a:t>g</a:t>
            </a:r>
            <a:r>
              <a:rPr spc="-10" dirty="0"/>
              <a:t> </a:t>
            </a:r>
            <a:r>
              <a:rPr dirty="0"/>
              <a:t>e </a:t>
            </a:r>
            <a:fld id="{81D60167-4931-47E6-BA6A-407CBD079E47}" type="slidenum">
              <a:rPr dirty="0">
                <a:solidFill>
                  <a:srgbClr val="313D4F"/>
                </a:solidFill>
              </a:rPr>
              <a:t>‹N°›</a:t>
            </a:fld>
            <a:r>
              <a:rPr dirty="0">
                <a:solidFill>
                  <a:srgbClr val="313D4F"/>
                </a:solidFill>
              </a:rPr>
              <a:t> |</a:t>
            </a:r>
            <a:r>
              <a:rPr spc="-15" dirty="0">
                <a:solidFill>
                  <a:srgbClr val="313D4F"/>
                </a:solidFill>
              </a:rPr>
              <a:t> </a:t>
            </a:r>
            <a:r>
              <a:rPr spc="-25" dirty="0">
                <a:solidFill>
                  <a:srgbClr val="313D4F"/>
                </a:solidFill>
              </a:rPr>
              <a:t>14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6/6/2025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495AF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P</a:t>
            </a:r>
            <a:r>
              <a:rPr spc="-5" dirty="0"/>
              <a:t> </a:t>
            </a:r>
            <a:r>
              <a:rPr dirty="0"/>
              <a:t>a</a:t>
            </a:r>
            <a:r>
              <a:rPr spc="-5" dirty="0"/>
              <a:t> </a:t>
            </a:r>
            <a:r>
              <a:rPr dirty="0"/>
              <a:t>g</a:t>
            </a:r>
            <a:r>
              <a:rPr spc="-10" dirty="0"/>
              <a:t> </a:t>
            </a:r>
            <a:r>
              <a:rPr dirty="0"/>
              <a:t>e </a:t>
            </a:r>
            <a:fld id="{81D60167-4931-47E6-BA6A-407CBD079E47}" type="slidenum">
              <a:rPr dirty="0">
                <a:solidFill>
                  <a:srgbClr val="313D4F"/>
                </a:solidFill>
              </a:rPr>
              <a:t>‹N°›</a:t>
            </a:fld>
            <a:r>
              <a:rPr dirty="0">
                <a:solidFill>
                  <a:srgbClr val="313D4F"/>
                </a:solidFill>
              </a:rPr>
              <a:t> |</a:t>
            </a:r>
            <a:r>
              <a:rPr spc="-15" dirty="0">
                <a:solidFill>
                  <a:srgbClr val="313D4F"/>
                </a:solidFill>
              </a:rPr>
              <a:t> </a:t>
            </a:r>
            <a:r>
              <a:rPr spc="-25" dirty="0">
                <a:solidFill>
                  <a:srgbClr val="313D4F"/>
                </a:solidFill>
              </a:rPr>
              <a:t>14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800" y="379094"/>
            <a:ext cx="74930" cy="9934575"/>
          </a:xfrm>
          <a:custGeom>
            <a:avLst/>
            <a:gdLst/>
            <a:ahLst/>
            <a:cxnLst/>
            <a:rect l="l" t="t" r="r" b="b"/>
            <a:pathLst>
              <a:path w="74929" h="9934575">
                <a:moveTo>
                  <a:pt x="9144" y="0"/>
                </a:moveTo>
                <a:lnTo>
                  <a:pt x="0" y="0"/>
                </a:lnTo>
                <a:lnTo>
                  <a:pt x="0" y="9934575"/>
                </a:lnTo>
                <a:lnTo>
                  <a:pt x="9144" y="9934575"/>
                </a:lnTo>
                <a:lnTo>
                  <a:pt x="9144" y="0"/>
                </a:lnTo>
                <a:close/>
              </a:path>
              <a:path w="74929" h="9934575">
                <a:moveTo>
                  <a:pt x="56388" y="0"/>
                </a:moveTo>
                <a:lnTo>
                  <a:pt x="18288" y="0"/>
                </a:lnTo>
                <a:lnTo>
                  <a:pt x="18288" y="9934575"/>
                </a:lnTo>
                <a:lnTo>
                  <a:pt x="56388" y="9934575"/>
                </a:lnTo>
                <a:lnTo>
                  <a:pt x="56388" y="0"/>
                </a:lnTo>
                <a:close/>
              </a:path>
              <a:path w="74929" h="9934575">
                <a:moveTo>
                  <a:pt x="74676" y="0"/>
                </a:moveTo>
                <a:lnTo>
                  <a:pt x="65532" y="0"/>
                </a:lnTo>
                <a:lnTo>
                  <a:pt x="65532" y="9934575"/>
                </a:lnTo>
                <a:lnTo>
                  <a:pt x="74676" y="9934575"/>
                </a:lnTo>
                <a:lnTo>
                  <a:pt x="74676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304800" y="304799"/>
            <a:ext cx="6951980" cy="10083800"/>
          </a:xfrm>
          <a:custGeom>
            <a:avLst/>
            <a:gdLst/>
            <a:ahLst/>
            <a:cxnLst/>
            <a:rect l="l" t="t" r="r" b="b"/>
            <a:pathLst>
              <a:path w="6951980" h="10083800">
                <a:moveTo>
                  <a:pt x="6886448" y="10009505"/>
                </a:moveTo>
                <a:lnTo>
                  <a:pt x="6877304" y="10009505"/>
                </a:lnTo>
                <a:lnTo>
                  <a:pt x="74676" y="10009505"/>
                </a:lnTo>
                <a:lnTo>
                  <a:pt x="65532" y="10009505"/>
                </a:lnTo>
                <a:lnTo>
                  <a:pt x="65532" y="10018598"/>
                </a:lnTo>
                <a:lnTo>
                  <a:pt x="74676" y="10018598"/>
                </a:lnTo>
                <a:lnTo>
                  <a:pt x="6877304" y="10018598"/>
                </a:lnTo>
                <a:lnTo>
                  <a:pt x="6886448" y="10018598"/>
                </a:lnTo>
                <a:lnTo>
                  <a:pt x="6886448" y="10009505"/>
                </a:lnTo>
                <a:close/>
              </a:path>
              <a:path w="6951980" h="10083800">
                <a:moveTo>
                  <a:pt x="6886448" y="65151"/>
                </a:moveTo>
                <a:lnTo>
                  <a:pt x="6877304" y="65151"/>
                </a:lnTo>
                <a:lnTo>
                  <a:pt x="74676" y="65151"/>
                </a:lnTo>
                <a:lnTo>
                  <a:pt x="65532" y="65151"/>
                </a:lnTo>
                <a:lnTo>
                  <a:pt x="65532" y="74295"/>
                </a:lnTo>
                <a:lnTo>
                  <a:pt x="74676" y="74295"/>
                </a:lnTo>
                <a:lnTo>
                  <a:pt x="6877304" y="74295"/>
                </a:lnTo>
                <a:lnTo>
                  <a:pt x="6877304" y="10008870"/>
                </a:lnTo>
                <a:lnTo>
                  <a:pt x="6886448" y="10008870"/>
                </a:lnTo>
                <a:lnTo>
                  <a:pt x="6886448" y="74295"/>
                </a:lnTo>
                <a:lnTo>
                  <a:pt x="6886448" y="65151"/>
                </a:lnTo>
                <a:close/>
              </a:path>
              <a:path w="6951980" h="10083800">
                <a:moveTo>
                  <a:pt x="6933692" y="10009505"/>
                </a:moveTo>
                <a:lnTo>
                  <a:pt x="6895592" y="10009505"/>
                </a:lnTo>
                <a:lnTo>
                  <a:pt x="6895592" y="10027704"/>
                </a:lnTo>
                <a:lnTo>
                  <a:pt x="6877304" y="10027704"/>
                </a:lnTo>
                <a:lnTo>
                  <a:pt x="74676" y="10027704"/>
                </a:lnTo>
                <a:lnTo>
                  <a:pt x="56388" y="10027704"/>
                </a:lnTo>
                <a:lnTo>
                  <a:pt x="56388" y="10009505"/>
                </a:lnTo>
                <a:lnTo>
                  <a:pt x="18288" y="10009505"/>
                </a:lnTo>
                <a:lnTo>
                  <a:pt x="18288" y="10027704"/>
                </a:lnTo>
                <a:lnTo>
                  <a:pt x="18288" y="10065601"/>
                </a:lnTo>
                <a:lnTo>
                  <a:pt x="6933692" y="10065601"/>
                </a:lnTo>
                <a:lnTo>
                  <a:pt x="6933692" y="10027704"/>
                </a:lnTo>
                <a:lnTo>
                  <a:pt x="6933692" y="10009505"/>
                </a:lnTo>
                <a:close/>
              </a:path>
              <a:path w="6951980" h="10083800">
                <a:moveTo>
                  <a:pt x="6933692" y="18161"/>
                </a:moveTo>
                <a:lnTo>
                  <a:pt x="6933692" y="18161"/>
                </a:lnTo>
                <a:lnTo>
                  <a:pt x="18288" y="18161"/>
                </a:lnTo>
                <a:lnTo>
                  <a:pt x="18288" y="56134"/>
                </a:lnTo>
                <a:lnTo>
                  <a:pt x="18288" y="74295"/>
                </a:lnTo>
                <a:lnTo>
                  <a:pt x="56388" y="74295"/>
                </a:lnTo>
                <a:lnTo>
                  <a:pt x="56388" y="56134"/>
                </a:lnTo>
                <a:lnTo>
                  <a:pt x="74676" y="56134"/>
                </a:lnTo>
                <a:lnTo>
                  <a:pt x="6877304" y="56134"/>
                </a:lnTo>
                <a:lnTo>
                  <a:pt x="6895592" y="56134"/>
                </a:lnTo>
                <a:lnTo>
                  <a:pt x="6895592" y="74295"/>
                </a:lnTo>
                <a:lnTo>
                  <a:pt x="6895592" y="10008870"/>
                </a:lnTo>
                <a:lnTo>
                  <a:pt x="6933692" y="10008870"/>
                </a:lnTo>
                <a:lnTo>
                  <a:pt x="6933692" y="74295"/>
                </a:lnTo>
                <a:lnTo>
                  <a:pt x="6933692" y="56134"/>
                </a:lnTo>
                <a:lnTo>
                  <a:pt x="6933692" y="18161"/>
                </a:lnTo>
                <a:close/>
              </a:path>
              <a:path w="6951980" h="10083800">
                <a:moveTo>
                  <a:pt x="6951980" y="10009505"/>
                </a:moveTo>
                <a:lnTo>
                  <a:pt x="6942836" y="10009505"/>
                </a:lnTo>
                <a:lnTo>
                  <a:pt x="6942836" y="10074707"/>
                </a:lnTo>
                <a:lnTo>
                  <a:pt x="6877304" y="10074707"/>
                </a:lnTo>
                <a:lnTo>
                  <a:pt x="74676" y="10074707"/>
                </a:lnTo>
                <a:lnTo>
                  <a:pt x="9144" y="10074707"/>
                </a:lnTo>
                <a:lnTo>
                  <a:pt x="9144" y="10009505"/>
                </a:lnTo>
                <a:lnTo>
                  <a:pt x="0" y="10009505"/>
                </a:lnTo>
                <a:lnTo>
                  <a:pt x="0" y="10074707"/>
                </a:lnTo>
                <a:lnTo>
                  <a:pt x="0" y="10083800"/>
                </a:lnTo>
                <a:lnTo>
                  <a:pt x="6951980" y="10083800"/>
                </a:lnTo>
                <a:lnTo>
                  <a:pt x="6951980" y="10074707"/>
                </a:lnTo>
                <a:lnTo>
                  <a:pt x="6951980" y="10009505"/>
                </a:lnTo>
                <a:close/>
              </a:path>
              <a:path w="6951980" h="10083800">
                <a:moveTo>
                  <a:pt x="6951980" y="0"/>
                </a:moveTo>
                <a:lnTo>
                  <a:pt x="6951980" y="0"/>
                </a:lnTo>
                <a:lnTo>
                  <a:pt x="0" y="0"/>
                </a:lnTo>
                <a:lnTo>
                  <a:pt x="0" y="9144"/>
                </a:lnTo>
                <a:lnTo>
                  <a:pt x="0" y="74295"/>
                </a:lnTo>
                <a:lnTo>
                  <a:pt x="9144" y="74295"/>
                </a:lnTo>
                <a:lnTo>
                  <a:pt x="9144" y="9144"/>
                </a:lnTo>
                <a:lnTo>
                  <a:pt x="74676" y="9144"/>
                </a:lnTo>
                <a:lnTo>
                  <a:pt x="6877304" y="9144"/>
                </a:lnTo>
                <a:lnTo>
                  <a:pt x="6942836" y="9144"/>
                </a:lnTo>
                <a:lnTo>
                  <a:pt x="6942836" y="74295"/>
                </a:lnTo>
                <a:lnTo>
                  <a:pt x="6942836" y="10008870"/>
                </a:lnTo>
                <a:lnTo>
                  <a:pt x="6951980" y="10008870"/>
                </a:lnTo>
                <a:lnTo>
                  <a:pt x="6951980" y="74295"/>
                </a:lnTo>
                <a:lnTo>
                  <a:pt x="6951980" y="9144"/>
                </a:lnTo>
                <a:lnTo>
                  <a:pt x="6951980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8142" y="427736"/>
            <a:ext cx="6806565" cy="1710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8142" y="2459482"/>
            <a:ext cx="6806565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71369" y="9944862"/>
            <a:ext cx="2420112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814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599938" y="9929876"/>
            <a:ext cx="912495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495AF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P</a:t>
            </a:r>
            <a:r>
              <a:rPr spc="-5" dirty="0"/>
              <a:t> </a:t>
            </a:r>
            <a:r>
              <a:rPr dirty="0"/>
              <a:t>a</a:t>
            </a:r>
            <a:r>
              <a:rPr spc="-5" dirty="0"/>
              <a:t> </a:t>
            </a:r>
            <a:r>
              <a:rPr dirty="0"/>
              <a:t>g</a:t>
            </a:r>
            <a:r>
              <a:rPr spc="-10" dirty="0"/>
              <a:t> </a:t>
            </a:r>
            <a:r>
              <a:rPr dirty="0"/>
              <a:t>e </a:t>
            </a:r>
            <a:fld id="{81D60167-4931-47E6-BA6A-407CBD079E47}" type="slidenum">
              <a:rPr dirty="0">
                <a:solidFill>
                  <a:srgbClr val="313D4F"/>
                </a:solidFill>
              </a:rPr>
              <a:t>‹N°›</a:t>
            </a:fld>
            <a:r>
              <a:rPr dirty="0">
                <a:solidFill>
                  <a:srgbClr val="313D4F"/>
                </a:solidFill>
              </a:rPr>
              <a:t> |</a:t>
            </a:r>
            <a:r>
              <a:rPr spc="-15" dirty="0">
                <a:solidFill>
                  <a:srgbClr val="313D4F"/>
                </a:solidFill>
              </a:rPr>
              <a:t> </a:t>
            </a:r>
            <a:r>
              <a:rPr spc="-25" dirty="0">
                <a:solidFill>
                  <a:srgbClr val="313D4F"/>
                </a:solidFill>
              </a:rPr>
              <a:t>14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tamsir.ndiaye3@uvs.edu.sn" TargetMode="External"/><Relationship Id="rId2" Type="http://schemas.openxmlformats.org/officeDocument/2006/relationships/hyperlink" Target="mailto:awa.fall22@uvs.ed.u.sn" TargetMode="Externa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.png"/><Relationship Id="rId5" Type="http://schemas.openxmlformats.org/officeDocument/2006/relationships/image" Target="../media/image2.jpg"/><Relationship Id="rId4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96619" y="5330951"/>
            <a:ext cx="5927725" cy="930149"/>
            <a:chOff x="896619" y="5330951"/>
            <a:chExt cx="5927725" cy="727075"/>
          </a:xfrm>
        </p:grpSpPr>
        <p:sp>
          <p:nvSpPr>
            <p:cNvPr id="3" name="object 3"/>
            <p:cNvSpPr/>
            <p:nvPr/>
          </p:nvSpPr>
          <p:spPr>
            <a:xfrm>
              <a:off x="902969" y="5337301"/>
              <a:ext cx="5915025" cy="714375"/>
            </a:xfrm>
            <a:custGeom>
              <a:avLst/>
              <a:gdLst/>
              <a:ahLst/>
              <a:cxnLst/>
              <a:rect l="l" t="t" r="r" b="b"/>
              <a:pathLst>
                <a:path w="5915025" h="714375">
                  <a:moveTo>
                    <a:pt x="5795899" y="0"/>
                  </a:moveTo>
                  <a:lnTo>
                    <a:pt x="119062" y="0"/>
                  </a:lnTo>
                  <a:lnTo>
                    <a:pt x="72716" y="9362"/>
                  </a:lnTo>
                  <a:lnTo>
                    <a:pt x="34871" y="34893"/>
                  </a:lnTo>
                  <a:lnTo>
                    <a:pt x="9355" y="72759"/>
                  </a:lnTo>
                  <a:lnTo>
                    <a:pt x="0" y="119126"/>
                  </a:lnTo>
                  <a:lnTo>
                    <a:pt x="0" y="595376"/>
                  </a:lnTo>
                  <a:lnTo>
                    <a:pt x="9355" y="641669"/>
                  </a:lnTo>
                  <a:lnTo>
                    <a:pt x="34871" y="679497"/>
                  </a:lnTo>
                  <a:lnTo>
                    <a:pt x="72716" y="705014"/>
                  </a:lnTo>
                  <a:lnTo>
                    <a:pt x="119062" y="714375"/>
                  </a:lnTo>
                  <a:lnTo>
                    <a:pt x="5795899" y="714375"/>
                  </a:lnTo>
                  <a:lnTo>
                    <a:pt x="5842265" y="705014"/>
                  </a:lnTo>
                  <a:lnTo>
                    <a:pt x="5880131" y="679497"/>
                  </a:lnTo>
                  <a:lnTo>
                    <a:pt x="5905662" y="641669"/>
                  </a:lnTo>
                  <a:lnTo>
                    <a:pt x="5915025" y="595376"/>
                  </a:lnTo>
                  <a:lnTo>
                    <a:pt x="5915025" y="119126"/>
                  </a:lnTo>
                  <a:lnTo>
                    <a:pt x="5905662" y="72759"/>
                  </a:lnTo>
                  <a:lnTo>
                    <a:pt x="5880131" y="34893"/>
                  </a:lnTo>
                  <a:lnTo>
                    <a:pt x="5842265" y="9362"/>
                  </a:lnTo>
                  <a:lnTo>
                    <a:pt x="5795899" y="0"/>
                  </a:lnTo>
                  <a:close/>
                </a:path>
              </a:pathLst>
            </a:custGeom>
            <a:solidFill>
              <a:srgbClr val="B4C6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02969" y="5337301"/>
              <a:ext cx="5915025" cy="714375"/>
            </a:xfrm>
            <a:custGeom>
              <a:avLst/>
              <a:gdLst/>
              <a:ahLst/>
              <a:cxnLst/>
              <a:rect l="l" t="t" r="r" b="b"/>
              <a:pathLst>
                <a:path w="5915025" h="714375">
                  <a:moveTo>
                    <a:pt x="0" y="119126"/>
                  </a:moveTo>
                  <a:lnTo>
                    <a:pt x="9355" y="72759"/>
                  </a:lnTo>
                  <a:lnTo>
                    <a:pt x="34871" y="34893"/>
                  </a:lnTo>
                  <a:lnTo>
                    <a:pt x="72716" y="9362"/>
                  </a:lnTo>
                  <a:lnTo>
                    <a:pt x="119062" y="0"/>
                  </a:lnTo>
                  <a:lnTo>
                    <a:pt x="5795899" y="0"/>
                  </a:lnTo>
                  <a:lnTo>
                    <a:pt x="5842265" y="9362"/>
                  </a:lnTo>
                  <a:lnTo>
                    <a:pt x="5880131" y="34893"/>
                  </a:lnTo>
                  <a:lnTo>
                    <a:pt x="5905662" y="72759"/>
                  </a:lnTo>
                  <a:lnTo>
                    <a:pt x="5915025" y="119126"/>
                  </a:lnTo>
                  <a:lnTo>
                    <a:pt x="5915025" y="595376"/>
                  </a:lnTo>
                  <a:lnTo>
                    <a:pt x="5905662" y="641669"/>
                  </a:lnTo>
                  <a:lnTo>
                    <a:pt x="5880131" y="679497"/>
                  </a:lnTo>
                  <a:lnTo>
                    <a:pt x="5842265" y="705014"/>
                  </a:lnTo>
                  <a:lnTo>
                    <a:pt x="5795899" y="714375"/>
                  </a:lnTo>
                  <a:lnTo>
                    <a:pt x="119062" y="714375"/>
                  </a:lnTo>
                  <a:lnTo>
                    <a:pt x="72716" y="705014"/>
                  </a:lnTo>
                  <a:lnTo>
                    <a:pt x="34871" y="679497"/>
                  </a:lnTo>
                  <a:lnTo>
                    <a:pt x="9355" y="641669"/>
                  </a:lnTo>
                  <a:lnTo>
                    <a:pt x="0" y="595376"/>
                  </a:lnTo>
                  <a:lnTo>
                    <a:pt x="0" y="119126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2426335" y="923290"/>
            <a:ext cx="271272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spc="125" dirty="0">
                <a:solidFill>
                  <a:srgbClr val="006FC0"/>
                </a:solidFill>
                <a:latin typeface="Cambria"/>
                <a:cs typeface="Cambria"/>
              </a:rPr>
              <a:t>REPUBLIQUE</a:t>
            </a:r>
            <a:r>
              <a:rPr sz="1500" b="1" spc="19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500" b="1" spc="90" dirty="0">
                <a:solidFill>
                  <a:srgbClr val="006FC0"/>
                </a:solidFill>
                <a:latin typeface="Cambria"/>
                <a:cs typeface="Cambria"/>
              </a:rPr>
              <a:t>DU</a:t>
            </a:r>
            <a:r>
              <a:rPr sz="1500" b="1" spc="19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500" b="1" spc="150" dirty="0">
                <a:solidFill>
                  <a:srgbClr val="006FC0"/>
                </a:solidFill>
                <a:latin typeface="Cambria"/>
                <a:cs typeface="Cambria"/>
              </a:rPr>
              <a:t>SENEGAL</a:t>
            </a:r>
            <a:endParaRPr sz="1500">
              <a:latin typeface="Cambria"/>
              <a:cs typeface="Cambr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92097" y="1898493"/>
            <a:ext cx="4979035" cy="866140"/>
          </a:xfrm>
          <a:prstGeom prst="rect">
            <a:avLst/>
          </a:prstGeom>
        </p:spPr>
        <p:txBody>
          <a:bodyPr vert="horz" wrap="square" lIns="0" tIns="110490" rIns="0" bIns="0" rtlCol="0">
            <a:spAutoFit/>
          </a:bodyPr>
          <a:lstStyle/>
          <a:p>
            <a:pPr marL="3810" algn="ctr">
              <a:lnSpc>
                <a:spcPct val="100000"/>
              </a:lnSpc>
              <a:spcBef>
                <a:spcPts val="870"/>
              </a:spcBef>
            </a:pPr>
            <a:r>
              <a:rPr sz="1500" spc="130" dirty="0">
                <a:solidFill>
                  <a:srgbClr val="00AF50"/>
                </a:solidFill>
                <a:latin typeface="Cambria"/>
                <a:cs typeface="Cambria"/>
              </a:rPr>
              <a:t>UN</a:t>
            </a:r>
            <a:r>
              <a:rPr sz="1500" spc="155" dirty="0">
                <a:solidFill>
                  <a:srgbClr val="00AF50"/>
                </a:solidFill>
                <a:latin typeface="Cambria"/>
                <a:cs typeface="Cambria"/>
              </a:rPr>
              <a:t> </a:t>
            </a:r>
            <a:r>
              <a:rPr sz="1500" spc="135" dirty="0">
                <a:solidFill>
                  <a:srgbClr val="00AF50"/>
                </a:solidFill>
                <a:latin typeface="Cambria"/>
                <a:cs typeface="Cambria"/>
              </a:rPr>
              <a:t>PEUPLE</a:t>
            </a:r>
            <a:r>
              <a:rPr sz="1500" spc="135" dirty="0">
                <a:solidFill>
                  <a:srgbClr val="006FC0"/>
                </a:solidFill>
                <a:latin typeface="Cambria"/>
                <a:cs typeface="Cambria"/>
              </a:rPr>
              <a:t>-</a:t>
            </a:r>
            <a:r>
              <a:rPr sz="1500" spc="130" dirty="0">
                <a:solidFill>
                  <a:srgbClr val="FFFF00"/>
                </a:solidFill>
                <a:latin typeface="Cambria"/>
                <a:cs typeface="Cambria"/>
              </a:rPr>
              <a:t>UN</a:t>
            </a:r>
            <a:r>
              <a:rPr sz="1500" spc="160" dirty="0">
                <a:solidFill>
                  <a:srgbClr val="FFFF00"/>
                </a:solidFill>
                <a:latin typeface="Cambria"/>
                <a:cs typeface="Cambria"/>
              </a:rPr>
              <a:t> </a:t>
            </a:r>
            <a:r>
              <a:rPr sz="1500" spc="120" dirty="0">
                <a:solidFill>
                  <a:srgbClr val="FFFF00"/>
                </a:solidFill>
                <a:latin typeface="Cambria"/>
                <a:cs typeface="Cambria"/>
              </a:rPr>
              <a:t>BUT</a:t>
            </a:r>
            <a:r>
              <a:rPr sz="1500" spc="120" dirty="0">
                <a:solidFill>
                  <a:srgbClr val="006FC0"/>
                </a:solidFill>
                <a:latin typeface="Cambria"/>
                <a:cs typeface="Cambria"/>
              </a:rPr>
              <a:t>-</a:t>
            </a:r>
            <a:r>
              <a:rPr sz="1500" spc="160" dirty="0">
                <a:solidFill>
                  <a:srgbClr val="FF0000"/>
                </a:solidFill>
                <a:latin typeface="Cambria"/>
                <a:cs typeface="Cambria"/>
              </a:rPr>
              <a:t>UNE </a:t>
            </a:r>
            <a:r>
              <a:rPr sz="1500" spc="100" dirty="0">
                <a:solidFill>
                  <a:srgbClr val="FF0000"/>
                </a:solidFill>
                <a:latin typeface="Cambria"/>
                <a:cs typeface="Cambria"/>
              </a:rPr>
              <a:t>FOI</a:t>
            </a:r>
            <a:endParaRPr sz="1500">
              <a:latin typeface="Cambria"/>
              <a:cs typeface="Cambria"/>
            </a:endParaRPr>
          </a:p>
          <a:p>
            <a:pPr marL="12700" marR="5080" algn="ctr">
              <a:lnSpc>
                <a:spcPts val="1639"/>
              </a:lnSpc>
              <a:spcBef>
                <a:spcPts val="810"/>
              </a:spcBef>
            </a:pPr>
            <a:r>
              <a:rPr sz="1400" b="1" spc="130" dirty="0">
                <a:solidFill>
                  <a:srgbClr val="006FC0"/>
                </a:solidFill>
                <a:latin typeface="Cambria"/>
                <a:cs typeface="Cambria"/>
              </a:rPr>
              <a:t>MINISTERE</a:t>
            </a:r>
            <a:r>
              <a:rPr sz="1400" b="1" spc="19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400" b="1" spc="150" dirty="0">
                <a:solidFill>
                  <a:srgbClr val="006FC0"/>
                </a:solidFill>
                <a:latin typeface="Cambria"/>
                <a:cs typeface="Cambria"/>
              </a:rPr>
              <a:t>DE</a:t>
            </a:r>
            <a:r>
              <a:rPr sz="1400" b="1" spc="16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400" b="1" spc="130" dirty="0">
                <a:solidFill>
                  <a:srgbClr val="006FC0"/>
                </a:solidFill>
                <a:latin typeface="Cambria"/>
                <a:cs typeface="Cambria"/>
              </a:rPr>
              <a:t>L’ENSEIGNEMENT</a:t>
            </a:r>
            <a:r>
              <a:rPr sz="1400" b="1" spc="19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400" b="1" spc="125" dirty="0">
                <a:solidFill>
                  <a:srgbClr val="006FC0"/>
                </a:solidFill>
                <a:latin typeface="Cambria"/>
                <a:cs typeface="Cambria"/>
              </a:rPr>
              <a:t>SUPERIEUR</a:t>
            </a:r>
            <a:r>
              <a:rPr sz="1400" b="1" spc="18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400" b="1" spc="150" dirty="0">
                <a:solidFill>
                  <a:srgbClr val="006FC0"/>
                </a:solidFill>
                <a:latin typeface="Cambria"/>
                <a:cs typeface="Cambria"/>
              </a:rPr>
              <a:t>DE</a:t>
            </a:r>
            <a:r>
              <a:rPr sz="1400" b="1" spc="18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400" b="1" spc="75" dirty="0">
                <a:solidFill>
                  <a:srgbClr val="006FC0"/>
                </a:solidFill>
                <a:latin typeface="Cambria"/>
                <a:cs typeface="Cambria"/>
              </a:rPr>
              <a:t>LA </a:t>
            </a:r>
            <a:r>
              <a:rPr sz="1400" b="1" spc="180" dirty="0">
                <a:solidFill>
                  <a:srgbClr val="006FC0"/>
                </a:solidFill>
                <a:latin typeface="Cambria"/>
                <a:cs typeface="Cambria"/>
              </a:rPr>
              <a:t>RECHERCHE</a:t>
            </a:r>
            <a:r>
              <a:rPr sz="1400" b="1" spc="17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400" b="1" spc="130" dirty="0">
                <a:solidFill>
                  <a:srgbClr val="006FC0"/>
                </a:solidFill>
                <a:latin typeface="Cambria"/>
                <a:cs typeface="Cambria"/>
              </a:rPr>
              <a:t>ET</a:t>
            </a:r>
            <a:r>
              <a:rPr sz="1400" b="1" spc="16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400" b="1" spc="150" dirty="0">
                <a:solidFill>
                  <a:srgbClr val="006FC0"/>
                </a:solidFill>
                <a:latin typeface="Cambria"/>
                <a:cs typeface="Cambria"/>
              </a:rPr>
              <a:t>DE</a:t>
            </a:r>
            <a:r>
              <a:rPr sz="1400" b="1" spc="17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1400" b="1" spc="85" dirty="0">
                <a:solidFill>
                  <a:srgbClr val="006FC0"/>
                </a:solidFill>
                <a:latin typeface="Cambria"/>
                <a:cs typeface="Cambria"/>
              </a:rPr>
              <a:t>L’INNOVATION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73048" y="5486780"/>
            <a:ext cx="5598795" cy="13317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0800" algn="ctr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404040"/>
                </a:solidFill>
                <a:latin typeface="Times New Roman"/>
                <a:cs typeface="Times New Roman"/>
              </a:rPr>
              <a:t>PROJET</a:t>
            </a:r>
            <a:r>
              <a:rPr sz="1400" b="1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404040"/>
                </a:solidFill>
                <a:latin typeface="Times New Roman"/>
                <a:cs typeface="Times New Roman"/>
              </a:rPr>
              <a:t>:</a:t>
            </a:r>
            <a:r>
              <a:rPr sz="1400" b="1" spc="-1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lang="fr-FR" sz="1400" b="1" spc="-15" dirty="0" smtClean="0">
                <a:solidFill>
                  <a:srgbClr val="404040"/>
                </a:solidFill>
                <a:latin typeface="Times New Roman"/>
                <a:cs typeface="Times New Roman"/>
              </a:rPr>
              <a:t>PRESENTATION APPLICATION DE </a:t>
            </a:r>
            <a:r>
              <a:rPr sz="1400" b="1" dirty="0" smtClean="0">
                <a:solidFill>
                  <a:srgbClr val="404040"/>
                </a:solidFill>
                <a:latin typeface="Times New Roman"/>
                <a:cs typeface="Times New Roman"/>
              </a:rPr>
              <a:t>CONCEPTION </a:t>
            </a:r>
            <a:r>
              <a:rPr sz="1400" b="1" dirty="0">
                <a:solidFill>
                  <a:srgbClr val="404040"/>
                </a:solidFill>
                <a:latin typeface="Times New Roman"/>
                <a:cs typeface="Times New Roman"/>
              </a:rPr>
              <a:t>D</a:t>
            </a:r>
            <a:r>
              <a:rPr sz="2100" b="1" baseline="-11904" dirty="0">
                <a:solidFill>
                  <a:srgbClr val="404040"/>
                </a:solidFill>
                <a:latin typeface="Times New Roman"/>
                <a:cs typeface="Times New Roman"/>
              </a:rPr>
              <a:t>’</a:t>
            </a:r>
            <a:r>
              <a:rPr sz="1400" b="1" dirty="0">
                <a:solidFill>
                  <a:srgbClr val="404040"/>
                </a:solidFill>
                <a:latin typeface="Times New Roman"/>
                <a:cs typeface="Times New Roman"/>
              </a:rPr>
              <a:t>UNE</a:t>
            </a:r>
            <a:r>
              <a:rPr sz="1400" b="1" spc="-10" dirty="0">
                <a:solidFill>
                  <a:srgbClr val="404040"/>
                </a:solidFill>
                <a:latin typeface="Times New Roman"/>
                <a:cs typeface="Times New Roman"/>
              </a:rPr>
              <a:t> APPLICATION</a:t>
            </a:r>
            <a:r>
              <a:rPr sz="1400" b="1" dirty="0">
                <a:solidFill>
                  <a:srgbClr val="404040"/>
                </a:solidFill>
                <a:latin typeface="Times New Roman"/>
                <a:cs typeface="Times New Roman"/>
              </a:rPr>
              <a:t> DE</a:t>
            </a:r>
            <a:r>
              <a:rPr sz="1400" b="1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404040"/>
                </a:solidFill>
                <a:latin typeface="Times New Roman"/>
                <a:cs typeface="Times New Roman"/>
              </a:rPr>
              <a:t>VENTE</a:t>
            </a:r>
            <a:r>
              <a:rPr sz="1400" b="1" spc="24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100" b="1" spc="-30" baseline="1984" dirty="0">
                <a:solidFill>
                  <a:srgbClr val="404040"/>
                </a:solidFill>
                <a:latin typeface="Times New Roman"/>
                <a:cs typeface="Times New Roman"/>
              </a:rPr>
              <a:t>AVEC</a:t>
            </a:r>
            <a:endParaRPr sz="2100" baseline="1984" dirty="0">
              <a:latin typeface="Times New Roman"/>
              <a:cs typeface="Times New Roman"/>
            </a:endParaRPr>
          </a:p>
          <a:p>
            <a:pPr marL="1576070" algn="just">
              <a:lnSpc>
                <a:spcPct val="100000"/>
              </a:lnSpc>
              <a:spcBef>
                <a:spcPts val="45"/>
              </a:spcBef>
            </a:pPr>
            <a:r>
              <a:rPr lang="fr-FR" sz="1400" dirty="0" smtClean="0">
                <a:latin typeface="Times New Roman"/>
                <a:cs typeface="Times New Roman"/>
              </a:rPr>
              <a:t>           </a:t>
            </a:r>
            <a:r>
              <a:rPr sz="1400" dirty="0" smtClean="0">
                <a:latin typeface="Times New Roman"/>
                <a:cs typeface="Times New Roman"/>
              </a:rPr>
              <a:t>IONIC</a:t>
            </a:r>
            <a:r>
              <a:rPr sz="1400" spc="-10" dirty="0" smtClean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: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Art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african</a:t>
            </a:r>
            <a:endParaRPr sz="1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435"/>
              </a:spcBef>
            </a:pPr>
            <a:endParaRPr sz="1400" dirty="0">
              <a:latin typeface="Times New Roman"/>
              <a:cs typeface="Times New Roman"/>
            </a:endParaRPr>
          </a:p>
          <a:p>
            <a:pPr marL="221615" algn="ctr">
              <a:lnSpc>
                <a:spcPct val="100000"/>
              </a:lnSpc>
            </a:pPr>
            <a:r>
              <a:rPr sz="1800" dirty="0">
                <a:latin typeface="Times New Roman"/>
                <a:cs typeface="Times New Roman"/>
              </a:rPr>
              <a:t>ANNEE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ACADEMIQUE</a:t>
            </a:r>
            <a:r>
              <a:rPr sz="1800" spc="-80" dirty="0">
                <a:latin typeface="Times New Roman"/>
                <a:cs typeface="Times New Roman"/>
              </a:rPr>
              <a:t> </a:t>
            </a:r>
            <a:r>
              <a:rPr sz="1800" spc="-10" dirty="0" smtClean="0">
                <a:latin typeface="Times New Roman"/>
                <a:cs typeface="Times New Roman"/>
              </a:rPr>
              <a:t>202</a:t>
            </a:r>
            <a:r>
              <a:rPr lang="fr-FR" sz="1800" spc="-10" dirty="0" smtClean="0">
                <a:latin typeface="Times New Roman"/>
                <a:cs typeface="Times New Roman"/>
              </a:rPr>
              <a:t>4</a:t>
            </a:r>
            <a:r>
              <a:rPr sz="1800" spc="-10" dirty="0" smtClean="0">
                <a:latin typeface="Times New Roman"/>
                <a:cs typeface="Times New Roman"/>
              </a:rPr>
              <a:t>/202</a:t>
            </a:r>
            <a:r>
              <a:rPr lang="fr-FR" sz="1800" spc="-10" dirty="0" smtClean="0">
                <a:latin typeface="Times New Roman"/>
                <a:cs typeface="Times New Roman"/>
              </a:rPr>
              <a:t>5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744591" y="7074483"/>
            <a:ext cx="1767841" cy="49757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94665">
              <a:lnSpc>
                <a:spcPct val="100000"/>
              </a:lnSpc>
              <a:spcBef>
                <a:spcPts val="100"/>
              </a:spcBef>
            </a:pPr>
            <a:r>
              <a:rPr sz="12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Encadrer</a:t>
            </a:r>
            <a:r>
              <a:rPr sz="1200" u="sng" spc="-4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2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par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60" dirty="0">
                <a:latin typeface="Times New Roman"/>
                <a:cs typeface="Times New Roman"/>
              </a:rPr>
              <a:t>:</a:t>
            </a:r>
            <a:endParaRPr sz="12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70"/>
              </a:spcBef>
            </a:pPr>
            <a:r>
              <a:rPr lang="fr-FR" sz="1200" b="1" i="1" dirty="0" err="1" smtClean="0">
                <a:latin typeface="Times New Roman"/>
                <a:cs typeface="Times New Roman"/>
              </a:rPr>
              <a:t>Abdourahmane</a:t>
            </a:r>
            <a:r>
              <a:rPr lang="fr-FR" sz="1200" b="1" i="1" dirty="0" smtClean="0">
                <a:latin typeface="Times New Roman"/>
                <a:cs typeface="Times New Roman"/>
              </a:rPr>
              <a:t> BALDE</a:t>
            </a: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89812" y="7074483"/>
            <a:ext cx="1859914" cy="13735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Présenté(e)s</a:t>
            </a:r>
            <a:r>
              <a:rPr sz="1200" u="sng" spc="-4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2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par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50" dirty="0">
                <a:latin typeface="Times New Roman"/>
                <a:cs typeface="Times New Roman"/>
              </a:rPr>
              <a:t>: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70"/>
              </a:spcBef>
            </a:pPr>
            <a:r>
              <a:rPr sz="1200" b="1" i="1" dirty="0">
                <a:latin typeface="Times New Roman"/>
                <a:cs typeface="Times New Roman"/>
              </a:rPr>
              <a:t>AWA </a:t>
            </a:r>
            <a:r>
              <a:rPr sz="1200" b="1" i="1" spc="-20" dirty="0">
                <a:latin typeface="Times New Roman"/>
                <a:cs typeface="Times New Roman"/>
              </a:rPr>
              <a:t>FALL</a:t>
            </a:r>
            <a:endParaRPr sz="1200">
              <a:latin typeface="Times New Roman"/>
              <a:cs typeface="Times New Roman"/>
            </a:endParaRPr>
          </a:p>
          <a:p>
            <a:pPr marL="12700" marR="403225">
              <a:lnSpc>
                <a:spcPts val="2290"/>
              </a:lnSpc>
              <a:spcBef>
                <a:spcPts val="204"/>
              </a:spcBef>
            </a:pPr>
            <a:r>
              <a:rPr sz="1200" b="1" i="1" spc="-40" dirty="0">
                <a:latin typeface="Times New Roman"/>
                <a:cs typeface="Times New Roman"/>
                <a:hlinkClick r:id="rId2"/>
              </a:rPr>
              <a:t>awa.fall22@uvs.ed.u..sn</a:t>
            </a:r>
            <a:r>
              <a:rPr sz="1200" b="1" i="1" spc="-40" dirty="0">
                <a:latin typeface="Times New Roman"/>
                <a:cs typeface="Times New Roman"/>
              </a:rPr>
              <a:t> </a:t>
            </a:r>
            <a:r>
              <a:rPr sz="1200" b="1" i="1" dirty="0">
                <a:latin typeface="Times New Roman"/>
                <a:cs typeface="Times New Roman"/>
              </a:rPr>
              <a:t>TAMSIR</a:t>
            </a:r>
            <a:r>
              <a:rPr sz="1200" b="1" i="1" spc="-5" dirty="0">
                <a:latin typeface="Times New Roman"/>
                <a:cs typeface="Times New Roman"/>
              </a:rPr>
              <a:t> </a:t>
            </a:r>
            <a:r>
              <a:rPr sz="1200" b="1" i="1" spc="-10" dirty="0">
                <a:latin typeface="Times New Roman"/>
                <a:cs typeface="Times New Roman"/>
              </a:rPr>
              <a:t>NDIAYE</a:t>
            </a:r>
            <a:endParaRPr sz="1200">
              <a:latin typeface="Times New Roman"/>
              <a:cs typeface="Times New Roman"/>
            </a:endParaRPr>
          </a:p>
          <a:p>
            <a:pPr marL="131445">
              <a:lnSpc>
                <a:spcPct val="100000"/>
              </a:lnSpc>
              <a:spcBef>
                <a:spcPts val="635"/>
              </a:spcBef>
            </a:pPr>
            <a:r>
              <a:rPr sz="1200" b="1" i="1" spc="-10" dirty="0">
                <a:latin typeface="Times New Roman"/>
                <a:cs typeface="Times New Roman"/>
                <a:hlinkClick r:id="rId3"/>
              </a:rPr>
              <a:t>tamsir.ndiaye3@uvs.edu.sn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036570" y="1245869"/>
            <a:ext cx="1493520" cy="609600"/>
          </a:xfrm>
          <a:prstGeom prst="rect">
            <a:avLst/>
          </a:prstGeom>
        </p:spPr>
      </p:pic>
      <p:grpSp>
        <p:nvGrpSpPr>
          <p:cNvPr id="12" name="object 12"/>
          <p:cNvGrpSpPr/>
          <p:nvPr/>
        </p:nvGrpSpPr>
        <p:grpSpPr>
          <a:xfrm>
            <a:off x="352425" y="552703"/>
            <a:ext cx="6965950" cy="9775190"/>
            <a:chOff x="352425" y="552703"/>
            <a:chExt cx="6965950" cy="9775190"/>
          </a:xfrm>
        </p:grpSpPr>
        <p:sp>
          <p:nvSpPr>
            <p:cNvPr id="13" name="object 13"/>
            <p:cNvSpPr/>
            <p:nvPr/>
          </p:nvSpPr>
          <p:spPr>
            <a:xfrm>
              <a:off x="352425" y="552703"/>
              <a:ext cx="6965950" cy="9775190"/>
            </a:xfrm>
            <a:custGeom>
              <a:avLst/>
              <a:gdLst/>
              <a:ahLst/>
              <a:cxnLst/>
              <a:rect l="l" t="t" r="r" b="b"/>
              <a:pathLst>
                <a:path w="6965950" h="9775190">
                  <a:moveTo>
                    <a:pt x="6902450" y="63500"/>
                  </a:moveTo>
                  <a:lnTo>
                    <a:pt x="6889750" y="63500"/>
                  </a:lnTo>
                  <a:lnTo>
                    <a:pt x="6889750" y="76200"/>
                  </a:lnTo>
                  <a:lnTo>
                    <a:pt x="6889750" y="9698990"/>
                  </a:lnTo>
                  <a:lnTo>
                    <a:pt x="3482975" y="9698990"/>
                  </a:lnTo>
                  <a:lnTo>
                    <a:pt x="76200" y="9698990"/>
                  </a:lnTo>
                  <a:lnTo>
                    <a:pt x="76200" y="76200"/>
                  </a:lnTo>
                  <a:lnTo>
                    <a:pt x="3482975" y="76200"/>
                  </a:lnTo>
                  <a:lnTo>
                    <a:pt x="6889750" y="76200"/>
                  </a:lnTo>
                  <a:lnTo>
                    <a:pt x="6889750" y="63500"/>
                  </a:lnTo>
                  <a:lnTo>
                    <a:pt x="3482975" y="63500"/>
                  </a:lnTo>
                  <a:lnTo>
                    <a:pt x="63500" y="63500"/>
                  </a:lnTo>
                  <a:lnTo>
                    <a:pt x="63500" y="76200"/>
                  </a:lnTo>
                  <a:lnTo>
                    <a:pt x="63500" y="9698990"/>
                  </a:lnTo>
                  <a:lnTo>
                    <a:pt x="63500" y="9711690"/>
                  </a:lnTo>
                  <a:lnTo>
                    <a:pt x="3482975" y="9711690"/>
                  </a:lnTo>
                  <a:lnTo>
                    <a:pt x="6902450" y="9711690"/>
                  </a:lnTo>
                  <a:lnTo>
                    <a:pt x="6902450" y="9698990"/>
                  </a:lnTo>
                  <a:lnTo>
                    <a:pt x="6902450" y="76200"/>
                  </a:lnTo>
                  <a:lnTo>
                    <a:pt x="6902450" y="63500"/>
                  </a:lnTo>
                  <a:close/>
                </a:path>
                <a:path w="6965950" h="9775190">
                  <a:moveTo>
                    <a:pt x="6940550" y="25400"/>
                  </a:moveTo>
                  <a:lnTo>
                    <a:pt x="6915150" y="25400"/>
                  </a:lnTo>
                  <a:lnTo>
                    <a:pt x="6915150" y="50800"/>
                  </a:lnTo>
                  <a:lnTo>
                    <a:pt x="6915150" y="9724390"/>
                  </a:lnTo>
                  <a:lnTo>
                    <a:pt x="3482975" y="9724390"/>
                  </a:lnTo>
                  <a:lnTo>
                    <a:pt x="50800" y="9724390"/>
                  </a:lnTo>
                  <a:lnTo>
                    <a:pt x="50800" y="50800"/>
                  </a:lnTo>
                  <a:lnTo>
                    <a:pt x="3482975" y="50800"/>
                  </a:lnTo>
                  <a:lnTo>
                    <a:pt x="6915150" y="50800"/>
                  </a:lnTo>
                  <a:lnTo>
                    <a:pt x="6915150" y="25400"/>
                  </a:lnTo>
                  <a:lnTo>
                    <a:pt x="3482975" y="25400"/>
                  </a:lnTo>
                  <a:lnTo>
                    <a:pt x="25400" y="25400"/>
                  </a:lnTo>
                  <a:lnTo>
                    <a:pt x="25400" y="50800"/>
                  </a:lnTo>
                  <a:lnTo>
                    <a:pt x="25400" y="9724390"/>
                  </a:lnTo>
                  <a:lnTo>
                    <a:pt x="25400" y="9749790"/>
                  </a:lnTo>
                  <a:lnTo>
                    <a:pt x="3482975" y="9749790"/>
                  </a:lnTo>
                  <a:lnTo>
                    <a:pt x="6940550" y="9749790"/>
                  </a:lnTo>
                  <a:lnTo>
                    <a:pt x="6940550" y="9724390"/>
                  </a:lnTo>
                  <a:lnTo>
                    <a:pt x="6940550" y="50800"/>
                  </a:lnTo>
                  <a:lnTo>
                    <a:pt x="6940550" y="25400"/>
                  </a:lnTo>
                  <a:close/>
                </a:path>
                <a:path w="6965950" h="9775190">
                  <a:moveTo>
                    <a:pt x="6965950" y="0"/>
                  </a:moveTo>
                  <a:lnTo>
                    <a:pt x="6953250" y="0"/>
                  </a:lnTo>
                  <a:lnTo>
                    <a:pt x="6953250" y="12700"/>
                  </a:lnTo>
                  <a:lnTo>
                    <a:pt x="6953250" y="9762490"/>
                  </a:lnTo>
                  <a:lnTo>
                    <a:pt x="3482975" y="9762490"/>
                  </a:lnTo>
                  <a:lnTo>
                    <a:pt x="12700" y="9762490"/>
                  </a:lnTo>
                  <a:lnTo>
                    <a:pt x="12700" y="12700"/>
                  </a:lnTo>
                  <a:lnTo>
                    <a:pt x="3482975" y="12700"/>
                  </a:lnTo>
                  <a:lnTo>
                    <a:pt x="6953250" y="12700"/>
                  </a:lnTo>
                  <a:lnTo>
                    <a:pt x="6953250" y="0"/>
                  </a:lnTo>
                  <a:lnTo>
                    <a:pt x="3482975" y="0"/>
                  </a:lnTo>
                  <a:lnTo>
                    <a:pt x="0" y="0"/>
                  </a:lnTo>
                  <a:lnTo>
                    <a:pt x="0" y="12700"/>
                  </a:lnTo>
                  <a:lnTo>
                    <a:pt x="0" y="9762490"/>
                  </a:lnTo>
                  <a:lnTo>
                    <a:pt x="0" y="9775190"/>
                  </a:lnTo>
                  <a:lnTo>
                    <a:pt x="3482975" y="9775190"/>
                  </a:lnTo>
                  <a:lnTo>
                    <a:pt x="6965950" y="9775190"/>
                  </a:lnTo>
                  <a:lnTo>
                    <a:pt x="6965950" y="9762490"/>
                  </a:lnTo>
                  <a:lnTo>
                    <a:pt x="6965950" y="12700"/>
                  </a:lnTo>
                  <a:lnTo>
                    <a:pt x="6965950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02969" y="3146297"/>
              <a:ext cx="1885950" cy="1162050"/>
            </a:xfrm>
            <a:prstGeom prst="rect">
              <a:avLst/>
            </a:prstGeom>
          </p:spPr>
        </p:pic>
      </p:grp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P</a:t>
            </a:r>
            <a:r>
              <a:rPr spc="-5" dirty="0"/>
              <a:t> </a:t>
            </a:r>
            <a:r>
              <a:rPr dirty="0"/>
              <a:t>a</a:t>
            </a:r>
            <a:r>
              <a:rPr spc="-5" dirty="0"/>
              <a:t> </a:t>
            </a:r>
            <a:r>
              <a:rPr dirty="0"/>
              <a:t>g</a:t>
            </a:r>
            <a:r>
              <a:rPr spc="-10" dirty="0"/>
              <a:t> </a:t>
            </a:r>
            <a:r>
              <a:rPr dirty="0"/>
              <a:t>e </a:t>
            </a:r>
            <a:fld id="{81D60167-4931-47E6-BA6A-407CBD079E47}" type="slidenum">
              <a:rPr dirty="0">
                <a:solidFill>
                  <a:srgbClr val="313D4F"/>
                </a:solidFill>
              </a:rPr>
              <a:t>1</a:t>
            </a:fld>
            <a:r>
              <a:rPr dirty="0">
                <a:solidFill>
                  <a:srgbClr val="313D4F"/>
                </a:solidFill>
              </a:rPr>
              <a:t> |</a:t>
            </a:r>
            <a:r>
              <a:rPr spc="-15" dirty="0">
                <a:solidFill>
                  <a:srgbClr val="313D4F"/>
                </a:solidFill>
              </a:rPr>
              <a:t> </a:t>
            </a:r>
            <a:r>
              <a:rPr spc="-25" dirty="0">
                <a:solidFill>
                  <a:srgbClr val="313D4F"/>
                </a:solidFill>
              </a:rPr>
              <a:t>14</a:t>
            </a:r>
          </a:p>
        </p:txBody>
      </p:sp>
      <p:pic>
        <p:nvPicPr>
          <p:cNvPr id="16" name="Image 1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6970" y="2970513"/>
            <a:ext cx="1528953" cy="133783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6880" y="6194812"/>
            <a:ext cx="6236335" cy="1421130"/>
          </a:xfrm>
          <a:prstGeom prst="rect">
            <a:avLst/>
          </a:prstGeom>
        </p:spPr>
        <p:txBody>
          <a:bodyPr vert="horz" wrap="square" lIns="0" tIns="126364" rIns="0" bIns="0" rtlCol="0">
            <a:spAutoFit/>
          </a:bodyPr>
          <a:lstStyle/>
          <a:p>
            <a:pPr marL="469900" indent="-228600">
              <a:lnSpc>
                <a:spcPct val="100000"/>
              </a:lnSpc>
              <a:spcBef>
                <a:spcPts val="994"/>
              </a:spcBef>
              <a:buSzPct val="71428"/>
              <a:buFont typeface="Symbol"/>
              <a:buChar char=""/>
              <a:tabLst>
                <a:tab pos="469900" algn="l"/>
              </a:tabLst>
            </a:pPr>
            <a:r>
              <a:rPr sz="1400" b="1" dirty="0">
                <a:latin typeface="Arial"/>
                <a:cs typeface="Arial"/>
              </a:rPr>
              <a:t>Description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des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articles</a:t>
            </a:r>
            <a:endParaRPr sz="1400">
              <a:latin typeface="Arial"/>
              <a:cs typeface="Arial"/>
            </a:endParaRPr>
          </a:p>
          <a:p>
            <a:pPr marL="18415" marR="5080" indent="-6350" algn="just">
              <a:lnSpc>
                <a:spcPct val="143700"/>
              </a:lnSpc>
              <a:spcBef>
                <a:spcPts val="135"/>
              </a:spcBef>
            </a:pPr>
            <a:r>
              <a:rPr sz="1200" dirty="0">
                <a:latin typeface="Arial MT"/>
                <a:cs typeface="Arial MT"/>
              </a:rPr>
              <a:t>Dans</a:t>
            </a:r>
            <a:r>
              <a:rPr sz="1200" spc="9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cette</a:t>
            </a:r>
            <a:r>
              <a:rPr sz="1200" spc="8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page</a:t>
            </a:r>
            <a:r>
              <a:rPr sz="1200" spc="8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nous</a:t>
            </a:r>
            <a:r>
              <a:rPr sz="1200" spc="8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avons</a:t>
            </a:r>
            <a:r>
              <a:rPr sz="1200" spc="9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juste</a:t>
            </a:r>
            <a:r>
              <a:rPr sz="1200" spc="8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à</a:t>
            </a:r>
            <a:r>
              <a:rPr sz="1200" spc="9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gauche</a:t>
            </a:r>
            <a:r>
              <a:rPr sz="1200" spc="114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de</a:t>
            </a:r>
            <a:r>
              <a:rPr sz="1200" spc="8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l’image</a:t>
            </a:r>
            <a:r>
              <a:rPr sz="1200" spc="8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du</a:t>
            </a:r>
            <a:r>
              <a:rPr sz="1200" spc="8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produit,</a:t>
            </a:r>
            <a:r>
              <a:rPr sz="1200" spc="8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le</a:t>
            </a:r>
            <a:r>
              <a:rPr sz="1200" spc="8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nom</a:t>
            </a:r>
            <a:r>
              <a:rPr sz="1200" spc="9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de</a:t>
            </a:r>
            <a:r>
              <a:rPr sz="1200" spc="8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l’article</a:t>
            </a:r>
            <a:r>
              <a:rPr sz="1200" spc="8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et</a:t>
            </a:r>
            <a:r>
              <a:rPr sz="1200" spc="70" dirty="0">
                <a:latin typeface="Arial MT"/>
                <a:cs typeface="Arial MT"/>
              </a:rPr>
              <a:t> </a:t>
            </a:r>
            <a:r>
              <a:rPr sz="1200" spc="-50" dirty="0">
                <a:latin typeface="Arial MT"/>
                <a:cs typeface="Arial MT"/>
              </a:rPr>
              <a:t>à </a:t>
            </a:r>
            <a:r>
              <a:rPr sz="1200" dirty="0">
                <a:latin typeface="Arial MT"/>
                <a:cs typeface="Arial MT"/>
              </a:rPr>
              <a:t>droite</a:t>
            </a:r>
            <a:r>
              <a:rPr sz="1200" spc="8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deux</a:t>
            </a:r>
            <a:r>
              <a:rPr sz="1200" spc="7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autres</a:t>
            </a:r>
            <a:r>
              <a:rPr sz="1200" spc="8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images</a:t>
            </a:r>
            <a:r>
              <a:rPr sz="1200" spc="8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similaires</a:t>
            </a:r>
            <a:r>
              <a:rPr sz="1200" spc="8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de</a:t>
            </a:r>
            <a:r>
              <a:rPr sz="1200" spc="7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la</a:t>
            </a:r>
            <a:r>
              <a:rPr sz="1200" spc="8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tenue.</a:t>
            </a:r>
            <a:r>
              <a:rPr sz="1200" spc="7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Après</a:t>
            </a:r>
            <a:r>
              <a:rPr sz="1200" spc="7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la</a:t>
            </a:r>
            <a:r>
              <a:rPr sz="1200" spc="8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description</a:t>
            </a:r>
            <a:r>
              <a:rPr sz="1200" spc="8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de</a:t>
            </a:r>
            <a:r>
              <a:rPr sz="1200" spc="8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la</a:t>
            </a:r>
            <a:r>
              <a:rPr sz="1200" spc="7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tenue</a:t>
            </a:r>
            <a:r>
              <a:rPr sz="1200" spc="13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juste</a:t>
            </a:r>
            <a:r>
              <a:rPr sz="1200" spc="75" dirty="0">
                <a:latin typeface="Arial MT"/>
                <a:cs typeface="Arial MT"/>
              </a:rPr>
              <a:t> </a:t>
            </a:r>
            <a:r>
              <a:rPr sz="1200" spc="-25" dirty="0">
                <a:latin typeface="Arial MT"/>
                <a:cs typeface="Arial MT"/>
              </a:rPr>
              <a:t>en </a:t>
            </a:r>
            <a:r>
              <a:rPr sz="1200" dirty="0">
                <a:latin typeface="Arial MT"/>
                <a:cs typeface="Arial MT"/>
              </a:rPr>
              <a:t>bas</a:t>
            </a:r>
            <a:r>
              <a:rPr sz="1200" spc="2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de</a:t>
            </a:r>
            <a:r>
              <a:rPr sz="1200" spc="2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l’image</a:t>
            </a:r>
            <a:r>
              <a:rPr sz="1200" spc="2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nous</a:t>
            </a:r>
            <a:r>
              <a:rPr sz="1200" spc="20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avons</a:t>
            </a:r>
            <a:r>
              <a:rPr sz="1200" spc="2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un</a:t>
            </a:r>
            <a:r>
              <a:rPr sz="1200" spc="2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bouton</a:t>
            </a:r>
            <a:r>
              <a:rPr sz="1200" spc="204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"Réservez"</a:t>
            </a:r>
            <a:r>
              <a:rPr sz="1200" spc="2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qui</a:t>
            </a:r>
            <a:r>
              <a:rPr sz="1200" spc="2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nous</a:t>
            </a:r>
            <a:r>
              <a:rPr sz="1200" spc="254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redirige</a:t>
            </a:r>
            <a:r>
              <a:rPr sz="1200" spc="2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directement</a:t>
            </a:r>
            <a:r>
              <a:rPr sz="1200" spc="24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vers</a:t>
            </a:r>
            <a:r>
              <a:rPr sz="1200" spc="220" dirty="0">
                <a:latin typeface="Arial MT"/>
                <a:cs typeface="Arial MT"/>
              </a:rPr>
              <a:t> </a:t>
            </a:r>
            <a:r>
              <a:rPr sz="1200" spc="-25" dirty="0">
                <a:latin typeface="Arial MT"/>
                <a:cs typeface="Arial MT"/>
              </a:rPr>
              <a:t>le </a:t>
            </a:r>
            <a:r>
              <a:rPr sz="1200" dirty="0">
                <a:latin typeface="Arial MT"/>
                <a:cs typeface="Arial MT"/>
              </a:rPr>
              <a:t>formulaire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pour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valider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la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commande.</a:t>
            </a:r>
            <a:endParaRPr sz="1200">
              <a:latin typeface="Arial MT"/>
              <a:cs typeface="Arial M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455930" y="910589"/>
            <a:ext cx="6019800" cy="5334000"/>
            <a:chOff x="455930" y="910589"/>
            <a:chExt cx="6019800" cy="53340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5930" y="910589"/>
              <a:ext cx="2981324" cy="522922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446780" y="939164"/>
              <a:ext cx="3028950" cy="5305425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P</a:t>
            </a:r>
            <a:r>
              <a:rPr spc="-5" dirty="0"/>
              <a:t> </a:t>
            </a:r>
            <a:r>
              <a:rPr dirty="0"/>
              <a:t>a</a:t>
            </a:r>
            <a:r>
              <a:rPr spc="-5" dirty="0"/>
              <a:t> </a:t>
            </a:r>
            <a:r>
              <a:rPr dirty="0"/>
              <a:t>g</a:t>
            </a:r>
            <a:r>
              <a:rPr spc="-10" dirty="0"/>
              <a:t> </a:t>
            </a:r>
            <a:r>
              <a:rPr dirty="0"/>
              <a:t>e </a:t>
            </a:r>
            <a:fld id="{81D60167-4931-47E6-BA6A-407CBD079E47}" type="slidenum">
              <a:rPr dirty="0">
                <a:solidFill>
                  <a:srgbClr val="313D4F"/>
                </a:solidFill>
              </a:rPr>
              <a:t>10</a:t>
            </a:fld>
            <a:r>
              <a:rPr dirty="0">
                <a:solidFill>
                  <a:srgbClr val="313D4F"/>
                </a:solidFill>
              </a:rPr>
              <a:t> |</a:t>
            </a:r>
            <a:r>
              <a:rPr spc="-15" dirty="0">
                <a:solidFill>
                  <a:srgbClr val="313D4F"/>
                </a:solidFill>
              </a:rPr>
              <a:t> </a:t>
            </a:r>
            <a:r>
              <a:rPr spc="-25" dirty="0">
                <a:solidFill>
                  <a:srgbClr val="313D4F"/>
                </a:solidFill>
              </a:rPr>
              <a:t>14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65480" y="6228600"/>
            <a:ext cx="6056630" cy="1155700"/>
          </a:xfrm>
          <a:prstGeom prst="rect">
            <a:avLst/>
          </a:prstGeom>
        </p:spPr>
        <p:txBody>
          <a:bodyPr vert="horz" wrap="square" lIns="0" tIns="12446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80"/>
              </a:spcBef>
              <a:buFont typeface="Symbol"/>
              <a:buChar char=""/>
              <a:tabLst>
                <a:tab pos="241300" algn="l"/>
              </a:tabLst>
            </a:pPr>
            <a:r>
              <a:rPr sz="1400" b="1" dirty="0">
                <a:latin typeface="Arial"/>
                <a:cs typeface="Arial"/>
              </a:rPr>
              <a:t>Le</a:t>
            </a:r>
            <a:r>
              <a:rPr sz="1400" b="1" spc="-10" dirty="0">
                <a:latin typeface="Arial"/>
                <a:cs typeface="Arial"/>
              </a:rPr>
              <a:t> Formulaire</a:t>
            </a:r>
            <a:endParaRPr sz="1400">
              <a:latin typeface="Arial"/>
              <a:cs typeface="Arial"/>
            </a:endParaRPr>
          </a:p>
          <a:p>
            <a:pPr marL="241300" marR="5080">
              <a:lnSpc>
                <a:spcPct val="143900"/>
              </a:lnSpc>
              <a:spcBef>
                <a:spcPts val="120"/>
              </a:spcBef>
            </a:pPr>
            <a:r>
              <a:rPr sz="1200" dirty="0">
                <a:latin typeface="Arial MT"/>
                <a:cs typeface="Arial MT"/>
              </a:rPr>
              <a:t>Dans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cette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partie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nous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avons</a:t>
            </a:r>
            <a:r>
              <a:rPr sz="1200" spc="-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un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questionnaire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qui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permet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aux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clients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de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valider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leurs </a:t>
            </a:r>
            <a:r>
              <a:rPr sz="1200" dirty="0">
                <a:latin typeface="Arial MT"/>
                <a:cs typeface="Arial MT"/>
              </a:rPr>
              <a:t>commandes.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Après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avoir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rempli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le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formulaire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nous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les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contacterons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pour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examiner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-25" dirty="0">
                <a:latin typeface="Arial MT"/>
                <a:cs typeface="Arial MT"/>
              </a:rPr>
              <a:t>les </a:t>
            </a:r>
            <a:r>
              <a:rPr sz="1200" dirty="0">
                <a:latin typeface="Arial MT"/>
                <a:cs typeface="Arial MT"/>
              </a:rPr>
              <a:t>détails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de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leur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commande</a:t>
            </a:r>
            <a:r>
              <a:rPr sz="1200" spc="-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et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la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disponibilité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des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articles,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avant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d’honorer</a:t>
            </a:r>
            <a:r>
              <a:rPr sz="1200" spc="-10" dirty="0">
                <a:latin typeface="Arial MT"/>
                <a:cs typeface="Arial MT"/>
              </a:rPr>
              <a:t> celle-</a:t>
            </a:r>
            <a:r>
              <a:rPr sz="1200" spc="-25" dirty="0">
                <a:latin typeface="Arial MT"/>
                <a:cs typeface="Arial MT"/>
              </a:rPr>
              <a:t>ci.</a:t>
            </a:r>
            <a:endParaRPr sz="1200">
              <a:latin typeface="Arial MT"/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9580" y="910589"/>
            <a:ext cx="2990849" cy="535305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P</a:t>
            </a:r>
            <a:r>
              <a:rPr spc="-5" dirty="0"/>
              <a:t> </a:t>
            </a:r>
            <a:r>
              <a:rPr dirty="0"/>
              <a:t>a</a:t>
            </a:r>
            <a:r>
              <a:rPr spc="-5" dirty="0"/>
              <a:t> </a:t>
            </a:r>
            <a:r>
              <a:rPr dirty="0"/>
              <a:t>g</a:t>
            </a:r>
            <a:r>
              <a:rPr spc="-10" dirty="0"/>
              <a:t> </a:t>
            </a:r>
            <a:r>
              <a:rPr dirty="0"/>
              <a:t>e </a:t>
            </a:r>
            <a:fld id="{81D60167-4931-47E6-BA6A-407CBD079E47}" type="slidenum">
              <a:rPr dirty="0">
                <a:solidFill>
                  <a:srgbClr val="313D4F"/>
                </a:solidFill>
              </a:rPr>
              <a:t>11</a:t>
            </a:fld>
            <a:r>
              <a:rPr dirty="0">
                <a:solidFill>
                  <a:srgbClr val="313D4F"/>
                </a:solidFill>
              </a:rPr>
              <a:t> |</a:t>
            </a:r>
            <a:r>
              <a:rPr spc="-15" dirty="0">
                <a:solidFill>
                  <a:srgbClr val="313D4F"/>
                </a:solidFill>
              </a:rPr>
              <a:t> </a:t>
            </a:r>
            <a:r>
              <a:rPr spc="-25" dirty="0">
                <a:solidFill>
                  <a:srgbClr val="313D4F"/>
                </a:solidFill>
              </a:rPr>
              <a:t>14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6880" y="6729995"/>
            <a:ext cx="2592070" cy="1155700"/>
          </a:xfrm>
          <a:prstGeom prst="rect">
            <a:avLst/>
          </a:prstGeom>
        </p:spPr>
        <p:txBody>
          <a:bodyPr vert="horz" wrap="square" lIns="0" tIns="124460" rIns="0" bIns="0" rtlCol="0">
            <a:spAutoFit/>
          </a:bodyPr>
          <a:lstStyle/>
          <a:p>
            <a:pPr marL="469900" indent="-228600">
              <a:lnSpc>
                <a:spcPct val="100000"/>
              </a:lnSpc>
              <a:spcBef>
                <a:spcPts val="980"/>
              </a:spcBef>
              <a:buSzPct val="71428"/>
              <a:buFont typeface="Symbol"/>
              <a:buChar char=""/>
              <a:tabLst>
                <a:tab pos="469900" algn="l"/>
              </a:tabLst>
            </a:pPr>
            <a:r>
              <a:rPr sz="1400" b="1" dirty="0">
                <a:latin typeface="Arial"/>
                <a:cs typeface="Arial"/>
              </a:rPr>
              <a:t>La</a:t>
            </a:r>
            <a:r>
              <a:rPr sz="1400" b="1" spc="-3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Charte</a:t>
            </a:r>
            <a:r>
              <a:rPr sz="1400" b="1" spc="-30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Graphique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sz="1200" dirty="0">
                <a:latin typeface="Arial MT"/>
                <a:cs typeface="Arial MT"/>
              </a:rPr>
              <a:t>Elle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contient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-50" dirty="0">
                <a:latin typeface="Arial MT"/>
                <a:cs typeface="Arial MT"/>
              </a:rPr>
              <a:t>:</a:t>
            </a:r>
            <a:endParaRPr sz="1200">
              <a:latin typeface="Arial MT"/>
              <a:cs typeface="Arial MT"/>
            </a:endParaRPr>
          </a:p>
          <a:p>
            <a:pPr marL="469900" indent="-228600">
              <a:lnSpc>
                <a:spcPct val="100000"/>
              </a:lnSpc>
              <a:spcBef>
                <a:spcPts val="635"/>
              </a:spcBef>
              <a:buSzPct val="83333"/>
              <a:buFont typeface="Symbol"/>
              <a:buChar char=""/>
              <a:tabLst>
                <a:tab pos="469900" algn="l"/>
              </a:tabLst>
            </a:pPr>
            <a:r>
              <a:rPr sz="1200" dirty="0">
                <a:latin typeface="Arial MT"/>
                <a:cs typeface="Arial MT"/>
              </a:rPr>
              <a:t>Les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dimensions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de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l’application</a:t>
            </a:r>
            <a:endParaRPr sz="1200">
              <a:latin typeface="Arial MT"/>
              <a:cs typeface="Arial MT"/>
            </a:endParaRPr>
          </a:p>
          <a:p>
            <a:pPr marL="469900" indent="-228600">
              <a:lnSpc>
                <a:spcPct val="100000"/>
              </a:lnSpc>
              <a:spcBef>
                <a:spcPts val="625"/>
              </a:spcBef>
              <a:buSzPct val="83333"/>
              <a:buFont typeface="Symbol"/>
              <a:buChar char=""/>
              <a:tabLst>
                <a:tab pos="469900" algn="l"/>
              </a:tabLst>
            </a:pPr>
            <a:r>
              <a:rPr sz="1200" dirty="0">
                <a:latin typeface="Arial MT"/>
                <a:cs typeface="Arial MT"/>
              </a:rPr>
              <a:t>Logo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(Marron,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Beige,</a:t>
            </a:r>
            <a:r>
              <a:rPr sz="1200" spc="-40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Orange)</a:t>
            </a:r>
            <a:endParaRPr sz="1200">
              <a:latin typeface="Arial MT"/>
              <a:cs typeface="Arial M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906780" y="910589"/>
            <a:ext cx="3085465" cy="8364855"/>
            <a:chOff x="906780" y="910589"/>
            <a:chExt cx="3085465" cy="836485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06780" y="910589"/>
              <a:ext cx="3028949" cy="585787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06780" y="7961375"/>
              <a:ext cx="3085465" cy="1313942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P</a:t>
            </a:r>
            <a:r>
              <a:rPr spc="-5" dirty="0"/>
              <a:t> </a:t>
            </a:r>
            <a:r>
              <a:rPr dirty="0"/>
              <a:t>a</a:t>
            </a:r>
            <a:r>
              <a:rPr spc="-5" dirty="0"/>
              <a:t> </a:t>
            </a:r>
            <a:r>
              <a:rPr dirty="0"/>
              <a:t>g</a:t>
            </a:r>
            <a:r>
              <a:rPr spc="-10" dirty="0"/>
              <a:t> </a:t>
            </a:r>
            <a:r>
              <a:rPr dirty="0"/>
              <a:t>e </a:t>
            </a:r>
            <a:fld id="{81D60167-4931-47E6-BA6A-407CBD079E47}" type="slidenum">
              <a:rPr dirty="0">
                <a:solidFill>
                  <a:srgbClr val="313D4F"/>
                </a:solidFill>
              </a:rPr>
              <a:t>12</a:t>
            </a:fld>
            <a:r>
              <a:rPr dirty="0">
                <a:solidFill>
                  <a:srgbClr val="313D4F"/>
                </a:solidFill>
              </a:rPr>
              <a:t> |</a:t>
            </a:r>
            <a:r>
              <a:rPr spc="-15" dirty="0">
                <a:solidFill>
                  <a:srgbClr val="313D4F"/>
                </a:solidFill>
              </a:rPr>
              <a:t> </a:t>
            </a:r>
            <a:r>
              <a:rPr spc="-25" dirty="0">
                <a:solidFill>
                  <a:srgbClr val="313D4F"/>
                </a:solidFill>
              </a:rPr>
              <a:t>14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6880" y="807465"/>
            <a:ext cx="6234430" cy="5605780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marL="469900" indent="-228600">
              <a:lnSpc>
                <a:spcPct val="100000"/>
              </a:lnSpc>
              <a:spcBef>
                <a:spcPts val="735"/>
              </a:spcBef>
              <a:buSzPct val="83333"/>
              <a:buFont typeface="Symbol"/>
              <a:buChar char=""/>
              <a:tabLst>
                <a:tab pos="469900" algn="l"/>
              </a:tabLst>
            </a:pPr>
            <a:r>
              <a:rPr sz="1200" dirty="0">
                <a:latin typeface="Arial MT"/>
                <a:cs typeface="Arial MT"/>
              </a:rPr>
              <a:t>Couleur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spc="-50" dirty="0">
                <a:latin typeface="Arial MT"/>
                <a:cs typeface="Arial MT"/>
              </a:rPr>
              <a:t>:</a:t>
            </a:r>
            <a:endParaRPr sz="1200">
              <a:latin typeface="Arial MT"/>
              <a:cs typeface="Arial MT"/>
            </a:endParaRPr>
          </a:p>
          <a:p>
            <a:pPr marL="927100" lvl="1" indent="-228600">
              <a:lnSpc>
                <a:spcPct val="100000"/>
              </a:lnSpc>
              <a:spcBef>
                <a:spcPts val="635"/>
              </a:spcBef>
              <a:buSzPct val="83333"/>
              <a:buFont typeface="Symbol"/>
              <a:buChar char=""/>
              <a:tabLst>
                <a:tab pos="927100" algn="l"/>
              </a:tabLst>
            </a:pPr>
            <a:r>
              <a:rPr sz="1200" spc="-10" dirty="0">
                <a:latin typeface="Arial MT"/>
                <a:cs typeface="Arial MT"/>
              </a:rPr>
              <a:t>Marron</a:t>
            </a:r>
            <a:endParaRPr sz="1200">
              <a:latin typeface="Arial MT"/>
              <a:cs typeface="Arial MT"/>
            </a:endParaRPr>
          </a:p>
          <a:p>
            <a:pPr marL="927100" lvl="1" indent="-228600">
              <a:lnSpc>
                <a:spcPct val="100000"/>
              </a:lnSpc>
              <a:spcBef>
                <a:spcPts val="625"/>
              </a:spcBef>
              <a:buSzPct val="83333"/>
              <a:buFont typeface="Symbol"/>
              <a:buChar char=""/>
              <a:tabLst>
                <a:tab pos="927100" algn="l"/>
              </a:tabLst>
            </a:pPr>
            <a:r>
              <a:rPr sz="1200" spc="-10" dirty="0">
                <a:latin typeface="Arial MT"/>
                <a:cs typeface="Arial MT"/>
              </a:rPr>
              <a:t>Beige</a:t>
            </a:r>
            <a:endParaRPr sz="1200">
              <a:latin typeface="Arial MT"/>
              <a:cs typeface="Arial MT"/>
            </a:endParaRPr>
          </a:p>
          <a:p>
            <a:pPr marL="927100" lvl="1" indent="-228600">
              <a:lnSpc>
                <a:spcPct val="100000"/>
              </a:lnSpc>
              <a:spcBef>
                <a:spcPts val="635"/>
              </a:spcBef>
              <a:buSzPct val="83333"/>
              <a:buFont typeface="Symbol"/>
              <a:buChar char=""/>
              <a:tabLst>
                <a:tab pos="927100" algn="l"/>
              </a:tabLst>
            </a:pPr>
            <a:r>
              <a:rPr sz="1200" spc="-10" dirty="0">
                <a:latin typeface="Arial MT"/>
                <a:cs typeface="Arial MT"/>
              </a:rPr>
              <a:t>Orange</a:t>
            </a:r>
            <a:endParaRPr sz="1200">
              <a:latin typeface="Arial MT"/>
              <a:cs typeface="Arial MT"/>
            </a:endParaRPr>
          </a:p>
          <a:p>
            <a:pPr marL="927100" lvl="1" indent="-228600">
              <a:lnSpc>
                <a:spcPct val="100000"/>
              </a:lnSpc>
              <a:spcBef>
                <a:spcPts val="625"/>
              </a:spcBef>
              <a:buSzPct val="83333"/>
              <a:buFont typeface="Symbol"/>
              <a:buChar char=""/>
              <a:tabLst>
                <a:tab pos="927100" algn="l"/>
              </a:tabLst>
            </a:pPr>
            <a:r>
              <a:rPr sz="1200" spc="-10" dirty="0">
                <a:latin typeface="Arial MT"/>
                <a:cs typeface="Arial MT"/>
              </a:rPr>
              <a:t>Jaune</a:t>
            </a:r>
            <a:endParaRPr sz="1200">
              <a:latin typeface="Arial MT"/>
              <a:cs typeface="Arial MT"/>
            </a:endParaRPr>
          </a:p>
          <a:p>
            <a:pPr marL="927100" lvl="1" indent="-228600">
              <a:lnSpc>
                <a:spcPct val="100000"/>
              </a:lnSpc>
              <a:spcBef>
                <a:spcPts val="635"/>
              </a:spcBef>
              <a:buSzPct val="83333"/>
              <a:buFont typeface="Symbol"/>
              <a:buChar char=""/>
              <a:tabLst>
                <a:tab pos="927100" algn="l"/>
              </a:tabLst>
            </a:pPr>
            <a:r>
              <a:rPr sz="1200" spc="-10" dirty="0">
                <a:latin typeface="Arial MT"/>
                <a:cs typeface="Arial MT"/>
              </a:rPr>
              <a:t>Blanc</a:t>
            </a:r>
            <a:endParaRPr sz="1200">
              <a:latin typeface="Arial MT"/>
              <a:cs typeface="Arial MT"/>
            </a:endParaRPr>
          </a:p>
          <a:p>
            <a:pPr marL="469900" indent="-228600">
              <a:lnSpc>
                <a:spcPct val="100000"/>
              </a:lnSpc>
              <a:spcBef>
                <a:spcPts val="625"/>
              </a:spcBef>
              <a:buSzPct val="83333"/>
              <a:buFont typeface="Symbol"/>
              <a:buChar char=""/>
              <a:tabLst>
                <a:tab pos="469900" algn="l"/>
              </a:tabLst>
            </a:pPr>
            <a:r>
              <a:rPr sz="1200" dirty="0">
                <a:latin typeface="Arial MT"/>
                <a:cs typeface="Arial MT"/>
              </a:rPr>
              <a:t>Police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: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Arial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725"/>
              </a:spcBef>
              <a:buFont typeface="Symbol"/>
              <a:buChar char=""/>
            </a:pPr>
            <a:endParaRPr sz="1200">
              <a:latin typeface="Arial MT"/>
              <a:cs typeface="Arial MT"/>
            </a:endParaRPr>
          </a:p>
          <a:p>
            <a:pPr marL="509270" indent="-267970">
              <a:lnSpc>
                <a:spcPct val="100000"/>
              </a:lnSpc>
              <a:buSzPct val="71428"/>
              <a:buFont typeface="Symbol"/>
              <a:buChar char=""/>
              <a:tabLst>
                <a:tab pos="509270" algn="l"/>
              </a:tabLst>
            </a:pPr>
            <a:r>
              <a:rPr sz="1400" b="1" dirty="0">
                <a:latin typeface="Arial"/>
                <a:cs typeface="Arial"/>
              </a:rPr>
              <a:t>Les</a:t>
            </a:r>
            <a:r>
              <a:rPr sz="1400" b="1" spc="-3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langages</a:t>
            </a:r>
            <a:r>
              <a:rPr sz="1400" b="1" spc="-35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utilisés</a:t>
            </a:r>
            <a:endParaRPr sz="1400">
              <a:latin typeface="Arial"/>
              <a:cs typeface="Arial"/>
            </a:endParaRPr>
          </a:p>
          <a:p>
            <a:pPr marL="18415" marR="5080" indent="-6350" algn="just">
              <a:lnSpc>
                <a:spcPct val="143700"/>
              </a:lnSpc>
              <a:spcBef>
                <a:spcPts val="125"/>
              </a:spcBef>
            </a:pPr>
            <a:r>
              <a:rPr sz="1200" dirty="0">
                <a:latin typeface="Arial MT"/>
                <a:cs typeface="Arial MT"/>
              </a:rPr>
              <a:t>Dans</a:t>
            </a:r>
            <a:r>
              <a:rPr sz="1200" spc="-6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notre</a:t>
            </a:r>
            <a:r>
              <a:rPr sz="1200" spc="-5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projet</a:t>
            </a:r>
            <a:r>
              <a:rPr sz="1200" spc="-5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nous</a:t>
            </a:r>
            <a:r>
              <a:rPr sz="1200" spc="-6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avons</a:t>
            </a:r>
            <a:r>
              <a:rPr sz="1200" spc="-5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utilisé</a:t>
            </a:r>
            <a:r>
              <a:rPr sz="1200" spc="-5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les</a:t>
            </a:r>
            <a:r>
              <a:rPr sz="1200" spc="-60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langages</a:t>
            </a:r>
            <a:r>
              <a:rPr sz="1200" spc="-4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HTML</a:t>
            </a:r>
            <a:r>
              <a:rPr sz="1200" spc="-5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et</a:t>
            </a:r>
            <a:r>
              <a:rPr sz="1200" spc="-5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CSS.</a:t>
            </a:r>
            <a:r>
              <a:rPr sz="1200" spc="-7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Le</a:t>
            </a:r>
            <a:r>
              <a:rPr sz="1200" spc="-50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langage</a:t>
            </a:r>
            <a:r>
              <a:rPr sz="1200" spc="-50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HTML</a:t>
            </a:r>
            <a:r>
              <a:rPr sz="1200" spc="-40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pour</a:t>
            </a:r>
            <a:r>
              <a:rPr sz="1200" spc="-6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créer </a:t>
            </a:r>
            <a:r>
              <a:rPr sz="1200" dirty="0">
                <a:latin typeface="Arial MT"/>
                <a:cs typeface="Arial MT"/>
              </a:rPr>
              <a:t>et</a:t>
            </a:r>
            <a:r>
              <a:rPr sz="1200" spc="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bien</a:t>
            </a:r>
            <a:r>
              <a:rPr sz="1200" spc="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structurer</a:t>
            </a:r>
            <a:r>
              <a:rPr sz="1200" spc="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les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pages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puis</a:t>
            </a:r>
            <a:r>
              <a:rPr sz="1200" spc="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le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CSS</a:t>
            </a:r>
            <a:r>
              <a:rPr sz="1200" spc="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pour</a:t>
            </a:r>
            <a:r>
              <a:rPr sz="1200" spc="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la</a:t>
            </a:r>
            <a:r>
              <a:rPr sz="1200" spc="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mise</a:t>
            </a:r>
            <a:r>
              <a:rPr sz="1200" spc="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en</a:t>
            </a:r>
            <a:r>
              <a:rPr sz="1200" spc="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forme</a:t>
            </a:r>
            <a:r>
              <a:rPr sz="1200" spc="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des</a:t>
            </a:r>
            <a:r>
              <a:rPr sz="1200" spc="-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pages.</a:t>
            </a:r>
            <a:r>
              <a:rPr sz="1200" spc="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Cependant</a:t>
            </a:r>
            <a:r>
              <a:rPr sz="1200" spc="2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Ionic </a:t>
            </a:r>
            <a:r>
              <a:rPr sz="1200" dirty="0">
                <a:latin typeface="Arial MT"/>
                <a:cs typeface="Arial MT"/>
              </a:rPr>
              <a:t>et</a:t>
            </a:r>
            <a:r>
              <a:rPr sz="1200" spc="-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Angular</a:t>
            </a:r>
            <a:r>
              <a:rPr sz="1200" spc="-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Js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sont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des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frameworks.</a:t>
            </a:r>
            <a:endParaRPr sz="1200">
              <a:latin typeface="Arial MT"/>
              <a:cs typeface="Arial MT"/>
            </a:endParaRPr>
          </a:p>
          <a:p>
            <a:pPr marL="469900" indent="-228600">
              <a:lnSpc>
                <a:spcPct val="100000"/>
              </a:lnSpc>
              <a:spcBef>
                <a:spcPts val="615"/>
              </a:spcBef>
              <a:buSzPct val="71428"/>
              <a:buFont typeface="Symbol"/>
              <a:buChar char=""/>
              <a:tabLst>
                <a:tab pos="469900" algn="l"/>
              </a:tabLst>
            </a:pPr>
            <a:r>
              <a:rPr sz="1400" b="1" dirty="0">
                <a:latin typeface="Arial"/>
                <a:cs typeface="Arial"/>
              </a:rPr>
              <a:t>Organisation</a:t>
            </a:r>
            <a:r>
              <a:rPr sz="1400" b="1" spc="-3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du</a:t>
            </a:r>
            <a:r>
              <a:rPr sz="1400" b="1" spc="-25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Groupe</a:t>
            </a:r>
            <a:endParaRPr sz="1400">
              <a:latin typeface="Arial"/>
              <a:cs typeface="Arial"/>
            </a:endParaRPr>
          </a:p>
          <a:p>
            <a:pPr marL="18415" marR="7620" indent="-6350" algn="just">
              <a:lnSpc>
                <a:spcPct val="143800"/>
              </a:lnSpc>
              <a:spcBef>
                <a:spcPts val="120"/>
              </a:spcBef>
            </a:pPr>
            <a:r>
              <a:rPr sz="1200" dirty="0">
                <a:latin typeface="Arial MT"/>
                <a:cs typeface="Arial MT"/>
              </a:rPr>
              <a:t>Pour</a:t>
            </a:r>
            <a:r>
              <a:rPr sz="1200" spc="6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ce</a:t>
            </a:r>
            <a:r>
              <a:rPr sz="1200" spc="7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projet</a:t>
            </a:r>
            <a:r>
              <a:rPr sz="1200" spc="6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nous</a:t>
            </a:r>
            <a:r>
              <a:rPr sz="1200" spc="7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formons</a:t>
            </a:r>
            <a:r>
              <a:rPr sz="1200" spc="7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une</a:t>
            </a:r>
            <a:r>
              <a:rPr sz="1200" spc="7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équipe</a:t>
            </a:r>
            <a:r>
              <a:rPr sz="1200" spc="6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de</a:t>
            </a:r>
            <a:r>
              <a:rPr sz="1200" spc="6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deux</a:t>
            </a:r>
            <a:r>
              <a:rPr sz="1200" spc="7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personnes.</a:t>
            </a:r>
            <a:r>
              <a:rPr sz="1200" spc="7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Afin</a:t>
            </a:r>
            <a:r>
              <a:rPr sz="1200" spc="7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de</a:t>
            </a:r>
            <a:r>
              <a:rPr sz="1200" spc="7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mieux</a:t>
            </a:r>
            <a:r>
              <a:rPr sz="1200" spc="7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gérer</a:t>
            </a:r>
            <a:r>
              <a:rPr sz="1200" spc="7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le</a:t>
            </a:r>
            <a:r>
              <a:rPr sz="1200" spc="70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projet </a:t>
            </a:r>
            <a:r>
              <a:rPr sz="1200" dirty="0">
                <a:latin typeface="Arial MT"/>
                <a:cs typeface="Arial MT"/>
              </a:rPr>
              <a:t>nous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avons</a:t>
            </a:r>
            <a:r>
              <a:rPr sz="1200" spc="6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décidé</a:t>
            </a:r>
            <a:r>
              <a:rPr sz="1200" spc="6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de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nous</a:t>
            </a:r>
            <a:r>
              <a:rPr sz="1200" spc="6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rencontrer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tous</a:t>
            </a:r>
            <a:r>
              <a:rPr sz="1200" spc="6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les</a:t>
            </a:r>
            <a:r>
              <a:rPr sz="1200" spc="6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jours</a:t>
            </a:r>
            <a:r>
              <a:rPr sz="1200" spc="5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à</a:t>
            </a:r>
            <a:r>
              <a:rPr sz="1200" spc="6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l’eno</a:t>
            </a:r>
            <a:r>
              <a:rPr sz="1200" spc="6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vu</a:t>
            </a:r>
            <a:r>
              <a:rPr sz="1200" spc="5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que</a:t>
            </a:r>
            <a:r>
              <a:rPr sz="1200" spc="6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nous</a:t>
            </a:r>
            <a:r>
              <a:rPr sz="1200" spc="5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n’habitons</a:t>
            </a:r>
            <a:r>
              <a:rPr sz="1200" spc="6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pas</a:t>
            </a:r>
            <a:r>
              <a:rPr sz="1200" spc="50" dirty="0">
                <a:latin typeface="Arial MT"/>
                <a:cs typeface="Arial MT"/>
              </a:rPr>
              <a:t> </a:t>
            </a:r>
            <a:r>
              <a:rPr sz="1200" spc="-50" dirty="0">
                <a:latin typeface="Arial MT"/>
                <a:cs typeface="Arial MT"/>
              </a:rPr>
              <a:t>à </a:t>
            </a:r>
            <a:r>
              <a:rPr sz="1200" dirty="0">
                <a:latin typeface="Arial MT"/>
                <a:cs typeface="Arial MT"/>
              </a:rPr>
              <a:t>proximité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pour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pouvoir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développer</a:t>
            </a:r>
            <a:r>
              <a:rPr sz="1200" spc="-3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ensemble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l’application.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Après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avoir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créé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notre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application </a:t>
            </a:r>
            <a:r>
              <a:rPr sz="1200" dirty="0">
                <a:latin typeface="Arial MT"/>
                <a:cs typeface="Arial MT"/>
              </a:rPr>
              <a:t>nous</a:t>
            </a:r>
            <a:r>
              <a:rPr sz="1200" spc="2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avons</a:t>
            </a:r>
            <a:r>
              <a:rPr sz="1200" spc="2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partagé</a:t>
            </a:r>
            <a:r>
              <a:rPr sz="1200" spc="2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une</a:t>
            </a:r>
            <a:r>
              <a:rPr sz="1200" spc="2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fiche</a:t>
            </a:r>
            <a:r>
              <a:rPr sz="1200" spc="2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avec</a:t>
            </a:r>
            <a:r>
              <a:rPr sz="1200" spc="2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google</a:t>
            </a:r>
            <a:r>
              <a:rPr sz="1200" spc="2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drive</a:t>
            </a:r>
            <a:r>
              <a:rPr sz="1200" spc="2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pour</a:t>
            </a:r>
            <a:r>
              <a:rPr sz="1200" spc="2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pouvoir</a:t>
            </a:r>
            <a:r>
              <a:rPr sz="1200" spc="2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faire</a:t>
            </a:r>
            <a:r>
              <a:rPr sz="1200" spc="229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le</a:t>
            </a:r>
            <a:r>
              <a:rPr sz="1200" spc="229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rapport</a:t>
            </a:r>
            <a:r>
              <a:rPr sz="1200" spc="2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de</a:t>
            </a:r>
            <a:r>
              <a:rPr sz="1200" spc="21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projet ensemble.</a:t>
            </a:r>
            <a:endParaRPr sz="1200">
              <a:latin typeface="Arial MT"/>
              <a:cs typeface="Arial MT"/>
            </a:endParaRPr>
          </a:p>
          <a:p>
            <a:pPr marL="469900" indent="-228600">
              <a:lnSpc>
                <a:spcPct val="100000"/>
              </a:lnSpc>
              <a:spcBef>
                <a:spcPts val="605"/>
              </a:spcBef>
              <a:buSzPct val="71428"/>
              <a:buFont typeface="Symbol"/>
              <a:buChar char=""/>
              <a:tabLst>
                <a:tab pos="469900" algn="l"/>
              </a:tabLst>
            </a:pPr>
            <a:r>
              <a:rPr sz="1400" b="1" spc="-10" dirty="0">
                <a:latin typeface="Arial"/>
                <a:cs typeface="Arial"/>
              </a:rPr>
              <a:t>Planning</a:t>
            </a:r>
            <a:endParaRPr sz="1400">
              <a:latin typeface="Arial"/>
              <a:cs typeface="Arial"/>
            </a:endParaRPr>
          </a:p>
          <a:p>
            <a:pPr marL="12700" algn="just">
              <a:lnSpc>
                <a:spcPct val="100000"/>
              </a:lnSpc>
              <a:spcBef>
                <a:spcPts val="765"/>
              </a:spcBef>
            </a:pPr>
            <a:r>
              <a:rPr sz="1200" dirty="0">
                <a:latin typeface="Arial MT"/>
                <a:cs typeface="Arial MT"/>
              </a:rPr>
              <a:t>Rendu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: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le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18/12/2022</a:t>
            </a:r>
            <a:endParaRPr sz="1200">
              <a:latin typeface="Arial MT"/>
              <a:cs typeface="Arial MT"/>
            </a:endParaRPr>
          </a:p>
          <a:p>
            <a:pPr marL="12700" algn="just">
              <a:lnSpc>
                <a:spcPct val="100000"/>
              </a:lnSpc>
              <a:spcBef>
                <a:spcPts val="625"/>
              </a:spcBef>
            </a:pPr>
            <a:r>
              <a:rPr sz="1200" dirty="0">
                <a:latin typeface="Arial MT"/>
                <a:cs typeface="Arial MT"/>
              </a:rPr>
              <a:t>Ce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projet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 débuté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:</a:t>
            </a:r>
            <a:r>
              <a:rPr sz="1200" spc="-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le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10/11/2022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P</a:t>
            </a:r>
            <a:r>
              <a:rPr spc="-5" dirty="0"/>
              <a:t> </a:t>
            </a:r>
            <a:r>
              <a:rPr dirty="0"/>
              <a:t>a</a:t>
            </a:r>
            <a:r>
              <a:rPr spc="-5" dirty="0"/>
              <a:t> </a:t>
            </a:r>
            <a:r>
              <a:rPr dirty="0"/>
              <a:t>g</a:t>
            </a:r>
            <a:r>
              <a:rPr spc="-10" dirty="0"/>
              <a:t> </a:t>
            </a:r>
            <a:r>
              <a:rPr dirty="0"/>
              <a:t>e </a:t>
            </a:r>
            <a:fld id="{81D60167-4931-47E6-BA6A-407CBD079E47}" type="slidenum">
              <a:rPr dirty="0">
                <a:solidFill>
                  <a:srgbClr val="313D4F"/>
                </a:solidFill>
              </a:rPr>
              <a:t>13</a:t>
            </a:fld>
            <a:r>
              <a:rPr dirty="0">
                <a:solidFill>
                  <a:srgbClr val="313D4F"/>
                </a:solidFill>
              </a:rPr>
              <a:t> |</a:t>
            </a:r>
            <a:r>
              <a:rPr spc="-15" dirty="0">
                <a:solidFill>
                  <a:srgbClr val="313D4F"/>
                </a:solidFill>
              </a:rPr>
              <a:t> </a:t>
            </a:r>
            <a:r>
              <a:rPr spc="-25" dirty="0">
                <a:solidFill>
                  <a:srgbClr val="313D4F"/>
                </a:solidFill>
              </a:rPr>
              <a:t>14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6880" y="2326893"/>
            <a:ext cx="6238240" cy="3327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2200" b="1" u="sng" spc="-2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Conclusion</a:t>
            </a:r>
            <a:r>
              <a:rPr sz="2200" b="1" spc="-135" dirty="0">
                <a:latin typeface="Arial"/>
                <a:cs typeface="Arial"/>
              </a:rPr>
              <a:t> </a:t>
            </a:r>
            <a:r>
              <a:rPr sz="1400" spc="-50" dirty="0">
                <a:latin typeface="Arial MT"/>
                <a:cs typeface="Arial MT"/>
              </a:rPr>
              <a:t>:</a:t>
            </a:r>
            <a:endParaRPr sz="1400">
              <a:latin typeface="Arial MT"/>
              <a:cs typeface="Arial MT"/>
            </a:endParaRPr>
          </a:p>
          <a:p>
            <a:pPr marL="18415" marR="5080" indent="-6350" algn="just">
              <a:lnSpc>
                <a:spcPct val="143800"/>
              </a:lnSpc>
              <a:spcBef>
                <a:spcPts val="585"/>
              </a:spcBef>
            </a:pPr>
            <a:r>
              <a:rPr sz="1200" dirty="0">
                <a:latin typeface="Arial MT"/>
                <a:cs typeface="Arial MT"/>
              </a:rPr>
              <a:t>L’habillement</a:t>
            </a:r>
            <a:r>
              <a:rPr sz="1200" spc="17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est</a:t>
            </a:r>
            <a:r>
              <a:rPr sz="1200" spc="17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une</a:t>
            </a:r>
            <a:r>
              <a:rPr sz="1200" spc="15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chose</a:t>
            </a:r>
            <a:r>
              <a:rPr sz="1200" spc="17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qui</a:t>
            </a:r>
            <a:r>
              <a:rPr sz="1200" spc="16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est</a:t>
            </a:r>
            <a:r>
              <a:rPr sz="1200" spc="17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incontournable</a:t>
            </a:r>
            <a:r>
              <a:rPr sz="1200" spc="15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dans</a:t>
            </a:r>
            <a:r>
              <a:rPr sz="1200" spc="16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la</a:t>
            </a:r>
            <a:r>
              <a:rPr sz="1200" spc="17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vie.</a:t>
            </a:r>
            <a:r>
              <a:rPr sz="1200" spc="15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Chaque</a:t>
            </a:r>
            <a:r>
              <a:rPr sz="1200" spc="17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personne</a:t>
            </a:r>
            <a:r>
              <a:rPr sz="1200" spc="15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</a:t>
            </a:r>
            <a:r>
              <a:rPr sz="1200" spc="170" dirty="0">
                <a:latin typeface="Arial MT"/>
                <a:cs typeface="Arial MT"/>
              </a:rPr>
              <a:t> </a:t>
            </a:r>
            <a:r>
              <a:rPr sz="1200" spc="-25" dirty="0">
                <a:latin typeface="Arial MT"/>
                <a:cs typeface="Arial MT"/>
              </a:rPr>
              <a:t>son </a:t>
            </a:r>
            <a:r>
              <a:rPr sz="1200" dirty="0">
                <a:latin typeface="Arial MT"/>
                <a:cs typeface="Arial MT"/>
              </a:rPr>
              <a:t>propre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style.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Il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nous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donne</a:t>
            </a:r>
            <a:r>
              <a:rPr sz="1200" spc="-4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de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la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classe,</a:t>
            </a:r>
            <a:r>
              <a:rPr sz="1200" spc="-4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de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l’élégance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parfois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même</a:t>
            </a:r>
            <a:r>
              <a:rPr sz="1200" spc="-3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de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l’estime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aux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yeux</a:t>
            </a:r>
            <a:r>
              <a:rPr sz="1200" spc="-25" dirty="0">
                <a:latin typeface="Arial MT"/>
                <a:cs typeface="Arial MT"/>
              </a:rPr>
              <a:t> de </a:t>
            </a:r>
            <a:r>
              <a:rPr sz="1200" dirty="0">
                <a:latin typeface="Arial MT"/>
                <a:cs typeface="Arial MT"/>
              </a:rPr>
              <a:t>nos semblables.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Au-</a:t>
            </a:r>
            <a:r>
              <a:rPr sz="1200" dirty="0">
                <a:latin typeface="Arial MT"/>
                <a:cs typeface="Arial MT"/>
              </a:rPr>
              <a:t>delà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de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ce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besoin,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il y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</a:t>
            </a:r>
            <a:r>
              <a:rPr sz="1200" spc="-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aussi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le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désir de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le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faire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tout</a:t>
            </a:r>
            <a:r>
              <a:rPr sz="1200" spc="-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en</a:t>
            </a:r>
            <a:r>
              <a:rPr sz="1200" spc="6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restant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original </a:t>
            </a:r>
            <a:r>
              <a:rPr sz="1200" dirty="0">
                <a:latin typeface="Arial MT"/>
                <a:cs typeface="Arial MT"/>
              </a:rPr>
              <a:t>raison</a:t>
            </a:r>
            <a:r>
              <a:rPr sz="1200" spc="-4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pour</a:t>
            </a:r>
            <a:r>
              <a:rPr sz="1200" spc="-4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laquelle</a:t>
            </a:r>
            <a:r>
              <a:rPr sz="1200" spc="-4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nous</a:t>
            </a:r>
            <a:r>
              <a:rPr sz="1200" spc="-4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avons</a:t>
            </a:r>
            <a:r>
              <a:rPr sz="1200" spc="-4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décidé</a:t>
            </a:r>
            <a:r>
              <a:rPr sz="1200" spc="-4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de</a:t>
            </a:r>
            <a:r>
              <a:rPr sz="1200" spc="-4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mixer</a:t>
            </a:r>
            <a:r>
              <a:rPr sz="1200" spc="-4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deux</a:t>
            </a:r>
            <a:r>
              <a:rPr sz="1200" spc="-5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contrastes</a:t>
            </a:r>
            <a:r>
              <a:rPr sz="1200" spc="-5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différents</a:t>
            </a:r>
            <a:r>
              <a:rPr sz="1200" spc="-5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pour</a:t>
            </a:r>
            <a:r>
              <a:rPr sz="1200" spc="-4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un</a:t>
            </a:r>
            <a:r>
              <a:rPr sz="1200" spc="-4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mélange </a:t>
            </a:r>
            <a:r>
              <a:rPr sz="1200" dirty="0">
                <a:latin typeface="Arial MT"/>
                <a:cs typeface="Arial MT"/>
              </a:rPr>
              <a:t>assez</a:t>
            </a:r>
            <a:r>
              <a:rPr sz="1200" spc="4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chic</a:t>
            </a:r>
            <a:r>
              <a:rPr sz="1200" spc="3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et</a:t>
            </a:r>
            <a:r>
              <a:rPr sz="1200" spc="4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glamour.</a:t>
            </a:r>
            <a:r>
              <a:rPr sz="1200" spc="3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Au</a:t>
            </a:r>
            <a:r>
              <a:rPr sz="1200" spc="4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bout</a:t>
            </a:r>
            <a:r>
              <a:rPr sz="1200" spc="4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du</a:t>
            </a:r>
            <a:r>
              <a:rPr sz="1200" spc="3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module</a:t>
            </a:r>
            <a:r>
              <a:rPr sz="1200" spc="4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de</a:t>
            </a:r>
            <a:r>
              <a:rPr sz="1200" spc="4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technologies</a:t>
            </a:r>
            <a:r>
              <a:rPr sz="1200" spc="4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de</a:t>
            </a:r>
            <a:r>
              <a:rPr sz="1200" spc="4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connexes</a:t>
            </a:r>
            <a:r>
              <a:rPr sz="1200" spc="3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avec</a:t>
            </a:r>
            <a:r>
              <a:rPr sz="1200" spc="3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IONIC,</a:t>
            </a:r>
            <a:r>
              <a:rPr sz="1200" spc="30" dirty="0">
                <a:latin typeface="Arial MT"/>
                <a:cs typeface="Arial MT"/>
              </a:rPr>
              <a:t> </a:t>
            </a:r>
            <a:r>
              <a:rPr sz="1200" spc="-20" dirty="0">
                <a:latin typeface="Arial MT"/>
                <a:cs typeface="Arial MT"/>
              </a:rPr>
              <a:t>nous </a:t>
            </a:r>
            <a:r>
              <a:rPr sz="1200" dirty="0">
                <a:latin typeface="Arial MT"/>
                <a:cs typeface="Arial MT"/>
              </a:rPr>
              <a:t>avons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été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chargés</a:t>
            </a:r>
            <a:r>
              <a:rPr sz="1200" spc="-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de réaliser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un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projet. Notre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travail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s’est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basé sur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le développement </a:t>
            </a:r>
            <a:r>
              <a:rPr sz="1200" spc="-10" dirty="0">
                <a:latin typeface="Arial MT"/>
                <a:cs typeface="Arial MT"/>
              </a:rPr>
              <a:t>d’une </a:t>
            </a:r>
            <a:r>
              <a:rPr sz="1200" dirty="0">
                <a:latin typeface="Arial MT"/>
                <a:cs typeface="Arial MT"/>
              </a:rPr>
              <a:t>application</a:t>
            </a:r>
            <a:r>
              <a:rPr sz="1200" spc="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sur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les</a:t>
            </a:r>
            <a:r>
              <a:rPr sz="1200" spc="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technologies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mobiles</a:t>
            </a:r>
            <a:r>
              <a:rPr sz="1200" spc="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(Smartphone).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Ceci</a:t>
            </a:r>
            <a:r>
              <a:rPr sz="1200" spc="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nous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</a:t>
            </a:r>
            <a:r>
              <a:rPr sz="1200" spc="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amené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à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découvrir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spc="-25" dirty="0">
                <a:latin typeface="Arial MT"/>
                <a:cs typeface="Arial MT"/>
              </a:rPr>
              <a:t>une </a:t>
            </a:r>
            <a:r>
              <a:rPr sz="1200" dirty="0">
                <a:latin typeface="Arial MT"/>
                <a:cs typeface="Arial MT"/>
              </a:rPr>
              <a:t>nouvelle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plateforme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de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développement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et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à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enrichir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notre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savoir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et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notre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expérience.</a:t>
            </a:r>
            <a:endParaRPr sz="1200">
              <a:latin typeface="Arial MT"/>
              <a:cs typeface="Arial MT"/>
            </a:endParaRPr>
          </a:p>
          <a:p>
            <a:pPr marL="18415" indent="36195" algn="just">
              <a:lnSpc>
                <a:spcPct val="100000"/>
              </a:lnSpc>
              <a:spcBef>
                <a:spcPts val="625"/>
              </a:spcBef>
            </a:pPr>
            <a:r>
              <a:rPr sz="1200" dirty="0">
                <a:latin typeface="Arial MT"/>
                <a:cs typeface="Arial MT"/>
              </a:rPr>
              <a:t>Ce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projet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ionic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nous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permis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non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seulement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d’appliquer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nos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connaissances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acquises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et</a:t>
            </a:r>
            <a:r>
              <a:rPr sz="1200" spc="-25" dirty="0">
                <a:latin typeface="Arial MT"/>
                <a:cs typeface="Arial MT"/>
              </a:rPr>
              <a:t> de</a:t>
            </a:r>
            <a:endParaRPr sz="1200">
              <a:latin typeface="Arial MT"/>
              <a:cs typeface="Arial MT"/>
            </a:endParaRPr>
          </a:p>
          <a:p>
            <a:pPr marL="18415" marR="5715" algn="just">
              <a:lnSpc>
                <a:spcPct val="143300"/>
              </a:lnSpc>
              <a:spcBef>
                <a:spcPts val="15"/>
              </a:spcBef>
            </a:pPr>
            <a:r>
              <a:rPr sz="1200" dirty="0">
                <a:latin typeface="Arial MT"/>
                <a:cs typeface="Arial MT"/>
              </a:rPr>
              <a:t>renforcer</a:t>
            </a:r>
            <a:r>
              <a:rPr sz="1200" spc="5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nos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connaissances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sur</a:t>
            </a:r>
            <a:r>
              <a:rPr sz="1200" spc="5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les</a:t>
            </a:r>
            <a:r>
              <a:rPr sz="1200" spc="6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autres</a:t>
            </a:r>
            <a:r>
              <a:rPr sz="1200" spc="5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langages</a:t>
            </a:r>
            <a:r>
              <a:rPr sz="1200" spc="4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de</a:t>
            </a:r>
            <a:r>
              <a:rPr sz="1200" spc="10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programmation</a:t>
            </a:r>
            <a:r>
              <a:rPr sz="1200" spc="6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mais</a:t>
            </a:r>
            <a:r>
              <a:rPr sz="1200" spc="5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aussi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d’avoir </a:t>
            </a:r>
            <a:r>
              <a:rPr sz="1200" dirty="0">
                <a:latin typeface="Arial MT"/>
                <a:cs typeface="Arial MT"/>
              </a:rPr>
              <a:t>une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autre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idée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dans</a:t>
            </a:r>
            <a:r>
              <a:rPr sz="1200" spc="-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la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manière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de</a:t>
            </a:r>
            <a:r>
              <a:rPr sz="1200" spc="-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nous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habiller.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P</a:t>
            </a:r>
            <a:r>
              <a:rPr spc="-5" dirty="0"/>
              <a:t> </a:t>
            </a:r>
            <a:r>
              <a:rPr dirty="0"/>
              <a:t>a</a:t>
            </a:r>
            <a:r>
              <a:rPr spc="-5" dirty="0"/>
              <a:t> </a:t>
            </a:r>
            <a:r>
              <a:rPr dirty="0"/>
              <a:t>g</a:t>
            </a:r>
            <a:r>
              <a:rPr spc="-10" dirty="0"/>
              <a:t> </a:t>
            </a:r>
            <a:r>
              <a:rPr dirty="0"/>
              <a:t>e </a:t>
            </a:r>
            <a:fld id="{81D60167-4931-47E6-BA6A-407CBD079E47}" type="slidenum">
              <a:rPr dirty="0">
                <a:solidFill>
                  <a:srgbClr val="313D4F"/>
                </a:solidFill>
              </a:rPr>
              <a:t>14</a:t>
            </a:fld>
            <a:r>
              <a:rPr dirty="0">
                <a:solidFill>
                  <a:srgbClr val="313D4F"/>
                </a:solidFill>
              </a:rPr>
              <a:t> |</a:t>
            </a:r>
            <a:r>
              <a:rPr spc="-15" dirty="0">
                <a:solidFill>
                  <a:srgbClr val="313D4F"/>
                </a:solidFill>
              </a:rPr>
              <a:t> </a:t>
            </a:r>
            <a:r>
              <a:rPr spc="-25" dirty="0">
                <a:solidFill>
                  <a:srgbClr val="313D4F"/>
                </a:solidFill>
              </a:rPr>
              <a:t>14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6880" y="1086358"/>
            <a:ext cx="5273675" cy="84239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79370">
              <a:lnSpc>
                <a:spcPct val="100000"/>
              </a:lnSpc>
              <a:spcBef>
                <a:spcPts val="95"/>
              </a:spcBef>
            </a:pPr>
            <a:r>
              <a:rPr sz="2200" b="1" u="sng" spc="-10" dirty="0">
                <a:solidFill>
                  <a:srgbClr val="0075B8"/>
                </a:solidFill>
                <a:uFill>
                  <a:solidFill>
                    <a:srgbClr val="0075B8"/>
                  </a:solidFill>
                </a:uFill>
                <a:latin typeface="Arial"/>
                <a:cs typeface="Arial"/>
              </a:rPr>
              <a:t>SOMMAIRE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60"/>
              </a:spcBef>
            </a:pPr>
            <a:r>
              <a:rPr sz="1200" b="1" spc="-10" dirty="0">
                <a:latin typeface="Arial"/>
                <a:cs typeface="Arial"/>
              </a:rPr>
              <a:t>Introduction....................................................................................................3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45"/>
              </a:spcBef>
            </a:pPr>
            <a:endParaRPr sz="1200">
              <a:latin typeface="Arial"/>
              <a:cs typeface="Arial"/>
            </a:endParaRPr>
          </a:p>
          <a:p>
            <a:pPr marL="139700" indent="-127000">
              <a:lnSpc>
                <a:spcPct val="100000"/>
              </a:lnSpc>
              <a:buAutoNum type="romanUcPeriod"/>
              <a:tabLst>
                <a:tab pos="139700" algn="l"/>
              </a:tabLst>
            </a:pPr>
            <a:r>
              <a:rPr sz="1200" b="1" dirty="0">
                <a:latin typeface="Arial"/>
                <a:cs typeface="Arial"/>
              </a:rPr>
              <a:t>Présentation</a:t>
            </a:r>
            <a:r>
              <a:rPr sz="1200" b="1" spc="-4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Général</a:t>
            </a:r>
            <a:r>
              <a:rPr sz="1200" b="1" spc="-4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du</a:t>
            </a:r>
            <a:r>
              <a:rPr sz="1200" b="1" spc="-40" dirty="0">
                <a:latin typeface="Arial"/>
                <a:cs typeface="Arial"/>
              </a:rPr>
              <a:t> </a:t>
            </a:r>
            <a:r>
              <a:rPr sz="1200" b="1" spc="-10" dirty="0">
                <a:latin typeface="Arial"/>
                <a:cs typeface="Arial"/>
              </a:rPr>
              <a:t>Projet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40"/>
              </a:spcBef>
              <a:buFont typeface="Arial"/>
              <a:buAutoNum type="romanUcPeriod"/>
            </a:pP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329565" algn="l"/>
              </a:tabLst>
            </a:pPr>
            <a:r>
              <a:rPr sz="1200" b="1" spc="-25" dirty="0">
                <a:latin typeface="Arial"/>
                <a:cs typeface="Arial"/>
              </a:rPr>
              <a:t>A-</a:t>
            </a:r>
            <a:r>
              <a:rPr sz="1200" b="1" dirty="0">
                <a:latin typeface="Arial"/>
                <a:cs typeface="Arial"/>
              </a:rPr>
              <a:t>	Présentation</a:t>
            </a:r>
            <a:r>
              <a:rPr sz="1200" b="1" spc="-3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du</a:t>
            </a:r>
            <a:r>
              <a:rPr sz="1200" b="1" spc="-50" dirty="0">
                <a:latin typeface="Arial"/>
                <a:cs typeface="Arial"/>
              </a:rPr>
              <a:t> </a:t>
            </a:r>
            <a:r>
              <a:rPr sz="1200" b="1" spc="-10" dirty="0">
                <a:latin typeface="Arial"/>
                <a:cs typeface="Arial"/>
              </a:rPr>
              <a:t>Projet</a:t>
            </a:r>
            <a:r>
              <a:rPr sz="1200" spc="-10" dirty="0">
                <a:latin typeface="Arial MT"/>
                <a:cs typeface="Arial MT"/>
              </a:rPr>
              <a:t>............................................................................4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5"/>
              </a:spcBef>
            </a:pPr>
            <a:endParaRPr sz="1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tabLst>
                <a:tab pos="307975" algn="l"/>
              </a:tabLst>
            </a:pPr>
            <a:r>
              <a:rPr sz="1200" b="1" spc="-25" dirty="0">
                <a:latin typeface="Arial"/>
                <a:cs typeface="Arial"/>
              </a:rPr>
              <a:t>B-</a:t>
            </a:r>
            <a:r>
              <a:rPr sz="1200" b="1" dirty="0">
                <a:latin typeface="Arial"/>
                <a:cs typeface="Arial"/>
              </a:rPr>
              <a:t>	Objectif</a:t>
            </a:r>
            <a:r>
              <a:rPr sz="1200" b="1" spc="-3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du</a:t>
            </a:r>
            <a:r>
              <a:rPr sz="1200" b="1" spc="-30" dirty="0">
                <a:latin typeface="Arial"/>
                <a:cs typeface="Arial"/>
              </a:rPr>
              <a:t> </a:t>
            </a:r>
            <a:r>
              <a:rPr sz="1200" b="1" spc="-10" dirty="0">
                <a:latin typeface="Arial"/>
                <a:cs typeface="Arial"/>
              </a:rPr>
              <a:t>projet</a:t>
            </a:r>
            <a:r>
              <a:rPr sz="1200" spc="-10" dirty="0">
                <a:latin typeface="Arial MT"/>
                <a:cs typeface="Arial MT"/>
              </a:rPr>
              <a:t>.....................................................................................4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45"/>
              </a:spcBef>
            </a:pPr>
            <a:endParaRPr sz="1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latin typeface="Arial"/>
                <a:cs typeface="Arial"/>
              </a:rPr>
              <a:t>C-</a:t>
            </a:r>
            <a:r>
              <a:rPr sz="1200" b="1" spc="-15" dirty="0">
                <a:latin typeface="Arial"/>
                <a:cs typeface="Arial"/>
              </a:rPr>
              <a:t> </a:t>
            </a:r>
            <a:r>
              <a:rPr sz="1200" b="1" spc="-10" dirty="0">
                <a:latin typeface="Arial"/>
                <a:cs typeface="Arial"/>
              </a:rPr>
              <a:t>Description</a:t>
            </a:r>
            <a:r>
              <a:rPr sz="1200" spc="-10" dirty="0">
                <a:latin typeface="Arial MT"/>
                <a:cs typeface="Arial MT"/>
              </a:rPr>
              <a:t>………………………………………………………………………5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5"/>
              </a:spcBef>
            </a:pPr>
            <a:endParaRPr sz="1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tabLst>
                <a:tab pos="307975" algn="l"/>
              </a:tabLst>
            </a:pPr>
            <a:r>
              <a:rPr sz="1200" b="1" spc="-25" dirty="0">
                <a:latin typeface="Arial"/>
                <a:cs typeface="Arial"/>
              </a:rPr>
              <a:t>D-</a:t>
            </a:r>
            <a:r>
              <a:rPr sz="1200" b="1" dirty="0">
                <a:latin typeface="Arial"/>
                <a:cs typeface="Arial"/>
              </a:rPr>
              <a:t>	</a:t>
            </a:r>
            <a:r>
              <a:rPr sz="1200" b="1" spc="-10" dirty="0">
                <a:latin typeface="Arial"/>
                <a:cs typeface="Arial"/>
              </a:rPr>
              <a:t>Fonctionnalités</a:t>
            </a:r>
            <a:r>
              <a:rPr sz="1200" b="1" spc="60" dirty="0">
                <a:latin typeface="Arial"/>
                <a:cs typeface="Arial"/>
              </a:rPr>
              <a:t> </a:t>
            </a:r>
            <a:r>
              <a:rPr sz="1200" b="1" spc="-10" dirty="0">
                <a:latin typeface="Arial"/>
                <a:cs typeface="Arial"/>
              </a:rPr>
              <a:t>principales</a:t>
            </a:r>
            <a:r>
              <a:rPr sz="1200" spc="-10" dirty="0">
                <a:latin typeface="Arial MT"/>
                <a:cs typeface="Arial MT"/>
              </a:rPr>
              <a:t>....................................................................6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45"/>
              </a:spcBef>
            </a:pPr>
            <a:endParaRPr sz="1200">
              <a:latin typeface="Arial MT"/>
              <a:cs typeface="Arial MT"/>
            </a:endParaRPr>
          </a:p>
          <a:p>
            <a:pPr marL="182245" indent="-169545">
              <a:lnSpc>
                <a:spcPct val="100000"/>
              </a:lnSpc>
              <a:buAutoNum type="romanUcPeriod" startAt="2"/>
              <a:tabLst>
                <a:tab pos="182245" algn="l"/>
              </a:tabLst>
            </a:pPr>
            <a:r>
              <a:rPr sz="1200" b="1" spc="-10" dirty="0">
                <a:latin typeface="Arial"/>
                <a:cs typeface="Arial"/>
              </a:rPr>
              <a:t>Développement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5"/>
              </a:spcBef>
              <a:buFont typeface="Arial"/>
              <a:buAutoNum type="romanUcPeriod" startAt="2"/>
            </a:pP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329565" algn="l"/>
              </a:tabLst>
            </a:pPr>
            <a:r>
              <a:rPr sz="1200" b="1" spc="-25" dirty="0">
                <a:latin typeface="Arial"/>
                <a:cs typeface="Arial"/>
              </a:rPr>
              <a:t>A-</a:t>
            </a:r>
            <a:r>
              <a:rPr sz="1200" b="1" dirty="0">
                <a:latin typeface="Arial"/>
                <a:cs typeface="Arial"/>
              </a:rPr>
              <a:t>	Système</a:t>
            </a:r>
            <a:r>
              <a:rPr sz="1200" b="1" spc="10" dirty="0">
                <a:latin typeface="Arial"/>
                <a:cs typeface="Arial"/>
              </a:rPr>
              <a:t> </a:t>
            </a:r>
            <a:r>
              <a:rPr sz="1200" b="1" spc="-10" dirty="0">
                <a:latin typeface="Arial"/>
                <a:cs typeface="Arial"/>
              </a:rPr>
              <a:t>d’exploitation</a:t>
            </a:r>
            <a:r>
              <a:rPr sz="1200" b="1" spc="15" dirty="0">
                <a:latin typeface="Arial"/>
                <a:cs typeface="Arial"/>
              </a:rPr>
              <a:t> </a:t>
            </a:r>
            <a:r>
              <a:rPr sz="1200" b="1" spc="-10" dirty="0">
                <a:latin typeface="Arial"/>
                <a:cs typeface="Arial"/>
              </a:rPr>
              <a:t>choisie</a:t>
            </a:r>
            <a:r>
              <a:rPr sz="1200" spc="-10" dirty="0">
                <a:latin typeface="Arial MT"/>
                <a:cs typeface="Arial MT"/>
              </a:rPr>
              <a:t>……………………………………………6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45"/>
              </a:spcBef>
            </a:pPr>
            <a:endParaRPr sz="1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tabLst>
                <a:tab pos="306705" algn="l"/>
              </a:tabLst>
            </a:pPr>
            <a:r>
              <a:rPr sz="1200" b="1" spc="-25" dirty="0">
                <a:latin typeface="Arial"/>
                <a:cs typeface="Arial"/>
              </a:rPr>
              <a:t>B-</a:t>
            </a:r>
            <a:r>
              <a:rPr sz="1200" b="1" dirty="0">
                <a:latin typeface="Arial"/>
                <a:cs typeface="Arial"/>
              </a:rPr>
              <a:t>	</a:t>
            </a:r>
            <a:r>
              <a:rPr sz="1200" b="1" spc="-10" dirty="0">
                <a:latin typeface="Arial"/>
                <a:cs typeface="Arial"/>
              </a:rPr>
              <a:t>Technologie</a:t>
            </a:r>
            <a:r>
              <a:rPr sz="1200" b="1" spc="10" dirty="0">
                <a:latin typeface="Arial"/>
                <a:cs typeface="Arial"/>
              </a:rPr>
              <a:t> </a:t>
            </a:r>
            <a:r>
              <a:rPr sz="1200" b="1" spc="-10" dirty="0">
                <a:latin typeface="Arial"/>
                <a:cs typeface="Arial"/>
              </a:rPr>
              <a:t>utilisée</a:t>
            </a:r>
            <a:r>
              <a:rPr sz="1200" spc="-10" dirty="0">
                <a:latin typeface="Arial MT"/>
                <a:cs typeface="Arial MT"/>
              </a:rPr>
              <a:t>……………………………………………………...…6</a:t>
            </a:r>
            <a:endParaRPr sz="1200">
              <a:latin typeface="Arial MT"/>
              <a:cs typeface="Arial MT"/>
            </a:endParaRPr>
          </a:p>
          <a:p>
            <a:pPr marL="267335" indent="-212090">
              <a:lnSpc>
                <a:spcPct val="100000"/>
              </a:lnSpc>
              <a:spcBef>
                <a:spcPts val="1265"/>
              </a:spcBef>
              <a:buAutoNum type="romanUcPeriod" startAt="3"/>
              <a:tabLst>
                <a:tab pos="267335" algn="l"/>
              </a:tabLst>
            </a:pPr>
            <a:r>
              <a:rPr sz="1200" b="1" spc="-10" dirty="0">
                <a:latin typeface="Arial"/>
                <a:cs typeface="Arial"/>
              </a:rPr>
              <a:t>Déroulement</a:t>
            </a:r>
            <a:r>
              <a:rPr sz="1200" b="1" dirty="0">
                <a:latin typeface="Arial"/>
                <a:cs typeface="Arial"/>
              </a:rPr>
              <a:t> du</a:t>
            </a:r>
            <a:r>
              <a:rPr sz="1200" b="1" spc="-5" dirty="0">
                <a:latin typeface="Arial"/>
                <a:cs typeface="Arial"/>
              </a:rPr>
              <a:t> </a:t>
            </a:r>
            <a:r>
              <a:rPr sz="1200" b="1" spc="-10" dirty="0">
                <a:latin typeface="Arial"/>
                <a:cs typeface="Arial"/>
              </a:rPr>
              <a:t>Projet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40"/>
              </a:spcBef>
            </a:pP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200" b="1" dirty="0">
                <a:latin typeface="Arial"/>
                <a:cs typeface="Arial"/>
              </a:rPr>
              <a:t>Réalisation</a:t>
            </a:r>
            <a:r>
              <a:rPr sz="1200" b="1" spc="-4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de</a:t>
            </a:r>
            <a:r>
              <a:rPr sz="1200" b="1" spc="-4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l’application</a:t>
            </a:r>
            <a:r>
              <a:rPr sz="1200" b="1" spc="-35" dirty="0">
                <a:latin typeface="Arial"/>
                <a:cs typeface="Arial"/>
              </a:rPr>
              <a:t> </a:t>
            </a:r>
            <a:r>
              <a:rPr sz="1200" spc="-10" dirty="0">
                <a:latin typeface="Arial MT"/>
                <a:cs typeface="Arial MT"/>
              </a:rPr>
              <a:t>.........................................................................7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20"/>
              </a:spcBef>
            </a:pPr>
            <a:endParaRPr sz="1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333333"/>
                </a:solidFill>
                <a:latin typeface="Arial"/>
                <a:cs typeface="Arial"/>
              </a:rPr>
              <a:t>Affichage</a:t>
            </a:r>
            <a:r>
              <a:rPr sz="1400" b="1" spc="-4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333333"/>
                </a:solidFill>
                <a:latin typeface="Arial"/>
                <a:cs typeface="Arial"/>
              </a:rPr>
              <a:t>de</a:t>
            </a:r>
            <a:r>
              <a:rPr sz="1400" b="1" spc="-2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333333"/>
                </a:solidFill>
                <a:latin typeface="Arial"/>
                <a:cs typeface="Arial"/>
              </a:rPr>
              <a:t>la</a:t>
            </a:r>
            <a:r>
              <a:rPr sz="1400" b="1" spc="-2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333333"/>
                </a:solidFill>
                <a:latin typeface="Arial"/>
                <a:cs typeface="Arial"/>
              </a:rPr>
              <a:t>page</a:t>
            </a:r>
            <a:r>
              <a:rPr sz="1400" b="1" spc="-2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333333"/>
                </a:solidFill>
                <a:latin typeface="Arial"/>
                <a:cs typeface="Arial"/>
              </a:rPr>
              <a:t>d’accueil</a:t>
            </a:r>
            <a:r>
              <a:rPr sz="1200" spc="-10" dirty="0">
                <a:latin typeface="Arial MT"/>
                <a:cs typeface="Arial MT"/>
              </a:rPr>
              <a:t>............................................................8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65"/>
              </a:spcBef>
            </a:pPr>
            <a:endParaRPr sz="1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400" b="1" dirty="0">
                <a:latin typeface="Arial"/>
                <a:cs typeface="Arial"/>
              </a:rPr>
              <a:t>Description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des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articles</a:t>
            </a:r>
            <a:r>
              <a:rPr sz="1200" spc="-10" dirty="0">
                <a:latin typeface="Arial MT"/>
                <a:cs typeface="Arial MT"/>
              </a:rPr>
              <a:t>......................................................................10</a:t>
            </a:r>
            <a:endParaRPr sz="1200">
              <a:latin typeface="Arial MT"/>
              <a:cs typeface="Arial MT"/>
            </a:endParaRPr>
          </a:p>
          <a:p>
            <a:pPr marL="12700" marR="104139">
              <a:lnSpc>
                <a:spcPts val="3620"/>
              </a:lnSpc>
              <a:spcBef>
                <a:spcPts val="434"/>
              </a:spcBef>
            </a:pPr>
            <a:r>
              <a:rPr sz="1400" b="1" dirty="0">
                <a:latin typeface="Arial"/>
                <a:cs typeface="Arial"/>
              </a:rPr>
              <a:t>Le</a:t>
            </a:r>
            <a:r>
              <a:rPr sz="1400" b="1" spc="-5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Formulaire</a:t>
            </a:r>
            <a:r>
              <a:rPr sz="1200" spc="-10" dirty="0">
                <a:latin typeface="Times New Roman"/>
                <a:cs typeface="Times New Roman"/>
              </a:rPr>
              <a:t>…………………………………………………………………11 </a:t>
            </a:r>
            <a:r>
              <a:rPr sz="1400" b="1" dirty="0">
                <a:latin typeface="Arial"/>
                <a:cs typeface="Arial"/>
              </a:rPr>
              <a:t>La</a:t>
            </a:r>
            <a:r>
              <a:rPr sz="1400" b="1" spc="-3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Charte</a:t>
            </a:r>
            <a:r>
              <a:rPr sz="1400" b="1" spc="-30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Graphique</a:t>
            </a:r>
            <a:r>
              <a:rPr sz="1200" spc="-10" dirty="0">
                <a:latin typeface="Arial MT"/>
                <a:cs typeface="Arial MT"/>
              </a:rPr>
              <a:t>............................................................................12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5"/>
              </a:spcBef>
            </a:pPr>
            <a:endParaRPr sz="1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400" b="1" dirty="0">
                <a:latin typeface="Arial"/>
                <a:cs typeface="Arial"/>
              </a:rPr>
              <a:t>Les</a:t>
            </a:r>
            <a:r>
              <a:rPr sz="1400" b="1" spc="-4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langages</a:t>
            </a:r>
            <a:r>
              <a:rPr sz="1400" b="1" spc="-35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utilisés</a:t>
            </a:r>
            <a:r>
              <a:rPr sz="1200" spc="-10" dirty="0">
                <a:latin typeface="Arial MT"/>
                <a:cs typeface="Arial MT"/>
              </a:rPr>
              <a:t>...........................................................................13</a:t>
            </a:r>
            <a:endParaRPr sz="1200">
              <a:latin typeface="Arial MT"/>
              <a:cs typeface="Arial MT"/>
            </a:endParaRPr>
          </a:p>
          <a:p>
            <a:pPr marL="12700" marR="97155">
              <a:lnSpc>
                <a:spcPct val="215000"/>
              </a:lnSpc>
              <a:spcBef>
                <a:spcPts val="10"/>
              </a:spcBef>
            </a:pPr>
            <a:r>
              <a:rPr sz="1400" b="1" dirty="0">
                <a:latin typeface="Arial"/>
                <a:cs typeface="Arial"/>
              </a:rPr>
              <a:t>Organisation</a:t>
            </a:r>
            <a:r>
              <a:rPr sz="1400" b="1" spc="-4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du</a:t>
            </a:r>
            <a:r>
              <a:rPr sz="1400" b="1" spc="-25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Groupe</a:t>
            </a:r>
            <a:r>
              <a:rPr sz="1200" spc="-10" dirty="0">
                <a:latin typeface="Arial MT"/>
                <a:cs typeface="Arial MT"/>
              </a:rPr>
              <a:t>.....................................................................13 </a:t>
            </a:r>
            <a:r>
              <a:rPr sz="1400" b="1" spc="-10" dirty="0">
                <a:latin typeface="Arial"/>
                <a:cs typeface="Arial"/>
              </a:rPr>
              <a:t>Planning</a:t>
            </a:r>
            <a:r>
              <a:rPr sz="1200" spc="-10" dirty="0">
                <a:latin typeface="Arial MT"/>
                <a:cs typeface="Arial MT"/>
              </a:rPr>
              <a:t>....................................................................................................13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75"/>
              </a:spcBef>
            </a:pPr>
            <a:endParaRPr sz="1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200" b="1" spc="-10" dirty="0">
                <a:latin typeface="Arial"/>
                <a:cs typeface="Arial"/>
              </a:rPr>
              <a:t>Conclusion...................................................................................................</a:t>
            </a:r>
            <a:r>
              <a:rPr sz="1200" b="1" spc="-10" dirty="0">
                <a:latin typeface="Times New Roman"/>
                <a:cs typeface="Times New Roman"/>
              </a:rPr>
              <a:t>14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P</a:t>
            </a:r>
            <a:r>
              <a:rPr spc="-5" dirty="0"/>
              <a:t> </a:t>
            </a:r>
            <a:r>
              <a:rPr dirty="0"/>
              <a:t>a</a:t>
            </a:r>
            <a:r>
              <a:rPr spc="-5" dirty="0"/>
              <a:t> </a:t>
            </a:r>
            <a:r>
              <a:rPr dirty="0"/>
              <a:t>g</a:t>
            </a:r>
            <a:r>
              <a:rPr spc="-10" dirty="0"/>
              <a:t> </a:t>
            </a:r>
            <a:r>
              <a:rPr dirty="0"/>
              <a:t>e </a:t>
            </a:r>
            <a:fld id="{81D60167-4931-47E6-BA6A-407CBD079E47}" type="slidenum">
              <a:rPr dirty="0">
                <a:solidFill>
                  <a:srgbClr val="313D4F"/>
                </a:solidFill>
              </a:rPr>
              <a:t>2</a:t>
            </a:fld>
            <a:r>
              <a:rPr dirty="0">
                <a:solidFill>
                  <a:srgbClr val="313D4F"/>
                </a:solidFill>
              </a:rPr>
              <a:t> |</a:t>
            </a:r>
            <a:r>
              <a:rPr spc="-15" dirty="0">
                <a:solidFill>
                  <a:srgbClr val="313D4F"/>
                </a:solidFill>
              </a:rPr>
              <a:t> </a:t>
            </a:r>
            <a:r>
              <a:rPr spc="-25" dirty="0">
                <a:solidFill>
                  <a:srgbClr val="313D4F"/>
                </a:solidFill>
              </a:rPr>
              <a:t>14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6880" y="1071117"/>
            <a:ext cx="6238240" cy="651890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6195" algn="ctr">
              <a:lnSpc>
                <a:spcPct val="100000"/>
              </a:lnSpc>
              <a:spcBef>
                <a:spcPts val="95"/>
              </a:spcBef>
            </a:pPr>
            <a:r>
              <a:rPr sz="2200" b="1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INTRODUCTION</a:t>
            </a:r>
            <a:r>
              <a:rPr sz="2200" b="1" u="sng" spc="-14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200" b="1" u="sng" spc="-5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:</a:t>
            </a:r>
            <a:endParaRPr sz="2200">
              <a:latin typeface="Arial"/>
              <a:cs typeface="Arial"/>
            </a:endParaRPr>
          </a:p>
          <a:p>
            <a:pPr marL="18415" marR="5080" indent="-6350" algn="just">
              <a:lnSpc>
                <a:spcPct val="143700"/>
              </a:lnSpc>
              <a:spcBef>
                <a:spcPts val="885"/>
              </a:spcBef>
            </a:pPr>
            <a:r>
              <a:rPr sz="1200" dirty="0">
                <a:solidFill>
                  <a:srgbClr val="1F2021"/>
                </a:solidFill>
                <a:latin typeface="Arial MT"/>
                <a:cs typeface="Arial MT"/>
              </a:rPr>
              <a:t>Les</a:t>
            </a:r>
            <a:r>
              <a:rPr sz="1200" spc="390" dirty="0">
                <a:solidFill>
                  <a:srgbClr val="1F2021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F2021"/>
                </a:solidFill>
                <a:latin typeface="Arial MT"/>
                <a:cs typeface="Arial MT"/>
              </a:rPr>
              <a:t>applications</a:t>
            </a:r>
            <a:r>
              <a:rPr sz="1200" spc="395" dirty="0">
                <a:solidFill>
                  <a:srgbClr val="1F2021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F2021"/>
                </a:solidFill>
                <a:latin typeface="Arial MT"/>
                <a:cs typeface="Arial MT"/>
              </a:rPr>
              <a:t>mobiles</a:t>
            </a:r>
            <a:r>
              <a:rPr sz="1200" spc="405" dirty="0">
                <a:solidFill>
                  <a:srgbClr val="1F2021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F2021"/>
                </a:solidFill>
                <a:latin typeface="Arial MT"/>
                <a:cs typeface="Arial MT"/>
              </a:rPr>
              <a:t>sont</a:t>
            </a:r>
            <a:r>
              <a:rPr sz="1200" spc="395" dirty="0">
                <a:solidFill>
                  <a:srgbClr val="1F2021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F2021"/>
                </a:solidFill>
                <a:latin typeface="Arial MT"/>
                <a:cs typeface="Arial MT"/>
              </a:rPr>
              <a:t>apparues</a:t>
            </a:r>
            <a:r>
              <a:rPr sz="1200" spc="395" dirty="0">
                <a:solidFill>
                  <a:srgbClr val="1F2021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F2021"/>
                </a:solidFill>
                <a:latin typeface="Arial MT"/>
                <a:cs typeface="Arial MT"/>
              </a:rPr>
              <a:t>dans</a:t>
            </a:r>
            <a:r>
              <a:rPr sz="1200" spc="405" dirty="0">
                <a:solidFill>
                  <a:srgbClr val="1F2021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F2021"/>
                </a:solidFill>
                <a:latin typeface="Arial MT"/>
                <a:cs typeface="Arial MT"/>
              </a:rPr>
              <a:t>les</a:t>
            </a:r>
            <a:r>
              <a:rPr sz="1200" spc="390" dirty="0">
                <a:solidFill>
                  <a:srgbClr val="1F2021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F2021"/>
                </a:solidFill>
                <a:latin typeface="Arial MT"/>
                <a:cs typeface="Arial MT"/>
              </a:rPr>
              <a:t>années</a:t>
            </a:r>
            <a:r>
              <a:rPr sz="1200" spc="405" dirty="0">
                <a:solidFill>
                  <a:srgbClr val="1F2021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F2021"/>
                </a:solidFill>
                <a:latin typeface="Arial MT"/>
                <a:cs typeface="Arial MT"/>
              </a:rPr>
              <a:t>1990,</a:t>
            </a:r>
            <a:r>
              <a:rPr sz="1200" spc="409" dirty="0">
                <a:solidFill>
                  <a:srgbClr val="1F2021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F2021"/>
                </a:solidFill>
                <a:latin typeface="Arial MT"/>
                <a:cs typeface="Arial MT"/>
              </a:rPr>
              <a:t>elles</a:t>
            </a:r>
            <a:r>
              <a:rPr sz="1200" spc="395" dirty="0">
                <a:solidFill>
                  <a:srgbClr val="1F2021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F2021"/>
                </a:solidFill>
                <a:latin typeface="Arial MT"/>
                <a:cs typeface="Arial MT"/>
              </a:rPr>
              <a:t>sont</a:t>
            </a:r>
            <a:r>
              <a:rPr sz="1200" spc="409" dirty="0">
                <a:solidFill>
                  <a:srgbClr val="1F2021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F2021"/>
                </a:solidFill>
                <a:latin typeface="Arial MT"/>
                <a:cs typeface="Arial MT"/>
              </a:rPr>
              <a:t>liées</a:t>
            </a:r>
            <a:r>
              <a:rPr sz="1200" spc="395" dirty="0">
                <a:solidFill>
                  <a:srgbClr val="1F2021"/>
                </a:solidFill>
                <a:latin typeface="Arial MT"/>
                <a:cs typeface="Arial MT"/>
              </a:rPr>
              <a:t> </a:t>
            </a:r>
            <a:r>
              <a:rPr sz="1200" spc="-25" dirty="0">
                <a:solidFill>
                  <a:srgbClr val="1F2021"/>
                </a:solidFill>
                <a:latin typeface="Arial MT"/>
                <a:cs typeface="Arial MT"/>
              </a:rPr>
              <a:t>aux </a:t>
            </a:r>
            <a:r>
              <a:rPr sz="1200" dirty="0">
                <a:solidFill>
                  <a:srgbClr val="1F2021"/>
                </a:solidFill>
                <a:latin typeface="Arial MT"/>
                <a:cs typeface="Arial MT"/>
              </a:rPr>
              <a:t>développements</a:t>
            </a:r>
            <a:r>
              <a:rPr sz="1200" spc="440" dirty="0">
                <a:solidFill>
                  <a:srgbClr val="1F2021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F2021"/>
                </a:solidFill>
                <a:latin typeface="Arial MT"/>
                <a:cs typeface="Arial MT"/>
              </a:rPr>
              <a:t>d'internet</a:t>
            </a:r>
            <a:r>
              <a:rPr sz="1200" spc="445" dirty="0">
                <a:solidFill>
                  <a:srgbClr val="1F2021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F2021"/>
                </a:solidFill>
                <a:latin typeface="Arial MT"/>
                <a:cs typeface="Arial MT"/>
              </a:rPr>
              <a:t>et</a:t>
            </a:r>
            <a:r>
              <a:rPr sz="1200" spc="459" dirty="0">
                <a:solidFill>
                  <a:srgbClr val="1F2021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F2021"/>
                </a:solidFill>
                <a:latin typeface="Arial MT"/>
                <a:cs typeface="Arial MT"/>
              </a:rPr>
              <a:t>des</a:t>
            </a:r>
            <a:r>
              <a:rPr sz="1200" spc="455" dirty="0">
                <a:solidFill>
                  <a:srgbClr val="1F2021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F2021"/>
                </a:solidFill>
                <a:latin typeface="Arial MT"/>
                <a:cs typeface="Arial MT"/>
              </a:rPr>
              <a:t>télécommunications,</a:t>
            </a:r>
            <a:r>
              <a:rPr sz="1200" spc="445" dirty="0">
                <a:solidFill>
                  <a:srgbClr val="1F2021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F2021"/>
                </a:solidFill>
                <a:latin typeface="Arial MT"/>
                <a:cs typeface="Arial MT"/>
              </a:rPr>
              <a:t>des</a:t>
            </a:r>
            <a:r>
              <a:rPr sz="1200" spc="455" dirty="0">
                <a:solidFill>
                  <a:srgbClr val="1F2021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F2021"/>
                </a:solidFill>
                <a:latin typeface="Arial MT"/>
                <a:cs typeface="Arial MT"/>
              </a:rPr>
              <a:t>réseaux</a:t>
            </a:r>
            <a:r>
              <a:rPr sz="1200" spc="455" dirty="0">
                <a:solidFill>
                  <a:srgbClr val="1F2021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F2021"/>
                </a:solidFill>
                <a:latin typeface="Arial MT"/>
                <a:cs typeface="Arial MT"/>
              </a:rPr>
              <a:t>sans</a:t>
            </a:r>
            <a:r>
              <a:rPr sz="1200" spc="440" dirty="0">
                <a:solidFill>
                  <a:srgbClr val="1F2021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F2021"/>
                </a:solidFill>
                <a:latin typeface="Arial MT"/>
                <a:cs typeface="Arial MT"/>
              </a:rPr>
              <a:t>fils</a:t>
            </a:r>
            <a:r>
              <a:rPr sz="1200" spc="455" dirty="0">
                <a:solidFill>
                  <a:srgbClr val="1F2021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F2021"/>
                </a:solidFill>
                <a:latin typeface="Arial MT"/>
                <a:cs typeface="Arial MT"/>
              </a:rPr>
              <a:t>et</a:t>
            </a:r>
            <a:r>
              <a:rPr sz="1200" spc="445" dirty="0">
                <a:solidFill>
                  <a:srgbClr val="1F2021"/>
                </a:solidFill>
                <a:latin typeface="Arial MT"/>
                <a:cs typeface="Arial MT"/>
              </a:rPr>
              <a:t> </a:t>
            </a:r>
            <a:r>
              <a:rPr sz="1200" spc="-25" dirty="0">
                <a:solidFill>
                  <a:srgbClr val="1F2021"/>
                </a:solidFill>
                <a:latin typeface="Arial MT"/>
                <a:cs typeface="Arial MT"/>
              </a:rPr>
              <a:t>des </a:t>
            </a:r>
            <a:r>
              <a:rPr sz="1200" dirty="0">
                <a:solidFill>
                  <a:srgbClr val="1F2021"/>
                </a:solidFill>
                <a:latin typeface="Arial MT"/>
                <a:cs typeface="Arial MT"/>
              </a:rPr>
              <a:t>technologies</a:t>
            </a:r>
            <a:r>
              <a:rPr sz="1200" spc="380" dirty="0">
                <a:solidFill>
                  <a:srgbClr val="1F2021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F2021"/>
                </a:solidFill>
                <a:latin typeface="Arial MT"/>
                <a:cs typeface="Arial MT"/>
              </a:rPr>
              <a:t>agents,</a:t>
            </a:r>
            <a:r>
              <a:rPr sz="1200" spc="370" dirty="0">
                <a:solidFill>
                  <a:srgbClr val="1F2021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F2021"/>
                </a:solidFill>
                <a:latin typeface="Arial MT"/>
                <a:cs typeface="Arial MT"/>
              </a:rPr>
              <a:t>à</a:t>
            </a:r>
            <a:r>
              <a:rPr sz="1200" spc="395" dirty="0">
                <a:solidFill>
                  <a:srgbClr val="1F2021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F2021"/>
                </a:solidFill>
                <a:latin typeface="Arial MT"/>
                <a:cs typeface="Arial MT"/>
              </a:rPr>
              <a:t>l’apparition</a:t>
            </a:r>
            <a:r>
              <a:rPr sz="1200" spc="385" dirty="0">
                <a:solidFill>
                  <a:srgbClr val="1F2021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F2021"/>
                </a:solidFill>
                <a:latin typeface="Arial MT"/>
                <a:cs typeface="Arial MT"/>
              </a:rPr>
              <a:t>et</a:t>
            </a:r>
            <a:r>
              <a:rPr sz="1200" spc="380" dirty="0">
                <a:solidFill>
                  <a:srgbClr val="1F2021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F2021"/>
                </a:solidFill>
                <a:latin typeface="Arial MT"/>
                <a:cs typeface="Arial MT"/>
              </a:rPr>
              <a:t>la</a:t>
            </a:r>
            <a:r>
              <a:rPr sz="1200" spc="385" dirty="0">
                <a:solidFill>
                  <a:srgbClr val="1F2021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F2021"/>
                </a:solidFill>
                <a:latin typeface="Arial MT"/>
                <a:cs typeface="Arial MT"/>
              </a:rPr>
              <a:t>démocratisation</a:t>
            </a:r>
            <a:r>
              <a:rPr sz="1200" spc="390" dirty="0">
                <a:solidFill>
                  <a:srgbClr val="1F2021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F2021"/>
                </a:solidFill>
                <a:latin typeface="Arial MT"/>
                <a:cs typeface="Arial MT"/>
              </a:rPr>
              <a:t>des</a:t>
            </a:r>
            <a:r>
              <a:rPr sz="1200" spc="370" dirty="0">
                <a:solidFill>
                  <a:srgbClr val="1F2021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F2021"/>
                </a:solidFill>
                <a:latin typeface="Arial MT"/>
                <a:cs typeface="Arial MT"/>
              </a:rPr>
              <a:t>terminaux</a:t>
            </a:r>
            <a:r>
              <a:rPr sz="1200" spc="415" dirty="0">
                <a:solidFill>
                  <a:srgbClr val="1F2021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F2021"/>
                </a:solidFill>
                <a:latin typeface="Arial MT"/>
                <a:cs typeface="Arial MT"/>
              </a:rPr>
              <a:t>mobiles.</a:t>
            </a:r>
            <a:r>
              <a:rPr sz="1200" spc="390" dirty="0">
                <a:solidFill>
                  <a:srgbClr val="1F2021"/>
                </a:solidFill>
                <a:latin typeface="Arial MT"/>
                <a:cs typeface="Arial MT"/>
              </a:rPr>
              <a:t> </a:t>
            </a:r>
            <a:r>
              <a:rPr sz="1200" spc="-25" dirty="0">
                <a:solidFill>
                  <a:srgbClr val="111111"/>
                </a:solidFill>
                <a:latin typeface="Arial MT"/>
                <a:cs typeface="Arial MT"/>
              </a:rPr>
              <a:t>Une </a:t>
            </a:r>
            <a:r>
              <a:rPr sz="1200" dirty="0">
                <a:solidFill>
                  <a:srgbClr val="111111"/>
                </a:solidFill>
                <a:latin typeface="Arial MT"/>
                <a:cs typeface="Arial MT"/>
              </a:rPr>
              <a:t>application</a:t>
            </a:r>
            <a:r>
              <a:rPr sz="1200" spc="25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11111"/>
                </a:solidFill>
                <a:latin typeface="Arial MT"/>
                <a:cs typeface="Arial MT"/>
              </a:rPr>
              <a:t>mobile</a:t>
            </a:r>
            <a:r>
              <a:rPr sz="1200" spc="30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11111"/>
                </a:solidFill>
                <a:latin typeface="Arial MT"/>
                <a:cs typeface="Arial MT"/>
              </a:rPr>
              <a:t>est</a:t>
            </a:r>
            <a:r>
              <a:rPr sz="1200" spc="45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11111"/>
                </a:solidFill>
                <a:latin typeface="Arial MT"/>
                <a:cs typeface="Arial MT"/>
              </a:rPr>
              <a:t>un</a:t>
            </a:r>
            <a:r>
              <a:rPr sz="1200" spc="40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11111"/>
                </a:solidFill>
                <a:latin typeface="Arial MT"/>
                <a:cs typeface="Arial MT"/>
              </a:rPr>
              <a:t>logiciel</a:t>
            </a:r>
            <a:r>
              <a:rPr sz="1200" spc="35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11111"/>
                </a:solidFill>
                <a:latin typeface="Arial MT"/>
                <a:cs typeface="Arial MT"/>
              </a:rPr>
              <a:t>applicatif</a:t>
            </a:r>
            <a:r>
              <a:rPr sz="1200" spc="30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11111"/>
                </a:solidFill>
                <a:latin typeface="Arial MT"/>
                <a:cs typeface="Arial MT"/>
              </a:rPr>
              <a:t>développé</a:t>
            </a:r>
            <a:r>
              <a:rPr sz="1200" spc="45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11111"/>
                </a:solidFill>
                <a:latin typeface="Arial MT"/>
                <a:cs typeface="Arial MT"/>
              </a:rPr>
              <a:t>pour</a:t>
            </a:r>
            <a:r>
              <a:rPr sz="1200" spc="25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11111"/>
                </a:solidFill>
                <a:latin typeface="Arial MT"/>
                <a:cs typeface="Arial MT"/>
              </a:rPr>
              <a:t>un</a:t>
            </a:r>
            <a:r>
              <a:rPr sz="1200" spc="30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11111"/>
                </a:solidFill>
                <a:latin typeface="Arial MT"/>
                <a:cs typeface="Arial MT"/>
              </a:rPr>
              <a:t>appareil</a:t>
            </a:r>
            <a:r>
              <a:rPr sz="1200" spc="35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11111"/>
                </a:solidFill>
                <a:latin typeface="Arial MT"/>
                <a:cs typeface="Arial MT"/>
              </a:rPr>
              <a:t>électronique</a:t>
            </a:r>
            <a:r>
              <a:rPr sz="1200" spc="30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111111"/>
                </a:solidFill>
                <a:latin typeface="Arial MT"/>
                <a:cs typeface="Arial MT"/>
              </a:rPr>
              <a:t>mobile, </a:t>
            </a:r>
            <a:r>
              <a:rPr sz="1200" dirty="0">
                <a:solidFill>
                  <a:srgbClr val="111111"/>
                </a:solidFill>
                <a:latin typeface="Arial MT"/>
                <a:cs typeface="Arial MT"/>
              </a:rPr>
              <a:t>tel</a:t>
            </a:r>
            <a:r>
              <a:rPr sz="1200" spc="-50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11111"/>
                </a:solidFill>
                <a:latin typeface="Arial MT"/>
                <a:cs typeface="Arial MT"/>
              </a:rPr>
              <a:t>qu'un</a:t>
            </a:r>
            <a:r>
              <a:rPr sz="1200" spc="-45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111111"/>
                </a:solidFill>
                <a:latin typeface="Arial MT"/>
                <a:cs typeface="Arial MT"/>
              </a:rPr>
              <a:t>assistant</a:t>
            </a:r>
            <a:r>
              <a:rPr sz="1200" spc="-40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11111"/>
                </a:solidFill>
                <a:latin typeface="Arial MT"/>
                <a:cs typeface="Arial MT"/>
              </a:rPr>
              <a:t>personnel</a:t>
            </a:r>
            <a:r>
              <a:rPr sz="1200" b="1" dirty="0">
                <a:solidFill>
                  <a:srgbClr val="111111"/>
                </a:solidFill>
                <a:latin typeface="Arial"/>
                <a:cs typeface="Arial"/>
              </a:rPr>
              <a:t>,</a:t>
            </a:r>
            <a:r>
              <a:rPr sz="1200" b="1" spc="-45" dirty="0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111111"/>
                </a:solidFill>
                <a:latin typeface="Arial MT"/>
                <a:cs typeface="Arial MT"/>
              </a:rPr>
              <a:t>un</a:t>
            </a:r>
            <a:r>
              <a:rPr sz="1200" spc="-40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111111"/>
                </a:solidFill>
                <a:latin typeface="Arial MT"/>
                <a:cs typeface="Arial MT"/>
              </a:rPr>
              <a:t>téléphone</a:t>
            </a:r>
            <a:r>
              <a:rPr sz="1200" spc="-40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11111"/>
                </a:solidFill>
                <a:latin typeface="Arial MT"/>
                <a:cs typeface="Arial MT"/>
              </a:rPr>
              <a:t>portable</a:t>
            </a:r>
            <a:r>
              <a:rPr sz="1200" b="1" dirty="0">
                <a:solidFill>
                  <a:srgbClr val="111111"/>
                </a:solidFill>
                <a:latin typeface="Arial"/>
                <a:cs typeface="Arial"/>
              </a:rPr>
              <a:t>,</a:t>
            </a:r>
            <a:r>
              <a:rPr sz="1200" b="1" spc="-45" dirty="0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111111"/>
                </a:solidFill>
                <a:latin typeface="Arial MT"/>
                <a:cs typeface="Arial MT"/>
              </a:rPr>
              <a:t>un</a:t>
            </a:r>
            <a:r>
              <a:rPr sz="1200" spc="-40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111111"/>
                </a:solidFill>
                <a:latin typeface="Arial MT"/>
                <a:cs typeface="Arial MT"/>
              </a:rPr>
              <a:t>smartphone,</a:t>
            </a:r>
            <a:r>
              <a:rPr sz="1200" spc="-45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11111"/>
                </a:solidFill>
                <a:latin typeface="Arial MT"/>
                <a:cs typeface="Arial MT"/>
              </a:rPr>
              <a:t>un</a:t>
            </a:r>
            <a:r>
              <a:rPr sz="1200" spc="-40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111111"/>
                </a:solidFill>
                <a:latin typeface="Arial MT"/>
                <a:cs typeface="Arial MT"/>
              </a:rPr>
              <a:t>baladeur</a:t>
            </a:r>
            <a:r>
              <a:rPr sz="1200" spc="-55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111111"/>
                </a:solidFill>
                <a:latin typeface="Arial MT"/>
                <a:cs typeface="Arial MT"/>
              </a:rPr>
              <a:t>numérique, </a:t>
            </a:r>
            <a:r>
              <a:rPr sz="1200" dirty="0">
                <a:solidFill>
                  <a:srgbClr val="111111"/>
                </a:solidFill>
                <a:latin typeface="Arial MT"/>
                <a:cs typeface="Arial MT"/>
              </a:rPr>
              <a:t>une</a:t>
            </a:r>
            <a:r>
              <a:rPr sz="1200" spc="490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11111"/>
                </a:solidFill>
                <a:latin typeface="Arial MT"/>
                <a:cs typeface="Arial MT"/>
              </a:rPr>
              <a:t>tablette</a:t>
            </a:r>
            <a:r>
              <a:rPr sz="1200" spc="85" dirty="0">
                <a:solidFill>
                  <a:srgbClr val="111111"/>
                </a:solidFill>
                <a:latin typeface="Arial MT"/>
                <a:cs typeface="Arial MT"/>
              </a:rPr>
              <a:t>  </a:t>
            </a:r>
            <a:r>
              <a:rPr sz="1200" dirty="0">
                <a:solidFill>
                  <a:srgbClr val="111111"/>
                </a:solidFill>
                <a:latin typeface="Arial MT"/>
                <a:cs typeface="Arial MT"/>
              </a:rPr>
              <a:t>tactile.</a:t>
            </a:r>
            <a:r>
              <a:rPr sz="1200" spc="475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11111"/>
                </a:solidFill>
                <a:latin typeface="Arial MT"/>
                <a:cs typeface="Arial MT"/>
              </a:rPr>
              <a:t>Les</a:t>
            </a:r>
            <a:r>
              <a:rPr sz="1200" spc="490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11111"/>
                </a:solidFill>
                <a:latin typeface="Arial MT"/>
                <a:cs typeface="Arial MT"/>
              </a:rPr>
              <a:t>applications</a:t>
            </a:r>
            <a:r>
              <a:rPr sz="1200" spc="484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11111"/>
                </a:solidFill>
                <a:latin typeface="Arial MT"/>
                <a:cs typeface="Arial MT"/>
              </a:rPr>
              <a:t>mobiles</a:t>
            </a:r>
            <a:r>
              <a:rPr sz="1200" spc="85" dirty="0">
                <a:solidFill>
                  <a:srgbClr val="111111"/>
                </a:solidFill>
                <a:latin typeface="Arial MT"/>
                <a:cs typeface="Arial MT"/>
              </a:rPr>
              <a:t>  </a:t>
            </a:r>
            <a:r>
              <a:rPr sz="1200" dirty="0">
                <a:solidFill>
                  <a:srgbClr val="111111"/>
                </a:solidFill>
                <a:latin typeface="Arial MT"/>
                <a:cs typeface="Arial MT"/>
              </a:rPr>
              <a:t>peuvent</a:t>
            </a:r>
            <a:r>
              <a:rPr sz="1200" spc="495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11111"/>
                </a:solidFill>
                <a:latin typeface="Arial MT"/>
                <a:cs typeface="Arial MT"/>
              </a:rPr>
              <a:t>être</a:t>
            </a:r>
            <a:r>
              <a:rPr sz="1200" spc="490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11111"/>
                </a:solidFill>
                <a:latin typeface="Arial MT"/>
                <a:cs typeface="Arial MT"/>
              </a:rPr>
              <a:t>de</a:t>
            </a:r>
            <a:r>
              <a:rPr sz="1200" spc="85" dirty="0">
                <a:solidFill>
                  <a:srgbClr val="111111"/>
                </a:solidFill>
                <a:latin typeface="Arial MT"/>
                <a:cs typeface="Arial MT"/>
              </a:rPr>
              <a:t>  </a:t>
            </a:r>
            <a:r>
              <a:rPr sz="1200" dirty="0">
                <a:solidFill>
                  <a:srgbClr val="111111"/>
                </a:solidFill>
                <a:latin typeface="Arial MT"/>
                <a:cs typeface="Arial MT"/>
              </a:rPr>
              <a:t>différents</a:t>
            </a:r>
            <a:r>
              <a:rPr sz="1200" spc="80" dirty="0">
                <a:solidFill>
                  <a:srgbClr val="111111"/>
                </a:solidFill>
                <a:latin typeface="Arial MT"/>
                <a:cs typeface="Arial MT"/>
              </a:rPr>
              <a:t>  </a:t>
            </a:r>
            <a:r>
              <a:rPr sz="1200" dirty="0">
                <a:solidFill>
                  <a:srgbClr val="111111"/>
                </a:solidFill>
                <a:latin typeface="Arial MT"/>
                <a:cs typeface="Arial MT"/>
              </a:rPr>
              <a:t>types.</a:t>
            </a:r>
            <a:r>
              <a:rPr sz="1200" spc="80" dirty="0">
                <a:solidFill>
                  <a:srgbClr val="111111"/>
                </a:solidFill>
                <a:latin typeface="Arial MT"/>
                <a:cs typeface="Arial MT"/>
              </a:rPr>
              <a:t>  </a:t>
            </a:r>
            <a:r>
              <a:rPr sz="1200" spc="-25" dirty="0">
                <a:solidFill>
                  <a:srgbClr val="111111"/>
                </a:solidFill>
                <a:latin typeface="Arial MT"/>
                <a:cs typeface="Arial MT"/>
              </a:rPr>
              <a:t>Les </a:t>
            </a:r>
            <a:r>
              <a:rPr sz="1200" dirty="0">
                <a:solidFill>
                  <a:srgbClr val="111111"/>
                </a:solidFill>
                <a:latin typeface="Arial MT"/>
                <a:cs typeface="Arial MT"/>
              </a:rPr>
              <a:t>applications</a:t>
            </a:r>
            <a:r>
              <a:rPr sz="1200" spc="-55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111111"/>
                </a:solidFill>
                <a:latin typeface="Arial MT"/>
                <a:cs typeface="Arial MT"/>
              </a:rPr>
              <a:t>natives,</a:t>
            </a:r>
            <a:r>
              <a:rPr sz="1200" spc="-50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11111"/>
                </a:solidFill>
                <a:latin typeface="Arial MT"/>
                <a:cs typeface="Arial MT"/>
              </a:rPr>
              <a:t>qui</a:t>
            </a:r>
            <a:r>
              <a:rPr sz="1200" spc="-45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11111"/>
                </a:solidFill>
                <a:latin typeface="Arial MT"/>
                <a:cs typeface="Arial MT"/>
              </a:rPr>
              <a:t>sont</a:t>
            </a:r>
            <a:r>
              <a:rPr sz="1200" spc="-50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11111"/>
                </a:solidFill>
                <a:latin typeface="Arial MT"/>
                <a:cs typeface="Arial MT"/>
              </a:rPr>
              <a:t>dédiées</a:t>
            </a:r>
            <a:r>
              <a:rPr sz="1200" spc="-55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11111"/>
                </a:solidFill>
                <a:latin typeface="Arial MT"/>
                <a:cs typeface="Arial MT"/>
              </a:rPr>
              <a:t>et</a:t>
            </a:r>
            <a:r>
              <a:rPr sz="1200" spc="-25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11111"/>
                </a:solidFill>
                <a:latin typeface="Arial MT"/>
                <a:cs typeface="Arial MT"/>
              </a:rPr>
              <a:t>adaptées</a:t>
            </a:r>
            <a:r>
              <a:rPr sz="1200" spc="-55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11111"/>
                </a:solidFill>
                <a:latin typeface="Arial MT"/>
                <a:cs typeface="Arial MT"/>
              </a:rPr>
              <a:t>à</a:t>
            </a:r>
            <a:r>
              <a:rPr sz="1200" spc="-40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11111"/>
                </a:solidFill>
                <a:latin typeface="Arial MT"/>
                <a:cs typeface="Arial MT"/>
              </a:rPr>
              <a:t>un</a:t>
            </a:r>
            <a:r>
              <a:rPr sz="1200" spc="-40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11111"/>
                </a:solidFill>
                <a:latin typeface="Arial MT"/>
                <a:cs typeface="Arial MT"/>
              </a:rPr>
              <a:t>unique</a:t>
            </a:r>
            <a:r>
              <a:rPr sz="1200" spc="-50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111111"/>
                </a:solidFill>
                <a:latin typeface="Arial MT"/>
                <a:cs typeface="Arial MT"/>
              </a:rPr>
              <a:t>système</a:t>
            </a:r>
            <a:r>
              <a:rPr sz="1200" spc="-50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111111"/>
                </a:solidFill>
                <a:latin typeface="Arial MT"/>
                <a:cs typeface="Arial MT"/>
              </a:rPr>
              <a:t>d’exploitation</a:t>
            </a:r>
            <a:r>
              <a:rPr sz="1200" spc="-35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111111"/>
                </a:solidFill>
                <a:latin typeface="Arial MT"/>
                <a:cs typeface="Arial MT"/>
              </a:rPr>
              <a:t>mobile. </a:t>
            </a:r>
            <a:r>
              <a:rPr sz="1200" dirty="0">
                <a:solidFill>
                  <a:srgbClr val="111111"/>
                </a:solidFill>
                <a:latin typeface="Arial MT"/>
                <a:cs typeface="Arial MT"/>
              </a:rPr>
              <a:t>Les</a:t>
            </a:r>
            <a:r>
              <a:rPr sz="1200" spc="45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11111"/>
                </a:solidFill>
                <a:latin typeface="Arial MT"/>
                <a:cs typeface="Arial MT"/>
              </a:rPr>
              <a:t>web</a:t>
            </a:r>
            <a:r>
              <a:rPr sz="1200" spc="50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11111"/>
                </a:solidFill>
                <a:latin typeface="Arial MT"/>
                <a:cs typeface="Arial MT"/>
              </a:rPr>
              <a:t>apps</a:t>
            </a:r>
            <a:r>
              <a:rPr sz="1200" spc="50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11111"/>
                </a:solidFill>
                <a:latin typeface="Arial MT"/>
                <a:cs typeface="Arial MT"/>
              </a:rPr>
              <a:t>(PWA),</a:t>
            </a:r>
            <a:r>
              <a:rPr sz="1200" spc="30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11111"/>
                </a:solidFill>
                <a:latin typeface="Arial MT"/>
                <a:cs typeface="Arial MT"/>
              </a:rPr>
              <a:t>qui</a:t>
            </a:r>
            <a:r>
              <a:rPr sz="1200" spc="45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11111"/>
                </a:solidFill>
                <a:latin typeface="Arial MT"/>
                <a:cs typeface="Arial MT"/>
              </a:rPr>
              <a:t>sont</a:t>
            </a:r>
            <a:r>
              <a:rPr sz="1200" spc="45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11111"/>
                </a:solidFill>
                <a:latin typeface="Arial MT"/>
                <a:cs typeface="Arial MT"/>
              </a:rPr>
              <a:t>construites</a:t>
            </a:r>
            <a:r>
              <a:rPr sz="1200" spc="50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11111"/>
                </a:solidFill>
                <a:latin typeface="Arial MT"/>
                <a:cs typeface="Arial MT"/>
              </a:rPr>
              <a:t>à</a:t>
            </a:r>
            <a:r>
              <a:rPr sz="1200" spc="35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11111"/>
                </a:solidFill>
                <a:latin typeface="Arial MT"/>
                <a:cs typeface="Arial MT"/>
              </a:rPr>
              <a:t>partir</a:t>
            </a:r>
            <a:r>
              <a:rPr sz="1200" spc="45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11111"/>
                </a:solidFill>
                <a:latin typeface="Arial MT"/>
                <a:cs typeface="Arial MT"/>
              </a:rPr>
              <a:t>de</a:t>
            </a:r>
            <a:r>
              <a:rPr sz="1200" spc="45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11111"/>
                </a:solidFill>
                <a:latin typeface="Arial MT"/>
                <a:cs typeface="Arial MT"/>
              </a:rPr>
              <a:t>technologies</a:t>
            </a:r>
            <a:r>
              <a:rPr sz="1200" spc="40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11111"/>
                </a:solidFill>
                <a:latin typeface="Arial MT"/>
                <a:cs typeface="Arial MT"/>
              </a:rPr>
              <a:t>web.</a:t>
            </a:r>
            <a:r>
              <a:rPr sz="1200" spc="45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11111"/>
                </a:solidFill>
                <a:latin typeface="Arial MT"/>
                <a:cs typeface="Arial MT"/>
              </a:rPr>
              <a:t>Et</a:t>
            </a:r>
            <a:r>
              <a:rPr sz="1200" spc="50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11111"/>
                </a:solidFill>
                <a:latin typeface="Arial MT"/>
                <a:cs typeface="Arial MT"/>
              </a:rPr>
              <a:t>les</a:t>
            </a:r>
            <a:r>
              <a:rPr sz="1200" spc="45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111111"/>
                </a:solidFill>
                <a:latin typeface="Arial MT"/>
                <a:cs typeface="Arial MT"/>
              </a:rPr>
              <a:t>applications </a:t>
            </a:r>
            <a:r>
              <a:rPr sz="1200" dirty="0">
                <a:solidFill>
                  <a:srgbClr val="111111"/>
                </a:solidFill>
                <a:latin typeface="Arial MT"/>
                <a:cs typeface="Arial MT"/>
              </a:rPr>
              <a:t>hybrides,</a:t>
            </a:r>
            <a:r>
              <a:rPr sz="1200" spc="40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11111"/>
                </a:solidFill>
                <a:latin typeface="Arial MT"/>
                <a:cs typeface="Arial MT"/>
              </a:rPr>
              <a:t>qui</a:t>
            </a:r>
            <a:r>
              <a:rPr sz="1200" spc="35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11111"/>
                </a:solidFill>
                <a:latin typeface="Arial MT"/>
                <a:cs typeface="Arial MT"/>
              </a:rPr>
              <a:t>sont</a:t>
            </a:r>
            <a:r>
              <a:rPr sz="1200" spc="60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11111"/>
                </a:solidFill>
                <a:latin typeface="Arial MT"/>
                <a:cs typeface="Arial MT"/>
              </a:rPr>
              <a:t>des</a:t>
            </a:r>
            <a:r>
              <a:rPr sz="1200" spc="40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11111"/>
                </a:solidFill>
                <a:latin typeface="Arial MT"/>
                <a:cs typeface="Arial MT"/>
              </a:rPr>
              <a:t>applications</a:t>
            </a:r>
            <a:r>
              <a:rPr sz="1200" spc="45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111111"/>
                </a:solidFill>
                <a:latin typeface="Arial MT"/>
                <a:cs typeface="Arial MT"/>
              </a:rPr>
              <a:t>multi-</a:t>
            </a:r>
            <a:r>
              <a:rPr sz="1200" dirty="0">
                <a:solidFill>
                  <a:srgbClr val="111111"/>
                </a:solidFill>
                <a:latin typeface="Arial MT"/>
                <a:cs typeface="Arial MT"/>
              </a:rPr>
              <a:t>plateformes.</a:t>
            </a:r>
            <a:r>
              <a:rPr sz="1200" spc="55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11111"/>
                </a:solidFill>
                <a:latin typeface="Arial MT"/>
                <a:cs typeface="Arial MT"/>
              </a:rPr>
              <a:t>Cette</a:t>
            </a:r>
            <a:r>
              <a:rPr sz="1200" spc="45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11111"/>
                </a:solidFill>
                <a:latin typeface="Arial MT"/>
                <a:cs typeface="Arial MT"/>
              </a:rPr>
              <a:t>dernière</a:t>
            </a:r>
            <a:r>
              <a:rPr sz="1200" spc="60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11111"/>
                </a:solidFill>
                <a:latin typeface="Arial MT"/>
                <a:cs typeface="Arial MT"/>
              </a:rPr>
              <a:t>est</a:t>
            </a:r>
            <a:r>
              <a:rPr sz="1200" spc="40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11111"/>
                </a:solidFill>
                <a:latin typeface="Arial MT"/>
                <a:cs typeface="Arial MT"/>
              </a:rPr>
              <a:t>dite</a:t>
            </a:r>
            <a:r>
              <a:rPr sz="1200" spc="55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11111"/>
                </a:solidFill>
                <a:latin typeface="Arial MT"/>
                <a:cs typeface="Arial MT"/>
              </a:rPr>
              <a:t>hybride</a:t>
            </a:r>
            <a:r>
              <a:rPr sz="1200" spc="50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11111"/>
                </a:solidFill>
                <a:latin typeface="Arial MT"/>
                <a:cs typeface="Arial MT"/>
              </a:rPr>
              <a:t>si</a:t>
            </a:r>
            <a:r>
              <a:rPr sz="1200" spc="50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1200" spc="-20" dirty="0">
                <a:solidFill>
                  <a:srgbClr val="111111"/>
                </a:solidFill>
                <a:latin typeface="Arial MT"/>
                <a:cs typeface="Arial MT"/>
              </a:rPr>
              <a:t>elle </a:t>
            </a:r>
            <a:r>
              <a:rPr sz="1200" dirty="0">
                <a:solidFill>
                  <a:srgbClr val="111111"/>
                </a:solidFill>
                <a:latin typeface="Arial MT"/>
                <a:cs typeface="Arial MT"/>
              </a:rPr>
              <a:t>est</a:t>
            </a:r>
            <a:r>
              <a:rPr sz="1200" spc="145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11111"/>
                </a:solidFill>
                <a:latin typeface="Arial MT"/>
                <a:cs typeface="Arial MT"/>
              </a:rPr>
              <a:t>développée</a:t>
            </a:r>
            <a:r>
              <a:rPr sz="1200" spc="135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11111"/>
                </a:solidFill>
                <a:latin typeface="Arial MT"/>
                <a:cs typeface="Arial MT"/>
              </a:rPr>
              <a:t>pour</a:t>
            </a:r>
            <a:r>
              <a:rPr sz="1200" spc="135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11111"/>
                </a:solidFill>
                <a:latin typeface="Arial MT"/>
                <a:cs typeface="Arial MT"/>
              </a:rPr>
              <a:t>les</a:t>
            </a:r>
            <a:r>
              <a:rPr sz="1200" spc="145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11111"/>
                </a:solidFill>
                <a:latin typeface="Arial MT"/>
                <a:cs typeface="Arial MT"/>
              </a:rPr>
              <a:t>smartphones</a:t>
            </a:r>
            <a:r>
              <a:rPr sz="1200" spc="130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11111"/>
                </a:solidFill>
                <a:latin typeface="Arial MT"/>
                <a:cs typeface="Arial MT"/>
              </a:rPr>
              <a:t>avec</a:t>
            </a:r>
            <a:r>
              <a:rPr sz="1200" spc="130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11111"/>
                </a:solidFill>
                <a:latin typeface="Arial MT"/>
                <a:cs typeface="Arial MT"/>
              </a:rPr>
              <a:t>les</a:t>
            </a:r>
            <a:r>
              <a:rPr sz="1200" spc="145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11111"/>
                </a:solidFill>
                <a:latin typeface="Arial MT"/>
                <a:cs typeface="Arial MT"/>
              </a:rPr>
              <a:t>outils</a:t>
            </a:r>
            <a:r>
              <a:rPr sz="1200" spc="140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11111"/>
                </a:solidFill>
                <a:latin typeface="Arial MT"/>
                <a:cs typeface="Arial MT"/>
              </a:rPr>
              <a:t>classiques</a:t>
            </a:r>
            <a:r>
              <a:rPr sz="1200" spc="140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11111"/>
                </a:solidFill>
                <a:latin typeface="Arial MT"/>
                <a:cs typeface="Arial MT"/>
              </a:rPr>
              <a:t>du</a:t>
            </a:r>
            <a:r>
              <a:rPr sz="1200" spc="150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11111"/>
                </a:solidFill>
                <a:latin typeface="Arial MT"/>
                <a:cs typeface="Arial MT"/>
              </a:rPr>
              <a:t>web.</a:t>
            </a:r>
            <a:r>
              <a:rPr sz="1200" spc="140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11111"/>
                </a:solidFill>
                <a:latin typeface="Arial MT"/>
                <a:cs typeface="Arial MT"/>
              </a:rPr>
              <a:t>Une</a:t>
            </a:r>
            <a:r>
              <a:rPr sz="1200" spc="145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111111"/>
                </a:solidFill>
                <a:latin typeface="Arial MT"/>
                <a:cs typeface="Arial MT"/>
              </a:rPr>
              <a:t>application </a:t>
            </a:r>
            <a:r>
              <a:rPr sz="1200" dirty="0">
                <a:solidFill>
                  <a:srgbClr val="111111"/>
                </a:solidFill>
                <a:latin typeface="Arial MT"/>
                <a:cs typeface="Arial MT"/>
              </a:rPr>
              <a:t>hybride</a:t>
            </a:r>
            <a:r>
              <a:rPr sz="1200" spc="190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11111"/>
                </a:solidFill>
                <a:latin typeface="Arial MT"/>
                <a:cs typeface="Arial MT"/>
              </a:rPr>
              <a:t>s'exécute</a:t>
            </a:r>
            <a:r>
              <a:rPr sz="1200" spc="190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11111"/>
                </a:solidFill>
                <a:latin typeface="Arial MT"/>
                <a:cs typeface="Arial MT"/>
              </a:rPr>
              <a:t>dans</a:t>
            </a:r>
            <a:r>
              <a:rPr sz="1200" spc="190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11111"/>
                </a:solidFill>
                <a:latin typeface="Arial MT"/>
                <a:cs typeface="Arial MT"/>
              </a:rPr>
              <a:t>une</a:t>
            </a:r>
            <a:r>
              <a:rPr sz="1200" spc="190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11111"/>
                </a:solidFill>
                <a:latin typeface="Arial MT"/>
                <a:cs typeface="Arial MT"/>
              </a:rPr>
              <a:t>sorte</a:t>
            </a:r>
            <a:r>
              <a:rPr sz="1200" spc="175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11111"/>
                </a:solidFill>
                <a:latin typeface="Arial MT"/>
                <a:cs typeface="Arial MT"/>
              </a:rPr>
              <a:t>de</a:t>
            </a:r>
            <a:r>
              <a:rPr sz="1200" spc="195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11111"/>
                </a:solidFill>
                <a:latin typeface="Arial MT"/>
                <a:cs typeface="Arial MT"/>
              </a:rPr>
              <a:t>navigateur</a:t>
            </a:r>
            <a:r>
              <a:rPr sz="1200" spc="170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11111"/>
                </a:solidFill>
                <a:latin typeface="Arial MT"/>
                <a:cs typeface="Arial MT"/>
              </a:rPr>
              <a:t>en</a:t>
            </a:r>
            <a:r>
              <a:rPr sz="1200" spc="180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11111"/>
                </a:solidFill>
                <a:latin typeface="Arial MT"/>
                <a:cs typeface="Arial MT"/>
              </a:rPr>
              <a:t>mode</a:t>
            </a:r>
            <a:r>
              <a:rPr sz="1200" spc="190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11111"/>
                </a:solidFill>
                <a:latin typeface="Arial MT"/>
                <a:cs typeface="Arial MT"/>
              </a:rPr>
              <a:t>plein</a:t>
            </a:r>
            <a:r>
              <a:rPr sz="1200" spc="180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11111"/>
                </a:solidFill>
                <a:latin typeface="Arial MT"/>
                <a:cs typeface="Arial MT"/>
              </a:rPr>
              <a:t>écran,</a:t>
            </a:r>
            <a:r>
              <a:rPr sz="1200" spc="175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11111"/>
                </a:solidFill>
                <a:latin typeface="Arial MT"/>
                <a:cs typeface="Arial MT"/>
              </a:rPr>
              <a:t>appelé</a:t>
            </a:r>
            <a:r>
              <a:rPr sz="1200" spc="180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111111"/>
                </a:solidFill>
                <a:latin typeface="Arial MT"/>
                <a:cs typeface="Arial MT"/>
              </a:rPr>
              <a:t>WebView, </a:t>
            </a:r>
            <a:r>
              <a:rPr sz="1200" dirty="0">
                <a:solidFill>
                  <a:srgbClr val="111111"/>
                </a:solidFill>
                <a:latin typeface="Arial MT"/>
                <a:cs typeface="Arial MT"/>
              </a:rPr>
              <a:t>invisible</a:t>
            </a:r>
            <a:r>
              <a:rPr sz="1200" spc="-15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11111"/>
                </a:solidFill>
                <a:latin typeface="Arial MT"/>
                <a:cs typeface="Arial MT"/>
              </a:rPr>
              <a:t>pour</a:t>
            </a:r>
            <a:r>
              <a:rPr sz="1200" spc="-25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11111"/>
                </a:solidFill>
                <a:latin typeface="Arial MT"/>
                <a:cs typeface="Arial MT"/>
              </a:rPr>
              <a:t>l'utilisateur.</a:t>
            </a:r>
            <a:r>
              <a:rPr sz="1200" spc="-20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11111"/>
                </a:solidFill>
                <a:latin typeface="Arial MT"/>
                <a:cs typeface="Arial MT"/>
              </a:rPr>
              <a:t>Les</a:t>
            </a:r>
            <a:r>
              <a:rPr sz="1200" spc="-25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11111"/>
                </a:solidFill>
                <a:latin typeface="Arial MT"/>
                <a:cs typeface="Arial MT"/>
              </a:rPr>
              <a:t>applications</a:t>
            </a:r>
            <a:r>
              <a:rPr sz="1200" spc="-20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11111"/>
                </a:solidFill>
                <a:latin typeface="Arial MT"/>
                <a:cs typeface="Arial MT"/>
              </a:rPr>
              <a:t>hybrides</a:t>
            </a:r>
            <a:r>
              <a:rPr sz="1200" spc="-20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11111"/>
                </a:solidFill>
                <a:latin typeface="Arial MT"/>
                <a:cs typeface="Arial MT"/>
              </a:rPr>
              <a:t>peuvent</a:t>
            </a:r>
            <a:r>
              <a:rPr sz="1200" spc="-30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11111"/>
                </a:solidFill>
                <a:latin typeface="Arial MT"/>
                <a:cs typeface="Arial MT"/>
              </a:rPr>
              <a:t>fonctionner</a:t>
            </a:r>
            <a:r>
              <a:rPr sz="1200" spc="-20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11111"/>
                </a:solidFill>
                <a:latin typeface="Arial MT"/>
                <a:cs typeface="Arial MT"/>
              </a:rPr>
              <a:t>sur</a:t>
            </a:r>
            <a:r>
              <a:rPr sz="1200" spc="-25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11111"/>
                </a:solidFill>
                <a:latin typeface="Arial MT"/>
                <a:cs typeface="Arial MT"/>
              </a:rPr>
              <a:t>n'importe</a:t>
            </a:r>
            <a:r>
              <a:rPr sz="1200" spc="-30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111111"/>
                </a:solidFill>
                <a:latin typeface="Arial MT"/>
                <a:cs typeface="Arial MT"/>
              </a:rPr>
              <a:t>quelle </a:t>
            </a:r>
            <a:r>
              <a:rPr sz="1200" dirty="0">
                <a:solidFill>
                  <a:srgbClr val="111111"/>
                </a:solidFill>
                <a:latin typeface="Arial MT"/>
                <a:cs typeface="Arial MT"/>
              </a:rPr>
              <a:t>plateforme</a:t>
            </a:r>
            <a:r>
              <a:rPr sz="1200" spc="-5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11111"/>
                </a:solidFill>
                <a:latin typeface="Arial MT"/>
                <a:cs typeface="Arial MT"/>
              </a:rPr>
              <a:t>ou</a:t>
            </a:r>
            <a:r>
              <a:rPr sz="1200" spc="-15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11111"/>
                </a:solidFill>
                <a:latin typeface="Arial MT"/>
                <a:cs typeface="Arial MT"/>
              </a:rPr>
              <a:t>périphérique,</a:t>
            </a:r>
            <a:r>
              <a:rPr sz="1200" spc="-20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11111"/>
                </a:solidFill>
                <a:latin typeface="Arial MT"/>
                <a:cs typeface="Arial MT"/>
              </a:rPr>
              <a:t>tout cela</a:t>
            </a:r>
            <a:r>
              <a:rPr sz="1200" spc="-20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11111"/>
                </a:solidFill>
                <a:latin typeface="Arial MT"/>
                <a:cs typeface="Arial MT"/>
              </a:rPr>
              <a:t>à</a:t>
            </a:r>
            <a:r>
              <a:rPr sz="1200" spc="-15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11111"/>
                </a:solidFill>
                <a:latin typeface="Arial MT"/>
                <a:cs typeface="Arial MT"/>
              </a:rPr>
              <a:t>partir</a:t>
            </a:r>
            <a:r>
              <a:rPr sz="1200" spc="-20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11111"/>
                </a:solidFill>
                <a:latin typeface="Arial MT"/>
                <a:cs typeface="Arial MT"/>
              </a:rPr>
              <a:t>d'une</a:t>
            </a:r>
            <a:r>
              <a:rPr sz="1200" spc="-10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11111"/>
                </a:solidFill>
                <a:latin typeface="Arial MT"/>
                <a:cs typeface="Arial MT"/>
              </a:rPr>
              <a:t>base</a:t>
            </a:r>
            <a:r>
              <a:rPr sz="1200" spc="-10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11111"/>
                </a:solidFill>
                <a:latin typeface="Arial MT"/>
                <a:cs typeface="Arial MT"/>
              </a:rPr>
              <a:t>de</a:t>
            </a:r>
            <a:r>
              <a:rPr sz="1200" spc="-15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11111"/>
                </a:solidFill>
                <a:latin typeface="Arial MT"/>
                <a:cs typeface="Arial MT"/>
              </a:rPr>
              <a:t>code</a:t>
            </a:r>
            <a:r>
              <a:rPr sz="1200" spc="-10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11111"/>
                </a:solidFill>
                <a:latin typeface="Arial MT"/>
                <a:cs typeface="Arial MT"/>
              </a:rPr>
              <a:t>unique,</a:t>
            </a:r>
            <a:r>
              <a:rPr sz="1200" spc="-20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11111"/>
                </a:solidFill>
                <a:latin typeface="Arial MT"/>
                <a:cs typeface="Arial MT"/>
              </a:rPr>
              <a:t>tout</a:t>
            </a:r>
            <a:r>
              <a:rPr sz="1200" spc="-15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11111"/>
                </a:solidFill>
                <a:latin typeface="Arial MT"/>
                <a:cs typeface="Arial MT"/>
              </a:rPr>
              <a:t>en</a:t>
            </a:r>
            <a:r>
              <a:rPr sz="1200" spc="-15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11111"/>
                </a:solidFill>
                <a:latin typeface="Arial MT"/>
                <a:cs typeface="Arial MT"/>
              </a:rPr>
              <a:t>offrant</a:t>
            </a:r>
            <a:r>
              <a:rPr sz="1200" spc="-15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1200" spc="-25" dirty="0">
                <a:solidFill>
                  <a:srgbClr val="111111"/>
                </a:solidFill>
                <a:latin typeface="Arial MT"/>
                <a:cs typeface="Arial MT"/>
              </a:rPr>
              <a:t>une </a:t>
            </a:r>
            <a:r>
              <a:rPr sz="1200" dirty="0">
                <a:solidFill>
                  <a:srgbClr val="111111"/>
                </a:solidFill>
                <a:latin typeface="Arial MT"/>
                <a:cs typeface="Arial MT"/>
              </a:rPr>
              <a:t>convivialité</a:t>
            </a:r>
            <a:r>
              <a:rPr sz="1200" spc="15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11111"/>
                </a:solidFill>
                <a:latin typeface="Arial MT"/>
                <a:cs typeface="Arial MT"/>
              </a:rPr>
              <a:t>et</a:t>
            </a:r>
            <a:r>
              <a:rPr sz="1200" spc="20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11111"/>
                </a:solidFill>
                <a:latin typeface="Arial MT"/>
                <a:cs typeface="Arial MT"/>
              </a:rPr>
              <a:t>un</a:t>
            </a:r>
            <a:r>
              <a:rPr sz="1200" spc="20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11111"/>
                </a:solidFill>
                <a:latin typeface="Arial MT"/>
                <a:cs typeface="Arial MT"/>
              </a:rPr>
              <a:t>aspect</a:t>
            </a:r>
            <a:r>
              <a:rPr sz="1200" spc="35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11111"/>
                </a:solidFill>
                <a:latin typeface="Arial MT"/>
                <a:cs typeface="Arial MT"/>
              </a:rPr>
              <a:t>natifs.</a:t>
            </a:r>
            <a:r>
              <a:rPr sz="1200" spc="15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11111"/>
                </a:solidFill>
                <a:latin typeface="Arial MT"/>
                <a:cs typeface="Arial MT"/>
              </a:rPr>
              <a:t>Les</a:t>
            </a:r>
            <a:r>
              <a:rPr sz="1200" spc="25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11111"/>
                </a:solidFill>
                <a:latin typeface="Arial MT"/>
                <a:cs typeface="Arial MT"/>
              </a:rPr>
              <a:t>frameworks</a:t>
            </a:r>
            <a:r>
              <a:rPr sz="1200" spc="15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11111"/>
                </a:solidFill>
                <a:latin typeface="Arial MT"/>
                <a:cs typeface="Arial MT"/>
              </a:rPr>
              <a:t>les</a:t>
            </a:r>
            <a:r>
              <a:rPr sz="1200" spc="15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11111"/>
                </a:solidFill>
                <a:latin typeface="Arial MT"/>
                <a:cs typeface="Arial MT"/>
              </a:rPr>
              <a:t>plus</a:t>
            </a:r>
            <a:r>
              <a:rPr sz="1200" spc="10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11111"/>
                </a:solidFill>
                <a:latin typeface="Arial MT"/>
                <a:cs typeface="Arial MT"/>
              </a:rPr>
              <a:t>connus</a:t>
            </a:r>
            <a:r>
              <a:rPr sz="1200" spc="15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11111"/>
                </a:solidFill>
                <a:latin typeface="Arial MT"/>
                <a:cs typeface="Arial MT"/>
              </a:rPr>
              <a:t>sont</a:t>
            </a:r>
            <a:r>
              <a:rPr sz="1200" spc="20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11111"/>
                </a:solidFill>
                <a:latin typeface="Arial MT"/>
                <a:cs typeface="Arial MT"/>
              </a:rPr>
              <a:t>React</a:t>
            </a:r>
            <a:r>
              <a:rPr sz="1200" spc="20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11111"/>
                </a:solidFill>
                <a:latin typeface="Arial MT"/>
                <a:cs typeface="Arial MT"/>
              </a:rPr>
              <a:t>Native,</a:t>
            </a:r>
            <a:r>
              <a:rPr sz="1200" spc="5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11111"/>
                </a:solidFill>
                <a:latin typeface="Arial MT"/>
                <a:cs typeface="Arial MT"/>
              </a:rPr>
              <a:t>Ionic </a:t>
            </a:r>
            <a:r>
              <a:rPr sz="1200" spc="-25" dirty="0">
                <a:solidFill>
                  <a:srgbClr val="111111"/>
                </a:solidFill>
                <a:latin typeface="Arial MT"/>
                <a:cs typeface="Arial MT"/>
              </a:rPr>
              <a:t>ou </a:t>
            </a:r>
            <a:r>
              <a:rPr sz="1200" dirty="0">
                <a:solidFill>
                  <a:srgbClr val="111111"/>
                </a:solidFill>
                <a:latin typeface="Arial MT"/>
                <a:cs typeface="Arial MT"/>
              </a:rPr>
              <a:t>Cordova.</a:t>
            </a:r>
            <a:r>
              <a:rPr sz="1200" spc="-55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11111"/>
                </a:solidFill>
                <a:latin typeface="Arial MT"/>
                <a:cs typeface="Arial MT"/>
              </a:rPr>
              <a:t>Dans</a:t>
            </a:r>
            <a:r>
              <a:rPr sz="1200" spc="-55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11111"/>
                </a:solidFill>
                <a:latin typeface="Arial MT"/>
                <a:cs typeface="Arial MT"/>
              </a:rPr>
              <a:t>le</a:t>
            </a:r>
            <a:r>
              <a:rPr sz="1200" spc="-45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11111"/>
                </a:solidFill>
                <a:latin typeface="Arial MT"/>
                <a:cs typeface="Arial MT"/>
              </a:rPr>
              <a:t>cadre</a:t>
            </a:r>
            <a:r>
              <a:rPr sz="1200" spc="-35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11111"/>
                </a:solidFill>
                <a:latin typeface="Arial MT"/>
                <a:cs typeface="Arial MT"/>
              </a:rPr>
              <a:t>de</a:t>
            </a:r>
            <a:r>
              <a:rPr sz="1200" spc="-40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11111"/>
                </a:solidFill>
                <a:latin typeface="Arial MT"/>
                <a:cs typeface="Arial MT"/>
              </a:rPr>
              <a:t>la</a:t>
            </a:r>
            <a:r>
              <a:rPr sz="1200" spc="-50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11111"/>
                </a:solidFill>
                <a:latin typeface="Arial MT"/>
                <a:cs typeface="Arial MT"/>
              </a:rPr>
              <a:t>fin</a:t>
            </a:r>
            <a:r>
              <a:rPr sz="1200" spc="-55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11111"/>
                </a:solidFill>
                <a:latin typeface="Arial MT"/>
                <a:cs typeface="Arial MT"/>
              </a:rPr>
              <a:t>d’étude</a:t>
            </a:r>
            <a:r>
              <a:rPr sz="1200" spc="-50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11111"/>
                </a:solidFill>
                <a:latin typeface="Arial MT"/>
                <a:cs typeface="Arial MT"/>
              </a:rPr>
              <a:t>du</a:t>
            </a:r>
            <a:r>
              <a:rPr sz="1200" spc="-65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11111"/>
                </a:solidFill>
                <a:latin typeface="Arial MT"/>
                <a:cs typeface="Arial MT"/>
              </a:rPr>
              <a:t>module</a:t>
            </a:r>
            <a:r>
              <a:rPr sz="1200" spc="-50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11111"/>
                </a:solidFill>
                <a:latin typeface="Arial MT"/>
                <a:cs typeface="Arial MT"/>
              </a:rPr>
              <a:t>de</a:t>
            </a:r>
            <a:r>
              <a:rPr sz="1200" spc="-55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111111"/>
                </a:solidFill>
                <a:latin typeface="Arial MT"/>
                <a:cs typeface="Arial MT"/>
              </a:rPr>
              <a:t>technologie</a:t>
            </a:r>
            <a:r>
              <a:rPr sz="1200" spc="-50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11111"/>
                </a:solidFill>
                <a:latin typeface="Arial MT"/>
                <a:cs typeface="Arial MT"/>
              </a:rPr>
              <a:t>de</a:t>
            </a:r>
            <a:r>
              <a:rPr sz="1200" spc="-10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11111"/>
                </a:solidFill>
                <a:latin typeface="Arial MT"/>
                <a:cs typeface="Arial MT"/>
              </a:rPr>
              <a:t>connexes,</a:t>
            </a:r>
            <a:r>
              <a:rPr sz="1200" spc="-40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11111"/>
                </a:solidFill>
                <a:latin typeface="Arial MT"/>
                <a:cs typeface="Arial MT"/>
              </a:rPr>
              <a:t>nous</a:t>
            </a:r>
            <a:r>
              <a:rPr sz="1200" spc="-60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111111"/>
                </a:solidFill>
                <a:latin typeface="Arial MT"/>
                <a:cs typeface="Arial MT"/>
              </a:rPr>
              <a:t>avons </a:t>
            </a:r>
            <a:r>
              <a:rPr sz="1200" dirty="0">
                <a:solidFill>
                  <a:srgbClr val="111111"/>
                </a:solidFill>
                <a:latin typeface="Arial MT"/>
                <a:cs typeface="Arial MT"/>
              </a:rPr>
              <a:t>été</a:t>
            </a:r>
            <a:r>
              <a:rPr sz="1200" spc="225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11111"/>
                </a:solidFill>
                <a:latin typeface="Arial MT"/>
                <a:cs typeface="Arial MT"/>
              </a:rPr>
              <a:t>amenés</a:t>
            </a:r>
            <a:r>
              <a:rPr sz="1200" spc="225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11111"/>
                </a:solidFill>
                <a:latin typeface="Arial MT"/>
                <a:cs typeface="Arial MT"/>
              </a:rPr>
              <a:t>à</a:t>
            </a:r>
            <a:r>
              <a:rPr sz="1200" spc="225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11111"/>
                </a:solidFill>
                <a:latin typeface="Arial MT"/>
                <a:cs typeface="Arial MT"/>
              </a:rPr>
              <a:t>effectuer</a:t>
            </a:r>
            <a:r>
              <a:rPr sz="1200" spc="220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11111"/>
                </a:solidFill>
                <a:latin typeface="Arial MT"/>
                <a:cs typeface="Arial MT"/>
              </a:rPr>
              <a:t>notre</a:t>
            </a:r>
            <a:r>
              <a:rPr sz="1200" spc="250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11111"/>
                </a:solidFill>
                <a:latin typeface="Arial MT"/>
                <a:cs typeface="Arial MT"/>
              </a:rPr>
              <a:t>projet.</a:t>
            </a:r>
            <a:r>
              <a:rPr sz="1200" spc="229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11111"/>
                </a:solidFill>
                <a:latin typeface="Arial MT"/>
                <a:cs typeface="Arial MT"/>
              </a:rPr>
              <a:t>Il</a:t>
            </a:r>
            <a:r>
              <a:rPr sz="1200" spc="225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11111"/>
                </a:solidFill>
                <a:latin typeface="Arial MT"/>
                <a:cs typeface="Arial MT"/>
              </a:rPr>
              <a:t>s’agissait</a:t>
            </a:r>
            <a:r>
              <a:rPr sz="1200" spc="229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11111"/>
                </a:solidFill>
                <a:latin typeface="Arial MT"/>
                <a:cs typeface="Arial MT"/>
              </a:rPr>
              <a:t>au</a:t>
            </a:r>
            <a:r>
              <a:rPr sz="1200" spc="225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11111"/>
                </a:solidFill>
                <a:latin typeface="Arial MT"/>
                <a:cs typeface="Arial MT"/>
              </a:rPr>
              <a:t>cours</a:t>
            </a:r>
            <a:r>
              <a:rPr sz="1200" spc="220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11111"/>
                </a:solidFill>
                <a:latin typeface="Arial MT"/>
                <a:cs typeface="Arial MT"/>
              </a:rPr>
              <a:t>du</a:t>
            </a:r>
            <a:r>
              <a:rPr sz="1200" spc="229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11111"/>
                </a:solidFill>
                <a:latin typeface="Arial MT"/>
                <a:cs typeface="Arial MT"/>
              </a:rPr>
              <a:t>projet</a:t>
            </a:r>
            <a:r>
              <a:rPr sz="1200" spc="225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11111"/>
                </a:solidFill>
                <a:latin typeface="Arial MT"/>
                <a:cs typeface="Arial MT"/>
              </a:rPr>
              <a:t>de</a:t>
            </a:r>
            <a:r>
              <a:rPr sz="1200" spc="215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11111"/>
                </a:solidFill>
                <a:latin typeface="Arial MT"/>
                <a:cs typeface="Arial MT"/>
              </a:rPr>
              <a:t>développer</a:t>
            </a:r>
            <a:r>
              <a:rPr sz="1200" spc="215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1200" spc="-25" dirty="0">
                <a:solidFill>
                  <a:srgbClr val="111111"/>
                </a:solidFill>
                <a:latin typeface="Arial MT"/>
                <a:cs typeface="Arial MT"/>
              </a:rPr>
              <a:t>une </a:t>
            </a:r>
            <a:r>
              <a:rPr sz="1200" dirty="0">
                <a:solidFill>
                  <a:srgbClr val="111111"/>
                </a:solidFill>
                <a:latin typeface="Arial MT"/>
                <a:cs typeface="Arial MT"/>
              </a:rPr>
              <a:t>application</a:t>
            </a:r>
            <a:r>
              <a:rPr sz="1200" spc="20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11111"/>
                </a:solidFill>
                <a:latin typeface="Arial MT"/>
                <a:cs typeface="Arial MT"/>
              </a:rPr>
              <a:t>mobile</a:t>
            </a:r>
            <a:r>
              <a:rPr sz="1200" spc="25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11111"/>
                </a:solidFill>
                <a:latin typeface="Arial MT"/>
                <a:cs typeface="Arial MT"/>
              </a:rPr>
              <a:t>avec</a:t>
            </a:r>
            <a:r>
              <a:rPr sz="1200" spc="30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11111"/>
                </a:solidFill>
                <a:latin typeface="Arial MT"/>
                <a:cs typeface="Arial MT"/>
              </a:rPr>
              <a:t>Ionic.</a:t>
            </a:r>
            <a:r>
              <a:rPr sz="1200" spc="15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11111"/>
                </a:solidFill>
                <a:latin typeface="Arial MT"/>
                <a:cs typeface="Arial MT"/>
              </a:rPr>
              <a:t>En</a:t>
            </a:r>
            <a:r>
              <a:rPr sz="1200" spc="25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11111"/>
                </a:solidFill>
                <a:latin typeface="Arial MT"/>
                <a:cs typeface="Arial MT"/>
              </a:rPr>
              <a:t>effet</a:t>
            </a:r>
            <a:r>
              <a:rPr sz="1200" spc="35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11111"/>
                </a:solidFill>
                <a:latin typeface="Arial MT"/>
                <a:cs typeface="Arial MT"/>
              </a:rPr>
              <a:t>ce</a:t>
            </a:r>
            <a:r>
              <a:rPr sz="1200" spc="25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11111"/>
                </a:solidFill>
                <a:latin typeface="Arial MT"/>
                <a:cs typeface="Arial MT"/>
              </a:rPr>
              <a:t>projet</a:t>
            </a:r>
            <a:r>
              <a:rPr sz="1200" spc="65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11111"/>
                </a:solidFill>
                <a:latin typeface="Arial MT"/>
                <a:cs typeface="Arial MT"/>
              </a:rPr>
              <a:t>a</a:t>
            </a:r>
            <a:r>
              <a:rPr sz="1200" spc="25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11111"/>
                </a:solidFill>
                <a:latin typeface="Arial MT"/>
                <a:cs typeface="Arial MT"/>
              </a:rPr>
              <a:t>pour</a:t>
            </a:r>
            <a:r>
              <a:rPr sz="1200" spc="25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11111"/>
                </a:solidFill>
                <a:latin typeface="Arial MT"/>
                <a:cs typeface="Arial MT"/>
              </a:rPr>
              <a:t>opinion</a:t>
            </a:r>
            <a:r>
              <a:rPr sz="1200" spc="35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11111"/>
                </a:solidFill>
                <a:latin typeface="Arial MT"/>
                <a:cs typeface="Arial MT"/>
              </a:rPr>
              <a:t>la</a:t>
            </a:r>
            <a:r>
              <a:rPr sz="1200" spc="20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11111"/>
                </a:solidFill>
                <a:latin typeface="Arial MT"/>
                <a:cs typeface="Arial MT"/>
              </a:rPr>
              <a:t>création</a:t>
            </a:r>
            <a:r>
              <a:rPr sz="1200" spc="35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11111"/>
                </a:solidFill>
                <a:latin typeface="Arial MT"/>
                <a:cs typeface="Arial MT"/>
              </a:rPr>
              <a:t>d’une</a:t>
            </a:r>
            <a:r>
              <a:rPr sz="1200" spc="20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111111"/>
                </a:solidFill>
                <a:latin typeface="Arial MT"/>
                <a:cs typeface="Arial MT"/>
              </a:rPr>
              <a:t>application </a:t>
            </a:r>
            <a:r>
              <a:rPr sz="1200" dirty="0">
                <a:solidFill>
                  <a:srgbClr val="111111"/>
                </a:solidFill>
                <a:latin typeface="Arial MT"/>
                <a:cs typeface="Arial MT"/>
              </a:rPr>
              <a:t>de</a:t>
            </a:r>
            <a:r>
              <a:rPr sz="1200" spc="105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11111"/>
                </a:solidFill>
                <a:latin typeface="Arial MT"/>
                <a:cs typeface="Arial MT"/>
              </a:rPr>
              <a:t>vente</a:t>
            </a:r>
            <a:r>
              <a:rPr sz="1200" spc="105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11111"/>
                </a:solidFill>
                <a:latin typeface="Arial MT"/>
                <a:cs typeface="Arial MT"/>
              </a:rPr>
              <a:t>de</a:t>
            </a:r>
            <a:r>
              <a:rPr sz="1200" spc="105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11111"/>
                </a:solidFill>
                <a:latin typeface="Arial MT"/>
                <a:cs typeface="Arial MT"/>
              </a:rPr>
              <a:t>tenues</a:t>
            </a:r>
            <a:r>
              <a:rPr sz="1200" spc="105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11111"/>
                </a:solidFill>
                <a:latin typeface="Arial MT"/>
                <a:cs typeface="Arial MT"/>
              </a:rPr>
              <a:t>aux</a:t>
            </a:r>
            <a:r>
              <a:rPr sz="1200" spc="105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11111"/>
                </a:solidFill>
                <a:latin typeface="Arial MT"/>
                <a:cs typeface="Arial MT"/>
              </a:rPr>
              <a:t>couleurs</a:t>
            </a:r>
            <a:r>
              <a:rPr sz="1200" spc="100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11111"/>
                </a:solidFill>
                <a:latin typeface="Arial MT"/>
                <a:cs typeface="Arial MT"/>
              </a:rPr>
              <a:t>africaines</a:t>
            </a:r>
            <a:r>
              <a:rPr sz="1200" spc="95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11111"/>
                </a:solidFill>
                <a:latin typeface="Arial MT"/>
                <a:cs typeface="Arial MT"/>
              </a:rPr>
              <a:t>pour</a:t>
            </a:r>
            <a:r>
              <a:rPr sz="1200" spc="100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11111"/>
                </a:solidFill>
                <a:latin typeface="Arial MT"/>
                <a:cs typeface="Arial MT"/>
              </a:rPr>
              <a:t>homme,</a:t>
            </a:r>
            <a:r>
              <a:rPr sz="1200" spc="105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11111"/>
                </a:solidFill>
                <a:latin typeface="Arial MT"/>
                <a:cs typeface="Arial MT"/>
              </a:rPr>
              <a:t>femme</a:t>
            </a:r>
            <a:r>
              <a:rPr sz="1200" spc="95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11111"/>
                </a:solidFill>
                <a:latin typeface="Arial MT"/>
                <a:cs typeface="Arial MT"/>
              </a:rPr>
              <a:t>et</a:t>
            </a:r>
            <a:r>
              <a:rPr sz="1200" spc="105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11111"/>
                </a:solidFill>
                <a:latin typeface="Arial MT"/>
                <a:cs typeface="Arial MT"/>
              </a:rPr>
              <a:t>enfant</a:t>
            </a:r>
            <a:r>
              <a:rPr sz="1200" spc="105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11111"/>
                </a:solidFill>
                <a:latin typeface="Arial MT"/>
                <a:cs typeface="Arial MT"/>
              </a:rPr>
              <a:t>avec</a:t>
            </a:r>
            <a:r>
              <a:rPr sz="1200" spc="105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11111"/>
                </a:solidFill>
                <a:latin typeface="Arial MT"/>
                <a:cs typeface="Arial MT"/>
              </a:rPr>
              <a:t>ionic.</a:t>
            </a:r>
            <a:r>
              <a:rPr sz="1200" spc="95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1200" spc="-25" dirty="0">
                <a:solidFill>
                  <a:srgbClr val="111111"/>
                </a:solidFill>
                <a:latin typeface="Arial MT"/>
                <a:cs typeface="Arial MT"/>
              </a:rPr>
              <a:t>Ce </a:t>
            </a:r>
            <a:r>
              <a:rPr sz="1200" dirty="0">
                <a:solidFill>
                  <a:srgbClr val="111111"/>
                </a:solidFill>
                <a:latin typeface="Arial MT"/>
                <a:cs typeface="Arial MT"/>
              </a:rPr>
              <a:t>dernier</a:t>
            </a:r>
            <a:r>
              <a:rPr sz="1200" spc="45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11111"/>
                </a:solidFill>
                <a:latin typeface="Arial MT"/>
                <a:cs typeface="Arial MT"/>
              </a:rPr>
              <a:t>est</a:t>
            </a:r>
            <a:r>
              <a:rPr sz="1200" spc="50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11111"/>
                </a:solidFill>
                <a:latin typeface="Arial MT"/>
                <a:cs typeface="Arial MT"/>
              </a:rPr>
              <a:t>un</a:t>
            </a:r>
            <a:r>
              <a:rPr sz="1200" spc="45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11111"/>
                </a:solidFill>
                <a:latin typeface="Arial MT"/>
                <a:cs typeface="Arial MT"/>
              </a:rPr>
              <a:t>framework</a:t>
            </a:r>
            <a:r>
              <a:rPr sz="1200" spc="40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11111"/>
                </a:solidFill>
                <a:latin typeface="Arial MT"/>
                <a:cs typeface="Arial MT"/>
              </a:rPr>
              <a:t>open</a:t>
            </a:r>
            <a:r>
              <a:rPr sz="1200" spc="60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11111"/>
                </a:solidFill>
                <a:latin typeface="Arial MT"/>
                <a:cs typeface="Arial MT"/>
              </a:rPr>
              <a:t>source</a:t>
            </a:r>
            <a:r>
              <a:rPr sz="1200" spc="45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11111"/>
                </a:solidFill>
                <a:latin typeface="Arial MT"/>
                <a:cs typeface="Arial MT"/>
              </a:rPr>
              <a:t>créée</a:t>
            </a:r>
            <a:r>
              <a:rPr sz="1200" spc="40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11111"/>
                </a:solidFill>
                <a:latin typeface="Arial MT"/>
                <a:cs typeface="Arial MT"/>
              </a:rPr>
              <a:t>en</a:t>
            </a:r>
            <a:r>
              <a:rPr sz="1200" spc="45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11111"/>
                </a:solidFill>
                <a:latin typeface="Arial MT"/>
                <a:cs typeface="Arial MT"/>
              </a:rPr>
              <a:t>2013</a:t>
            </a:r>
            <a:r>
              <a:rPr sz="1200" spc="50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11111"/>
                </a:solidFill>
                <a:latin typeface="Arial MT"/>
                <a:cs typeface="Arial MT"/>
              </a:rPr>
              <a:t>par</a:t>
            </a:r>
            <a:r>
              <a:rPr sz="1200" spc="40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11111"/>
                </a:solidFill>
                <a:latin typeface="Arial MT"/>
                <a:cs typeface="Arial MT"/>
              </a:rPr>
              <a:t>Max</a:t>
            </a:r>
            <a:r>
              <a:rPr sz="1200" spc="40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11111"/>
                </a:solidFill>
                <a:latin typeface="Arial MT"/>
                <a:cs typeface="Arial MT"/>
              </a:rPr>
              <a:t>Lynch,</a:t>
            </a:r>
            <a:r>
              <a:rPr sz="1200" spc="45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11111"/>
                </a:solidFill>
                <a:latin typeface="Arial MT"/>
                <a:cs typeface="Arial MT"/>
              </a:rPr>
              <a:t>Ben</a:t>
            </a:r>
            <a:r>
              <a:rPr sz="1200" spc="45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11111"/>
                </a:solidFill>
                <a:latin typeface="Arial MT"/>
                <a:cs typeface="Arial MT"/>
              </a:rPr>
              <a:t>Sperry</a:t>
            </a:r>
            <a:r>
              <a:rPr sz="1200" spc="45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11111"/>
                </a:solidFill>
                <a:latin typeface="Arial MT"/>
                <a:cs typeface="Arial MT"/>
              </a:rPr>
              <a:t>et</a:t>
            </a:r>
            <a:r>
              <a:rPr sz="1200" spc="45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1200" spc="-20" dirty="0">
                <a:solidFill>
                  <a:srgbClr val="111111"/>
                </a:solidFill>
                <a:latin typeface="Arial MT"/>
                <a:cs typeface="Arial MT"/>
              </a:rPr>
              <a:t>Adam </a:t>
            </a:r>
            <a:r>
              <a:rPr sz="1200" dirty="0">
                <a:solidFill>
                  <a:srgbClr val="111111"/>
                </a:solidFill>
                <a:latin typeface="Arial MT"/>
                <a:cs typeface="Arial MT"/>
              </a:rPr>
              <a:t>Bradley.</a:t>
            </a:r>
            <a:r>
              <a:rPr sz="1200" spc="-20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F2021"/>
                </a:solidFill>
                <a:latin typeface="Arial MT"/>
                <a:cs typeface="Arial MT"/>
              </a:rPr>
              <a:t>Basé</a:t>
            </a:r>
            <a:r>
              <a:rPr sz="1200" spc="-30" dirty="0">
                <a:solidFill>
                  <a:srgbClr val="1F2021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F2021"/>
                </a:solidFill>
                <a:latin typeface="Arial MT"/>
                <a:cs typeface="Arial MT"/>
              </a:rPr>
              <a:t>initialement</a:t>
            </a:r>
            <a:r>
              <a:rPr sz="1200" spc="-25" dirty="0">
                <a:solidFill>
                  <a:srgbClr val="1F2021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F2021"/>
                </a:solidFill>
                <a:latin typeface="Arial MT"/>
                <a:cs typeface="Arial MT"/>
              </a:rPr>
              <a:t>sur</a:t>
            </a:r>
            <a:r>
              <a:rPr sz="1200" spc="-25" dirty="0">
                <a:solidFill>
                  <a:srgbClr val="1F2021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F2021"/>
                </a:solidFill>
                <a:latin typeface="Arial MT"/>
                <a:cs typeface="Arial MT"/>
              </a:rPr>
              <a:t>AngularJS</a:t>
            </a:r>
            <a:r>
              <a:rPr sz="1200" spc="-40" dirty="0">
                <a:solidFill>
                  <a:srgbClr val="1F2021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F2021"/>
                </a:solidFill>
                <a:latin typeface="Arial MT"/>
                <a:cs typeface="Arial MT"/>
              </a:rPr>
              <a:t>et</a:t>
            </a:r>
            <a:r>
              <a:rPr sz="1200" spc="-25" dirty="0">
                <a:solidFill>
                  <a:srgbClr val="1F2021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F2021"/>
                </a:solidFill>
                <a:latin typeface="Arial MT"/>
                <a:cs typeface="Arial MT"/>
              </a:rPr>
              <a:t>Apache</a:t>
            </a:r>
            <a:r>
              <a:rPr sz="1200" spc="-30" dirty="0">
                <a:solidFill>
                  <a:srgbClr val="1F2021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F2021"/>
                </a:solidFill>
                <a:latin typeface="Arial MT"/>
                <a:cs typeface="Arial MT"/>
              </a:rPr>
              <a:t>Cordova,</a:t>
            </a:r>
            <a:r>
              <a:rPr sz="1200" spc="-25" dirty="0">
                <a:solidFill>
                  <a:srgbClr val="1F2021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F2021"/>
                </a:solidFill>
                <a:latin typeface="Arial MT"/>
                <a:cs typeface="Arial MT"/>
              </a:rPr>
              <a:t>Ionic</a:t>
            </a:r>
            <a:r>
              <a:rPr sz="1200" spc="-45" dirty="0">
                <a:solidFill>
                  <a:srgbClr val="1F2021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F2021"/>
                </a:solidFill>
                <a:latin typeface="Arial MT"/>
                <a:cs typeface="Arial MT"/>
              </a:rPr>
              <a:t>permet</a:t>
            </a:r>
            <a:r>
              <a:rPr sz="1200" spc="-30" dirty="0">
                <a:solidFill>
                  <a:srgbClr val="1F2021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F2021"/>
                </a:solidFill>
                <a:latin typeface="Arial MT"/>
                <a:cs typeface="Arial MT"/>
              </a:rPr>
              <a:t>de</a:t>
            </a:r>
            <a:r>
              <a:rPr sz="1200" spc="-25" dirty="0">
                <a:solidFill>
                  <a:srgbClr val="1F2021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F2021"/>
                </a:solidFill>
                <a:latin typeface="Arial MT"/>
                <a:cs typeface="Arial MT"/>
              </a:rPr>
              <a:t>créer</a:t>
            </a:r>
            <a:r>
              <a:rPr sz="1200" spc="-35" dirty="0">
                <a:solidFill>
                  <a:srgbClr val="1F2021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F2021"/>
                </a:solidFill>
                <a:latin typeface="Arial MT"/>
                <a:cs typeface="Arial MT"/>
              </a:rPr>
              <a:t>un</a:t>
            </a:r>
            <a:r>
              <a:rPr sz="1200" spc="-25" dirty="0">
                <a:solidFill>
                  <a:srgbClr val="1F2021"/>
                </a:solidFill>
                <a:latin typeface="Arial MT"/>
                <a:cs typeface="Arial MT"/>
              </a:rPr>
              <a:t> </a:t>
            </a:r>
            <a:r>
              <a:rPr sz="1200" spc="-20" dirty="0">
                <a:solidFill>
                  <a:srgbClr val="1F2021"/>
                </a:solidFill>
                <a:latin typeface="Arial MT"/>
                <a:cs typeface="Arial MT"/>
              </a:rPr>
              <a:t>code </a:t>
            </a:r>
            <a:r>
              <a:rPr sz="1200" dirty="0">
                <a:solidFill>
                  <a:srgbClr val="1F2021"/>
                </a:solidFill>
                <a:latin typeface="Arial MT"/>
                <a:cs typeface="Arial MT"/>
              </a:rPr>
              <a:t>multi</a:t>
            </a:r>
            <a:r>
              <a:rPr sz="1200" spc="-50" dirty="0">
                <a:solidFill>
                  <a:srgbClr val="1F2021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F2021"/>
                </a:solidFill>
                <a:latin typeface="Arial MT"/>
                <a:cs typeface="Arial MT"/>
              </a:rPr>
              <a:t>support</a:t>
            </a:r>
            <a:r>
              <a:rPr sz="1200" spc="-45" dirty="0">
                <a:solidFill>
                  <a:srgbClr val="1F2021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F2021"/>
                </a:solidFill>
                <a:latin typeface="Arial MT"/>
                <a:cs typeface="Arial MT"/>
              </a:rPr>
              <a:t>en</a:t>
            </a:r>
            <a:r>
              <a:rPr sz="1200" spc="-50" dirty="0">
                <a:solidFill>
                  <a:srgbClr val="1F2021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F2021"/>
                </a:solidFill>
                <a:latin typeface="Arial MT"/>
                <a:cs typeface="Arial MT"/>
              </a:rPr>
              <a:t>utilisant</a:t>
            </a:r>
            <a:r>
              <a:rPr sz="1200" spc="-45" dirty="0">
                <a:solidFill>
                  <a:srgbClr val="1F2021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F2021"/>
                </a:solidFill>
                <a:latin typeface="Arial MT"/>
                <a:cs typeface="Arial MT"/>
              </a:rPr>
              <a:t>des</a:t>
            </a:r>
            <a:r>
              <a:rPr sz="1200" spc="-55" dirty="0">
                <a:solidFill>
                  <a:srgbClr val="1F2021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F2021"/>
                </a:solidFill>
                <a:latin typeface="Arial MT"/>
                <a:cs typeface="Arial MT"/>
              </a:rPr>
              <a:t>outils</a:t>
            </a:r>
            <a:r>
              <a:rPr sz="1200" spc="-60" dirty="0">
                <a:solidFill>
                  <a:srgbClr val="1F2021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F2021"/>
                </a:solidFill>
                <a:latin typeface="Arial MT"/>
                <a:cs typeface="Arial MT"/>
              </a:rPr>
              <a:t>Web</a:t>
            </a:r>
            <a:r>
              <a:rPr sz="1200" spc="-50" dirty="0">
                <a:solidFill>
                  <a:srgbClr val="1F2021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F2021"/>
                </a:solidFill>
                <a:latin typeface="Arial MT"/>
                <a:cs typeface="Arial MT"/>
              </a:rPr>
              <a:t>comme</a:t>
            </a:r>
            <a:r>
              <a:rPr sz="1200" spc="-20" dirty="0">
                <a:solidFill>
                  <a:srgbClr val="1F2021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F2021"/>
                </a:solidFill>
                <a:latin typeface="Arial MT"/>
                <a:cs typeface="Arial MT"/>
              </a:rPr>
              <a:t>HTML,</a:t>
            </a:r>
            <a:r>
              <a:rPr sz="1200" spc="-50" dirty="0">
                <a:solidFill>
                  <a:srgbClr val="1F2021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F2021"/>
                </a:solidFill>
                <a:latin typeface="Arial MT"/>
                <a:cs typeface="Arial MT"/>
              </a:rPr>
              <a:t>CSS,</a:t>
            </a:r>
            <a:r>
              <a:rPr sz="1200" spc="-55" dirty="0">
                <a:solidFill>
                  <a:srgbClr val="1F2021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F2021"/>
                </a:solidFill>
                <a:latin typeface="Arial MT"/>
                <a:cs typeface="Arial MT"/>
              </a:rPr>
              <a:t>Javascript,</a:t>
            </a:r>
            <a:r>
              <a:rPr sz="1200" spc="-40" dirty="0">
                <a:solidFill>
                  <a:srgbClr val="1F2021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F2021"/>
                </a:solidFill>
                <a:latin typeface="Arial MT"/>
                <a:cs typeface="Arial MT"/>
              </a:rPr>
              <a:t>afin</a:t>
            </a:r>
            <a:r>
              <a:rPr sz="1200" spc="-55" dirty="0">
                <a:solidFill>
                  <a:srgbClr val="1F2021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F2021"/>
                </a:solidFill>
                <a:latin typeface="Arial MT"/>
                <a:cs typeface="Arial MT"/>
              </a:rPr>
              <a:t>de</a:t>
            </a:r>
            <a:r>
              <a:rPr sz="1200" spc="-40" dirty="0">
                <a:solidFill>
                  <a:srgbClr val="1F2021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F2021"/>
                </a:solidFill>
                <a:latin typeface="Arial MT"/>
                <a:cs typeface="Arial MT"/>
              </a:rPr>
              <a:t>générer</a:t>
            </a:r>
            <a:r>
              <a:rPr sz="1200" spc="-45" dirty="0">
                <a:solidFill>
                  <a:srgbClr val="1F2021"/>
                </a:solidFill>
                <a:latin typeface="Arial MT"/>
                <a:cs typeface="Arial MT"/>
              </a:rPr>
              <a:t> </a:t>
            </a:r>
            <a:r>
              <a:rPr sz="1200" spc="-25" dirty="0">
                <a:solidFill>
                  <a:srgbClr val="1F2021"/>
                </a:solidFill>
                <a:latin typeface="Arial MT"/>
                <a:cs typeface="Arial MT"/>
              </a:rPr>
              <a:t>des </a:t>
            </a:r>
            <a:r>
              <a:rPr sz="1200" dirty="0">
                <a:solidFill>
                  <a:srgbClr val="1F2021"/>
                </a:solidFill>
                <a:latin typeface="Arial MT"/>
                <a:cs typeface="Arial MT"/>
              </a:rPr>
              <a:t>applications</a:t>
            </a:r>
            <a:r>
              <a:rPr sz="1200" spc="45" dirty="0">
                <a:solidFill>
                  <a:srgbClr val="1F2021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F2021"/>
                </a:solidFill>
                <a:latin typeface="Arial MT"/>
                <a:cs typeface="Arial MT"/>
              </a:rPr>
              <a:t>iOS,</a:t>
            </a:r>
            <a:r>
              <a:rPr sz="1200" spc="55" dirty="0">
                <a:solidFill>
                  <a:srgbClr val="1F2021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F2021"/>
                </a:solidFill>
                <a:latin typeface="Arial MT"/>
                <a:cs typeface="Arial MT"/>
              </a:rPr>
              <a:t>Android,</a:t>
            </a:r>
            <a:r>
              <a:rPr sz="1200" spc="55" dirty="0">
                <a:solidFill>
                  <a:srgbClr val="1F2021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F2021"/>
                </a:solidFill>
                <a:latin typeface="Arial MT"/>
                <a:cs typeface="Arial MT"/>
              </a:rPr>
              <a:t>Chrome</a:t>
            </a:r>
            <a:r>
              <a:rPr sz="1200" spc="35" dirty="0">
                <a:solidFill>
                  <a:srgbClr val="1F2021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F2021"/>
                </a:solidFill>
                <a:latin typeface="Arial MT"/>
                <a:cs typeface="Arial MT"/>
              </a:rPr>
              <a:t>et</a:t>
            </a:r>
            <a:r>
              <a:rPr sz="1200" spc="40" dirty="0">
                <a:solidFill>
                  <a:srgbClr val="1F2021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F2021"/>
                </a:solidFill>
                <a:latin typeface="Arial MT"/>
                <a:cs typeface="Arial MT"/>
              </a:rPr>
              <a:t>bien</a:t>
            </a:r>
            <a:r>
              <a:rPr sz="1200" spc="45" dirty="0">
                <a:solidFill>
                  <a:srgbClr val="1F2021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F2021"/>
                </a:solidFill>
                <a:latin typeface="Arial MT"/>
                <a:cs typeface="Arial MT"/>
              </a:rPr>
              <a:t>d'autres.</a:t>
            </a:r>
            <a:r>
              <a:rPr sz="1200" spc="40" dirty="0">
                <a:solidFill>
                  <a:srgbClr val="1F2021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F2021"/>
                </a:solidFill>
                <a:latin typeface="Arial MT"/>
                <a:cs typeface="Arial MT"/>
              </a:rPr>
              <a:t>Pour</a:t>
            </a:r>
            <a:r>
              <a:rPr sz="1200" spc="45" dirty="0">
                <a:solidFill>
                  <a:srgbClr val="1F2021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F2021"/>
                </a:solidFill>
                <a:latin typeface="Arial MT"/>
                <a:cs typeface="Arial MT"/>
              </a:rPr>
              <a:t>la</a:t>
            </a:r>
            <a:r>
              <a:rPr sz="1200" spc="50" dirty="0">
                <a:solidFill>
                  <a:srgbClr val="1F2021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F2021"/>
                </a:solidFill>
                <a:latin typeface="Arial MT"/>
                <a:cs typeface="Arial MT"/>
              </a:rPr>
              <a:t>réalisation</a:t>
            </a:r>
            <a:r>
              <a:rPr sz="1200" spc="55" dirty="0">
                <a:solidFill>
                  <a:srgbClr val="1F2021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F2021"/>
                </a:solidFill>
                <a:latin typeface="Arial MT"/>
                <a:cs typeface="Arial MT"/>
              </a:rPr>
              <a:t>de</a:t>
            </a:r>
            <a:r>
              <a:rPr sz="1200" spc="55" dirty="0">
                <a:solidFill>
                  <a:srgbClr val="1F2021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F2021"/>
                </a:solidFill>
                <a:latin typeface="Arial MT"/>
                <a:cs typeface="Arial MT"/>
              </a:rPr>
              <a:t>notre</a:t>
            </a:r>
            <a:r>
              <a:rPr sz="1200" spc="55" dirty="0">
                <a:solidFill>
                  <a:srgbClr val="1F2021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1F2021"/>
                </a:solidFill>
                <a:latin typeface="Arial MT"/>
                <a:cs typeface="Arial MT"/>
              </a:rPr>
              <a:t>application </a:t>
            </a:r>
            <a:r>
              <a:rPr sz="1200" dirty="0">
                <a:solidFill>
                  <a:srgbClr val="1F2021"/>
                </a:solidFill>
                <a:latin typeface="Arial MT"/>
                <a:cs typeface="Arial MT"/>
              </a:rPr>
              <a:t>nous</a:t>
            </a:r>
            <a:r>
              <a:rPr sz="1200" spc="-25" dirty="0">
                <a:solidFill>
                  <a:srgbClr val="1F2021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F2021"/>
                </a:solidFill>
                <a:latin typeface="Arial MT"/>
                <a:cs typeface="Arial MT"/>
              </a:rPr>
              <a:t>avons</a:t>
            </a:r>
            <a:r>
              <a:rPr sz="1200" spc="-30" dirty="0">
                <a:solidFill>
                  <a:srgbClr val="1F2021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F2021"/>
                </a:solidFill>
                <a:latin typeface="Arial MT"/>
                <a:cs typeface="Arial MT"/>
              </a:rPr>
              <a:t>eu</a:t>
            </a:r>
            <a:r>
              <a:rPr sz="1200" spc="-20" dirty="0">
                <a:solidFill>
                  <a:srgbClr val="1F2021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F2021"/>
                </a:solidFill>
                <a:latin typeface="Arial MT"/>
                <a:cs typeface="Arial MT"/>
              </a:rPr>
              <a:t>à</a:t>
            </a:r>
            <a:r>
              <a:rPr sz="1200" spc="-20" dirty="0">
                <a:solidFill>
                  <a:srgbClr val="1F2021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F2021"/>
                </a:solidFill>
                <a:latin typeface="Arial MT"/>
                <a:cs typeface="Arial MT"/>
              </a:rPr>
              <a:t>utiliser</a:t>
            </a:r>
            <a:r>
              <a:rPr sz="1200" spc="-10" dirty="0">
                <a:solidFill>
                  <a:srgbClr val="1F2021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F2021"/>
                </a:solidFill>
                <a:latin typeface="Arial MT"/>
                <a:cs typeface="Arial MT"/>
              </a:rPr>
              <a:t>l’invite</a:t>
            </a:r>
            <a:r>
              <a:rPr sz="1200" spc="-15" dirty="0">
                <a:solidFill>
                  <a:srgbClr val="1F2021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F2021"/>
                </a:solidFill>
                <a:latin typeface="Arial MT"/>
                <a:cs typeface="Arial MT"/>
              </a:rPr>
              <a:t>de</a:t>
            </a:r>
            <a:r>
              <a:rPr sz="1200" spc="-15" dirty="0">
                <a:solidFill>
                  <a:srgbClr val="1F2021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F2021"/>
                </a:solidFill>
                <a:latin typeface="Arial MT"/>
                <a:cs typeface="Arial MT"/>
              </a:rPr>
              <a:t>commande</a:t>
            </a:r>
            <a:r>
              <a:rPr sz="1200" spc="-20" dirty="0">
                <a:solidFill>
                  <a:srgbClr val="1F2021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F2021"/>
                </a:solidFill>
                <a:latin typeface="Arial MT"/>
                <a:cs typeface="Arial MT"/>
              </a:rPr>
              <a:t>et</a:t>
            </a:r>
            <a:r>
              <a:rPr sz="1200" spc="-15" dirty="0">
                <a:solidFill>
                  <a:srgbClr val="1F2021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F2021"/>
                </a:solidFill>
                <a:latin typeface="Arial MT"/>
                <a:cs typeface="Arial MT"/>
              </a:rPr>
              <a:t>l’éditeur</a:t>
            </a:r>
            <a:r>
              <a:rPr sz="1200" spc="-15" dirty="0">
                <a:solidFill>
                  <a:srgbClr val="1F2021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F2021"/>
                </a:solidFill>
                <a:latin typeface="Arial MT"/>
                <a:cs typeface="Arial MT"/>
              </a:rPr>
              <a:t>visuel</a:t>
            </a:r>
            <a:r>
              <a:rPr sz="1200" spc="-10" dirty="0">
                <a:solidFill>
                  <a:srgbClr val="1F2021"/>
                </a:solidFill>
                <a:latin typeface="Arial MT"/>
                <a:cs typeface="Arial MT"/>
              </a:rPr>
              <a:t> code.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P</a:t>
            </a:r>
            <a:r>
              <a:rPr spc="-5" dirty="0"/>
              <a:t> </a:t>
            </a:r>
            <a:r>
              <a:rPr dirty="0"/>
              <a:t>a</a:t>
            </a:r>
            <a:r>
              <a:rPr spc="-5" dirty="0"/>
              <a:t> </a:t>
            </a:r>
            <a:r>
              <a:rPr dirty="0"/>
              <a:t>g</a:t>
            </a:r>
            <a:r>
              <a:rPr spc="-10" dirty="0"/>
              <a:t> </a:t>
            </a:r>
            <a:r>
              <a:rPr dirty="0"/>
              <a:t>e </a:t>
            </a:r>
            <a:fld id="{81D60167-4931-47E6-BA6A-407CBD079E47}" type="slidenum">
              <a:rPr dirty="0">
                <a:solidFill>
                  <a:srgbClr val="313D4F"/>
                </a:solidFill>
              </a:rPr>
              <a:t>3</a:t>
            </a:fld>
            <a:r>
              <a:rPr dirty="0">
                <a:solidFill>
                  <a:srgbClr val="313D4F"/>
                </a:solidFill>
              </a:rPr>
              <a:t> |</a:t>
            </a:r>
            <a:r>
              <a:rPr spc="-15" dirty="0">
                <a:solidFill>
                  <a:srgbClr val="313D4F"/>
                </a:solidFill>
              </a:rPr>
              <a:t> </a:t>
            </a:r>
            <a:r>
              <a:rPr spc="-25" dirty="0">
                <a:solidFill>
                  <a:srgbClr val="313D4F"/>
                </a:solidFill>
              </a:rPr>
              <a:t>14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6880" y="983335"/>
            <a:ext cx="6238240" cy="7312659"/>
          </a:xfrm>
          <a:prstGeom prst="rect">
            <a:avLst/>
          </a:prstGeom>
        </p:spPr>
        <p:txBody>
          <a:bodyPr vert="horz" wrap="square" lIns="0" tIns="105410" rIns="0" bIns="0" rtlCol="0">
            <a:spAutoFit/>
          </a:bodyPr>
          <a:lstStyle/>
          <a:p>
            <a:pPr marL="1796414">
              <a:lnSpc>
                <a:spcPct val="100000"/>
              </a:lnSpc>
              <a:spcBef>
                <a:spcPts val="830"/>
              </a:spcBef>
              <a:tabLst>
                <a:tab pos="2178685" algn="l"/>
              </a:tabLst>
            </a:pPr>
            <a:r>
              <a:rPr sz="1400" b="1" spc="-25" dirty="0">
                <a:latin typeface="Times New Roman"/>
                <a:cs typeface="Times New Roman"/>
              </a:rPr>
              <a:t>I.</a:t>
            </a:r>
            <a:r>
              <a:rPr sz="1400" b="1" dirty="0">
                <a:latin typeface="Times New Roman"/>
                <a:cs typeface="Times New Roman"/>
              </a:rPr>
              <a:t>	</a:t>
            </a:r>
            <a:r>
              <a:rPr sz="1400" b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Présentation</a:t>
            </a:r>
            <a:r>
              <a:rPr sz="1400" b="1" u="sng" spc="-3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400" b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Général</a:t>
            </a:r>
            <a:r>
              <a:rPr sz="1400" b="1" u="sng" spc="-3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400" b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du</a:t>
            </a:r>
            <a:r>
              <a:rPr sz="1400" b="1" u="sng" spc="-5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400" b="1" u="sng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Projet</a:t>
            </a:r>
            <a:r>
              <a:rPr sz="1400" b="1" u="sng" spc="50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endParaRPr sz="1400">
              <a:latin typeface="Times New Roman"/>
              <a:cs typeface="Times New Roman"/>
            </a:endParaRPr>
          </a:p>
          <a:p>
            <a:pPr marL="1811020" indent="-426720">
              <a:lnSpc>
                <a:spcPct val="100000"/>
              </a:lnSpc>
              <a:spcBef>
                <a:spcPts val="730"/>
              </a:spcBef>
              <a:buAutoNum type="alphaUcPeriod"/>
              <a:tabLst>
                <a:tab pos="1811020" algn="l"/>
              </a:tabLst>
            </a:pPr>
            <a:r>
              <a:rPr sz="1400" b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Présentation</a:t>
            </a:r>
            <a:r>
              <a:rPr sz="1400" b="1" u="sng" spc="-3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400" b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du</a:t>
            </a:r>
            <a:r>
              <a:rPr sz="1400" b="1" u="sng" spc="-4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400" b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Projet</a:t>
            </a:r>
            <a:r>
              <a:rPr sz="1400" b="1" spc="-30" dirty="0">
                <a:latin typeface="Times New Roman"/>
                <a:cs typeface="Times New Roman"/>
              </a:rPr>
              <a:t> </a:t>
            </a:r>
            <a:r>
              <a:rPr sz="1400" b="1" spc="-50" dirty="0">
                <a:latin typeface="Times New Roman"/>
                <a:cs typeface="Times New Roman"/>
              </a:rPr>
              <a:t>:</a:t>
            </a:r>
            <a:endParaRPr sz="1400">
              <a:latin typeface="Times New Roman"/>
              <a:cs typeface="Times New Roman"/>
            </a:endParaRPr>
          </a:p>
          <a:p>
            <a:pPr marL="18415" marR="5080" indent="-6350" algn="just">
              <a:lnSpc>
                <a:spcPct val="143700"/>
              </a:lnSpc>
              <a:spcBef>
                <a:spcPts val="125"/>
              </a:spcBef>
            </a:pPr>
            <a:r>
              <a:rPr sz="1200" dirty="0">
                <a:latin typeface="Arial MT"/>
                <a:cs typeface="Arial MT"/>
              </a:rPr>
              <a:t>S’habiller</a:t>
            </a:r>
            <a:r>
              <a:rPr sz="1200" spc="5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de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manière</a:t>
            </a:r>
            <a:r>
              <a:rPr sz="1200" spc="4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traditionnelle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</a:t>
            </a:r>
            <a:r>
              <a:rPr sz="1200" spc="4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toujours</a:t>
            </a:r>
            <a:r>
              <a:rPr sz="1200" spc="4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été</a:t>
            </a:r>
            <a:r>
              <a:rPr sz="1200" spc="4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un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facteur</a:t>
            </a:r>
            <a:r>
              <a:rPr sz="1200" spc="4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omniprésent</a:t>
            </a:r>
            <a:r>
              <a:rPr sz="1200" spc="4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dans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le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quotidien </a:t>
            </a:r>
            <a:r>
              <a:rPr sz="1200" dirty="0">
                <a:latin typeface="Arial MT"/>
                <a:cs typeface="Arial MT"/>
              </a:rPr>
              <a:t>des</a:t>
            </a:r>
            <a:r>
              <a:rPr sz="1200" spc="-50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africains</a:t>
            </a:r>
            <a:r>
              <a:rPr sz="1200" spc="-5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mais</a:t>
            </a:r>
            <a:r>
              <a:rPr sz="1200" spc="-5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plus</a:t>
            </a:r>
            <a:r>
              <a:rPr sz="1200" spc="-50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précisément</a:t>
            </a:r>
            <a:r>
              <a:rPr sz="1200" spc="-4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des</a:t>
            </a:r>
            <a:r>
              <a:rPr sz="1200" spc="-5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sénégalais.</a:t>
            </a:r>
            <a:r>
              <a:rPr sz="1200" spc="-4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Depuis</a:t>
            </a:r>
            <a:r>
              <a:rPr sz="1200" spc="-4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l’époque</a:t>
            </a:r>
            <a:r>
              <a:rPr sz="1200" spc="-4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des</a:t>
            </a:r>
            <a:r>
              <a:rPr sz="1200" spc="-5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rois</a:t>
            </a:r>
            <a:r>
              <a:rPr sz="1200" spc="-5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en</a:t>
            </a:r>
            <a:r>
              <a:rPr sz="1200" spc="-5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passant</a:t>
            </a:r>
            <a:r>
              <a:rPr sz="1200" spc="-45" dirty="0">
                <a:latin typeface="Arial MT"/>
                <a:cs typeface="Arial MT"/>
              </a:rPr>
              <a:t> </a:t>
            </a:r>
            <a:r>
              <a:rPr sz="1200" spc="-25" dirty="0">
                <a:latin typeface="Arial MT"/>
                <a:cs typeface="Arial MT"/>
              </a:rPr>
              <a:t>par </a:t>
            </a:r>
            <a:r>
              <a:rPr sz="1200" dirty="0">
                <a:latin typeface="Arial MT"/>
                <a:cs typeface="Arial MT"/>
              </a:rPr>
              <a:t>celle</a:t>
            </a:r>
            <a:r>
              <a:rPr sz="1200" spc="-5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des</a:t>
            </a:r>
            <a:r>
              <a:rPr sz="1200" spc="-6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signares,</a:t>
            </a:r>
            <a:r>
              <a:rPr sz="1200" spc="-6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de</a:t>
            </a:r>
            <a:r>
              <a:rPr sz="1200" spc="-6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l’époque</a:t>
            </a:r>
            <a:r>
              <a:rPr sz="1200" spc="-6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coloniale</a:t>
            </a:r>
            <a:r>
              <a:rPr sz="1200" spc="-5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jusqu’à</a:t>
            </a:r>
            <a:r>
              <a:rPr sz="1200" spc="-5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nos</a:t>
            </a:r>
            <a:r>
              <a:rPr sz="1200" spc="-6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jours,</a:t>
            </a:r>
            <a:r>
              <a:rPr sz="1200" spc="-7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chaque</a:t>
            </a:r>
            <a:r>
              <a:rPr sz="1200" spc="-5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génération</a:t>
            </a:r>
            <a:r>
              <a:rPr sz="1200" spc="-5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</a:t>
            </a:r>
            <a:r>
              <a:rPr sz="1200" spc="-6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eu</a:t>
            </a:r>
            <a:r>
              <a:rPr sz="1200" spc="-5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sa</a:t>
            </a:r>
            <a:r>
              <a:rPr sz="1200" spc="-6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propre manière</a:t>
            </a:r>
            <a:r>
              <a:rPr sz="1200" spc="-60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de</a:t>
            </a:r>
            <a:r>
              <a:rPr sz="1200" spc="-4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s’habiller.</a:t>
            </a:r>
            <a:r>
              <a:rPr sz="1200" spc="-50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Mais</a:t>
            </a:r>
            <a:r>
              <a:rPr sz="1200" spc="-60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ce</a:t>
            </a:r>
            <a:r>
              <a:rPr sz="1200" spc="-4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que</a:t>
            </a:r>
            <a:r>
              <a:rPr sz="1200" spc="-50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nous</a:t>
            </a:r>
            <a:r>
              <a:rPr sz="1200" spc="-5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pouvons</a:t>
            </a:r>
            <a:r>
              <a:rPr sz="1200" spc="-60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dire</a:t>
            </a:r>
            <a:r>
              <a:rPr sz="1200" spc="-6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de</a:t>
            </a:r>
            <a:r>
              <a:rPr sz="1200" spc="-50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toutes</a:t>
            </a:r>
            <a:r>
              <a:rPr sz="1200" spc="-5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ces</a:t>
            </a:r>
            <a:r>
              <a:rPr sz="1200" spc="-6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modes,</a:t>
            </a:r>
            <a:r>
              <a:rPr sz="1200" spc="-50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c’est</a:t>
            </a:r>
            <a:r>
              <a:rPr sz="1200" spc="-50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que</a:t>
            </a:r>
            <a:r>
              <a:rPr sz="1200" spc="-50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chacune </a:t>
            </a:r>
            <a:r>
              <a:rPr sz="1200" dirty="0">
                <a:latin typeface="Arial MT"/>
                <a:cs typeface="Arial MT"/>
              </a:rPr>
              <a:t>de</a:t>
            </a:r>
            <a:r>
              <a:rPr sz="1200" spc="-4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ses</a:t>
            </a:r>
            <a:r>
              <a:rPr sz="1200" spc="-60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modes</a:t>
            </a:r>
            <a:r>
              <a:rPr sz="1200" spc="-6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</a:t>
            </a:r>
            <a:r>
              <a:rPr sz="1200" spc="-5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eu</a:t>
            </a:r>
            <a:r>
              <a:rPr sz="1200" spc="-6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une</a:t>
            </a:r>
            <a:r>
              <a:rPr sz="1200" spc="-5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touche</a:t>
            </a:r>
            <a:r>
              <a:rPr sz="1200" spc="-5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frappante</a:t>
            </a:r>
            <a:r>
              <a:rPr sz="1200" spc="-5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de</a:t>
            </a:r>
            <a:r>
              <a:rPr sz="1200" spc="-60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traditionnelle</a:t>
            </a:r>
            <a:r>
              <a:rPr sz="1200" spc="-5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même</a:t>
            </a:r>
            <a:r>
              <a:rPr sz="1200" spc="-4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si</a:t>
            </a:r>
            <a:r>
              <a:rPr sz="1200" spc="-6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elle</a:t>
            </a:r>
            <a:r>
              <a:rPr sz="1200" spc="-4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doit</a:t>
            </a:r>
            <a:r>
              <a:rPr sz="1200" spc="-6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être</a:t>
            </a:r>
            <a:r>
              <a:rPr sz="1200" spc="-6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parfois</a:t>
            </a:r>
            <a:r>
              <a:rPr sz="1200" spc="-6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mêlée </a:t>
            </a:r>
            <a:r>
              <a:rPr sz="1200" dirty="0">
                <a:latin typeface="Arial MT"/>
                <a:cs typeface="Arial MT"/>
              </a:rPr>
              <a:t>à</a:t>
            </a:r>
            <a:r>
              <a:rPr sz="1200" spc="18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de</a:t>
            </a:r>
            <a:r>
              <a:rPr sz="1200" spc="18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la</a:t>
            </a:r>
            <a:r>
              <a:rPr sz="1200" spc="16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modernité.</a:t>
            </a:r>
            <a:r>
              <a:rPr sz="1200" spc="17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C’est</a:t>
            </a:r>
            <a:r>
              <a:rPr sz="1200" spc="18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dans</a:t>
            </a:r>
            <a:r>
              <a:rPr sz="1200" spc="16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ce</a:t>
            </a:r>
            <a:r>
              <a:rPr sz="1200" spc="17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contexte</a:t>
            </a:r>
            <a:r>
              <a:rPr sz="1200" spc="17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que</a:t>
            </a:r>
            <a:r>
              <a:rPr sz="1200" spc="17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nous</a:t>
            </a:r>
            <a:r>
              <a:rPr sz="1200" spc="16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avons</a:t>
            </a:r>
            <a:r>
              <a:rPr sz="1200" spc="17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eu</a:t>
            </a:r>
            <a:r>
              <a:rPr sz="1200" spc="18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l’idée</a:t>
            </a:r>
            <a:r>
              <a:rPr sz="1200" spc="17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de</a:t>
            </a:r>
            <a:r>
              <a:rPr sz="1200" spc="17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conserver</a:t>
            </a:r>
            <a:r>
              <a:rPr sz="1200" spc="170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notre </a:t>
            </a:r>
            <a:r>
              <a:rPr sz="1200" dirty="0">
                <a:latin typeface="Arial MT"/>
                <a:cs typeface="Arial MT"/>
              </a:rPr>
              <a:t>originalité</a:t>
            </a:r>
            <a:r>
              <a:rPr sz="1200" spc="-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tout</a:t>
            </a:r>
            <a:r>
              <a:rPr sz="1200" spc="-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en créant</a:t>
            </a:r>
            <a:r>
              <a:rPr sz="1200" spc="-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une application</a:t>
            </a:r>
            <a:r>
              <a:rPr sz="1200" spc="-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de shopping</a:t>
            </a:r>
            <a:r>
              <a:rPr sz="1200" spc="-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avec</a:t>
            </a:r>
            <a:r>
              <a:rPr sz="1200" spc="3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IONIC</a:t>
            </a:r>
            <a:r>
              <a:rPr sz="1200" spc="-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pour</a:t>
            </a:r>
            <a:r>
              <a:rPr sz="1200" spc="-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pouvoir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mieux</a:t>
            </a:r>
            <a:r>
              <a:rPr sz="1200" spc="-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porter </a:t>
            </a:r>
            <a:r>
              <a:rPr sz="1200" dirty="0">
                <a:latin typeface="Arial MT"/>
                <a:cs typeface="Arial MT"/>
              </a:rPr>
              <a:t>notre</a:t>
            </a:r>
            <a:r>
              <a:rPr sz="1200" spc="6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culture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ainsi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que</a:t>
            </a:r>
            <a:r>
              <a:rPr sz="1200" spc="5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mieux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la</a:t>
            </a:r>
            <a:r>
              <a:rPr sz="1200" spc="6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faire</a:t>
            </a:r>
            <a:r>
              <a:rPr sz="1200" spc="6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valoir.</a:t>
            </a:r>
            <a:r>
              <a:rPr sz="1200" spc="4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L’avantage</a:t>
            </a:r>
            <a:r>
              <a:rPr sz="1200" spc="6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de</a:t>
            </a:r>
            <a:r>
              <a:rPr sz="1200" spc="6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créer</a:t>
            </a:r>
            <a:r>
              <a:rPr sz="1200" spc="5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une</a:t>
            </a:r>
            <a:r>
              <a:rPr sz="1200" spc="6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application</a:t>
            </a:r>
            <a:r>
              <a:rPr sz="1200" spc="6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avec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ionic </a:t>
            </a:r>
            <a:r>
              <a:rPr sz="1200" dirty="0">
                <a:latin typeface="Arial MT"/>
                <a:cs typeface="Arial MT"/>
              </a:rPr>
              <a:t>est</a:t>
            </a:r>
            <a:r>
              <a:rPr sz="1200" spc="-4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donc</a:t>
            </a:r>
            <a:r>
              <a:rPr sz="1200" spc="-4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qu’il</a:t>
            </a:r>
            <a:r>
              <a:rPr sz="1200" spc="-4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permet</a:t>
            </a:r>
            <a:r>
              <a:rPr sz="1200" spc="-5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de</a:t>
            </a:r>
            <a:r>
              <a:rPr sz="1200" spc="-3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coder</a:t>
            </a:r>
            <a:r>
              <a:rPr sz="1200" spc="-4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son</a:t>
            </a:r>
            <a:r>
              <a:rPr sz="1200" spc="-3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application</a:t>
            </a:r>
            <a:r>
              <a:rPr sz="1200" spc="-4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une</a:t>
            </a:r>
            <a:r>
              <a:rPr sz="1200" spc="-4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seule</a:t>
            </a:r>
            <a:r>
              <a:rPr sz="1200" spc="-3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fois,</a:t>
            </a:r>
            <a:r>
              <a:rPr sz="1200" spc="-4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pour</a:t>
            </a:r>
            <a:r>
              <a:rPr sz="1200" spc="-4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ensuite</a:t>
            </a:r>
            <a:r>
              <a:rPr sz="1200" spc="-4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avoir</a:t>
            </a:r>
            <a:r>
              <a:rPr sz="1200" spc="-4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la</a:t>
            </a:r>
            <a:r>
              <a:rPr sz="1200" spc="-50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possibilité </a:t>
            </a:r>
            <a:r>
              <a:rPr sz="1200" dirty="0">
                <a:latin typeface="Arial MT"/>
                <a:cs typeface="Arial MT"/>
              </a:rPr>
              <a:t>de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la</a:t>
            </a:r>
            <a:r>
              <a:rPr sz="1200" spc="-3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déployer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sur</a:t>
            </a:r>
            <a:r>
              <a:rPr sz="1200" spc="-3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plusieurs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plateformes facilement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(IOS,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Android,</a:t>
            </a:r>
            <a:r>
              <a:rPr sz="1200" spc="-3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Web).</a:t>
            </a:r>
            <a:endParaRPr sz="1200">
              <a:latin typeface="Arial MT"/>
              <a:cs typeface="Arial MT"/>
            </a:endParaRPr>
          </a:p>
          <a:p>
            <a:pPr marL="18415" marR="5080" indent="-6350" algn="just">
              <a:lnSpc>
                <a:spcPct val="143700"/>
              </a:lnSpc>
              <a:spcBef>
                <a:spcPts val="5"/>
              </a:spcBef>
            </a:pPr>
            <a:r>
              <a:rPr sz="1200" dirty="0">
                <a:latin typeface="Arial MT"/>
                <a:cs typeface="Arial MT"/>
              </a:rPr>
              <a:t>Ionic</a:t>
            </a:r>
            <a:r>
              <a:rPr sz="1200" spc="-4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nous</a:t>
            </a:r>
            <a:r>
              <a:rPr sz="1200" spc="-4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permet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de</a:t>
            </a:r>
            <a:r>
              <a:rPr sz="1200" spc="-3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développer</a:t>
            </a:r>
            <a:r>
              <a:rPr sz="1200" spc="-4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des</a:t>
            </a:r>
            <a:r>
              <a:rPr sz="1200" spc="-4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applications</a:t>
            </a:r>
            <a:r>
              <a:rPr sz="1200" spc="-4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mobiles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en</a:t>
            </a:r>
            <a:r>
              <a:rPr sz="1200" spc="-4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utilisant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les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technologies</a:t>
            </a:r>
            <a:r>
              <a:rPr sz="1200" spc="-3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et</a:t>
            </a:r>
            <a:r>
              <a:rPr sz="1200" spc="-25" dirty="0">
                <a:latin typeface="Arial MT"/>
                <a:cs typeface="Arial MT"/>
              </a:rPr>
              <a:t> les </a:t>
            </a:r>
            <a:r>
              <a:rPr sz="1200" dirty="0">
                <a:latin typeface="Arial MT"/>
                <a:cs typeface="Arial MT"/>
              </a:rPr>
              <a:t>langages</a:t>
            </a:r>
            <a:r>
              <a:rPr sz="1200" spc="7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du</a:t>
            </a:r>
            <a:r>
              <a:rPr sz="1200" spc="8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web</a:t>
            </a:r>
            <a:r>
              <a:rPr sz="1200" spc="10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comme</a:t>
            </a:r>
            <a:r>
              <a:rPr sz="1200" spc="9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HTML,</a:t>
            </a:r>
            <a:r>
              <a:rPr sz="1200" spc="8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CSS,</a:t>
            </a:r>
            <a:r>
              <a:rPr sz="1200" spc="8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Javascript,</a:t>
            </a:r>
            <a:r>
              <a:rPr sz="1200" spc="10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Angular</a:t>
            </a:r>
            <a:r>
              <a:rPr sz="1200" spc="8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et</a:t>
            </a:r>
            <a:r>
              <a:rPr sz="1200" spc="9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Typescript.</a:t>
            </a:r>
            <a:r>
              <a:rPr sz="1200" spc="10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Par</a:t>
            </a:r>
            <a:r>
              <a:rPr sz="1200" spc="8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conséquent, </a:t>
            </a:r>
            <a:r>
              <a:rPr sz="1200" dirty="0">
                <a:latin typeface="Arial MT"/>
                <a:cs typeface="Arial MT"/>
              </a:rPr>
              <a:t>Ionic</a:t>
            </a:r>
            <a:r>
              <a:rPr sz="1200" spc="39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est</a:t>
            </a:r>
            <a:r>
              <a:rPr sz="1200" spc="39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considéré</a:t>
            </a:r>
            <a:r>
              <a:rPr sz="1200" spc="39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comme</a:t>
            </a:r>
            <a:r>
              <a:rPr sz="1200" spc="39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un</a:t>
            </a:r>
            <a:r>
              <a:rPr sz="1200" spc="39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kit</a:t>
            </a:r>
            <a:r>
              <a:rPr sz="1200" spc="39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de</a:t>
            </a:r>
            <a:r>
              <a:rPr sz="1200" spc="39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développement</a:t>
            </a:r>
            <a:r>
              <a:rPr sz="1200" spc="40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logiciel</a:t>
            </a:r>
            <a:r>
              <a:rPr sz="1200" spc="39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(SDK)</a:t>
            </a:r>
            <a:r>
              <a:rPr sz="1200" spc="39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pour</a:t>
            </a:r>
            <a:r>
              <a:rPr sz="1200" spc="39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la</a:t>
            </a:r>
            <a:r>
              <a:rPr sz="1200" spc="440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création </a:t>
            </a:r>
            <a:r>
              <a:rPr sz="1200" dirty="0">
                <a:latin typeface="Arial MT"/>
                <a:cs typeface="Arial MT"/>
              </a:rPr>
              <a:t>d’applications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mobiles</a:t>
            </a:r>
            <a:r>
              <a:rPr sz="1200" spc="-3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hybrides.</a:t>
            </a:r>
            <a:endParaRPr sz="1200">
              <a:latin typeface="Arial MT"/>
              <a:cs typeface="Arial MT"/>
            </a:endParaRPr>
          </a:p>
          <a:p>
            <a:pPr marL="1383665" indent="-227965">
              <a:lnSpc>
                <a:spcPct val="100000"/>
              </a:lnSpc>
              <a:spcBef>
                <a:spcPts val="615"/>
              </a:spcBef>
              <a:buAutoNum type="alphaUcPeriod" startAt="2"/>
              <a:tabLst>
                <a:tab pos="1383665" algn="l"/>
              </a:tabLst>
            </a:pPr>
            <a:r>
              <a:rPr sz="1400" b="1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Objectif</a:t>
            </a:r>
            <a:r>
              <a:rPr sz="1400" b="1" u="sng" spc="-2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400" b="1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du</a:t>
            </a:r>
            <a:r>
              <a:rPr sz="1400" b="1" u="sng" spc="-1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400" b="1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projet</a:t>
            </a:r>
            <a:r>
              <a:rPr sz="1400" b="1" spc="-35" dirty="0">
                <a:latin typeface="Arial"/>
                <a:cs typeface="Arial"/>
              </a:rPr>
              <a:t> </a:t>
            </a:r>
            <a:r>
              <a:rPr sz="1400" b="1" spc="-50" dirty="0">
                <a:latin typeface="Arial"/>
                <a:cs typeface="Arial"/>
              </a:rPr>
              <a:t>:</a:t>
            </a:r>
            <a:endParaRPr sz="1400">
              <a:latin typeface="Arial"/>
              <a:cs typeface="Arial"/>
            </a:endParaRPr>
          </a:p>
          <a:p>
            <a:pPr marL="18415" marR="10795" indent="-6350" algn="just">
              <a:lnSpc>
                <a:spcPct val="143700"/>
              </a:lnSpc>
              <a:spcBef>
                <a:spcPts val="125"/>
              </a:spcBef>
            </a:pPr>
            <a:r>
              <a:rPr sz="1200" dirty="0">
                <a:latin typeface="Arial MT"/>
                <a:cs typeface="Arial MT"/>
              </a:rPr>
              <a:t>L’objectif</a:t>
            </a:r>
            <a:r>
              <a:rPr sz="1200" spc="23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de</a:t>
            </a:r>
            <a:r>
              <a:rPr sz="1200" spc="24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ce</a:t>
            </a:r>
            <a:r>
              <a:rPr sz="1200" spc="24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projet</a:t>
            </a:r>
            <a:r>
              <a:rPr sz="1200" spc="24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consiste</a:t>
            </a:r>
            <a:r>
              <a:rPr sz="1200" spc="24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à</a:t>
            </a:r>
            <a:r>
              <a:rPr sz="1200" spc="24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la</a:t>
            </a:r>
            <a:r>
              <a:rPr sz="1200" spc="25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réalisation</a:t>
            </a:r>
            <a:r>
              <a:rPr sz="1200" spc="254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d’une</a:t>
            </a:r>
            <a:r>
              <a:rPr sz="1200" spc="23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application</a:t>
            </a:r>
            <a:r>
              <a:rPr sz="1200" spc="229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de</a:t>
            </a:r>
            <a:r>
              <a:rPr sz="1200" spc="254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shopping</a:t>
            </a:r>
            <a:r>
              <a:rPr sz="1200" spc="24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avec</a:t>
            </a:r>
            <a:r>
              <a:rPr sz="1200" spc="240" dirty="0">
                <a:latin typeface="Arial MT"/>
                <a:cs typeface="Arial MT"/>
              </a:rPr>
              <a:t> </a:t>
            </a:r>
            <a:r>
              <a:rPr sz="1200" spc="-25" dirty="0">
                <a:latin typeface="Arial MT"/>
                <a:cs typeface="Arial MT"/>
              </a:rPr>
              <a:t>des </a:t>
            </a:r>
            <a:r>
              <a:rPr sz="1200" dirty="0">
                <a:latin typeface="Arial MT"/>
                <a:cs typeface="Arial MT"/>
              </a:rPr>
              <a:t>interactions</a:t>
            </a:r>
            <a:r>
              <a:rPr sz="1200" spc="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entre</a:t>
            </a:r>
            <a:r>
              <a:rPr sz="1200" spc="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le</a:t>
            </a:r>
            <a:r>
              <a:rPr sz="1200" spc="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fournisseur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et</a:t>
            </a:r>
            <a:r>
              <a:rPr sz="1200" spc="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les</a:t>
            </a:r>
            <a:r>
              <a:rPr sz="1200" spc="3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clients.</a:t>
            </a:r>
            <a:r>
              <a:rPr sz="1200" spc="3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Pour</a:t>
            </a:r>
            <a:r>
              <a:rPr sz="1200" spc="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parvenir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à</a:t>
            </a:r>
            <a:r>
              <a:rPr sz="1200" spc="3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coder</a:t>
            </a:r>
            <a:r>
              <a:rPr sz="1200" spc="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notre</a:t>
            </a:r>
            <a:r>
              <a:rPr sz="1200" spc="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application,</a:t>
            </a:r>
            <a:r>
              <a:rPr sz="1200" spc="15" dirty="0">
                <a:latin typeface="Arial MT"/>
                <a:cs typeface="Arial MT"/>
              </a:rPr>
              <a:t> </a:t>
            </a:r>
            <a:r>
              <a:rPr sz="1200" spc="-20" dirty="0">
                <a:latin typeface="Arial MT"/>
                <a:cs typeface="Arial MT"/>
              </a:rPr>
              <a:t>nous </a:t>
            </a:r>
            <a:r>
              <a:rPr sz="1200" dirty="0">
                <a:latin typeface="Arial MT"/>
                <a:cs typeface="Arial MT"/>
              </a:rPr>
              <a:t>utilisons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le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Framework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Ionic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et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le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Framework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Angular.</a:t>
            </a:r>
            <a:endParaRPr sz="1200">
              <a:latin typeface="Arial MT"/>
              <a:cs typeface="Arial MT"/>
            </a:endParaRPr>
          </a:p>
          <a:p>
            <a:pPr marL="18415" marR="10160" indent="-6350" algn="just">
              <a:lnSpc>
                <a:spcPct val="143700"/>
              </a:lnSpc>
              <a:spcBef>
                <a:spcPts val="1205"/>
              </a:spcBef>
            </a:pPr>
            <a:r>
              <a:rPr sz="1200" dirty="0">
                <a:latin typeface="Arial MT"/>
                <a:cs typeface="Arial MT"/>
              </a:rPr>
              <a:t>Au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terme</a:t>
            </a:r>
            <a:r>
              <a:rPr sz="1200" spc="-4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de</a:t>
            </a:r>
            <a:r>
              <a:rPr sz="1200" spc="-4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ce</a:t>
            </a:r>
            <a:r>
              <a:rPr sz="1200" spc="-4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projet,</a:t>
            </a:r>
            <a:r>
              <a:rPr sz="1200" spc="-5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l’application</a:t>
            </a:r>
            <a:r>
              <a:rPr sz="1200" spc="-4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devra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être</a:t>
            </a:r>
            <a:r>
              <a:rPr sz="1200" spc="-5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en</a:t>
            </a:r>
            <a:r>
              <a:rPr sz="1200" spc="-4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mesure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automatiquement</a:t>
            </a:r>
            <a:r>
              <a:rPr sz="1200" spc="-4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d’afficher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la</a:t>
            </a:r>
            <a:r>
              <a:rPr sz="1200" spc="-45" dirty="0">
                <a:latin typeface="Arial MT"/>
                <a:cs typeface="Arial MT"/>
              </a:rPr>
              <a:t> </a:t>
            </a:r>
            <a:r>
              <a:rPr sz="1200" spc="-20" dirty="0">
                <a:latin typeface="Arial MT"/>
                <a:cs typeface="Arial MT"/>
              </a:rPr>
              <a:t>page </a:t>
            </a:r>
            <a:r>
              <a:rPr sz="1200" dirty="0">
                <a:latin typeface="Arial MT"/>
                <a:cs typeface="Arial MT"/>
              </a:rPr>
              <a:t>d’accueil</a:t>
            </a:r>
            <a:r>
              <a:rPr sz="1200" spc="204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dès</a:t>
            </a:r>
            <a:r>
              <a:rPr sz="1200" spc="2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le</a:t>
            </a:r>
            <a:r>
              <a:rPr sz="1200" spc="2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chargement</a:t>
            </a:r>
            <a:r>
              <a:rPr sz="1200" spc="2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de</a:t>
            </a:r>
            <a:r>
              <a:rPr sz="1200" spc="2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l’application</a:t>
            </a:r>
            <a:r>
              <a:rPr sz="1200" spc="2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où</a:t>
            </a:r>
            <a:r>
              <a:rPr sz="1200" spc="2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on</a:t>
            </a:r>
            <a:r>
              <a:rPr sz="1200" spc="2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trouve</a:t>
            </a:r>
            <a:r>
              <a:rPr sz="1200" spc="2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l’ensemble</a:t>
            </a:r>
            <a:r>
              <a:rPr sz="1200" spc="2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de</a:t>
            </a:r>
            <a:r>
              <a:rPr sz="1200" spc="2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catégories</a:t>
            </a:r>
            <a:r>
              <a:rPr sz="1200" spc="210" dirty="0">
                <a:latin typeface="Arial MT"/>
                <a:cs typeface="Arial MT"/>
              </a:rPr>
              <a:t> </a:t>
            </a:r>
            <a:r>
              <a:rPr sz="1200" spc="-25" dirty="0">
                <a:latin typeface="Arial MT"/>
                <a:cs typeface="Arial MT"/>
              </a:rPr>
              <a:t>des </a:t>
            </a:r>
            <a:r>
              <a:rPr sz="1200" dirty="0">
                <a:latin typeface="Arial MT"/>
                <a:cs typeface="Arial MT"/>
              </a:rPr>
              <a:t>produits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et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services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que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nous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proposons.</a:t>
            </a:r>
            <a:endParaRPr sz="1200">
              <a:latin typeface="Arial MT"/>
              <a:cs typeface="Arial MT"/>
            </a:endParaRPr>
          </a:p>
          <a:p>
            <a:pPr marL="18415" marR="5080" indent="-6350" algn="just">
              <a:lnSpc>
                <a:spcPct val="143700"/>
              </a:lnSpc>
              <a:spcBef>
                <a:spcPts val="1200"/>
              </a:spcBef>
            </a:pPr>
            <a:r>
              <a:rPr sz="1200" dirty="0">
                <a:latin typeface="Arial MT"/>
                <a:cs typeface="Arial MT"/>
              </a:rPr>
              <a:t>Dans</a:t>
            </a:r>
            <a:r>
              <a:rPr sz="1200" spc="-4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le</a:t>
            </a:r>
            <a:r>
              <a:rPr sz="1200" spc="-3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cadre</a:t>
            </a:r>
            <a:r>
              <a:rPr sz="1200" spc="-3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de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ce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projet,</a:t>
            </a:r>
            <a:r>
              <a:rPr sz="1200" spc="-3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les</a:t>
            </a:r>
            <a:r>
              <a:rPr sz="1200" spc="-3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fonctionnalités</a:t>
            </a:r>
            <a:r>
              <a:rPr sz="1200" spc="-5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principales</a:t>
            </a:r>
            <a:r>
              <a:rPr sz="1200" spc="-3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sont</a:t>
            </a:r>
            <a:r>
              <a:rPr sz="1200" spc="-3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la</a:t>
            </a:r>
            <a:r>
              <a:rPr sz="1200" spc="-4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réalisation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d’une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application </a:t>
            </a:r>
            <a:r>
              <a:rPr sz="1200" dirty="0">
                <a:latin typeface="Arial MT"/>
                <a:cs typeface="Arial MT"/>
              </a:rPr>
              <a:t>ionic</a:t>
            </a:r>
            <a:r>
              <a:rPr sz="1200" spc="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pour</a:t>
            </a:r>
            <a:r>
              <a:rPr sz="1200" spc="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gérer</a:t>
            </a:r>
            <a:r>
              <a:rPr sz="1200" spc="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des</a:t>
            </a:r>
            <a:r>
              <a:rPr sz="1200" spc="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articles,</a:t>
            </a:r>
            <a:r>
              <a:rPr sz="1200" spc="3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le</a:t>
            </a:r>
            <a:r>
              <a:rPr sz="1200" spc="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rattachement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de</a:t>
            </a:r>
            <a:r>
              <a:rPr sz="1200" spc="3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chaque</a:t>
            </a:r>
            <a:r>
              <a:rPr sz="1200" spc="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produit</a:t>
            </a:r>
            <a:r>
              <a:rPr sz="1200" spc="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à</a:t>
            </a:r>
            <a:r>
              <a:rPr sz="1200" spc="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une</a:t>
            </a:r>
            <a:r>
              <a:rPr sz="1200" spc="8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catégorie,</a:t>
            </a:r>
            <a:r>
              <a:rPr sz="1200" spc="30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l’affichage </a:t>
            </a:r>
            <a:r>
              <a:rPr sz="1200" dirty="0">
                <a:latin typeface="Arial MT"/>
                <a:cs typeface="Arial MT"/>
              </a:rPr>
              <a:t>de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la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liste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des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produits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dont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chaque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item</a:t>
            </a:r>
            <a:r>
              <a:rPr sz="1200" spc="-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est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cliquable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pour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présenter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les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détails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du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produit.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P</a:t>
            </a:r>
            <a:r>
              <a:rPr spc="-5" dirty="0"/>
              <a:t> </a:t>
            </a:r>
            <a:r>
              <a:rPr dirty="0"/>
              <a:t>a</a:t>
            </a:r>
            <a:r>
              <a:rPr spc="-5" dirty="0"/>
              <a:t> </a:t>
            </a:r>
            <a:r>
              <a:rPr dirty="0"/>
              <a:t>g</a:t>
            </a:r>
            <a:r>
              <a:rPr spc="-10" dirty="0"/>
              <a:t> </a:t>
            </a:r>
            <a:r>
              <a:rPr dirty="0"/>
              <a:t>e </a:t>
            </a:r>
            <a:fld id="{81D60167-4931-47E6-BA6A-407CBD079E47}" type="slidenum">
              <a:rPr dirty="0">
                <a:solidFill>
                  <a:srgbClr val="313D4F"/>
                </a:solidFill>
              </a:rPr>
              <a:t>4</a:t>
            </a:fld>
            <a:r>
              <a:rPr dirty="0">
                <a:solidFill>
                  <a:srgbClr val="313D4F"/>
                </a:solidFill>
              </a:rPr>
              <a:t> |</a:t>
            </a:r>
            <a:r>
              <a:rPr spc="-15" dirty="0">
                <a:solidFill>
                  <a:srgbClr val="313D4F"/>
                </a:solidFill>
              </a:rPr>
              <a:t> </a:t>
            </a:r>
            <a:r>
              <a:rPr spc="-25" dirty="0">
                <a:solidFill>
                  <a:srgbClr val="313D4F"/>
                </a:solidFill>
              </a:rPr>
              <a:t>14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6880" y="1228089"/>
            <a:ext cx="6236335" cy="6290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55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Arial"/>
                <a:cs typeface="Arial"/>
              </a:rPr>
              <a:t>C.</a:t>
            </a:r>
            <a:r>
              <a:rPr sz="1400" b="1" spc="260" dirty="0">
                <a:latin typeface="Arial"/>
                <a:cs typeface="Arial"/>
              </a:rPr>
              <a:t> </a:t>
            </a:r>
            <a:r>
              <a:rPr sz="1400" b="1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Description</a:t>
            </a:r>
            <a:r>
              <a:rPr sz="1400" b="1" u="sng" spc="-2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400" b="1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de</a:t>
            </a:r>
            <a:r>
              <a:rPr sz="1400" b="1" u="sng" spc="-2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400" b="1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l’application</a:t>
            </a:r>
            <a:r>
              <a:rPr sz="1400" b="1" spc="-20" dirty="0">
                <a:latin typeface="Arial"/>
                <a:cs typeface="Arial"/>
              </a:rPr>
              <a:t> </a:t>
            </a:r>
            <a:r>
              <a:rPr sz="1400" b="1" spc="-50" dirty="0">
                <a:latin typeface="Arial"/>
                <a:cs typeface="Arial"/>
              </a:rPr>
              <a:t>: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45"/>
              </a:spcBef>
            </a:pPr>
            <a:endParaRPr sz="1400">
              <a:latin typeface="Arial"/>
              <a:cs typeface="Arial"/>
            </a:endParaRPr>
          </a:p>
          <a:p>
            <a:pPr marL="190500" indent="-92710">
              <a:lnSpc>
                <a:spcPct val="100000"/>
              </a:lnSpc>
              <a:buChar char="-"/>
              <a:tabLst>
                <a:tab pos="190500" algn="l"/>
              </a:tabLst>
            </a:pPr>
            <a:r>
              <a:rPr sz="1200" dirty="0">
                <a:latin typeface="Arial MT"/>
                <a:cs typeface="Arial MT"/>
              </a:rPr>
              <a:t>Écran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de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bienvenue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avec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diapositives</a:t>
            </a:r>
            <a:r>
              <a:rPr sz="1200" spc="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Auto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Play en</a:t>
            </a:r>
            <a:r>
              <a:rPr sz="1200" spc="-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arrière-</a:t>
            </a:r>
            <a:r>
              <a:rPr sz="1200" spc="-20" dirty="0">
                <a:latin typeface="Arial MT"/>
                <a:cs typeface="Arial MT"/>
              </a:rPr>
              <a:t>plan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45"/>
              </a:spcBef>
              <a:buFont typeface="Arial MT"/>
              <a:buChar char="-"/>
            </a:pPr>
            <a:endParaRPr sz="1200">
              <a:latin typeface="Arial MT"/>
              <a:cs typeface="Arial MT"/>
            </a:endParaRPr>
          </a:p>
          <a:p>
            <a:pPr marL="361950" lvl="1" indent="-93345">
              <a:lnSpc>
                <a:spcPct val="100000"/>
              </a:lnSpc>
              <a:buChar char="-"/>
              <a:tabLst>
                <a:tab pos="361950" algn="l"/>
              </a:tabLst>
            </a:pPr>
            <a:r>
              <a:rPr sz="1200" dirty="0">
                <a:latin typeface="Arial MT"/>
                <a:cs typeface="Arial MT"/>
              </a:rPr>
              <a:t>Écran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de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connexion</a:t>
            </a:r>
            <a:endParaRPr sz="12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455"/>
              </a:spcBef>
              <a:buFont typeface="Arial MT"/>
              <a:buChar char="-"/>
            </a:pPr>
            <a:endParaRPr sz="1200">
              <a:latin typeface="Arial MT"/>
              <a:cs typeface="Arial MT"/>
            </a:endParaRPr>
          </a:p>
          <a:p>
            <a:pPr marL="361950" lvl="1" indent="-93345">
              <a:lnSpc>
                <a:spcPct val="100000"/>
              </a:lnSpc>
              <a:buChar char="-"/>
              <a:tabLst>
                <a:tab pos="361950" algn="l"/>
              </a:tabLst>
            </a:pPr>
            <a:r>
              <a:rPr sz="1200" dirty="0">
                <a:latin typeface="Arial MT"/>
                <a:cs typeface="Arial MT"/>
              </a:rPr>
              <a:t>Écran</a:t>
            </a:r>
            <a:r>
              <a:rPr sz="1200" spc="-40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d'inscription</a:t>
            </a:r>
            <a:endParaRPr sz="12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445"/>
              </a:spcBef>
              <a:buFont typeface="Arial MT"/>
              <a:buChar char="-"/>
            </a:pPr>
            <a:endParaRPr sz="1200">
              <a:latin typeface="Arial MT"/>
              <a:cs typeface="Arial MT"/>
            </a:endParaRPr>
          </a:p>
          <a:p>
            <a:pPr marL="361950" lvl="1" indent="-93345">
              <a:lnSpc>
                <a:spcPct val="100000"/>
              </a:lnSpc>
              <a:buChar char="-"/>
              <a:tabLst>
                <a:tab pos="361950" algn="l"/>
              </a:tabLst>
            </a:pPr>
            <a:r>
              <a:rPr sz="1200" dirty="0">
                <a:latin typeface="Arial MT"/>
                <a:cs typeface="Arial MT"/>
              </a:rPr>
              <a:t>Avec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des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messages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de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validation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de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formulaire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et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d'erreur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appropriés.</a:t>
            </a:r>
            <a:endParaRPr sz="1200">
              <a:latin typeface="Arial MT"/>
              <a:cs typeface="Arial MT"/>
            </a:endParaRPr>
          </a:p>
          <a:p>
            <a:pPr marL="18415" marR="6985" indent="-6350" algn="just">
              <a:lnSpc>
                <a:spcPct val="143800"/>
              </a:lnSpc>
              <a:spcBef>
                <a:spcPts val="1205"/>
              </a:spcBef>
            </a:pPr>
            <a:r>
              <a:rPr sz="1200" dirty="0">
                <a:latin typeface="Arial MT"/>
                <a:cs typeface="Arial MT"/>
              </a:rPr>
              <a:t>Dans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cette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page,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le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client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la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possibilité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de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se</a:t>
            </a:r>
            <a:r>
              <a:rPr sz="1200" spc="-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connecter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ou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de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faire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l’inscription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à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défaut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spc="-25" dirty="0">
                <a:latin typeface="Arial MT"/>
                <a:cs typeface="Arial MT"/>
              </a:rPr>
              <a:t>de </a:t>
            </a:r>
            <a:r>
              <a:rPr sz="1200" dirty="0">
                <a:latin typeface="Arial MT"/>
                <a:cs typeface="Arial MT"/>
              </a:rPr>
              <a:t>compte.</a:t>
            </a:r>
            <a:r>
              <a:rPr sz="1200" spc="-5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Après</a:t>
            </a:r>
            <a:r>
              <a:rPr sz="1200" spc="-3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l’inscription</a:t>
            </a:r>
            <a:r>
              <a:rPr sz="1200" spc="-4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ou</a:t>
            </a:r>
            <a:r>
              <a:rPr sz="1200" spc="-4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la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connexion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il</a:t>
            </a:r>
            <a:r>
              <a:rPr sz="1200" spc="-4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recevra</a:t>
            </a:r>
            <a:r>
              <a:rPr sz="1200" spc="-4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un</a:t>
            </a:r>
            <a:r>
              <a:rPr sz="1200" spc="-3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message</a:t>
            </a:r>
            <a:r>
              <a:rPr sz="1200" spc="-4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de</a:t>
            </a:r>
            <a:r>
              <a:rPr sz="1200" spc="-4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validation</a:t>
            </a:r>
            <a:r>
              <a:rPr sz="1200" spc="-4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de</a:t>
            </a:r>
            <a:r>
              <a:rPr sz="1200" spc="-3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formulaire </a:t>
            </a:r>
            <a:r>
              <a:rPr sz="1200" dirty="0">
                <a:latin typeface="Arial MT"/>
                <a:cs typeface="Arial MT"/>
              </a:rPr>
              <a:t>ou </a:t>
            </a:r>
            <a:r>
              <a:rPr sz="1200" spc="-10" dirty="0">
                <a:latin typeface="Arial MT"/>
                <a:cs typeface="Arial MT"/>
              </a:rPr>
              <a:t>d’erreurs.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45"/>
              </a:spcBef>
            </a:pPr>
            <a:endParaRPr sz="1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200" spc="-10" dirty="0">
                <a:latin typeface="Arial MT"/>
                <a:cs typeface="Arial MT"/>
              </a:rPr>
              <a:t>-</a:t>
            </a:r>
            <a:r>
              <a:rPr sz="1200" dirty="0">
                <a:latin typeface="Arial MT"/>
                <a:cs typeface="Arial MT"/>
              </a:rPr>
              <a:t>Page</a:t>
            </a:r>
            <a:r>
              <a:rPr sz="1200" spc="-10" dirty="0">
                <a:latin typeface="Arial MT"/>
                <a:cs typeface="Arial MT"/>
              </a:rPr>
              <a:t> d'accueil</a:t>
            </a:r>
            <a:endParaRPr sz="1200">
              <a:latin typeface="Arial MT"/>
              <a:cs typeface="Arial MT"/>
            </a:endParaRPr>
          </a:p>
          <a:p>
            <a:pPr marL="18415" marR="5080" indent="-6350" algn="just">
              <a:lnSpc>
                <a:spcPct val="143800"/>
              </a:lnSpc>
              <a:spcBef>
                <a:spcPts val="1205"/>
              </a:spcBef>
            </a:pPr>
            <a:r>
              <a:rPr sz="1200" dirty="0">
                <a:latin typeface="Arial MT"/>
                <a:cs typeface="Arial MT"/>
              </a:rPr>
              <a:t>La</a:t>
            </a:r>
            <a:r>
              <a:rPr sz="1200" spc="-4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page</a:t>
            </a:r>
            <a:r>
              <a:rPr sz="1200" spc="-4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d’accueil</a:t>
            </a:r>
            <a:r>
              <a:rPr sz="1200" spc="-5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est</a:t>
            </a:r>
            <a:r>
              <a:rPr sz="1200" spc="-4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composée</a:t>
            </a:r>
            <a:r>
              <a:rPr sz="1200" spc="-4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du</a:t>
            </a:r>
            <a:r>
              <a:rPr sz="1200" spc="-4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logo</a:t>
            </a:r>
            <a:r>
              <a:rPr sz="1200" spc="-4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de</a:t>
            </a:r>
            <a:r>
              <a:rPr sz="1200" spc="-4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l’application,</a:t>
            </a:r>
            <a:r>
              <a:rPr sz="1200" spc="-4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d’un</a:t>
            </a:r>
            <a:r>
              <a:rPr sz="1200" spc="-4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texte</a:t>
            </a:r>
            <a:r>
              <a:rPr sz="1200" spc="-4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de</a:t>
            </a:r>
            <a:r>
              <a:rPr sz="1200" spc="-4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bienvenue,</a:t>
            </a:r>
            <a:r>
              <a:rPr sz="1200" spc="-4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d’une</a:t>
            </a:r>
            <a:r>
              <a:rPr sz="1200" spc="-4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barre </a:t>
            </a:r>
            <a:r>
              <a:rPr sz="1200" dirty="0">
                <a:latin typeface="Arial MT"/>
                <a:cs typeface="Arial MT"/>
              </a:rPr>
              <a:t>de recherche,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des catégories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d’articles puis</a:t>
            </a:r>
            <a:r>
              <a:rPr sz="1200" spc="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quartes</a:t>
            </a:r>
            <a:r>
              <a:rPr sz="1200" spc="-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exemplaires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des meilleurs</a:t>
            </a:r>
            <a:r>
              <a:rPr sz="1200" spc="-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articles</a:t>
            </a:r>
            <a:r>
              <a:rPr sz="1200" spc="-5" dirty="0">
                <a:latin typeface="Arial MT"/>
                <a:cs typeface="Arial MT"/>
              </a:rPr>
              <a:t> </a:t>
            </a:r>
            <a:r>
              <a:rPr sz="1200" spc="-20" dirty="0">
                <a:latin typeface="Arial MT"/>
                <a:cs typeface="Arial MT"/>
              </a:rPr>
              <a:t>avec </a:t>
            </a:r>
            <a:r>
              <a:rPr sz="1200" dirty="0">
                <a:latin typeface="Arial MT"/>
                <a:cs typeface="Arial MT"/>
              </a:rPr>
              <a:t>les</a:t>
            </a:r>
            <a:r>
              <a:rPr sz="1200" spc="-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prix</a:t>
            </a:r>
            <a:r>
              <a:rPr sz="1200" spc="-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et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enfin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en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pied</a:t>
            </a:r>
            <a:r>
              <a:rPr sz="1200" spc="-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de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page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trois</a:t>
            </a:r>
            <a:r>
              <a:rPr sz="1200" spc="-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icônes.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45"/>
              </a:spcBef>
            </a:pPr>
            <a:endParaRPr sz="1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latin typeface="Arial MT"/>
                <a:cs typeface="Arial MT"/>
              </a:rPr>
              <a:t>Texte</a:t>
            </a:r>
            <a:r>
              <a:rPr sz="1200" spc="-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de</a:t>
            </a:r>
            <a:r>
              <a:rPr sz="1200" spc="-10" dirty="0">
                <a:latin typeface="Arial MT"/>
                <a:cs typeface="Arial MT"/>
              </a:rPr>
              <a:t> bienvenue</a:t>
            </a:r>
            <a:endParaRPr sz="1200">
              <a:latin typeface="Arial MT"/>
              <a:cs typeface="Arial MT"/>
            </a:endParaRPr>
          </a:p>
          <a:p>
            <a:pPr marL="12700" marR="4838065">
              <a:lnSpc>
                <a:spcPct val="226700"/>
              </a:lnSpc>
              <a:spcBef>
                <a:spcPts val="10"/>
              </a:spcBef>
            </a:pPr>
            <a:r>
              <a:rPr sz="1200" dirty="0">
                <a:latin typeface="Arial MT"/>
                <a:cs typeface="Arial MT"/>
              </a:rPr>
              <a:t>Barre de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recherche </a:t>
            </a:r>
            <a:r>
              <a:rPr sz="1200" dirty="0">
                <a:latin typeface="Arial MT"/>
                <a:cs typeface="Arial MT"/>
              </a:rPr>
              <a:t>Catégories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d'articles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5"/>
              </a:spcBef>
            </a:pPr>
            <a:endParaRPr sz="1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200" dirty="0">
                <a:latin typeface="Arial MT"/>
                <a:cs typeface="Arial MT"/>
              </a:rPr>
              <a:t>4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exemplaires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des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meilleurs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articles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avec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spc="-20" dirty="0">
                <a:latin typeface="Arial MT"/>
                <a:cs typeface="Arial MT"/>
              </a:rPr>
              <a:t>prix.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45"/>
              </a:spcBef>
            </a:pPr>
            <a:endParaRPr sz="1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latin typeface="Arial MT"/>
                <a:cs typeface="Arial MT"/>
              </a:rPr>
              <a:t>3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icones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(home'</a:t>
            </a:r>
            <a:r>
              <a:rPr sz="1200" spc="-3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favoris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et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profil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utilisateur)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cliquable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en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pied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de</a:t>
            </a:r>
            <a:r>
              <a:rPr sz="1200" spc="-20" dirty="0">
                <a:latin typeface="Arial MT"/>
                <a:cs typeface="Arial MT"/>
              </a:rPr>
              <a:t> page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P</a:t>
            </a:r>
            <a:r>
              <a:rPr spc="-5" dirty="0"/>
              <a:t> </a:t>
            </a:r>
            <a:r>
              <a:rPr dirty="0"/>
              <a:t>a</a:t>
            </a:r>
            <a:r>
              <a:rPr spc="-5" dirty="0"/>
              <a:t> </a:t>
            </a:r>
            <a:r>
              <a:rPr dirty="0"/>
              <a:t>g</a:t>
            </a:r>
            <a:r>
              <a:rPr spc="-10" dirty="0"/>
              <a:t> </a:t>
            </a:r>
            <a:r>
              <a:rPr dirty="0"/>
              <a:t>e </a:t>
            </a:r>
            <a:fld id="{81D60167-4931-47E6-BA6A-407CBD079E47}" type="slidenum">
              <a:rPr dirty="0">
                <a:solidFill>
                  <a:srgbClr val="313D4F"/>
                </a:solidFill>
              </a:rPr>
              <a:t>5</a:t>
            </a:fld>
            <a:r>
              <a:rPr dirty="0">
                <a:solidFill>
                  <a:srgbClr val="313D4F"/>
                </a:solidFill>
              </a:rPr>
              <a:t> |</a:t>
            </a:r>
            <a:r>
              <a:rPr spc="-15" dirty="0">
                <a:solidFill>
                  <a:srgbClr val="313D4F"/>
                </a:solidFill>
              </a:rPr>
              <a:t> </a:t>
            </a:r>
            <a:r>
              <a:rPr spc="-25" dirty="0">
                <a:solidFill>
                  <a:srgbClr val="313D4F"/>
                </a:solidFill>
              </a:rPr>
              <a:t>14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36880" y="8140445"/>
            <a:ext cx="3856990" cy="1038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latin typeface="Arial MT"/>
                <a:cs typeface="Arial MT"/>
              </a:rPr>
              <a:t>-</a:t>
            </a:r>
            <a:r>
              <a:rPr sz="1200" dirty="0">
                <a:latin typeface="Arial MT"/>
                <a:cs typeface="Arial MT"/>
              </a:rPr>
              <a:t>Page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de</a:t>
            </a:r>
            <a:r>
              <a:rPr sz="1200" spc="-10" dirty="0">
                <a:latin typeface="Arial MT"/>
                <a:cs typeface="Arial MT"/>
              </a:rPr>
              <a:t> description</a:t>
            </a:r>
            <a:endParaRPr sz="1200">
              <a:latin typeface="Arial MT"/>
              <a:cs typeface="Arial MT"/>
            </a:endParaRPr>
          </a:p>
          <a:p>
            <a:pPr marL="12700" marR="5080">
              <a:lnSpc>
                <a:spcPct val="226700"/>
              </a:lnSpc>
              <a:spcBef>
                <a:spcPts val="10"/>
              </a:spcBef>
            </a:pPr>
            <a:r>
              <a:rPr sz="1200" dirty="0">
                <a:latin typeface="Arial MT"/>
                <a:cs typeface="Arial MT"/>
              </a:rPr>
              <a:t>Aperçu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de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l'article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et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quelques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exemplaires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en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image </a:t>
            </a:r>
            <a:r>
              <a:rPr sz="1200" dirty="0">
                <a:latin typeface="Arial MT"/>
                <a:cs typeface="Arial MT"/>
              </a:rPr>
              <a:t>Bouton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de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redirection</a:t>
            </a:r>
            <a:r>
              <a:rPr sz="1200" spc="-4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pour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la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réservation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(google</a:t>
            </a:r>
            <a:r>
              <a:rPr sz="1200" spc="1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Forms)</a:t>
            </a:r>
            <a:endParaRPr sz="1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6880" y="807465"/>
            <a:ext cx="6237605" cy="85229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" marR="8890" indent="-6350" algn="just">
              <a:lnSpc>
                <a:spcPct val="144200"/>
              </a:lnSpc>
              <a:spcBef>
                <a:spcPts val="100"/>
              </a:spcBef>
            </a:pPr>
            <a:r>
              <a:rPr sz="1200" dirty="0">
                <a:latin typeface="Arial MT"/>
                <a:cs typeface="Arial MT"/>
              </a:rPr>
              <a:t>Dans</a:t>
            </a:r>
            <a:r>
              <a:rPr sz="1200" spc="4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cette</a:t>
            </a:r>
            <a:r>
              <a:rPr sz="1200" spc="4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partie</a:t>
            </a:r>
            <a:r>
              <a:rPr sz="1200" spc="4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nous</a:t>
            </a:r>
            <a:r>
              <a:rPr sz="1200" spc="3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aurons</a:t>
            </a:r>
            <a:r>
              <a:rPr sz="1200" spc="4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l’aperçu</a:t>
            </a:r>
            <a:r>
              <a:rPr sz="1200" spc="4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des</a:t>
            </a:r>
            <a:r>
              <a:rPr sz="1200" spc="4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articles</a:t>
            </a:r>
            <a:r>
              <a:rPr sz="1200" spc="4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et</a:t>
            </a:r>
            <a:r>
              <a:rPr sz="1200" spc="4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quelques</a:t>
            </a:r>
            <a:r>
              <a:rPr sz="1200" spc="4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exemplaires</a:t>
            </a:r>
            <a:r>
              <a:rPr sz="1200" spc="4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en</a:t>
            </a:r>
            <a:r>
              <a:rPr sz="1200" spc="4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image</a:t>
            </a:r>
            <a:r>
              <a:rPr sz="1200" spc="35" dirty="0">
                <a:latin typeface="Arial MT"/>
                <a:cs typeface="Arial MT"/>
              </a:rPr>
              <a:t> </a:t>
            </a:r>
            <a:r>
              <a:rPr sz="1200" spc="-20" dirty="0">
                <a:latin typeface="Arial MT"/>
                <a:cs typeface="Arial MT"/>
              </a:rPr>
              <a:t>puis </a:t>
            </a:r>
            <a:r>
              <a:rPr sz="1200" dirty="0">
                <a:latin typeface="Arial MT"/>
                <a:cs typeface="Arial MT"/>
              </a:rPr>
              <a:t>un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bouton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de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redirection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pour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la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réservation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sous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forme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de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formulaire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à</a:t>
            </a:r>
            <a:r>
              <a:rPr sz="1200" spc="-10" dirty="0">
                <a:latin typeface="Arial MT"/>
                <a:cs typeface="Arial MT"/>
              </a:rPr>
              <a:t> remplir.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20"/>
              </a:spcBef>
            </a:pPr>
            <a:endParaRPr sz="1200">
              <a:latin typeface="Arial MT"/>
              <a:cs typeface="Arial MT"/>
            </a:endParaRPr>
          </a:p>
          <a:p>
            <a:pPr marL="1155700">
              <a:lnSpc>
                <a:spcPct val="100000"/>
              </a:lnSpc>
            </a:pPr>
            <a:r>
              <a:rPr sz="1200" b="1" dirty="0">
                <a:latin typeface="Arial"/>
                <a:cs typeface="Arial"/>
              </a:rPr>
              <a:t>D.</a:t>
            </a:r>
            <a:r>
              <a:rPr sz="1200" b="1" spc="245" dirty="0">
                <a:latin typeface="Arial"/>
                <a:cs typeface="Arial"/>
              </a:rPr>
              <a:t> </a:t>
            </a:r>
            <a:r>
              <a:rPr sz="1400" b="1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Fonctionnalités</a:t>
            </a:r>
            <a:r>
              <a:rPr sz="1400" b="1" u="sng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Principales</a:t>
            </a:r>
            <a:r>
              <a:rPr sz="1400" b="1" u="sng" spc="-6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200" b="1" u="sng" spc="-5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:</a:t>
            </a:r>
            <a:endParaRPr sz="1200">
              <a:latin typeface="Arial"/>
              <a:cs typeface="Arial"/>
            </a:endParaRPr>
          </a:p>
          <a:p>
            <a:pPr marL="18415" marR="6350" indent="295910">
              <a:lnSpc>
                <a:spcPct val="144200"/>
              </a:lnSpc>
              <a:spcBef>
                <a:spcPts val="1330"/>
              </a:spcBef>
              <a:buChar char="•"/>
              <a:tabLst>
                <a:tab pos="314325" algn="l"/>
              </a:tabLst>
            </a:pPr>
            <a:r>
              <a:rPr sz="1200" dirty="0">
                <a:latin typeface="Arial MT"/>
                <a:cs typeface="Arial MT"/>
              </a:rPr>
              <a:t>Possibilité</a:t>
            </a:r>
            <a:r>
              <a:rPr sz="1200" spc="4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de</a:t>
            </a:r>
            <a:r>
              <a:rPr sz="1200" spc="4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voir</a:t>
            </a:r>
            <a:r>
              <a:rPr sz="1200" spc="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les</a:t>
            </a:r>
            <a:r>
              <a:rPr sz="1200" spc="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meilleures</a:t>
            </a:r>
            <a:r>
              <a:rPr sz="1200" spc="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tenues</a:t>
            </a:r>
            <a:r>
              <a:rPr sz="1200" spc="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et</a:t>
            </a:r>
            <a:r>
              <a:rPr sz="1200" spc="4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de</a:t>
            </a:r>
            <a:r>
              <a:rPr sz="1200" spc="3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les</a:t>
            </a:r>
            <a:r>
              <a:rPr sz="1200" spc="3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ajouter</a:t>
            </a:r>
            <a:r>
              <a:rPr sz="1200" spc="3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à</a:t>
            </a:r>
            <a:r>
              <a:rPr sz="1200" spc="3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la</a:t>
            </a:r>
            <a:r>
              <a:rPr sz="1200" spc="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page</a:t>
            </a:r>
            <a:r>
              <a:rPr sz="1200" spc="3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des</a:t>
            </a:r>
            <a:r>
              <a:rPr sz="1200" spc="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favoris</a:t>
            </a:r>
            <a:r>
              <a:rPr sz="1200" spc="3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puis</a:t>
            </a:r>
            <a:r>
              <a:rPr sz="1200" spc="30" dirty="0">
                <a:latin typeface="Arial MT"/>
                <a:cs typeface="Arial MT"/>
              </a:rPr>
              <a:t> </a:t>
            </a:r>
            <a:r>
              <a:rPr sz="1200" spc="-25" dirty="0">
                <a:latin typeface="Arial MT"/>
                <a:cs typeface="Arial MT"/>
              </a:rPr>
              <a:t>un </a:t>
            </a:r>
            <a:r>
              <a:rPr sz="1200" dirty="0">
                <a:latin typeface="Arial MT"/>
                <a:cs typeface="Arial MT"/>
              </a:rPr>
              <a:t>aperçu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du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l’article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où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on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aura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le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prix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du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produit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d’autres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images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similaires.</a:t>
            </a:r>
            <a:endParaRPr sz="1200">
              <a:latin typeface="Arial MT"/>
              <a:cs typeface="Arial MT"/>
            </a:endParaRPr>
          </a:p>
          <a:p>
            <a:pPr marL="516890" lvl="1" indent="-281940">
              <a:lnSpc>
                <a:spcPct val="100000"/>
              </a:lnSpc>
              <a:spcBef>
                <a:spcPts val="625"/>
              </a:spcBef>
              <a:buChar char="•"/>
              <a:tabLst>
                <a:tab pos="516890" algn="l"/>
              </a:tabLst>
            </a:pPr>
            <a:r>
              <a:rPr sz="1200" dirty="0">
                <a:latin typeface="Arial MT"/>
                <a:cs typeface="Arial MT"/>
              </a:rPr>
              <a:t>Possibilité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de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se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connecter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où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d’effectuer</a:t>
            </a:r>
            <a:r>
              <a:rPr sz="1200" spc="-4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une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inscription.</a:t>
            </a:r>
            <a:endParaRPr sz="12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1145"/>
              </a:spcBef>
              <a:buFont typeface="Arial MT"/>
              <a:buChar char="•"/>
            </a:pPr>
            <a:endParaRPr sz="1200">
              <a:latin typeface="Arial MT"/>
              <a:cs typeface="Arial MT"/>
            </a:endParaRPr>
          </a:p>
          <a:p>
            <a:pPr marL="2266950">
              <a:lnSpc>
                <a:spcPct val="100000"/>
              </a:lnSpc>
              <a:tabLst>
                <a:tab pos="2652395" algn="l"/>
              </a:tabLst>
            </a:pPr>
            <a:r>
              <a:rPr sz="1200" b="1" spc="-25" dirty="0">
                <a:latin typeface="Times New Roman"/>
                <a:cs typeface="Times New Roman"/>
              </a:rPr>
              <a:t>II.</a:t>
            </a:r>
            <a:r>
              <a:rPr sz="1200" b="1" dirty="0">
                <a:latin typeface="Times New Roman"/>
                <a:cs typeface="Times New Roman"/>
              </a:rPr>
              <a:t>	</a:t>
            </a:r>
            <a:r>
              <a:rPr sz="1400" b="1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Développement</a:t>
            </a:r>
            <a:r>
              <a:rPr sz="1400" b="1" spc="-65" dirty="0">
                <a:latin typeface="Arial"/>
                <a:cs typeface="Arial"/>
              </a:rPr>
              <a:t> </a:t>
            </a:r>
            <a:r>
              <a:rPr sz="1400" b="1" spc="-50" dirty="0">
                <a:latin typeface="Arial"/>
                <a:cs typeface="Arial"/>
              </a:rPr>
              <a:t>: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40"/>
              </a:spcBef>
            </a:pPr>
            <a:endParaRPr sz="1400">
              <a:latin typeface="Arial"/>
              <a:cs typeface="Arial"/>
            </a:endParaRPr>
          </a:p>
          <a:p>
            <a:pPr marL="2077085" lvl="2" indent="-238125">
              <a:lnSpc>
                <a:spcPct val="100000"/>
              </a:lnSpc>
              <a:buAutoNum type="alphaUcPeriod"/>
              <a:tabLst>
                <a:tab pos="2077085" algn="l"/>
              </a:tabLst>
            </a:pPr>
            <a:r>
              <a:rPr sz="1200" b="1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Système</a:t>
            </a:r>
            <a:r>
              <a:rPr sz="1200" b="1" u="sng" spc="-6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200" b="1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d’exploitation</a:t>
            </a:r>
            <a:r>
              <a:rPr sz="1200" b="1" u="sng" spc="-4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200" b="1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choisie</a:t>
            </a:r>
            <a:r>
              <a:rPr sz="1200" b="1" spc="-45" dirty="0">
                <a:latin typeface="Arial"/>
                <a:cs typeface="Arial"/>
              </a:rPr>
              <a:t> </a:t>
            </a:r>
            <a:r>
              <a:rPr sz="1200" b="1" spc="-50" dirty="0">
                <a:latin typeface="Arial"/>
                <a:cs typeface="Arial"/>
              </a:rPr>
              <a:t>:</a:t>
            </a:r>
            <a:endParaRPr sz="1200">
              <a:latin typeface="Arial"/>
              <a:cs typeface="Arial"/>
            </a:endParaRPr>
          </a:p>
          <a:p>
            <a:pPr marL="18415" marR="5080" indent="-6350" algn="just">
              <a:lnSpc>
                <a:spcPct val="143700"/>
              </a:lnSpc>
              <a:spcBef>
                <a:spcPts val="295"/>
              </a:spcBef>
            </a:pPr>
            <a:r>
              <a:rPr sz="1200" spc="-10" dirty="0">
                <a:latin typeface="Arial MT"/>
                <a:cs typeface="Arial MT"/>
              </a:rPr>
              <a:t>L’application</a:t>
            </a:r>
            <a:r>
              <a:rPr sz="1200" spc="-5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est</a:t>
            </a:r>
            <a:r>
              <a:rPr sz="1200" spc="-4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développée</a:t>
            </a:r>
            <a:r>
              <a:rPr sz="1200" spc="-4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sous</a:t>
            </a:r>
            <a:r>
              <a:rPr sz="1200" spc="-5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ionic</a:t>
            </a:r>
            <a:r>
              <a:rPr sz="1200" spc="-5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et</a:t>
            </a:r>
            <a:r>
              <a:rPr sz="1200" spc="-3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AngularJS.</a:t>
            </a:r>
            <a:r>
              <a:rPr sz="1200" spc="-4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Ionic</a:t>
            </a:r>
            <a:r>
              <a:rPr sz="1200" spc="-5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est</a:t>
            </a:r>
            <a:r>
              <a:rPr sz="1200" spc="-6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un</a:t>
            </a:r>
            <a:r>
              <a:rPr sz="1200" spc="-50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framework</a:t>
            </a:r>
            <a:r>
              <a:rPr sz="1200" spc="-5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libre</a:t>
            </a:r>
            <a:r>
              <a:rPr sz="1200" spc="-50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d'utilisation </a:t>
            </a:r>
            <a:r>
              <a:rPr sz="1200" dirty="0">
                <a:latin typeface="Arial MT"/>
                <a:cs typeface="Arial MT"/>
              </a:rPr>
              <a:t>qui permet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de</a:t>
            </a:r>
            <a:r>
              <a:rPr sz="1200" spc="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créer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des</a:t>
            </a:r>
            <a:r>
              <a:rPr sz="1200" spc="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applications</a:t>
            </a:r>
            <a:r>
              <a:rPr sz="1200" spc="-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mobiles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pour</a:t>
            </a:r>
            <a:r>
              <a:rPr sz="1200" spc="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iOS,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Android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et Windows</a:t>
            </a:r>
            <a:r>
              <a:rPr sz="1200" spc="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Phone,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à</a:t>
            </a:r>
            <a:r>
              <a:rPr sz="1200" spc="1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partir </a:t>
            </a:r>
            <a:r>
              <a:rPr sz="1200" dirty="0">
                <a:latin typeface="Arial MT"/>
                <a:cs typeface="Arial MT"/>
              </a:rPr>
              <a:t>d'une</a:t>
            </a:r>
            <a:r>
              <a:rPr sz="1200" spc="14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base</a:t>
            </a:r>
            <a:r>
              <a:rPr sz="1200" spc="15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de</a:t>
            </a:r>
            <a:r>
              <a:rPr sz="1200" spc="15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code</a:t>
            </a:r>
            <a:r>
              <a:rPr sz="1200" spc="16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unique.</a:t>
            </a:r>
            <a:r>
              <a:rPr sz="1200" spc="180" dirty="0"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3333"/>
                </a:solidFill>
                <a:latin typeface="Arial MT"/>
                <a:cs typeface="Arial MT"/>
              </a:rPr>
              <a:t>En</a:t>
            </a:r>
            <a:r>
              <a:rPr sz="1200" spc="145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3333"/>
                </a:solidFill>
                <a:latin typeface="Arial MT"/>
                <a:cs typeface="Arial MT"/>
              </a:rPr>
              <a:t>d'autres</a:t>
            </a:r>
            <a:r>
              <a:rPr sz="1200" spc="155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3333"/>
                </a:solidFill>
                <a:latin typeface="Arial MT"/>
                <a:cs typeface="Arial MT"/>
              </a:rPr>
              <a:t>termes,</a:t>
            </a:r>
            <a:r>
              <a:rPr sz="1200" spc="16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3333"/>
                </a:solidFill>
                <a:latin typeface="Arial MT"/>
                <a:cs typeface="Arial MT"/>
              </a:rPr>
              <a:t>il</a:t>
            </a:r>
            <a:r>
              <a:rPr sz="1200" spc="145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3333"/>
                </a:solidFill>
                <a:latin typeface="Arial MT"/>
                <a:cs typeface="Arial MT"/>
              </a:rPr>
              <a:t>est</a:t>
            </a:r>
            <a:r>
              <a:rPr sz="1200" spc="155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3333"/>
                </a:solidFill>
                <a:latin typeface="Arial MT"/>
                <a:cs typeface="Arial MT"/>
              </a:rPr>
              <a:t>un</a:t>
            </a:r>
            <a:r>
              <a:rPr sz="1200" spc="16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3333"/>
                </a:solidFill>
                <a:latin typeface="Arial MT"/>
                <a:cs typeface="Arial MT"/>
              </a:rPr>
              <a:t>outil</a:t>
            </a:r>
            <a:r>
              <a:rPr sz="1200" spc="15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3333"/>
                </a:solidFill>
                <a:latin typeface="Arial MT"/>
                <a:cs typeface="Arial MT"/>
              </a:rPr>
              <a:t>de</a:t>
            </a:r>
            <a:r>
              <a:rPr sz="1200" spc="145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3333"/>
                </a:solidFill>
                <a:latin typeface="Arial MT"/>
                <a:cs typeface="Arial MT"/>
              </a:rPr>
              <a:t>développement</a:t>
            </a:r>
            <a:r>
              <a:rPr sz="1200" spc="15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333333"/>
                </a:solidFill>
                <a:latin typeface="Arial MT"/>
                <a:cs typeface="Arial MT"/>
              </a:rPr>
              <a:t>mobile </a:t>
            </a:r>
            <a:r>
              <a:rPr sz="1200" dirty="0">
                <a:solidFill>
                  <a:srgbClr val="333333"/>
                </a:solidFill>
                <a:latin typeface="Arial MT"/>
                <a:cs typeface="Arial MT"/>
              </a:rPr>
              <a:t>multiplateforme</a:t>
            </a:r>
            <a:r>
              <a:rPr sz="1200" spc="-15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3333"/>
                </a:solidFill>
                <a:latin typeface="Arial MT"/>
                <a:cs typeface="Arial MT"/>
              </a:rPr>
              <a:t>et</a:t>
            </a:r>
            <a:r>
              <a:rPr sz="1200" spc="-2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3333"/>
                </a:solidFill>
                <a:latin typeface="Arial MT"/>
                <a:cs typeface="Arial MT"/>
              </a:rPr>
              <a:t>aujourd'hui</a:t>
            </a:r>
            <a:r>
              <a:rPr sz="1200" spc="-1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3333"/>
                </a:solidFill>
                <a:latin typeface="Arial MT"/>
                <a:cs typeface="Arial MT"/>
              </a:rPr>
              <a:t>le</a:t>
            </a:r>
            <a:r>
              <a:rPr sz="1200" spc="-15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3333"/>
                </a:solidFill>
                <a:latin typeface="Arial MT"/>
                <a:cs typeface="Arial MT"/>
              </a:rPr>
              <a:t>meilleur</a:t>
            </a:r>
            <a:r>
              <a:rPr sz="1200" spc="-15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3333"/>
                </a:solidFill>
                <a:latin typeface="Arial MT"/>
                <a:cs typeface="Arial MT"/>
              </a:rPr>
              <a:t>framework</a:t>
            </a:r>
            <a:r>
              <a:rPr sz="1200" spc="-1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3333"/>
                </a:solidFill>
                <a:latin typeface="Arial MT"/>
                <a:cs typeface="Arial MT"/>
              </a:rPr>
              <a:t>open-source</a:t>
            </a:r>
            <a:r>
              <a:rPr sz="1200" spc="-15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3333"/>
                </a:solidFill>
                <a:latin typeface="Arial MT"/>
                <a:cs typeface="Arial MT"/>
              </a:rPr>
              <a:t>au</a:t>
            </a:r>
            <a:r>
              <a:rPr sz="1200" spc="-3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3333"/>
                </a:solidFill>
                <a:latin typeface="Arial MT"/>
                <a:cs typeface="Arial MT"/>
              </a:rPr>
              <a:t>monde</a:t>
            </a:r>
            <a:r>
              <a:rPr sz="1200" spc="-15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3333"/>
                </a:solidFill>
                <a:latin typeface="Arial MT"/>
                <a:cs typeface="Arial MT"/>
              </a:rPr>
              <a:t>pour</a:t>
            </a:r>
            <a:r>
              <a:rPr sz="1200" spc="-15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3333"/>
                </a:solidFill>
                <a:latin typeface="Arial MT"/>
                <a:cs typeface="Arial MT"/>
              </a:rPr>
              <a:t>la</a:t>
            </a:r>
            <a:r>
              <a:rPr sz="1200" spc="-5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333333"/>
                </a:solidFill>
                <a:latin typeface="Arial MT"/>
                <a:cs typeface="Arial MT"/>
              </a:rPr>
              <a:t>création </a:t>
            </a:r>
            <a:r>
              <a:rPr sz="1200" dirty="0">
                <a:solidFill>
                  <a:srgbClr val="333333"/>
                </a:solidFill>
                <a:latin typeface="Arial MT"/>
                <a:cs typeface="Arial MT"/>
              </a:rPr>
              <a:t>d'applications</a:t>
            </a:r>
            <a:r>
              <a:rPr sz="1200" spc="-4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3333"/>
                </a:solidFill>
                <a:latin typeface="Arial MT"/>
                <a:cs typeface="Arial MT"/>
              </a:rPr>
              <a:t>mobiles</a:t>
            </a:r>
            <a:r>
              <a:rPr sz="1200" spc="-4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3333"/>
                </a:solidFill>
                <a:latin typeface="Arial MT"/>
                <a:cs typeface="Arial MT"/>
              </a:rPr>
              <a:t>(hybrides)</a:t>
            </a:r>
            <a:r>
              <a:rPr sz="1200" spc="-3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333333"/>
                </a:solidFill>
                <a:latin typeface="Arial MT"/>
                <a:cs typeface="Arial MT"/>
              </a:rPr>
              <a:t>multiplateformes.</a:t>
            </a:r>
            <a:endParaRPr sz="1200">
              <a:latin typeface="Arial MT"/>
              <a:cs typeface="Arial MT"/>
            </a:endParaRPr>
          </a:p>
          <a:p>
            <a:pPr marL="18415" marR="5080" indent="-6350" algn="just">
              <a:lnSpc>
                <a:spcPct val="143700"/>
              </a:lnSpc>
              <a:spcBef>
                <a:spcPts val="5"/>
              </a:spcBef>
            </a:pPr>
            <a:r>
              <a:rPr sz="1200" dirty="0">
                <a:solidFill>
                  <a:srgbClr val="333333"/>
                </a:solidFill>
                <a:latin typeface="Arial MT"/>
                <a:cs typeface="Arial MT"/>
              </a:rPr>
              <a:t>Ionic</a:t>
            </a:r>
            <a:r>
              <a:rPr sz="1200" spc="204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3333"/>
                </a:solidFill>
                <a:latin typeface="Arial MT"/>
                <a:cs typeface="Arial MT"/>
              </a:rPr>
              <a:t>permet</a:t>
            </a:r>
            <a:r>
              <a:rPr sz="1200" spc="215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3333"/>
                </a:solidFill>
                <a:latin typeface="Arial MT"/>
                <a:cs typeface="Arial MT"/>
              </a:rPr>
              <a:t>de</a:t>
            </a:r>
            <a:r>
              <a:rPr sz="1200" spc="21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3333"/>
                </a:solidFill>
                <a:latin typeface="Arial MT"/>
                <a:cs typeface="Arial MT"/>
              </a:rPr>
              <a:t>développer</a:t>
            </a:r>
            <a:r>
              <a:rPr sz="1200" spc="204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3333"/>
                </a:solidFill>
                <a:latin typeface="Arial MT"/>
                <a:cs typeface="Arial MT"/>
              </a:rPr>
              <a:t>des</a:t>
            </a:r>
            <a:r>
              <a:rPr sz="1200" spc="20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3333"/>
                </a:solidFill>
                <a:latin typeface="Arial MT"/>
                <a:cs typeface="Arial MT"/>
              </a:rPr>
              <a:t>applications</a:t>
            </a:r>
            <a:r>
              <a:rPr sz="1200" spc="204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3333"/>
                </a:solidFill>
                <a:latin typeface="Arial MT"/>
                <a:cs typeface="Arial MT"/>
              </a:rPr>
              <a:t>mobiles</a:t>
            </a:r>
            <a:r>
              <a:rPr sz="1200" spc="21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3333"/>
                </a:solidFill>
                <a:latin typeface="Arial MT"/>
                <a:cs typeface="Arial MT"/>
              </a:rPr>
              <a:t>en</a:t>
            </a:r>
            <a:r>
              <a:rPr sz="1200" spc="204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3333"/>
                </a:solidFill>
                <a:latin typeface="Arial MT"/>
                <a:cs typeface="Arial MT"/>
              </a:rPr>
              <a:t>utilisant</a:t>
            </a:r>
            <a:r>
              <a:rPr sz="1200" spc="20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3333"/>
                </a:solidFill>
                <a:latin typeface="Arial MT"/>
                <a:cs typeface="Arial MT"/>
              </a:rPr>
              <a:t>les</a:t>
            </a:r>
            <a:r>
              <a:rPr sz="1200" spc="21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3333"/>
                </a:solidFill>
                <a:latin typeface="Arial MT"/>
                <a:cs typeface="Arial MT"/>
              </a:rPr>
              <a:t>technologies</a:t>
            </a:r>
            <a:r>
              <a:rPr sz="1200" spc="21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3333"/>
                </a:solidFill>
                <a:latin typeface="Arial MT"/>
                <a:cs typeface="Arial MT"/>
              </a:rPr>
              <a:t>et</a:t>
            </a:r>
            <a:r>
              <a:rPr sz="1200" spc="204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spc="-25" dirty="0">
                <a:solidFill>
                  <a:srgbClr val="333333"/>
                </a:solidFill>
                <a:latin typeface="Arial MT"/>
                <a:cs typeface="Arial MT"/>
              </a:rPr>
              <a:t>les </a:t>
            </a:r>
            <a:r>
              <a:rPr sz="1200" dirty="0">
                <a:solidFill>
                  <a:srgbClr val="333333"/>
                </a:solidFill>
                <a:latin typeface="Arial MT"/>
                <a:cs typeface="Arial MT"/>
              </a:rPr>
              <a:t>langages du</a:t>
            </a:r>
            <a:r>
              <a:rPr sz="1200" spc="1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3333"/>
                </a:solidFill>
                <a:latin typeface="Arial MT"/>
                <a:cs typeface="Arial MT"/>
              </a:rPr>
              <a:t>web</a:t>
            </a:r>
            <a:r>
              <a:rPr sz="1200" spc="1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3333"/>
                </a:solidFill>
                <a:latin typeface="Arial MT"/>
                <a:cs typeface="Arial MT"/>
              </a:rPr>
              <a:t>comme</a:t>
            </a:r>
            <a:r>
              <a:rPr sz="1200" spc="1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3333"/>
                </a:solidFill>
                <a:latin typeface="Arial MT"/>
                <a:cs typeface="Arial MT"/>
              </a:rPr>
              <a:t>HTML,</a:t>
            </a:r>
            <a:r>
              <a:rPr sz="1200" spc="15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3333"/>
                </a:solidFill>
                <a:latin typeface="Arial MT"/>
                <a:cs typeface="Arial MT"/>
              </a:rPr>
              <a:t>CSS,</a:t>
            </a:r>
            <a:r>
              <a:rPr sz="1200" spc="1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3333"/>
                </a:solidFill>
                <a:latin typeface="Arial MT"/>
                <a:cs typeface="Arial MT"/>
              </a:rPr>
              <a:t>JavaScript,</a:t>
            </a:r>
            <a:r>
              <a:rPr sz="1200" spc="2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3333"/>
                </a:solidFill>
                <a:latin typeface="Arial MT"/>
                <a:cs typeface="Arial MT"/>
              </a:rPr>
              <a:t>Angular</a:t>
            </a:r>
            <a:r>
              <a:rPr sz="1200" spc="1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3333"/>
                </a:solidFill>
                <a:latin typeface="Arial MT"/>
                <a:cs typeface="Arial MT"/>
              </a:rPr>
              <a:t>et</a:t>
            </a:r>
            <a:r>
              <a:rPr sz="1200" spc="4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3333"/>
                </a:solidFill>
                <a:latin typeface="Arial MT"/>
                <a:cs typeface="Arial MT"/>
              </a:rPr>
              <a:t>Type</a:t>
            </a:r>
            <a:r>
              <a:rPr sz="1200" spc="2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3333"/>
                </a:solidFill>
                <a:latin typeface="Arial MT"/>
                <a:cs typeface="Arial MT"/>
              </a:rPr>
              <a:t>Script.</a:t>
            </a:r>
            <a:r>
              <a:rPr sz="1200" spc="325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3333"/>
                </a:solidFill>
                <a:latin typeface="Arial MT"/>
                <a:cs typeface="Arial MT"/>
              </a:rPr>
              <a:t>Ionic</a:t>
            </a:r>
            <a:r>
              <a:rPr sz="1200" spc="15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3333"/>
                </a:solidFill>
                <a:latin typeface="Arial MT"/>
                <a:cs typeface="Arial MT"/>
              </a:rPr>
              <a:t>fournit</a:t>
            </a:r>
            <a:r>
              <a:rPr sz="1200" spc="-1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spc="-25" dirty="0">
                <a:solidFill>
                  <a:srgbClr val="333333"/>
                </a:solidFill>
                <a:latin typeface="Arial MT"/>
                <a:cs typeface="Arial MT"/>
              </a:rPr>
              <a:t>une </a:t>
            </a:r>
            <a:r>
              <a:rPr sz="1200" dirty="0">
                <a:solidFill>
                  <a:srgbClr val="333333"/>
                </a:solidFill>
                <a:latin typeface="Arial MT"/>
                <a:cs typeface="Arial MT"/>
              </a:rPr>
              <a:t>collection</a:t>
            </a:r>
            <a:r>
              <a:rPr sz="1200" spc="5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3333"/>
                </a:solidFill>
                <a:latin typeface="Arial MT"/>
                <a:cs typeface="Arial MT"/>
              </a:rPr>
              <a:t>de</a:t>
            </a:r>
            <a:r>
              <a:rPr sz="1200" spc="5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3333"/>
                </a:solidFill>
                <a:latin typeface="Arial MT"/>
                <a:cs typeface="Arial MT"/>
              </a:rPr>
              <a:t>composants</a:t>
            </a:r>
            <a:r>
              <a:rPr sz="1200" spc="15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3333"/>
                </a:solidFill>
                <a:latin typeface="Arial MT"/>
                <a:cs typeface="Arial MT"/>
              </a:rPr>
              <a:t>qui</a:t>
            </a:r>
            <a:r>
              <a:rPr sz="1200" spc="5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3333"/>
                </a:solidFill>
                <a:latin typeface="Arial MT"/>
                <a:cs typeface="Arial MT"/>
              </a:rPr>
              <a:t>imitent</a:t>
            </a:r>
            <a:r>
              <a:rPr sz="1200" spc="5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3333"/>
                </a:solidFill>
                <a:latin typeface="Arial MT"/>
                <a:cs typeface="Arial MT"/>
              </a:rPr>
              <a:t>l'aspect,</a:t>
            </a:r>
            <a:r>
              <a:rPr sz="1200" spc="5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3333"/>
                </a:solidFill>
                <a:latin typeface="Arial MT"/>
                <a:cs typeface="Arial MT"/>
              </a:rPr>
              <a:t>la</a:t>
            </a:r>
            <a:r>
              <a:rPr sz="1200" spc="15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3333"/>
                </a:solidFill>
                <a:latin typeface="Arial MT"/>
                <a:cs typeface="Arial MT"/>
              </a:rPr>
              <a:t>convivialité</a:t>
            </a:r>
            <a:r>
              <a:rPr sz="1200" spc="5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3333"/>
                </a:solidFill>
                <a:latin typeface="Arial MT"/>
                <a:cs typeface="Arial MT"/>
              </a:rPr>
              <a:t>et</a:t>
            </a:r>
            <a:r>
              <a:rPr sz="1200" spc="15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3333"/>
                </a:solidFill>
                <a:latin typeface="Arial MT"/>
                <a:cs typeface="Arial MT"/>
              </a:rPr>
              <a:t>les</a:t>
            </a:r>
            <a:r>
              <a:rPr sz="1200" spc="15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3333"/>
                </a:solidFill>
                <a:latin typeface="Arial MT"/>
                <a:cs typeface="Arial MT"/>
              </a:rPr>
              <a:t>fonctionnalités</a:t>
            </a:r>
            <a:r>
              <a:rPr sz="1200" spc="5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3333"/>
                </a:solidFill>
                <a:latin typeface="Arial MT"/>
                <a:cs typeface="Arial MT"/>
              </a:rPr>
              <a:t>natives</a:t>
            </a:r>
            <a:r>
              <a:rPr sz="1200" spc="1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spc="-25" dirty="0">
                <a:solidFill>
                  <a:srgbClr val="333333"/>
                </a:solidFill>
                <a:latin typeface="Arial MT"/>
                <a:cs typeface="Arial MT"/>
              </a:rPr>
              <a:t>de </a:t>
            </a:r>
            <a:r>
              <a:rPr sz="1200" dirty="0">
                <a:solidFill>
                  <a:srgbClr val="333333"/>
                </a:solidFill>
                <a:latin typeface="Arial MT"/>
                <a:cs typeface="Arial MT"/>
              </a:rPr>
              <a:t>chaque</a:t>
            </a:r>
            <a:r>
              <a:rPr sz="1200" spc="14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3333"/>
                </a:solidFill>
                <a:latin typeface="Arial MT"/>
                <a:cs typeface="Arial MT"/>
              </a:rPr>
              <a:t>plateforme</a:t>
            </a:r>
            <a:r>
              <a:rPr sz="1200" spc="135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3333"/>
                </a:solidFill>
                <a:latin typeface="Arial MT"/>
                <a:cs typeface="Arial MT"/>
              </a:rPr>
              <a:t>mobile.</a:t>
            </a:r>
            <a:r>
              <a:rPr sz="1200" spc="14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3333"/>
                </a:solidFill>
                <a:latin typeface="Arial MT"/>
                <a:cs typeface="Arial MT"/>
              </a:rPr>
              <a:t>Ces</a:t>
            </a:r>
            <a:r>
              <a:rPr sz="1200" spc="145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3333"/>
                </a:solidFill>
                <a:latin typeface="Arial MT"/>
                <a:cs typeface="Arial MT"/>
              </a:rPr>
              <a:t>composants</a:t>
            </a:r>
            <a:r>
              <a:rPr sz="1200" spc="13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3333"/>
                </a:solidFill>
                <a:latin typeface="Arial MT"/>
                <a:cs typeface="Arial MT"/>
              </a:rPr>
              <a:t>comprennent</a:t>
            </a:r>
            <a:r>
              <a:rPr sz="1200" spc="13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3333"/>
                </a:solidFill>
                <a:latin typeface="Arial MT"/>
                <a:cs typeface="Arial MT"/>
              </a:rPr>
              <a:t>par</a:t>
            </a:r>
            <a:r>
              <a:rPr sz="1200" spc="14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3333"/>
                </a:solidFill>
                <a:latin typeface="Arial MT"/>
                <a:cs typeface="Arial MT"/>
              </a:rPr>
              <a:t>exemple</a:t>
            </a:r>
            <a:r>
              <a:rPr sz="1200" spc="13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3333"/>
                </a:solidFill>
                <a:latin typeface="Arial MT"/>
                <a:cs typeface="Arial MT"/>
              </a:rPr>
              <a:t>des</a:t>
            </a:r>
            <a:r>
              <a:rPr sz="1200" spc="13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3333"/>
                </a:solidFill>
                <a:latin typeface="Arial MT"/>
                <a:cs typeface="Arial MT"/>
              </a:rPr>
              <a:t>boutons,</a:t>
            </a:r>
            <a:r>
              <a:rPr sz="1200" spc="14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spc="-25" dirty="0">
                <a:solidFill>
                  <a:srgbClr val="333333"/>
                </a:solidFill>
                <a:latin typeface="Arial MT"/>
                <a:cs typeface="Arial MT"/>
              </a:rPr>
              <a:t>des </a:t>
            </a:r>
            <a:r>
              <a:rPr sz="1200" dirty="0">
                <a:solidFill>
                  <a:srgbClr val="333333"/>
                </a:solidFill>
                <a:latin typeface="Arial MT"/>
                <a:cs typeface="Arial MT"/>
              </a:rPr>
              <a:t>onglets,</a:t>
            </a:r>
            <a:r>
              <a:rPr sz="1200" spc="-3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3333"/>
                </a:solidFill>
                <a:latin typeface="Arial MT"/>
                <a:cs typeface="Arial MT"/>
              </a:rPr>
              <a:t>des</a:t>
            </a:r>
            <a:r>
              <a:rPr sz="1200" spc="-45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3333"/>
                </a:solidFill>
                <a:latin typeface="Arial MT"/>
                <a:cs typeface="Arial MT"/>
              </a:rPr>
              <a:t>menus,</a:t>
            </a:r>
            <a:r>
              <a:rPr sz="1200" spc="-25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3333"/>
                </a:solidFill>
                <a:latin typeface="Arial MT"/>
                <a:cs typeface="Arial MT"/>
              </a:rPr>
              <a:t>des</a:t>
            </a:r>
            <a:r>
              <a:rPr sz="1200" spc="-3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3333"/>
                </a:solidFill>
                <a:latin typeface="Arial MT"/>
                <a:cs typeface="Arial MT"/>
              </a:rPr>
              <a:t>listes,</a:t>
            </a:r>
            <a:r>
              <a:rPr sz="1200" spc="-25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3333"/>
                </a:solidFill>
                <a:latin typeface="Arial MT"/>
                <a:cs typeface="Arial MT"/>
              </a:rPr>
              <a:t>des</a:t>
            </a:r>
            <a:r>
              <a:rPr sz="1200" spc="-3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3333"/>
                </a:solidFill>
                <a:latin typeface="Arial MT"/>
                <a:cs typeface="Arial MT"/>
              </a:rPr>
              <a:t>cartes,</a:t>
            </a:r>
            <a:r>
              <a:rPr sz="1200" spc="-3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3333"/>
                </a:solidFill>
                <a:latin typeface="Arial MT"/>
                <a:cs typeface="Arial MT"/>
              </a:rPr>
              <a:t>des</a:t>
            </a:r>
            <a:r>
              <a:rPr sz="1200" spc="-25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3333"/>
                </a:solidFill>
                <a:latin typeface="Arial MT"/>
                <a:cs typeface="Arial MT"/>
              </a:rPr>
              <a:t>modaux,</a:t>
            </a:r>
            <a:r>
              <a:rPr sz="1200" spc="-4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3333"/>
                </a:solidFill>
                <a:latin typeface="Arial MT"/>
                <a:cs typeface="Arial MT"/>
              </a:rPr>
              <a:t>etc.</a:t>
            </a:r>
            <a:r>
              <a:rPr sz="1200" spc="-3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3333"/>
                </a:solidFill>
                <a:latin typeface="Arial MT"/>
                <a:cs typeface="Arial MT"/>
              </a:rPr>
              <a:t>En</a:t>
            </a:r>
            <a:r>
              <a:rPr sz="1200" spc="-25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3333"/>
                </a:solidFill>
                <a:latin typeface="Arial MT"/>
                <a:cs typeface="Arial MT"/>
              </a:rPr>
              <a:t>plus</a:t>
            </a:r>
            <a:r>
              <a:rPr sz="1200" spc="-3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3333"/>
                </a:solidFill>
                <a:latin typeface="Arial MT"/>
                <a:cs typeface="Arial MT"/>
              </a:rPr>
              <a:t>de</a:t>
            </a:r>
            <a:r>
              <a:rPr sz="1200" spc="-25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3333"/>
                </a:solidFill>
                <a:latin typeface="Arial MT"/>
                <a:cs typeface="Arial MT"/>
              </a:rPr>
              <a:t>ces</a:t>
            </a:r>
            <a:r>
              <a:rPr sz="1200" spc="-45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3333"/>
                </a:solidFill>
                <a:latin typeface="Arial MT"/>
                <a:cs typeface="Arial MT"/>
              </a:rPr>
              <a:t>composants</a:t>
            </a:r>
            <a:r>
              <a:rPr sz="1200" spc="-35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spc="-25" dirty="0">
                <a:solidFill>
                  <a:srgbClr val="333333"/>
                </a:solidFill>
                <a:latin typeface="Arial MT"/>
                <a:cs typeface="Arial MT"/>
              </a:rPr>
              <a:t>qui </a:t>
            </a:r>
            <a:r>
              <a:rPr sz="1200" dirty="0">
                <a:solidFill>
                  <a:srgbClr val="333333"/>
                </a:solidFill>
                <a:latin typeface="Arial MT"/>
                <a:cs typeface="Arial MT"/>
              </a:rPr>
              <a:t>donnent</a:t>
            </a:r>
            <a:r>
              <a:rPr sz="1200" spc="125" dirty="0">
                <a:solidFill>
                  <a:srgbClr val="333333"/>
                </a:solidFill>
                <a:latin typeface="Arial MT"/>
                <a:cs typeface="Arial MT"/>
              </a:rPr>
              <a:t>  </a:t>
            </a:r>
            <a:r>
              <a:rPr sz="1200" dirty="0">
                <a:solidFill>
                  <a:srgbClr val="333333"/>
                </a:solidFill>
                <a:latin typeface="Arial MT"/>
                <a:cs typeface="Arial MT"/>
              </a:rPr>
              <a:t>le</a:t>
            </a:r>
            <a:r>
              <a:rPr sz="1200" spc="130" dirty="0">
                <a:solidFill>
                  <a:srgbClr val="333333"/>
                </a:solidFill>
                <a:latin typeface="Arial MT"/>
                <a:cs typeface="Arial MT"/>
              </a:rPr>
              <a:t>  </a:t>
            </a:r>
            <a:r>
              <a:rPr sz="1200" dirty="0">
                <a:solidFill>
                  <a:srgbClr val="333333"/>
                </a:solidFill>
                <a:latin typeface="Arial MT"/>
                <a:cs typeface="Arial MT"/>
              </a:rPr>
              <a:t>style</a:t>
            </a:r>
            <a:r>
              <a:rPr sz="1200" spc="130" dirty="0">
                <a:solidFill>
                  <a:srgbClr val="333333"/>
                </a:solidFill>
                <a:latin typeface="Arial MT"/>
                <a:cs typeface="Arial MT"/>
              </a:rPr>
              <a:t>  </a:t>
            </a:r>
            <a:r>
              <a:rPr sz="1200" dirty="0">
                <a:solidFill>
                  <a:srgbClr val="333333"/>
                </a:solidFill>
                <a:latin typeface="Arial MT"/>
                <a:cs typeface="Arial MT"/>
              </a:rPr>
              <a:t>et</a:t>
            </a:r>
            <a:r>
              <a:rPr sz="1200" spc="130" dirty="0">
                <a:solidFill>
                  <a:srgbClr val="333333"/>
                </a:solidFill>
                <a:latin typeface="Arial MT"/>
                <a:cs typeface="Arial MT"/>
              </a:rPr>
              <a:t>  </a:t>
            </a:r>
            <a:r>
              <a:rPr sz="1200" dirty="0">
                <a:solidFill>
                  <a:srgbClr val="333333"/>
                </a:solidFill>
                <a:latin typeface="Arial MT"/>
                <a:cs typeface="Arial MT"/>
              </a:rPr>
              <a:t>l'aspect</a:t>
            </a:r>
            <a:r>
              <a:rPr sz="1200" spc="130" dirty="0">
                <a:solidFill>
                  <a:srgbClr val="333333"/>
                </a:solidFill>
                <a:latin typeface="Arial MT"/>
                <a:cs typeface="Arial MT"/>
              </a:rPr>
              <a:t>  </a:t>
            </a:r>
            <a:r>
              <a:rPr sz="1200" dirty="0">
                <a:solidFill>
                  <a:srgbClr val="333333"/>
                </a:solidFill>
                <a:latin typeface="Arial MT"/>
                <a:cs typeface="Arial MT"/>
              </a:rPr>
              <a:t>des</a:t>
            </a:r>
            <a:r>
              <a:rPr sz="1200" spc="125" dirty="0">
                <a:solidFill>
                  <a:srgbClr val="333333"/>
                </a:solidFill>
                <a:latin typeface="Arial MT"/>
                <a:cs typeface="Arial MT"/>
              </a:rPr>
              <a:t>  </a:t>
            </a:r>
            <a:r>
              <a:rPr sz="1200" dirty="0">
                <a:solidFill>
                  <a:srgbClr val="333333"/>
                </a:solidFill>
                <a:latin typeface="Arial MT"/>
                <a:cs typeface="Arial MT"/>
              </a:rPr>
              <a:t>applications</a:t>
            </a:r>
            <a:r>
              <a:rPr sz="1200" spc="125" dirty="0">
                <a:solidFill>
                  <a:srgbClr val="333333"/>
                </a:solidFill>
                <a:latin typeface="Arial MT"/>
                <a:cs typeface="Arial MT"/>
              </a:rPr>
              <a:t>  </a:t>
            </a:r>
            <a:r>
              <a:rPr sz="1200" dirty="0">
                <a:solidFill>
                  <a:srgbClr val="333333"/>
                </a:solidFill>
                <a:latin typeface="Arial MT"/>
                <a:cs typeface="Arial MT"/>
              </a:rPr>
              <a:t>mobiles,</a:t>
            </a:r>
            <a:r>
              <a:rPr sz="1200" spc="130" dirty="0">
                <a:solidFill>
                  <a:srgbClr val="333333"/>
                </a:solidFill>
                <a:latin typeface="Arial MT"/>
                <a:cs typeface="Arial MT"/>
              </a:rPr>
              <a:t>  </a:t>
            </a:r>
            <a:r>
              <a:rPr sz="1200" dirty="0">
                <a:solidFill>
                  <a:srgbClr val="333333"/>
                </a:solidFill>
                <a:latin typeface="Arial MT"/>
                <a:cs typeface="Arial MT"/>
              </a:rPr>
              <a:t>Ionic</a:t>
            </a:r>
            <a:r>
              <a:rPr sz="1200" spc="125" dirty="0">
                <a:solidFill>
                  <a:srgbClr val="333333"/>
                </a:solidFill>
                <a:latin typeface="Arial MT"/>
                <a:cs typeface="Arial MT"/>
              </a:rPr>
              <a:t>  </a:t>
            </a:r>
            <a:r>
              <a:rPr sz="1200" dirty="0">
                <a:solidFill>
                  <a:srgbClr val="333333"/>
                </a:solidFill>
                <a:latin typeface="Arial MT"/>
                <a:cs typeface="Arial MT"/>
              </a:rPr>
              <a:t>fournit</a:t>
            </a:r>
            <a:r>
              <a:rPr sz="1200" spc="130" dirty="0">
                <a:solidFill>
                  <a:srgbClr val="333333"/>
                </a:solidFill>
                <a:latin typeface="Arial MT"/>
                <a:cs typeface="Arial MT"/>
              </a:rPr>
              <a:t>  </a:t>
            </a:r>
            <a:r>
              <a:rPr sz="1200" dirty="0">
                <a:solidFill>
                  <a:srgbClr val="333333"/>
                </a:solidFill>
                <a:latin typeface="Arial MT"/>
                <a:cs typeface="Arial MT"/>
              </a:rPr>
              <a:t>également</a:t>
            </a:r>
            <a:r>
              <a:rPr sz="1200" spc="130" dirty="0">
                <a:solidFill>
                  <a:srgbClr val="333333"/>
                </a:solidFill>
                <a:latin typeface="Arial MT"/>
                <a:cs typeface="Arial MT"/>
              </a:rPr>
              <a:t>  </a:t>
            </a:r>
            <a:r>
              <a:rPr sz="1200" spc="-25" dirty="0">
                <a:solidFill>
                  <a:srgbClr val="333333"/>
                </a:solidFill>
                <a:latin typeface="Arial MT"/>
                <a:cs typeface="Arial MT"/>
              </a:rPr>
              <a:t>les </a:t>
            </a:r>
            <a:r>
              <a:rPr sz="1200" dirty="0">
                <a:solidFill>
                  <a:srgbClr val="333333"/>
                </a:solidFill>
                <a:latin typeface="Arial MT"/>
                <a:cs typeface="Arial MT"/>
              </a:rPr>
              <a:t>comportements</a:t>
            </a:r>
            <a:r>
              <a:rPr sz="1200" spc="15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3333"/>
                </a:solidFill>
                <a:latin typeface="Arial MT"/>
                <a:cs typeface="Arial MT"/>
              </a:rPr>
              <a:t>appropriés</a:t>
            </a:r>
            <a:r>
              <a:rPr sz="1200" spc="15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3333"/>
                </a:solidFill>
                <a:latin typeface="Arial MT"/>
                <a:cs typeface="Arial MT"/>
              </a:rPr>
              <a:t>comme</a:t>
            </a:r>
            <a:r>
              <a:rPr sz="1200" spc="2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3333"/>
                </a:solidFill>
                <a:latin typeface="Arial MT"/>
                <a:cs typeface="Arial MT"/>
              </a:rPr>
              <a:t>la</a:t>
            </a:r>
            <a:r>
              <a:rPr sz="1200" spc="15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3333"/>
                </a:solidFill>
                <a:latin typeface="Arial MT"/>
                <a:cs typeface="Arial MT"/>
              </a:rPr>
              <a:t>navigation</a:t>
            </a:r>
            <a:r>
              <a:rPr sz="1200" spc="2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3333"/>
                </a:solidFill>
                <a:latin typeface="Arial MT"/>
                <a:cs typeface="Arial MT"/>
              </a:rPr>
              <a:t>et</a:t>
            </a:r>
            <a:r>
              <a:rPr sz="1200" spc="2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3333"/>
                </a:solidFill>
                <a:latin typeface="Arial MT"/>
                <a:cs typeface="Arial MT"/>
              </a:rPr>
              <a:t>les</a:t>
            </a:r>
            <a:r>
              <a:rPr sz="1200" spc="15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3333"/>
                </a:solidFill>
                <a:latin typeface="Arial MT"/>
                <a:cs typeface="Arial MT"/>
              </a:rPr>
              <a:t>gestes</a:t>
            </a:r>
            <a:r>
              <a:rPr sz="1200" spc="55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3333"/>
                </a:solidFill>
                <a:latin typeface="Arial MT"/>
                <a:cs typeface="Arial MT"/>
              </a:rPr>
              <a:t>-</a:t>
            </a:r>
            <a:r>
              <a:rPr sz="1200" spc="15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3333"/>
                </a:solidFill>
                <a:latin typeface="Arial MT"/>
                <a:cs typeface="Arial MT"/>
              </a:rPr>
              <a:t>par exemple,</a:t>
            </a:r>
            <a:r>
              <a:rPr sz="1200" spc="25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3333"/>
                </a:solidFill>
                <a:latin typeface="Arial MT"/>
                <a:cs typeface="Arial MT"/>
              </a:rPr>
              <a:t>le</a:t>
            </a:r>
            <a:r>
              <a:rPr sz="1200" spc="15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333333"/>
                </a:solidFill>
                <a:latin typeface="Arial MT"/>
                <a:cs typeface="Arial MT"/>
              </a:rPr>
              <a:t>glissement, </a:t>
            </a:r>
            <a:r>
              <a:rPr sz="1200" dirty="0">
                <a:solidFill>
                  <a:srgbClr val="333333"/>
                </a:solidFill>
                <a:latin typeface="Arial MT"/>
                <a:cs typeface="Arial MT"/>
              </a:rPr>
              <a:t>la</a:t>
            </a:r>
            <a:r>
              <a:rPr sz="1200" spc="-4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3333"/>
                </a:solidFill>
                <a:latin typeface="Arial MT"/>
                <a:cs typeface="Arial MT"/>
              </a:rPr>
              <a:t>rotation</a:t>
            </a:r>
            <a:r>
              <a:rPr sz="1200" spc="-5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3333"/>
                </a:solidFill>
                <a:latin typeface="Arial MT"/>
                <a:cs typeface="Arial MT"/>
              </a:rPr>
              <a:t>et</a:t>
            </a:r>
            <a:r>
              <a:rPr sz="1200" spc="-4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3333"/>
                </a:solidFill>
                <a:latin typeface="Arial MT"/>
                <a:cs typeface="Arial MT"/>
              </a:rPr>
              <a:t>les</a:t>
            </a:r>
            <a:r>
              <a:rPr sz="1200" spc="-45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3333"/>
                </a:solidFill>
                <a:latin typeface="Arial MT"/>
                <a:cs typeface="Arial MT"/>
              </a:rPr>
              <a:t>événements</a:t>
            </a:r>
            <a:r>
              <a:rPr sz="1200" spc="-4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3333"/>
                </a:solidFill>
                <a:latin typeface="Arial MT"/>
                <a:cs typeface="Arial MT"/>
              </a:rPr>
              <a:t>de</a:t>
            </a:r>
            <a:r>
              <a:rPr sz="1200" spc="-5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3333"/>
                </a:solidFill>
                <a:latin typeface="Arial MT"/>
                <a:cs typeface="Arial MT"/>
              </a:rPr>
              <a:t>pincement,</a:t>
            </a:r>
            <a:r>
              <a:rPr sz="1200" spc="-5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3333"/>
                </a:solidFill>
                <a:latin typeface="Arial MT"/>
                <a:cs typeface="Arial MT"/>
              </a:rPr>
              <a:t>pour</a:t>
            </a:r>
            <a:r>
              <a:rPr sz="1200" spc="-45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3333"/>
                </a:solidFill>
                <a:latin typeface="Arial MT"/>
                <a:cs typeface="Arial MT"/>
              </a:rPr>
              <a:t>n'en</a:t>
            </a:r>
            <a:r>
              <a:rPr sz="1200" spc="-4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3333"/>
                </a:solidFill>
                <a:latin typeface="Arial MT"/>
                <a:cs typeface="Arial MT"/>
              </a:rPr>
              <a:t>citer</a:t>
            </a:r>
            <a:r>
              <a:rPr sz="1200" spc="-45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3333"/>
                </a:solidFill>
                <a:latin typeface="Arial MT"/>
                <a:cs typeface="Arial MT"/>
              </a:rPr>
              <a:t>que</a:t>
            </a:r>
            <a:r>
              <a:rPr sz="1200" spc="-5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3333"/>
                </a:solidFill>
                <a:latin typeface="Arial MT"/>
                <a:cs typeface="Arial MT"/>
              </a:rPr>
              <a:t>quelques-uns.</a:t>
            </a:r>
            <a:r>
              <a:rPr sz="1200" spc="-4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3333"/>
                </a:solidFill>
                <a:latin typeface="Arial MT"/>
                <a:cs typeface="Arial MT"/>
              </a:rPr>
              <a:t>Cependant</a:t>
            </a:r>
            <a:r>
              <a:rPr sz="1200" spc="-55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spc="-25" dirty="0">
                <a:solidFill>
                  <a:srgbClr val="333333"/>
                </a:solidFill>
                <a:latin typeface="Arial MT"/>
                <a:cs typeface="Arial MT"/>
              </a:rPr>
              <a:t>on </a:t>
            </a:r>
            <a:r>
              <a:rPr sz="1200" dirty="0">
                <a:solidFill>
                  <a:srgbClr val="333333"/>
                </a:solidFill>
                <a:latin typeface="Arial MT"/>
                <a:cs typeface="Arial MT"/>
              </a:rPr>
              <a:t>rencontre</a:t>
            </a:r>
            <a:r>
              <a:rPr sz="1200" spc="31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3333"/>
                </a:solidFill>
                <a:latin typeface="Arial MT"/>
                <a:cs typeface="Arial MT"/>
              </a:rPr>
              <a:t>quelquefois</a:t>
            </a:r>
            <a:r>
              <a:rPr sz="1200" spc="305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3333"/>
                </a:solidFill>
                <a:latin typeface="Arial MT"/>
                <a:cs typeface="Arial MT"/>
              </a:rPr>
              <a:t>des</a:t>
            </a:r>
            <a:r>
              <a:rPr sz="1200" spc="31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3333"/>
                </a:solidFill>
                <a:latin typeface="Arial MT"/>
                <a:cs typeface="Arial MT"/>
              </a:rPr>
              <a:t>problèmes</a:t>
            </a:r>
            <a:r>
              <a:rPr sz="1200" spc="32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3333"/>
                </a:solidFill>
                <a:latin typeface="Arial MT"/>
                <a:cs typeface="Arial MT"/>
              </a:rPr>
              <a:t>sur</a:t>
            </a:r>
            <a:r>
              <a:rPr sz="1200" spc="32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3333"/>
                </a:solidFill>
                <a:latin typeface="Arial MT"/>
                <a:cs typeface="Arial MT"/>
              </a:rPr>
              <a:t>la</a:t>
            </a:r>
            <a:r>
              <a:rPr sz="1200" spc="325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3333"/>
                </a:solidFill>
                <a:latin typeface="Arial MT"/>
                <a:cs typeface="Arial MT"/>
              </a:rPr>
              <a:t>réactivité</a:t>
            </a:r>
            <a:r>
              <a:rPr sz="1200" spc="31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3333"/>
                </a:solidFill>
                <a:latin typeface="Arial MT"/>
                <a:cs typeface="Arial MT"/>
              </a:rPr>
              <a:t>des</a:t>
            </a:r>
            <a:r>
              <a:rPr sz="1200" spc="31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3333"/>
                </a:solidFill>
                <a:latin typeface="Arial MT"/>
                <a:cs typeface="Arial MT"/>
              </a:rPr>
              <a:t>applis</a:t>
            </a:r>
            <a:r>
              <a:rPr sz="1200" spc="365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3333"/>
                </a:solidFill>
                <a:latin typeface="Arial MT"/>
                <a:cs typeface="Arial MT"/>
              </a:rPr>
              <a:t>pour</a:t>
            </a:r>
            <a:r>
              <a:rPr sz="1200" spc="32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3333"/>
                </a:solidFill>
                <a:latin typeface="Arial MT"/>
                <a:cs typeface="Arial MT"/>
              </a:rPr>
              <a:t>les</a:t>
            </a:r>
            <a:r>
              <a:rPr sz="1200" spc="31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333333"/>
                </a:solidFill>
                <a:latin typeface="Arial MT"/>
                <a:cs typeface="Arial MT"/>
              </a:rPr>
              <a:t>applications </a:t>
            </a:r>
            <a:r>
              <a:rPr sz="1200" dirty="0">
                <a:solidFill>
                  <a:srgbClr val="333333"/>
                </a:solidFill>
                <a:latin typeface="Arial MT"/>
                <a:cs typeface="Arial MT"/>
              </a:rPr>
              <a:t>complexes</a:t>
            </a:r>
            <a:r>
              <a:rPr sz="1200" spc="-2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3333"/>
                </a:solidFill>
                <a:latin typeface="Arial MT"/>
                <a:cs typeface="Arial MT"/>
              </a:rPr>
              <a:t>sur</a:t>
            </a:r>
            <a:r>
              <a:rPr sz="1200" spc="-2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3333"/>
                </a:solidFill>
                <a:latin typeface="Arial MT"/>
                <a:cs typeface="Arial MT"/>
              </a:rPr>
              <a:t>android</a:t>
            </a:r>
            <a:r>
              <a:rPr sz="1200" spc="-3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3333"/>
                </a:solidFill>
                <a:latin typeface="Arial MT"/>
                <a:cs typeface="Arial MT"/>
              </a:rPr>
              <a:t>utilisant</a:t>
            </a:r>
            <a:r>
              <a:rPr sz="1200" spc="-2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3333"/>
                </a:solidFill>
                <a:latin typeface="Arial MT"/>
                <a:cs typeface="Arial MT"/>
              </a:rPr>
              <a:t>les</a:t>
            </a:r>
            <a:r>
              <a:rPr sz="1200" spc="-2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3333"/>
                </a:solidFill>
                <a:latin typeface="Arial MT"/>
                <a:cs typeface="Arial MT"/>
              </a:rPr>
              <a:t>anciennes</a:t>
            </a:r>
            <a:r>
              <a:rPr sz="1200" spc="-35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3333"/>
                </a:solidFill>
                <a:latin typeface="Arial MT"/>
                <a:cs typeface="Arial MT"/>
              </a:rPr>
              <a:t>versions</a:t>
            </a:r>
            <a:r>
              <a:rPr sz="1200" spc="-2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3333"/>
                </a:solidFill>
                <a:latin typeface="Arial MT"/>
                <a:cs typeface="Arial MT"/>
              </a:rPr>
              <a:t>de</a:t>
            </a:r>
            <a:r>
              <a:rPr sz="1200" spc="-2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333333"/>
                </a:solidFill>
                <a:latin typeface="Arial MT"/>
                <a:cs typeface="Arial MT"/>
              </a:rPr>
              <a:t>webview.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155"/>
              </a:spcBef>
            </a:pPr>
            <a:endParaRPr sz="1200">
              <a:latin typeface="Arial MT"/>
              <a:cs typeface="Arial MT"/>
            </a:endParaRPr>
          </a:p>
          <a:p>
            <a:pPr marL="2435860" lvl="2" indent="-194945">
              <a:lnSpc>
                <a:spcPct val="100000"/>
              </a:lnSpc>
              <a:buAutoNum type="alphaUcPeriod" startAt="2"/>
              <a:tabLst>
                <a:tab pos="2435860" algn="l"/>
              </a:tabLst>
            </a:pPr>
            <a:r>
              <a:rPr sz="1200" b="1" u="sng" spc="-10" dirty="0">
                <a:solidFill>
                  <a:srgbClr val="333333"/>
                </a:solidFill>
                <a:uFill>
                  <a:solidFill>
                    <a:srgbClr val="333333"/>
                  </a:solidFill>
                </a:uFill>
                <a:latin typeface="Arial"/>
                <a:cs typeface="Arial"/>
              </a:rPr>
              <a:t>Technologie </a:t>
            </a:r>
            <a:r>
              <a:rPr sz="1200" b="1" u="sng" dirty="0">
                <a:solidFill>
                  <a:srgbClr val="333333"/>
                </a:solidFill>
                <a:uFill>
                  <a:solidFill>
                    <a:srgbClr val="333333"/>
                  </a:solidFill>
                </a:uFill>
                <a:latin typeface="Arial"/>
                <a:cs typeface="Arial"/>
              </a:rPr>
              <a:t>utilisée</a:t>
            </a:r>
            <a:r>
              <a:rPr sz="1200" b="1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200" b="1" spc="-50" dirty="0">
                <a:solidFill>
                  <a:srgbClr val="333333"/>
                </a:solidFill>
                <a:latin typeface="Arial"/>
                <a:cs typeface="Arial"/>
              </a:rPr>
              <a:t>: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20"/>
              </a:spcBef>
            </a:pPr>
            <a:endParaRPr sz="1200">
              <a:latin typeface="Arial"/>
              <a:cs typeface="Arial"/>
            </a:endParaRPr>
          </a:p>
          <a:p>
            <a:pPr marL="18415" marR="5715" indent="-6350" algn="just">
              <a:lnSpc>
                <a:spcPct val="143700"/>
              </a:lnSpc>
            </a:pPr>
            <a:r>
              <a:rPr sz="1200" dirty="0">
                <a:solidFill>
                  <a:srgbClr val="333333"/>
                </a:solidFill>
                <a:latin typeface="Arial MT"/>
                <a:cs typeface="Arial MT"/>
              </a:rPr>
              <a:t>Les</a:t>
            </a:r>
            <a:r>
              <a:rPr sz="1200" spc="36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3333"/>
                </a:solidFill>
                <a:latin typeface="Arial MT"/>
                <a:cs typeface="Arial MT"/>
              </a:rPr>
              <a:t>applications</a:t>
            </a:r>
            <a:r>
              <a:rPr sz="1200" spc="355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3333"/>
                </a:solidFill>
                <a:latin typeface="Arial MT"/>
                <a:cs typeface="Arial MT"/>
              </a:rPr>
              <a:t>hybrides</a:t>
            </a:r>
            <a:r>
              <a:rPr sz="1200" spc="365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3333"/>
                </a:solidFill>
                <a:latin typeface="Arial MT"/>
                <a:cs typeface="Arial MT"/>
              </a:rPr>
              <a:t>tirent</a:t>
            </a:r>
            <a:r>
              <a:rPr sz="1200" spc="36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3333"/>
                </a:solidFill>
                <a:latin typeface="Arial MT"/>
                <a:cs typeface="Arial MT"/>
              </a:rPr>
              <a:t>parti</a:t>
            </a:r>
            <a:r>
              <a:rPr sz="1200" spc="36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3333"/>
                </a:solidFill>
                <a:latin typeface="Arial MT"/>
                <a:cs typeface="Arial MT"/>
              </a:rPr>
              <a:t>des</a:t>
            </a:r>
            <a:r>
              <a:rPr sz="1200" spc="34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3333"/>
                </a:solidFill>
                <a:latin typeface="Arial MT"/>
                <a:cs typeface="Arial MT"/>
              </a:rPr>
              <a:t>bibliothèques</a:t>
            </a:r>
            <a:r>
              <a:rPr sz="1200" spc="365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3333"/>
                </a:solidFill>
                <a:latin typeface="Arial MT"/>
                <a:cs typeface="Arial MT"/>
              </a:rPr>
              <a:t>de</a:t>
            </a:r>
            <a:r>
              <a:rPr sz="1200" spc="365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3333"/>
                </a:solidFill>
                <a:latin typeface="Arial MT"/>
                <a:cs typeface="Arial MT"/>
              </a:rPr>
              <a:t>chaque</a:t>
            </a:r>
            <a:r>
              <a:rPr sz="1200" spc="355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3333"/>
                </a:solidFill>
                <a:latin typeface="Arial MT"/>
                <a:cs typeface="Arial MT"/>
              </a:rPr>
              <a:t>plateforme</a:t>
            </a:r>
            <a:r>
              <a:rPr sz="1200" spc="355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3333"/>
                </a:solidFill>
                <a:latin typeface="Arial MT"/>
                <a:cs typeface="Arial MT"/>
              </a:rPr>
              <a:t>ou</a:t>
            </a:r>
            <a:r>
              <a:rPr sz="1200" spc="355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spc="-25" dirty="0">
                <a:solidFill>
                  <a:srgbClr val="333333"/>
                </a:solidFill>
                <a:latin typeface="Arial MT"/>
                <a:cs typeface="Arial MT"/>
              </a:rPr>
              <a:t>des </a:t>
            </a:r>
            <a:r>
              <a:rPr sz="1200" dirty="0">
                <a:solidFill>
                  <a:srgbClr val="333333"/>
                </a:solidFill>
                <a:latin typeface="Arial MT"/>
                <a:cs typeface="Arial MT"/>
              </a:rPr>
              <a:t>composants</a:t>
            </a:r>
            <a:r>
              <a:rPr sz="1200" spc="325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3333"/>
                </a:solidFill>
                <a:latin typeface="Arial MT"/>
                <a:cs typeface="Arial MT"/>
              </a:rPr>
              <a:t>de</a:t>
            </a:r>
            <a:r>
              <a:rPr sz="1200" spc="34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3333"/>
                </a:solidFill>
                <a:latin typeface="Arial MT"/>
                <a:cs typeface="Arial MT"/>
              </a:rPr>
              <a:t>l'interface</a:t>
            </a:r>
            <a:r>
              <a:rPr sz="1200" spc="33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3333"/>
                </a:solidFill>
                <a:latin typeface="Arial MT"/>
                <a:cs typeface="Arial MT"/>
              </a:rPr>
              <a:t>utilisateur</a:t>
            </a:r>
            <a:r>
              <a:rPr sz="1200" spc="335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3333"/>
                </a:solidFill>
                <a:latin typeface="Arial MT"/>
                <a:cs typeface="Arial MT"/>
              </a:rPr>
              <a:t>tels</a:t>
            </a:r>
            <a:r>
              <a:rPr sz="1200" spc="325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3333"/>
                </a:solidFill>
                <a:latin typeface="Arial MT"/>
                <a:cs typeface="Arial MT"/>
              </a:rPr>
              <a:t>que</a:t>
            </a:r>
            <a:r>
              <a:rPr sz="1200" spc="34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3333"/>
                </a:solidFill>
                <a:latin typeface="Arial MT"/>
                <a:cs typeface="Arial MT"/>
              </a:rPr>
              <a:t>les</a:t>
            </a:r>
            <a:r>
              <a:rPr sz="1200" spc="33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3333"/>
                </a:solidFill>
                <a:latin typeface="Arial MT"/>
                <a:cs typeface="Arial MT"/>
              </a:rPr>
              <a:t>boutons,</a:t>
            </a:r>
            <a:r>
              <a:rPr sz="1200" spc="34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3333"/>
                </a:solidFill>
                <a:latin typeface="Arial MT"/>
                <a:cs typeface="Arial MT"/>
              </a:rPr>
              <a:t>les</a:t>
            </a:r>
            <a:r>
              <a:rPr sz="1200" spc="325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3333"/>
                </a:solidFill>
                <a:latin typeface="Arial MT"/>
                <a:cs typeface="Arial MT"/>
              </a:rPr>
              <a:t>listes,</a:t>
            </a:r>
            <a:r>
              <a:rPr sz="1200" spc="33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3333"/>
                </a:solidFill>
                <a:latin typeface="Arial MT"/>
                <a:cs typeface="Arial MT"/>
              </a:rPr>
              <a:t>etc.</a:t>
            </a:r>
            <a:r>
              <a:rPr sz="1200" spc="33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3333"/>
                </a:solidFill>
                <a:latin typeface="Arial MT"/>
                <a:cs typeface="Arial MT"/>
              </a:rPr>
              <a:t>L'un</a:t>
            </a:r>
            <a:r>
              <a:rPr sz="1200" spc="33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3333"/>
                </a:solidFill>
                <a:latin typeface="Arial MT"/>
                <a:cs typeface="Arial MT"/>
              </a:rPr>
              <a:t>de</a:t>
            </a:r>
            <a:r>
              <a:rPr sz="1200" spc="33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spc="-25" dirty="0">
                <a:solidFill>
                  <a:srgbClr val="333333"/>
                </a:solidFill>
                <a:latin typeface="Arial MT"/>
                <a:cs typeface="Arial MT"/>
              </a:rPr>
              <a:t>ces </a:t>
            </a:r>
            <a:r>
              <a:rPr sz="1200" dirty="0">
                <a:solidFill>
                  <a:srgbClr val="333333"/>
                </a:solidFill>
                <a:latin typeface="Arial MT"/>
                <a:cs typeface="Arial MT"/>
              </a:rPr>
              <a:t>composants</a:t>
            </a:r>
            <a:r>
              <a:rPr sz="1200" spc="18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3333"/>
                </a:solidFill>
                <a:latin typeface="Arial MT"/>
                <a:cs typeface="Arial MT"/>
              </a:rPr>
              <a:t>est</a:t>
            </a:r>
            <a:r>
              <a:rPr sz="1200" spc="18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3333"/>
                </a:solidFill>
                <a:latin typeface="Arial MT"/>
                <a:cs typeface="Arial MT"/>
              </a:rPr>
              <a:t>le</a:t>
            </a:r>
            <a:r>
              <a:rPr sz="1200" spc="19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3333"/>
                </a:solidFill>
                <a:latin typeface="Arial MT"/>
                <a:cs typeface="Arial MT"/>
              </a:rPr>
              <a:t>webview</a:t>
            </a:r>
            <a:r>
              <a:rPr sz="1200" spc="175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3333"/>
                </a:solidFill>
                <a:latin typeface="Arial MT"/>
                <a:cs typeface="Arial MT"/>
              </a:rPr>
              <a:t>une</a:t>
            </a:r>
            <a:r>
              <a:rPr sz="1200" spc="19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3333"/>
                </a:solidFill>
                <a:latin typeface="Arial MT"/>
                <a:cs typeface="Arial MT"/>
              </a:rPr>
              <a:t>vue</a:t>
            </a:r>
            <a:r>
              <a:rPr sz="1200" spc="17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3333"/>
                </a:solidFill>
                <a:latin typeface="Arial MT"/>
                <a:cs typeface="Arial MT"/>
              </a:rPr>
              <a:t>qui</a:t>
            </a:r>
            <a:r>
              <a:rPr sz="1200" spc="165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3333"/>
                </a:solidFill>
                <a:latin typeface="Arial MT"/>
                <a:cs typeface="Arial MT"/>
              </a:rPr>
              <a:t>affiche</a:t>
            </a:r>
            <a:r>
              <a:rPr sz="1200" spc="185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3333"/>
                </a:solidFill>
                <a:latin typeface="Arial MT"/>
                <a:cs typeface="Arial MT"/>
              </a:rPr>
              <a:t>les</a:t>
            </a:r>
            <a:r>
              <a:rPr sz="1200" spc="185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3333"/>
                </a:solidFill>
                <a:latin typeface="Arial MT"/>
                <a:cs typeface="Arial MT"/>
              </a:rPr>
              <a:t>pages</a:t>
            </a:r>
            <a:r>
              <a:rPr sz="1200" spc="165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3333"/>
                </a:solidFill>
                <a:latin typeface="Arial MT"/>
                <a:cs typeface="Arial MT"/>
              </a:rPr>
              <a:t>web.</a:t>
            </a:r>
            <a:r>
              <a:rPr sz="1200" spc="17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3333"/>
                </a:solidFill>
                <a:latin typeface="Arial MT"/>
                <a:cs typeface="Arial MT"/>
              </a:rPr>
              <a:t>Il</a:t>
            </a:r>
            <a:r>
              <a:rPr sz="1200" spc="175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3333"/>
                </a:solidFill>
                <a:latin typeface="Arial MT"/>
                <a:cs typeface="Arial MT"/>
              </a:rPr>
              <a:t>s'agit</a:t>
            </a:r>
            <a:r>
              <a:rPr sz="1200" spc="18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3333"/>
                </a:solidFill>
                <a:latin typeface="Arial MT"/>
                <a:cs typeface="Arial MT"/>
              </a:rPr>
              <a:t>d'un</a:t>
            </a:r>
            <a:r>
              <a:rPr sz="1200" spc="18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333333"/>
                </a:solidFill>
                <a:latin typeface="Arial MT"/>
                <a:cs typeface="Arial MT"/>
              </a:rPr>
              <a:t>composant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P</a:t>
            </a:r>
            <a:r>
              <a:rPr spc="-5" dirty="0"/>
              <a:t> </a:t>
            </a:r>
            <a:r>
              <a:rPr dirty="0"/>
              <a:t>a</a:t>
            </a:r>
            <a:r>
              <a:rPr spc="-5" dirty="0"/>
              <a:t> </a:t>
            </a:r>
            <a:r>
              <a:rPr dirty="0"/>
              <a:t>g</a:t>
            </a:r>
            <a:r>
              <a:rPr spc="-10" dirty="0"/>
              <a:t> </a:t>
            </a:r>
            <a:r>
              <a:rPr dirty="0"/>
              <a:t>e </a:t>
            </a:r>
            <a:fld id="{81D60167-4931-47E6-BA6A-407CBD079E47}" type="slidenum">
              <a:rPr dirty="0">
                <a:solidFill>
                  <a:srgbClr val="313D4F"/>
                </a:solidFill>
              </a:rPr>
              <a:t>6</a:t>
            </a:fld>
            <a:r>
              <a:rPr dirty="0">
                <a:solidFill>
                  <a:srgbClr val="313D4F"/>
                </a:solidFill>
              </a:rPr>
              <a:t> |</a:t>
            </a:r>
            <a:r>
              <a:rPr spc="-15" dirty="0">
                <a:solidFill>
                  <a:srgbClr val="313D4F"/>
                </a:solidFill>
              </a:rPr>
              <a:t> </a:t>
            </a:r>
            <a:r>
              <a:rPr spc="-25" dirty="0">
                <a:solidFill>
                  <a:srgbClr val="313D4F"/>
                </a:solidFill>
              </a:rPr>
              <a:t>14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2976" y="807465"/>
            <a:ext cx="6223635" cy="5530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44200"/>
              </a:lnSpc>
              <a:spcBef>
                <a:spcPts val="100"/>
              </a:spcBef>
            </a:pPr>
            <a:r>
              <a:rPr sz="1200" dirty="0">
                <a:solidFill>
                  <a:srgbClr val="333333"/>
                </a:solidFill>
                <a:latin typeface="Arial MT"/>
                <a:cs typeface="Arial MT"/>
              </a:rPr>
              <a:t>d'application</a:t>
            </a:r>
            <a:r>
              <a:rPr sz="1200" spc="10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3333"/>
                </a:solidFill>
                <a:latin typeface="Arial MT"/>
                <a:cs typeface="Arial MT"/>
              </a:rPr>
              <a:t>mobile</a:t>
            </a:r>
            <a:r>
              <a:rPr sz="1200" spc="12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3333"/>
                </a:solidFill>
                <a:latin typeface="Arial MT"/>
                <a:cs typeface="Arial MT"/>
              </a:rPr>
              <a:t>natif</a:t>
            </a:r>
            <a:r>
              <a:rPr sz="1200" spc="114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3333"/>
                </a:solidFill>
                <a:latin typeface="Arial MT"/>
                <a:cs typeface="Arial MT"/>
              </a:rPr>
              <a:t>qui</a:t>
            </a:r>
            <a:r>
              <a:rPr sz="1200" spc="10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3333"/>
                </a:solidFill>
                <a:latin typeface="Arial MT"/>
                <a:cs typeface="Arial MT"/>
              </a:rPr>
              <a:t>peut</a:t>
            </a:r>
            <a:r>
              <a:rPr sz="1200" spc="12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3333"/>
                </a:solidFill>
                <a:latin typeface="Arial MT"/>
                <a:cs typeface="Arial MT"/>
              </a:rPr>
              <a:t>exécuter</a:t>
            </a:r>
            <a:r>
              <a:rPr sz="1200" spc="105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3333"/>
                </a:solidFill>
                <a:latin typeface="Arial MT"/>
                <a:cs typeface="Arial MT"/>
              </a:rPr>
              <a:t>une</a:t>
            </a:r>
            <a:r>
              <a:rPr sz="1200" spc="105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3333"/>
                </a:solidFill>
                <a:latin typeface="Arial MT"/>
                <a:cs typeface="Arial MT"/>
              </a:rPr>
              <a:t>application</a:t>
            </a:r>
            <a:r>
              <a:rPr sz="1200" spc="12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3333"/>
                </a:solidFill>
                <a:latin typeface="Arial MT"/>
                <a:cs typeface="Arial MT"/>
              </a:rPr>
              <a:t>web.</a:t>
            </a:r>
            <a:r>
              <a:rPr sz="1200" spc="10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3333"/>
                </a:solidFill>
                <a:latin typeface="Arial MT"/>
                <a:cs typeface="Arial MT"/>
              </a:rPr>
              <a:t>On</a:t>
            </a:r>
            <a:r>
              <a:rPr sz="1200" spc="12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3333"/>
                </a:solidFill>
                <a:latin typeface="Arial MT"/>
                <a:cs typeface="Arial MT"/>
              </a:rPr>
              <a:t>peut</a:t>
            </a:r>
            <a:r>
              <a:rPr sz="1200" spc="105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3333"/>
                </a:solidFill>
                <a:latin typeface="Arial MT"/>
                <a:cs typeface="Arial MT"/>
              </a:rPr>
              <a:t>donc</a:t>
            </a:r>
            <a:r>
              <a:rPr sz="1200" spc="10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3333"/>
                </a:solidFill>
                <a:latin typeface="Arial MT"/>
                <a:cs typeface="Arial MT"/>
              </a:rPr>
              <a:t>écrire</a:t>
            </a:r>
            <a:r>
              <a:rPr sz="1200" spc="114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spc="-25" dirty="0">
                <a:solidFill>
                  <a:srgbClr val="333333"/>
                </a:solidFill>
                <a:latin typeface="Arial MT"/>
                <a:cs typeface="Arial MT"/>
              </a:rPr>
              <a:t>une </a:t>
            </a:r>
            <a:r>
              <a:rPr sz="1200" dirty="0">
                <a:solidFill>
                  <a:srgbClr val="333333"/>
                </a:solidFill>
                <a:latin typeface="Arial MT"/>
                <a:cs typeface="Arial MT"/>
              </a:rPr>
              <a:t>application</a:t>
            </a:r>
            <a:r>
              <a:rPr sz="1200" spc="-2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3333"/>
                </a:solidFill>
                <a:latin typeface="Arial MT"/>
                <a:cs typeface="Arial MT"/>
              </a:rPr>
              <a:t>en</a:t>
            </a:r>
            <a:r>
              <a:rPr sz="1200" spc="-15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3333"/>
                </a:solidFill>
                <a:latin typeface="Arial MT"/>
                <a:cs typeface="Arial MT"/>
              </a:rPr>
              <a:t>HTML,</a:t>
            </a:r>
            <a:r>
              <a:rPr sz="1200" spc="-25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3333"/>
                </a:solidFill>
                <a:latin typeface="Arial MT"/>
                <a:cs typeface="Arial MT"/>
              </a:rPr>
              <a:t>CSS</a:t>
            </a:r>
            <a:r>
              <a:rPr sz="1200" spc="-2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3333"/>
                </a:solidFill>
                <a:latin typeface="Arial MT"/>
                <a:cs typeface="Arial MT"/>
              </a:rPr>
              <a:t>et</a:t>
            </a:r>
            <a:r>
              <a:rPr sz="1200" spc="-15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3333"/>
                </a:solidFill>
                <a:latin typeface="Arial MT"/>
                <a:cs typeface="Arial MT"/>
              </a:rPr>
              <a:t>JavaScript</a:t>
            </a:r>
            <a:r>
              <a:rPr sz="1200" spc="-15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3333"/>
                </a:solidFill>
                <a:latin typeface="Arial MT"/>
                <a:cs typeface="Arial MT"/>
              </a:rPr>
              <a:t>et</a:t>
            </a:r>
            <a:r>
              <a:rPr sz="1200" spc="-3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3333"/>
                </a:solidFill>
                <a:latin typeface="Arial MT"/>
                <a:cs typeface="Arial MT"/>
              </a:rPr>
              <a:t>utiliser</a:t>
            </a:r>
            <a:r>
              <a:rPr sz="1200" spc="-15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3333"/>
                </a:solidFill>
                <a:latin typeface="Arial MT"/>
                <a:cs typeface="Arial MT"/>
              </a:rPr>
              <a:t>une</a:t>
            </a:r>
            <a:r>
              <a:rPr sz="1200" spc="-15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3333"/>
                </a:solidFill>
                <a:latin typeface="Arial MT"/>
                <a:cs typeface="Arial MT"/>
              </a:rPr>
              <a:t>webview</a:t>
            </a:r>
            <a:r>
              <a:rPr sz="1200" spc="-2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3333"/>
                </a:solidFill>
                <a:latin typeface="Arial MT"/>
                <a:cs typeface="Arial MT"/>
              </a:rPr>
              <a:t>pour</a:t>
            </a:r>
            <a:r>
              <a:rPr sz="1200" spc="-15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333333"/>
                </a:solidFill>
                <a:latin typeface="Arial MT"/>
                <a:cs typeface="Arial MT"/>
              </a:rPr>
              <a:t>l'afficher.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P</a:t>
            </a:r>
            <a:r>
              <a:rPr spc="-5" dirty="0"/>
              <a:t> </a:t>
            </a:r>
            <a:r>
              <a:rPr dirty="0"/>
              <a:t>a</a:t>
            </a:r>
            <a:r>
              <a:rPr spc="-5" dirty="0"/>
              <a:t> </a:t>
            </a:r>
            <a:r>
              <a:rPr dirty="0"/>
              <a:t>g</a:t>
            </a:r>
            <a:r>
              <a:rPr spc="-10" dirty="0"/>
              <a:t> </a:t>
            </a:r>
            <a:r>
              <a:rPr dirty="0"/>
              <a:t>e </a:t>
            </a:r>
            <a:fld id="{81D60167-4931-47E6-BA6A-407CBD079E47}" type="slidenum">
              <a:rPr dirty="0">
                <a:solidFill>
                  <a:srgbClr val="313D4F"/>
                </a:solidFill>
              </a:rPr>
              <a:t>7</a:t>
            </a:fld>
            <a:r>
              <a:rPr dirty="0">
                <a:solidFill>
                  <a:srgbClr val="313D4F"/>
                </a:solidFill>
              </a:rPr>
              <a:t> |</a:t>
            </a:r>
            <a:r>
              <a:rPr spc="-15" dirty="0">
                <a:solidFill>
                  <a:srgbClr val="313D4F"/>
                </a:solidFill>
              </a:rPr>
              <a:t> </a:t>
            </a:r>
            <a:r>
              <a:rPr spc="-25" dirty="0">
                <a:solidFill>
                  <a:srgbClr val="313D4F"/>
                </a:solidFill>
              </a:rPr>
              <a:t>14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36880" y="1804161"/>
            <a:ext cx="6238240" cy="7413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415" marR="7620" indent="-6350" algn="just">
              <a:lnSpc>
                <a:spcPct val="143600"/>
              </a:lnSpc>
              <a:spcBef>
                <a:spcPts val="95"/>
              </a:spcBef>
            </a:pPr>
            <a:r>
              <a:rPr sz="1200" dirty="0">
                <a:solidFill>
                  <a:srgbClr val="333333"/>
                </a:solidFill>
                <a:latin typeface="Arial MT"/>
                <a:cs typeface="Arial MT"/>
              </a:rPr>
              <a:t>On</a:t>
            </a:r>
            <a:r>
              <a:rPr sz="1200" spc="85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3333"/>
                </a:solidFill>
                <a:latin typeface="Arial MT"/>
                <a:cs typeface="Arial MT"/>
              </a:rPr>
              <a:t>les</a:t>
            </a:r>
            <a:r>
              <a:rPr sz="1200" spc="7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3333"/>
                </a:solidFill>
                <a:latin typeface="Arial MT"/>
                <a:cs typeface="Arial MT"/>
              </a:rPr>
              <a:t>appelle</a:t>
            </a:r>
            <a:r>
              <a:rPr sz="1200" spc="75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3333"/>
                </a:solidFill>
                <a:latin typeface="Arial MT"/>
                <a:cs typeface="Arial MT"/>
              </a:rPr>
              <a:t>des</a:t>
            </a:r>
            <a:r>
              <a:rPr sz="1200" spc="75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3333"/>
                </a:solidFill>
                <a:latin typeface="Arial MT"/>
                <a:cs typeface="Arial MT"/>
              </a:rPr>
              <a:t>applications</a:t>
            </a:r>
            <a:r>
              <a:rPr sz="1200" spc="7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3333"/>
                </a:solidFill>
                <a:latin typeface="Arial MT"/>
                <a:cs typeface="Arial MT"/>
              </a:rPr>
              <a:t>hybrides</a:t>
            </a:r>
            <a:r>
              <a:rPr sz="1200" spc="75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3333"/>
                </a:solidFill>
                <a:latin typeface="Arial MT"/>
                <a:cs typeface="Arial MT"/>
              </a:rPr>
              <a:t>car</a:t>
            </a:r>
            <a:r>
              <a:rPr sz="1200" spc="65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3333"/>
                </a:solidFill>
                <a:latin typeface="Arial MT"/>
                <a:cs typeface="Arial MT"/>
              </a:rPr>
              <a:t>elles</a:t>
            </a:r>
            <a:r>
              <a:rPr sz="1200" spc="85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3333"/>
                </a:solidFill>
                <a:latin typeface="Arial MT"/>
                <a:cs typeface="Arial MT"/>
              </a:rPr>
              <a:t>utilisent</a:t>
            </a:r>
            <a:r>
              <a:rPr sz="1200" spc="7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3333"/>
                </a:solidFill>
                <a:latin typeface="Arial MT"/>
                <a:cs typeface="Arial MT"/>
              </a:rPr>
              <a:t>un</a:t>
            </a:r>
            <a:r>
              <a:rPr sz="1200" spc="8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3333"/>
                </a:solidFill>
                <a:latin typeface="Arial MT"/>
                <a:cs typeface="Arial MT"/>
              </a:rPr>
              <a:t>mélange</a:t>
            </a:r>
            <a:r>
              <a:rPr sz="1200" spc="75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3333"/>
                </a:solidFill>
                <a:latin typeface="Arial MT"/>
                <a:cs typeface="Arial MT"/>
              </a:rPr>
              <a:t>de</a:t>
            </a:r>
            <a:r>
              <a:rPr sz="1200" spc="8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3333"/>
                </a:solidFill>
                <a:latin typeface="Arial MT"/>
                <a:cs typeface="Arial MT"/>
              </a:rPr>
              <a:t>code</a:t>
            </a:r>
            <a:r>
              <a:rPr sz="1200" spc="7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3333"/>
                </a:solidFill>
                <a:latin typeface="Arial MT"/>
                <a:cs typeface="Arial MT"/>
              </a:rPr>
              <a:t>natif</a:t>
            </a:r>
            <a:r>
              <a:rPr sz="1200" spc="75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3333"/>
                </a:solidFill>
                <a:latin typeface="Arial MT"/>
                <a:cs typeface="Arial MT"/>
              </a:rPr>
              <a:t>et</a:t>
            </a:r>
            <a:r>
              <a:rPr sz="1200" spc="7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spc="-25" dirty="0">
                <a:solidFill>
                  <a:srgbClr val="333333"/>
                </a:solidFill>
                <a:latin typeface="Arial MT"/>
                <a:cs typeface="Arial MT"/>
              </a:rPr>
              <a:t>de </a:t>
            </a:r>
            <a:r>
              <a:rPr sz="1200" dirty="0">
                <a:solidFill>
                  <a:srgbClr val="333333"/>
                </a:solidFill>
                <a:latin typeface="Arial MT"/>
                <a:cs typeface="Arial MT"/>
              </a:rPr>
              <a:t>HTML,</a:t>
            </a:r>
            <a:r>
              <a:rPr sz="1200" spc="30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3333"/>
                </a:solidFill>
                <a:latin typeface="Arial MT"/>
                <a:cs typeface="Arial MT"/>
              </a:rPr>
              <a:t>CSS</a:t>
            </a:r>
            <a:r>
              <a:rPr sz="1200" spc="295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3333"/>
                </a:solidFill>
                <a:latin typeface="Arial MT"/>
                <a:cs typeface="Arial MT"/>
              </a:rPr>
              <a:t>et</a:t>
            </a:r>
            <a:r>
              <a:rPr sz="1200" spc="29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3333"/>
                </a:solidFill>
                <a:latin typeface="Arial MT"/>
                <a:cs typeface="Arial MT"/>
              </a:rPr>
              <a:t>JavaScript.</a:t>
            </a:r>
            <a:r>
              <a:rPr sz="1200" spc="31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3333"/>
                </a:solidFill>
                <a:latin typeface="Arial MT"/>
                <a:cs typeface="Arial MT"/>
              </a:rPr>
              <a:t>Il</a:t>
            </a:r>
            <a:r>
              <a:rPr sz="1200" spc="285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3333"/>
                </a:solidFill>
                <a:latin typeface="Arial MT"/>
                <a:cs typeface="Arial MT"/>
              </a:rPr>
              <a:t>existe</a:t>
            </a:r>
            <a:r>
              <a:rPr sz="1200" spc="295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3333"/>
                </a:solidFill>
                <a:latin typeface="Arial MT"/>
                <a:cs typeface="Arial MT"/>
              </a:rPr>
              <a:t>de</a:t>
            </a:r>
            <a:r>
              <a:rPr sz="1200" spc="295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3333"/>
                </a:solidFill>
                <a:latin typeface="Arial MT"/>
                <a:cs typeface="Arial MT"/>
              </a:rPr>
              <a:t>nombreux</a:t>
            </a:r>
            <a:r>
              <a:rPr sz="1200" spc="29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3333"/>
                </a:solidFill>
                <a:latin typeface="Arial MT"/>
                <a:cs typeface="Arial MT"/>
              </a:rPr>
              <a:t>frameworks</a:t>
            </a:r>
            <a:r>
              <a:rPr sz="1200" spc="29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3333"/>
                </a:solidFill>
                <a:latin typeface="Arial MT"/>
                <a:cs typeface="Arial MT"/>
              </a:rPr>
              <a:t>qui</a:t>
            </a:r>
            <a:r>
              <a:rPr sz="1200" spc="30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3333"/>
                </a:solidFill>
                <a:latin typeface="Arial MT"/>
                <a:cs typeface="Arial MT"/>
              </a:rPr>
              <a:t>permettent</a:t>
            </a:r>
            <a:r>
              <a:rPr sz="1200" spc="29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3333"/>
                </a:solidFill>
                <a:latin typeface="Arial MT"/>
                <a:cs typeface="Arial MT"/>
              </a:rPr>
              <a:t>de</a:t>
            </a:r>
            <a:r>
              <a:rPr sz="1200" spc="295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333333"/>
                </a:solidFill>
                <a:latin typeface="Arial MT"/>
                <a:cs typeface="Arial MT"/>
              </a:rPr>
              <a:t>créer facilement</a:t>
            </a:r>
            <a:r>
              <a:rPr sz="1200" spc="-45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3333"/>
                </a:solidFill>
                <a:latin typeface="Arial MT"/>
                <a:cs typeface="Arial MT"/>
              </a:rPr>
              <a:t>une</a:t>
            </a:r>
            <a:r>
              <a:rPr sz="1200" spc="-4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333333"/>
                </a:solidFill>
                <a:latin typeface="Arial MT"/>
                <a:cs typeface="Arial MT"/>
              </a:rPr>
              <a:t>application</a:t>
            </a:r>
            <a:r>
              <a:rPr sz="1200" spc="-4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3333"/>
                </a:solidFill>
                <a:latin typeface="Arial MT"/>
                <a:cs typeface="Arial MT"/>
              </a:rPr>
              <a:t>qui</a:t>
            </a:r>
            <a:r>
              <a:rPr sz="1200" spc="-45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3333"/>
                </a:solidFill>
                <a:latin typeface="Arial MT"/>
                <a:cs typeface="Arial MT"/>
              </a:rPr>
              <a:t>fait</a:t>
            </a:r>
            <a:r>
              <a:rPr sz="1200" spc="-5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333333"/>
                </a:solidFill>
                <a:latin typeface="Arial MT"/>
                <a:cs typeface="Arial MT"/>
              </a:rPr>
              <a:t>tourner</a:t>
            </a:r>
            <a:r>
              <a:rPr sz="1200" spc="-5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3333"/>
                </a:solidFill>
                <a:latin typeface="Arial MT"/>
                <a:cs typeface="Arial MT"/>
              </a:rPr>
              <a:t>une</a:t>
            </a:r>
            <a:r>
              <a:rPr sz="1200" spc="-25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333333"/>
                </a:solidFill>
                <a:latin typeface="Arial MT"/>
                <a:cs typeface="Arial MT"/>
              </a:rPr>
              <a:t>application</a:t>
            </a:r>
            <a:r>
              <a:rPr sz="1200" spc="-4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3333"/>
                </a:solidFill>
                <a:latin typeface="Arial MT"/>
                <a:cs typeface="Arial MT"/>
              </a:rPr>
              <a:t>web</a:t>
            </a:r>
            <a:r>
              <a:rPr sz="1200" spc="-45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3333"/>
                </a:solidFill>
                <a:latin typeface="Arial MT"/>
                <a:cs typeface="Arial MT"/>
              </a:rPr>
              <a:t>dans</a:t>
            </a:r>
            <a:r>
              <a:rPr sz="1200" spc="-45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3333"/>
                </a:solidFill>
                <a:latin typeface="Arial MT"/>
                <a:cs typeface="Arial MT"/>
              </a:rPr>
              <a:t>une</a:t>
            </a:r>
            <a:r>
              <a:rPr sz="1200" spc="-4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3333"/>
                </a:solidFill>
                <a:latin typeface="Arial MT"/>
                <a:cs typeface="Arial MT"/>
              </a:rPr>
              <a:t>webview.</a:t>
            </a:r>
            <a:r>
              <a:rPr sz="1200" spc="-4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3333"/>
                </a:solidFill>
                <a:latin typeface="Arial MT"/>
                <a:cs typeface="Arial MT"/>
              </a:rPr>
              <a:t>Dans</a:t>
            </a:r>
            <a:r>
              <a:rPr sz="1200" spc="-5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333333"/>
                </a:solidFill>
                <a:latin typeface="Arial MT"/>
                <a:cs typeface="Arial MT"/>
              </a:rPr>
              <a:t>notre </a:t>
            </a:r>
            <a:r>
              <a:rPr sz="1200" dirty="0">
                <a:solidFill>
                  <a:srgbClr val="333333"/>
                </a:solidFill>
                <a:latin typeface="Arial MT"/>
                <a:cs typeface="Arial MT"/>
              </a:rPr>
              <a:t>projet</a:t>
            </a:r>
            <a:r>
              <a:rPr sz="1200" spc="-2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3333"/>
                </a:solidFill>
                <a:latin typeface="Arial MT"/>
                <a:cs typeface="Arial MT"/>
              </a:rPr>
              <a:t>nous</a:t>
            </a:r>
            <a:r>
              <a:rPr sz="1200" spc="-3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3333"/>
                </a:solidFill>
                <a:latin typeface="Arial MT"/>
                <a:cs typeface="Arial MT"/>
              </a:rPr>
              <a:t>avons</a:t>
            </a:r>
            <a:r>
              <a:rPr sz="1200" spc="-15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3333"/>
                </a:solidFill>
                <a:latin typeface="Arial MT"/>
                <a:cs typeface="Arial MT"/>
              </a:rPr>
              <a:t>utilisé</a:t>
            </a:r>
            <a:r>
              <a:rPr sz="1200" spc="-2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3333"/>
                </a:solidFill>
                <a:latin typeface="Arial MT"/>
                <a:cs typeface="Arial MT"/>
              </a:rPr>
              <a:t>les</a:t>
            </a:r>
            <a:r>
              <a:rPr sz="1200" spc="-15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3333"/>
                </a:solidFill>
                <a:latin typeface="Arial MT"/>
                <a:cs typeface="Arial MT"/>
              </a:rPr>
              <a:t>framework</a:t>
            </a:r>
            <a:r>
              <a:rPr sz="1200" spc="-2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3333"/>
                </a:solidFill>
                <a:latin typeface="Arial MT"/>
                <a:cs typeface="Arial MT"/>
              </a:rPr>
              <a:t>ionic</a:t>
            </a:r>
            <a:r>
              <a:rPr sz="1200" spc="-15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3333"/>
                </a:solidFill>
                <a:latin typeface="Arial MT"/>
                <a:cs typeface="Arial MT"/>
              </a:rPr>
              <a:t>et</a:t>
            </a:r>
            <a:r>
              <a:rPr sz="1200" spc="-2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333333"/>
                </a:solidFill>
                <a:latin typeface="Arial MT"/>
                <a:cs typeface="Arial MT"/>
              </a:rPr>
              <a:t>AngularJs.</a:t>
            </a:r>
            <a:endParaRPr sz="1200">
              <a:latin typeface="Arial MT"/>
              <a:cs typeface="Arial MT"/>
            </a:endParaRPr>
          </a:p>
          <a:p>
            <a:pPr marL="18415" marR="6985" indent="-6350" algn="just">
              <a:lnSpc>
                <a:spcPct val="143900"/>
              </a:lnSpc>
              <a:spcBef>
                <a:spcPts val="5"/>
              </a:spcBef>
            </a:pPr>
            <a:r>
              <a:rPr sz="1200" dirty="0">
                <a:solidFill>
                  <a:srgbClr val="333333"/>
                </a:solidFill>
                <a:latin typeface="Arial MT"/>
                <a:cs typeface="Arial MT"/>
              </a:rPr>
              <a:t>Il</a:t>
            </a:r>
            <a:r>
              <a:rPr sz="1200" spc="55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3333"/>
                </a:solidFill>
                <a:latin typeface="Arial MT"/>
                <a:cs typeface="Arial MT"/>
              </a:rPr>
              <a:t>y</a:t>
            </a:r>
            <a:r>
              <a:rPr sz="1200" spc="55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3333"/>
                </a:solidFill>
                <a:latin typeface="Arial MT"/>
                <a:cs typeface="Arial MT"/>
              </a:rPr>
              <a:t>a</a:t>
            </a:r>
            <a:r>
              <a:rPr sz="1200" spc="45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3333"/>
                </a:solidFill>
                <a:latin typeface="Arial MT"/>
                <a:cs typeface="Arial MT"/>
              </a:rPr>
              <a:t>de</a:t>
            </a:r>
            <a:r>
              <a:rPr sz="1200" spc="6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3333"/>
                </a:solidFill>
                <a:latin typeface="Arial MT"/>
                <a:cs typeface="Arial MT"/>
              </a:rPr>
              <a:t>fortes</a:t>
            </a:r>
            <a:r>
              <a:rPr sz="1200" spc="55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3333"/>
                </a:solidFill>
                <a:latin typeface="Arial MT"/>
                <a:cs typeface="Arial MT"/>
              </a:rPr>
              <a:t>chances</a:t>
            </a:r>
            <a:r>
              <a:rPr sz="1200" spc="6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3333"/>
                </a:solidFill>
                <a:latin typeface="Arial MT"/>
                <a:cs typeface="Arial MT"/>
              </a:rPr>
              <a:t>pour</a:t>
            </a:r>
            <a:r>
              <a:rPr sz="1200" spc="4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3333"/>
                </a:solidFill>
                <a:latin typeface="Arial MT"/>
                <a:cs typeface="Arial MT"/>
              </a:rPr>
              <a:t>qu’on</a:t>
            </a:r>
            <a:r>
              <a:rPr sz="1200" spc="6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3333"/>
                </a:solidFill>
                <a:latin typeface="Arial MT"/>
                <a:cs typeface="Arial MT"/>
              </a:rPr>
              <a:t>ne</a:t>
            </a:r>
            <a:r>
              <a:rPr sz="1200" spc="6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3333"/>
                </a:solidFill>
                <a:latin typeface="Arial MT"/>
                <a:cs typeface="Arial MT"/>
              </a:rPr>
              <a:t>souhaite</a:t>
            </a:r>
            <a:r>
              <a:rPr sz="1200" spc="6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3333"/>
                </a:solidFill>
                <a:latin typeface="Arial MT"/>
                <a:cs typeface="Arial MT"/>
              </a:rPr>
              <a:t>pas</a:t>
            </a:r>
            <a:r>
              <a:rPr sz="1200" spc="5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3333"/>
                </a:solidFill>
                <a:latin typeface="Arial MT"/>
                <a:cs typeface="Arial MT"/>
              </a:rPr>
              <a:t>créer</a:t>
            </a:r>
            <a:r>
              <a:rPr sz="1200" spc="5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3333"/>
                </a:solidFill>
                <a:latin typeface="Arial MT"/>
                <a:cs typeface="Arial MT"/>
              </a:rPr>
              <a:t>des</a:t>
            </a:r>
            <a:r>
              <a:rPr sz="1200" spc="55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3333"/>
                </a:solidFill>
                <a:latin typeface="Arial MT"/>
                <a:cs typeface="Arial MT"/>
              </a:rPr>
              <a:t>applications</a:t>
            </a:r>
            <a:r>
              <a:rPr sz="1200" spc="55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3333"/>
                </a:solidFill>
                <a:latin typeface="Arial MT"/>
                <a:cs typeface="Arial MT"/>
              </a:rPr>
              <a:t>web</a:t>
            </a:r>
            <a:r>
              <a:rPr sz="1200" spc="45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3333"/>
                </a:solidFill>
                <a:latin typeface="Arial MT"/>
                <a:cs typeface="Arial MT"/>
              </a:rPr>
              <a:t>en</a:t>
            </a:r>
            <a:r>
              <a:rPr sz="1200" spc="5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333333"/>
                </a:solidFill>
                <a:latin typeface="Arial MT"/>
                <a:cs typeface="Arial MT"/>
              </a:rPr>
              <a:t>utilisant </a:t>
            </a:r>
            <a:r>
              <a:rPr sz="1200" dirty="0">
                <a:solidFill>
                  <a:srgbClr val="333333"/>
                </a:solidFill>
                <a:latin typeface="Arial MT"/>
                <a:cs typeface="Arial MT"/>
              </a:rPr>
              <a:t>uniquement</a:t>
            </a:r>
            <a:r>
              <a:rPr sz="1200" spc="19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3333"/>
                </a:solidFill>
                <a:latin typeface="Arial MT"/>
                <a:cs typeface="Arial MT"/>
              </a:rPr>
              <a:t>du</a:t>
            </a:r>
            <a:r>
              <a:rPr sz="1200" spc="204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3333"/>
                </a:solidFill>
                <a:latin typeface="Arial MT"/>
                <a:cs typeface="Arial MT"/>
              </a:rPr>
              <a:t>JavaScript,</a:t>
            </a:r>
            <a:r>
              <a:rPr sz="1200" spc="204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3333"/>
                </a:solidFill>
                <a:latin typeface="Arial MT"/>
                <a:cs typeface="Arial MT"/>
              </a:rPr>
              <a:t>du</a:t>
            </a:r>
            <a:r>
              <a:rPr sz="1200" spc="204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3333"/>
                </a:solidFill>
                <a:latin typeface="Arial MT"/>
                <a:cs typeface="Arial MT"/>
              </a:rPr>
              <a:t>HTML</a:t>
            </a:r>
            <a:r>
              <a:rPr sz="1200" spc="195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3333"/>
                </a:solidFill>
                <a:latin typeface="Arial MT"/>
                <a:cs typeface="Arial MT"/>
              </a:rPr>
              <a:t>et</a:t>
            </a:r>
            <a:r>
              <a:rPr sz="1200" spc="19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3333"/>
                </a:solidFill>
                <a:latin typeface="Arial MT"/>
                <a:cs typeface="Arial MT"/>
              </a:rPr>
              <a:t>du</a:t>
            </a:r>
            <a:r>
              <a:rPr sz="1200" spc="195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3333"/>
                </a:solidFill>
                <a:latin typeface="Arial MT"/>
                <a:cs typeface="Arial MT"/>
              </a:rPr>
              <a:t>CSS.</a:t>
            </a:r>
            <a:r>
              <a:rPr sz="1200" spc="195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3333"/>
                </a:solidFill>
                <a:latin typeface="Arial MT"/>
                <a:cs typeface="Arial MT"/>
              </a:rPr>
              <a:t>Au</a:t>
            </a:r>
            <a:r>
              <a:rPr sz="1200" spc="195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3333"/>
                </a:solidFill>
                <a:latin typeface="Arial MT"/>
                <a:cs typeface="Arial MT"/>
              </a:rPr>
              <a:t>lieu</a:t>
            </a:r>
            <a:r>
              <a:rPr sz="1200" spc="195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3333"/>
                </a:solidFill>
                <a:latin typeface="Arial MT"/>
                <a:cs typeface="Arial MT"/>
              </a:rPr>
              <a:t>de</a:t>
            </a:r>
            <a:r>
              <a:rPr sz="1200" spc="195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3333"/>
                </a:solidFill>
                <a:latin typeface="Arial MT"/>
                <a:cs typeface="Arial MT"/>
              </a:rPr>
              <a:t>cela,</a:t>
            </a:r>
            <a:r>
              <a:rPr sz="1200" spc="19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3333"/>
                </a:solidFill>
                <a:latin typeface="Arial MT"/>
                <a:cs typeface="Arial MT"/>
              </a:rPr>
              <a:t>nous</a:t>
            </a:r>
            <a:r>
              <a:rPr sz="1200" spc="19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3333"/>
                </a:solidFill>
                <a:latin typeface="Arial MT"/>
                <a:cs typeface="Arial MT"/>
              </a:rPr>
              <a:t>avons</a:t>
            </a:r>
            <a:r>
              <a:rPr sz="1200" spc="195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3333"/>
                </a:solidFill>
                <a:latin typeface="Arial MT"/>
                <a:cs typeface="Arial MT"/>
              </a:rPr>
              <a:t>utilisé</a:t>
            </a:r>
            <a:r>
              <a:rPr sz="1200" spc="195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spc="-25" dirty="0">
                <a:solidFill>
                  <a:srgbClr val="333333"/>
                </a:solidFill>
                <a:latin typeface="Arial MT"/>
                <a:cs typeface="Arial MT"/>
              </a:rPr>
              <a:t>un </a:t>
            </a:r>
            <a:r>
              <a:rPr sz="1200" dirty="0">
                <a:solidFill>
                  <a:srgbClr val="333333"/>
                </a:solidFill>
                <a:latin typeface="Arial MT"/>
                <a:cs typeface="Arial MT"/>
              </a:rPr>
              <a:t>framework</a:t>
            </a:r>
            <a:r>
              <a:rPr sz="1200" spc="-3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3333"/>
                </a:solidFill>
                <a:latin typeface="Arial MT"/>
                <a:cs typeface="Arial MT"/>
              </a:rPr>
              <a:t>web</a:t>
            </a:r>
            <a:r>
              <a:rPr sz="1200" spc="-3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3333"/>
                </a:solidFill>
                <a:latin typeface="Arial MT"/>
                <a:cs typeface="Arial MT"/>
              </a:rPr>
              <a:t>comme</a:t>
            </a:r>
            <a:r>
              <a:rPr sz="1200" spc="-25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333333"/>
                </a:solidFill>
                <a:latin typeface="Arial MT"/>
                <a:cs typeface="Arial MT"/>
              </a:rPr>
              <a:t>Angular.</a:t>
            </a:r>
            <a:endParaRPr sz="1200">
              <a:latin typeface="Arial MT"/>
              <a:cs typeface="Arial MT"/>
            </a:endParaRPr>
          </a:p>
          <a:p>
            <a:pPr marL="18415" indent="-6350" algn="just">
              <a:lnSpc>
                <a:spcPct val="100000"/>
              </a:lnSpc>
              <a:spcBef>
                <a:spcPts val="625"/>
              </a:spcBef>
            </a:pPr>
            <a:r>
              <a:rPr sz="1200" dirty="0">
                <a:solidFill>
                  <a:srgbClr val="333333"/>
                </a:solidFill>
                <a:latin typeface="Arial MT"/>
                <a:cs typeface="Arial MT"/>
              </a:rPr>
              <a:t>Angular</a:t>
            </a:r>
            <a:r>
              <a:rPr sz="1200" spc="21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3333"/>
                </a:solidFill>
                <a:latin typeface="Arial MT"/>
                <a:cs typeface="Arial MT"/>
              </a:rPr>
              <a:t>est</a:t>
            </a:r>
            <a:r>
              <a:rPr sz="1200" spc="225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3333"/>
                </a:solidFill>
                <a:latin typeface="Arial MT"/>
                <a:cs typeface="Arial MT"/>
              </a:rPr>
              <a:t>un</a:t>
            </a:r>
            <a:r>
              <a:rPr sz="1200" spc="204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3333"/>
                </a:solidFill>
                <a:latin typeface="Arial MT"/>
                <a:cs typeface="Arial MT"/>
              </a:rPr>
              <a:t>framework</a:t>
            </a:r>
            <a:r>
              <a:rPr sz="1200" spc="22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3333"/>
                </a:solidFill>
                <a:latin typeface="Arial MT"/>
                <a:cs typeface="Arial MT"/>
              </a:rPr>
              <a:t>incroyablement</a:t>
            </a:r>
            <a:r>
              <a:rPr sz="1200" spc="225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3333"/>
                </a:solidFill>
                <a:latin typeface="Arial MT"/>
                <a:cs typeface="Arial MT"/>
              </a:rPr>
              <a:t>populaire</a:t>
            </a:r>
            <a:r>
              <a:rPr sz="1200" spc="22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3333"/>
                </a:solidFill>
                <a:latin typeface="Arial MT"/>
                <a:cs typeface="Arial MT"/>
              </a:rPr>
              <a:t>qui</a:t>
            </a:r>
            <a:r>
              <a:rPr sz="1200" spc="22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3333"/>
                </a:solidFill>
                <a:latin typeface="Arial MT"/>
                <a:cs typeface="Arial MT"/>
              </a:rPr>
              <a:t>permet</a:t>
            </a:r>
            <a:r>
              <a:rPr sz="1200" spc="204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3333"/>
                </a:solidFill>
                <a:latin typeface="Arial MT"/>
                <a:cs typeface="Arial MT"/>
              </a:rPr>
              <a:t>de</a:t>
            </a:r>
            <a:r>
              <a:rPr sz="1200" spc="225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3333"/>
                </a:solidFill>
                <a:latin typeface="Arial MT"/>
                <a:cs typeface="Arial MT"/>
              </a:rPr>
              <a:t>créer</a:t>
            </a:r>
            <a:r>
              <a:rPr sz="1200" spc="215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3333"/>
                </a:solidFill>
                <a:latin typeface="Arial MT"/>
                <a:cs typeface="Arial MT"/>
              </a:rPr>
              <a:t>facilement</a:t>
            </a:r>
            <a:r>
              <a:rPr sz="1200" spc="22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spc="-25" dirty="0">
                <a:solidFill>
                  <a:srgbClr val="333333"/>
                </a:solidFill>
                <a:latin typeface="Arial MT"/>
                <a:cs typeface="Arial MT"/>
              </a:rPr>
              <a:t>des</a:t>
            </a:r>
            <a:endParaRPr sz="1200">
              <a:latin typeface="Arial MT"/>
              <a:cs typeface="Arial MT"/>
            </a:endParaRPr>
          </a:p>
          <a:p>
            <a:pPr marL="18415" marR="9525" algn="just">
              <a:lnSpc>
                <a:spcPct val="143700"/>
              </a:lnSpc>
              <a:spcBef>
                <a:spcPts val="5"/>
              </a:spcBef>
            </a:pPr>
            <a:r>
              <a:rPr sz="1200" dirty="0">
                <a:solidFill>
                  <a:srgbClr val="333333"/>
                </a:solidFill>
                <a:latin typeface="Arial MT"/>
                <a:cs typeface="Arial MT"/>
              </a:rPr>
              <a:t>applications</a:t>
            </a:r>
            <a:r>
              <a:rPr sz="1200" spc="45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3333"/>
                </a:solidFill>
                <a:latin typeface="Arial MT"/>
                <a:cs typeface="Arial MT"/>
              </a:rPr>
              <a:t>web</a:t>
            </a:r>
            <a:r>
              <a:rPr sz="1200" spc="6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3333"/>
                </a:solidFill>
                <a:latin typeface="Arial MT"/>
                <a:cs typeface="Arial MT"/>
              </a:rPr>
              <a:t>réactives.</a:t>
            </a:r>
            <a:r>
              <a:rPr sz="1200" spc="6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3333"/>
                </a:solidFill>
                <a:latin typeface="Arial MT"/>
                <a:cs typeface="Arial MT"/>
              </a:rPr>
              <a:t>Et</a:t>
            </a:r>
            <a:r>
              <a:rPr sz="1200" spc="55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3333"/>
                </a:solidFill>
                <a:latin typeface="Arial MT"/>
                <a:cs typeface="Arial MT"/>
              </a:rPr>
              <a:t>maintenant,</a:t>
            </a:r>
            <a:r>
              <a:rPr sz="1200" spc="55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3333"/>
                </a:solidFill>
                <a:latin typeface="Arial MT"/>
                <a:cs typeface="Arial MT"/>
              </a:rPr>
              <a:t>Ionic</a:t>
            </a:r>
            <a:r>
              <a:rPr sz="1200" spc="55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3333"/>
                </a:solidFill>
                <a:latin typeface="Arial MT"/>
                <a:cs typeface="Arial MT"/>
              </a:rPr>
              <a:t>apporte</a:t>
            </a:r>
            <a:r>
              <a:rPr sz="1200" spc="65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3333"/>
                </a:solidFill>
                <a:latin typeface="Arial MT"/>
                <a:cs typeface="Arial MT"/>
              </a:rPr>
              <a:t>la</a:t>
            </a:r>
            <a:r>
              <a:rPr sz="1200" spc="4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3333"/>
                </a:solidFill>
                <a:latin typeface="Arial MT"/>
                <a:cs typeface="Arial MT"/>
              </a:rPr>
              <a:t>puissance</a:t>
            </a:r>
            <a:r>
              <a:rPr sz="1200" spc="6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3333"/>
                </a:solidFill>
                <a:latin typeface="Arial MT"/>
                <a:cs typeface="Arial MT"/>
              </a:rPr>
              <a:t>d'Angular</a:t>
            </a:r>
            <a:r>
              <a:rPr sz="1200" spc="5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3333"/>
                </a:solidFill>
                <a:latin typeface="Arial MT"/>
                <a:cs typeface="Arial MT"/>
              </a:rPr>
              <a:t>au</a:t>
            </a:r>
            <a:r>
              <a:rPr sz="1200" spc="55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333333"/>
                </a:solidFill>
                <a:latin typeface="Arial MT"/>
                <a:cs typeface="Arial MT"/>
              </a:rPr>
              <a:t>codage </a:t>
            </a:r>
            <a:r>
              <a:rPr sz="1200" dirty="0">
                <a:solidFill>
                  <a:srgbClr val="333333"/>
                </a:solidFill>
                <a:latin typeface="Arial MT"/>
                <a:cs typeface="Arial MT"/>
              </a:rPr>
              <a:t>mobile.</a:t>
            </a:r>
            <a:r>
              <a:rPr sz="1200" spc="35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3333"/>
                </a:solidFill>
                <a:latin typeface="Arial MT"/>
                <a:cs typeface="Arial MT"/>
              </a:rPr>
              <a:t>Ionic</a:t>
            </a:r>
            <a:r>
              <a:rPr sz="1200" spc="15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3333"/>
                </a:solidFill>
                <a:latin typeface="Arial MT"/>
                <a:cs typeface="Arial MT"/>
              </a:rPr>
              <a:t>permet</a:t>
            </a:r>
            <a:r>
              <a:rPr sz="1200" spc="2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3333"/>
                </a:solidFill>
                <a:latin typeface="Arial MT"/>
                <a:cs typeface="Arial MT"/>
              </a:rPr>
              <a:t>d'utiliser</a:t>
            </a:r>
            <a:r>
              <a:rPr sz="1200" spc="25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3333"/>
                </a:solidFill>
                <a:latin typeface="Arial MT"/>
                <a:cs typeface="Arial MT"/>
              </a:rPr>
              <a:t>le</a:t>
            </a:r>
            <a:r>
              <a:rPr sz="1200" spc="3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3333"/>
                </a:solidFill>
                <a:latin typeface="Arial MT"/>
                <a:cs typeface="Arial MT"/>
              </a:rPr>
              <a:t>framework</a:t>
            </a:r>
            <a:r>
              <a:rPr sz="1200" spc="25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3333"/>
                </a:solidFill>
                <a:latin typeface="Arial MT"/>
                <a:cs typeface="Arial MT"/>
              </a:rPr>
              <a:t>Angular</a:t>
            </a:r>
            <a:r>
              <a:rPr sz="1200" spc="15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3333"/>
                </a:solidFill>
                <a:latin typeface="Arial MT"/>
                <a:cs typeface="Arial MT"/>
              </a:rPr>
              <a:t>pour</a:t>
            </a:r>
            <a:r>
              <a:rPr sz="1200" spc="3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3333"/>
                </a:solidFill>
                <a:latin typeface="Arial MT"/>
                <a:cs typeface="Arial MT"/>
              </a:rPr>
              <a:t>écrire</a:t>
            </a:r>
            <a:r>
              <a:rPr sz="1200" spc="15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3333"/>
                </a:solidFill>
                <a:latin typeface="Arial MT"/>
                <a:cs typeface="Arial MT"/>
              </a:rPr>
              <a:t>des</a:t>
            </a:r>
            <a:r>
              <a:rPr sz="1200" spc="15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3333"/>
                </a:solidFill>
                <a:latin typeface="Arial MT"/>
                <a:cs typeface="Arial MT"/>
              </a:rPr>
              <a:t>applications</a:t>
            </a:r>
            <a:r>
              <a:rPr sz="1200" spc="15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3333"/>
                </a:solidFill>
                <a:latin typeface="Arial MT"/>
                <a:cs typeface="Arial MT"/>
              </a:rPr>
              <a:t>mobiles</a:t>
            </a:r>
            <a:r>
              <a:rPr sz="1200" spc="15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spc="-25" dirty="0">
                <a:solidFill>
                  <a:srgbClr val="333333"/>
                </a:solidFill>
                <a:latin typeface="Arial MT"/>
                <a:cs typeface="Arial MT"/>
              </a:rPr>
              <a:t>en </a:t>
            </a:r>
            <a:r>
              <a:rPr sz="1200" dirty="0">
                <a:solidFill>
                  <a:srgbClr val="333333"/>
                </a:solidFill>
                <a:latin typeface="Arial MT"/>
                <a:cs typeface="Arial MT"/>
              </a:rPr>
              <a:t>fournissant</a:t>
            </a:r>
            <a:r>
              <a:rPr sz="1200" spc="29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3333"/>
                </a:solidFill>
                <a:latin typeface="Arial MT"/>
                <a:cs typeface="Arial MT"/>
              </a:rPr>
              <a:t>une</a:t>
            </a:r>
            <a:r>
              <a:rPr sz="1200" spc="29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3333"/>
                </a:solidFill>
                <a:latin typeface="Arial MT"/>
                <a:cs typeface="Arial MT"/>
              </a:rPr>
              <a:t>riche</a:t>
            </a:r>
            <a:r>
              <a:rPr sz="1200" spc="285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3333"/>
                </a:solidFill>
                <a:latin typeface="Arial MT"/>
                <a:cs typeface="Arial MT"/>
              </a:rPr>
              <a:t>bibliothèque</a:t>
            </a:r>
            <a:r>
              <a:rPr sz="1200" spc="29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3333"/>
                </a:solidFill>
                <a:latin typeface="Arial MT"/>
                <a:cs typeface="Arial MT"/>
              </a:rPr>
              <a:t>de</a:t>
            </a:r>
            <a:r>
              <a:rPr sz="1200" spc="29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3333"/>
                </a:solidFill>
                <a:latin typeface="Arial MT"/>
                <a:cs typeface="Arial MT"/>
              </a:rPr>
              <a:t>composants</a:t>
            </a:r>
            <a:r>
              <a:rPr sz="1200" spc="295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3333"/>
                </a:solidFill>
                <a:latin typeface="Arial MT"/>
                <a:cs typeface="Arial MT"/>
              </a:rPr>
              <a:t>ainsi</a:t>
            </a:r>
            <a:r>
              <a:rPr sz="1200" spc="275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3333"/>
                </a:solidFill>
                <a:latin typeface="Arial MT"/>
                <a:cs typeface="Arial MT"/>
              </a:rPr>
              <a:t>que</a:t>
            </a:r>
            <a:r>
              <a:rPr sz="1200" spc="285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3333"/>
                </a:solidFill>
                <a:latin typeface="Arial MT"/>
                <a:cs typeface="Arial MT"/>
              </a:rPr>
              <a:t>l'outillage</a:t>
            </a:r>
            <a:r>
              <a:rPr sz="1200" spc="28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3333"/>
                </a:solidFill>
                <a:latin typeface="Arial MT"/>
                <a:cs typeface="Arial MT"/>
              </a:rPr>
              <a:t>nécessaire</a:t>
            </a:r>
            <a:r>
              <a:rPr sz="1200" spc="29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spc="-20" dirty="0">
                <a:solidFill>
                  <a:srgbClr val="333333"/>
                </a:solidFill>
                <a:latin typeface="Arial MT"/>
                <a:cs typeface="Arial MT"/>
              </a:rPr>
              <a:t>pour </a:t>
            </a:r>
            <a:r>
              <a:rPr sz="1200" dirty="0">
                <a:solidFill>
                  <a:srgbClr val="333333"/>
                </a:solidFill>
                <a:latin typeface="Arial MT"/>
                <a:cs typeface="Arial MT"/>
              </a:rPr>
              <a:t>compiler</a:t>
            </a:r>
            <a:r>
              <a:rPr sz="1200" spc="355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3333"/>
                </a:solidFill>
                <a:latin typeface="Arial MT"/>
                <a:cs typeface="Arial MT"/>
              </a:rPr>
              <a:t>le</a:t>
            </a:r>
            <a:r>
              <a:rPr sz="1200" spc="38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3333"/>
                </a:solidFill>
                <a:latin typeface="Arial MT"/>
                <a:cs typeface="Arial MT"/>
              </a:rPr>
              <a:t>code</a:t>
            </a:r>
            <a:r>
              <a:rPr sz="1200" spc="38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3333"/>
                </a:solidFill>
                <a:latin typeface="Arial MT"/>
                <a:cs typeface="Arial MT"/>
              </a:rPr>
              <a:t>Angular</a:t>
            </a:r>
            <a:r>
              <a:rPr sz="1200" spc="37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3333"/>
                </a:solidFill>
                <a:latin typeface="Arial MT"/>
                <a:cs typeface="Arial MT"/>
              </a:rPr>
              <a:t>TypeScript</a:t>
            </a:r>
            <a:r>
              <a:rPr sz="1200" spc="365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3333"/>
                </a:solidFill>
                <a:latin typeface="Arial MT"/>
                <a:cs typeface="Arial MT"/>
              </a:rPr>
              <a:t>en</a:t>
            </a:r>
            <a:r>
              <a:rPr sz="1200" spc="37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3333"/>
                </a:solidFill>
                <a:latin typeface="Arial MT"/>
                <a:cs typeface="Arial MT"/>
              </a:rPr>
              <a:t>un</a:t>
            </a:r>
            <a:r>
              <a:rPr sz="1200" spc="37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3333"/>
                </a:solidFill>
                <a:latin typeface="Arial MT"/>
                <a:cs typeface="Arial MT"/>
              </a:rPr>
              <a:t>ensemble</a:t>
            </a:r>
            <a:r>
              <a:rPr sz="1200" spc="36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3333"/>
                </a:solidFill>
                <a:latin typeface="Arial MT"/>
                <a:cs typeface="Arial MT"/>
              </a:rPr>
              <a:t>de</a:t>
            </a:r>
            <a:r>
              <a:rPr sz="1200" spc="37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3333"/>
                </a:solidFill>
                <a:latin typeface="Arial MT"/>
                <a:cs typeface="Arial MT"/>
              </a:rPr>
              <a:t>JavaScript,</a:t>
            </a:r>
            <a:r>
              <a:rPr sz="1200" spc="37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3333"/>
                </a:solidFill>
                <a:latin typeface="Arial MT"/>
                <a:cs typeface="Arial MT"/>
              </a:rPr>
              <a:t>HTML</a:t>
            </a:r>
            <a:r>
              <a:rPr sz="1200" spc="375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3333"/>
                </a:solidFill>
                <a:latin typeface="Arial MT"/>
                <a:cs typeface="Arial MT"/>
              </a:rPr>
              <a:t>et</a:t>
            </a:r>
            <a:r>
              <a:rPr sz="1200" spc="365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spc="-20" dirty="0">
                <a:solidFill>
                  <a:srgbClr val="333333"/>
                </a:solidFill>
                <a:latin typeface="Arial MT"/>
                <a:cs typeface="Arial MT"/>
              </a:rPr>
              <a:t>CSS, </a:t>
            </a:r>
            <a:r>
              <a:rPr sz="1200" dirty="0">
                <a:solidFill>
                  <a:srgbClr val="333333"/>
                </a:solidFill>
                <a:latin typeface="Arial MT"/>
                <a:cs typeface="Arial MT"/>
              </a:rPr>
              <a:t>qu'Apache</a:t>
            </a:r>
            <a:r>
              <a:rPr sz="1200" spc="-3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3333"/>
                </a:solidFill>
                <a:latin typeface="Arial MT"/>
                <a:cs typeface="Arial MT"/>
              </a:rPr>
              <a:t>Cordova</a:t>
            </a:r>
            <a:r>
              <a:rPr sz="1200" spc="-2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3333"/>
                </a:solidFill>
                <a:latin typeface="Arial MT"/>
                <a:cs typeface="Arial MT"/>
              </a:rPr>
              <a:t>peut</a:t>
            </a:r>
            <a:r>
              <a:rPr sz="1200" spc="-2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3333"/>
                </a:solidFill>
                <a:latin typeface="Arial MT"/>
                <a:cs typeface="Arial MT"/>
              </a:rPr>
              <a:t>ensuite</a:t>
            </a:r>
            <a:r>
              <a:rPr sz="1200" spc="-3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3333"/>
                </a:solidFill>
                <a:latin typeface="Arial MT"/>
                <a:cs typeface="Arial MT"/>
              </a:rPr>
              <a:t>regrouper</a:t>
            </a:r>
            <a:r>
              <a:rPr sz="1200" spc="-35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3333"/>
                </a:solidFill>
                <a:latin typeface="Arial MT"/>
                <a:cs typeface="Arial MT"/>
              </a:rPr>
              <a:t>dans</a:t>
            </a:r>
            <a:r>
              <a:rPr sz="1200" spc="-2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3333"/>
                </a:solidFill>
                <a:latin typeface="Arial MT"/>
                <a:cs typeface="Arial MT"/>
              </a:rPr>
              <a:t>une</a:t>
            </a:r>
            <a:r>
              <a:rPr sz="1200" spc="-3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3333"/>
                </a:solidFill>
                <a:latin typeface="Arial MT"/>
                <a:cs typeface="Arial MT"/>
              </a:rPr>
              <a:t>application</a:t>
            </a:r>
            <a:r>
              <a:rPr sz="1200" spc="-3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3333"/>
                </a:solidFill>
                <a:latin typeface="Arial MT"/>
                <a:cs typeface="Arial MT"/>
              </a:rPr>
              <a:t>mobile</a:t>
            </a:r>
            <a:r>
              <a:rPr sz="1200" spc="-2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333333"/>
                </a:solidFill>
                <a:latin typeface="Arial MT"/>
                <a:cs typeface="Arial MT"/>
              </a:rPr>
              <a:t>native.</a:t>
            </a:r>
            <a:endParaRPr sz="1200">
              <a:latin typeface="Arial MT"/>
              <a:cs typeface="Arial MT"/>
            </a:endParaRPr>
          </a:p>
          <a:p>
            <a:pPr marL="1942464">
              <a:lnSpc>
                <a:spcPct val="100000"/>
              </a:lnSpc>
              <a:spcBef>
                <a:spcPts val="605"/>
              </a:spcBef>
              <a:tabLst>
                <a:tab pos="2361565" algn="l"/>
              </a:tabLst>
            </a:pPr>
            <a:r>
              <a:rPr sz="1200" spc="-20" dirty="0">
                <a:latin typeface="Times New Roman"/>
                <a:cs typeface="Times New Roman"/>
              </a:rPr>
              <a:t>III.</a:t>
            </a:r>
            <a:r>
              <a:rPr sz="1200" dirty="0">
                <a:latin typeface="Times New Roman"/>
                <a:cs typeface="Times New Roman"/>
              </a:rPr>
              <a:t>	</a:t>
            </a:r>
            <a:r>
              <a:rPr sz="1400" b="1" u="sng" dirty="0">
                <a:solidFill>
                  <a:srgbClr val="333333"/>
                </a:solidFill>
                <a:uFill>
                  <a:solidFill>
                    <a:srgbClr val="333333"/>
                  </a:solidFill>
                </a:uFill>
                <a:latin typeface="Arial"/>
                <a:cs typeface="Arial"/>
              </a:rPr>
              <a:t>Déroulement</a:t>
            </a:r>
            <a:r>
              <a:rPr sz="1400" b="1" u="sng" spc="-40" dirty="0">
                <a:solidFill>
                  <a:srgbClr val="333333"/>
                </a:solidFill>
                <a:uFill>
                  <a:solidFill>
                    <a:srgbClr val="333333"/>
                  </a:solidFill>
                </a:uFill>
                <a:latin typeface="Arial"/>
                <a:cs typeface="Arial"/>
              </a:rPr>
              <a:t> </a:t>
            </a:r>
            <a:r>
              <a:rPr sz="1400" b="1" u="sng" dirty="0">
                <a:solidFill>
                  <a:srgbClr val="333333"/>
                </a:solidFill>
                <a:uFill>
                  <a:solidFill>
                    <a:srgbClr val="333333"/>
                  </a:solidFill>
                </a:uFill>
                <a:latin typeface="Arial"/>
                <a:cs typeface="Arial"/>
              </a:rPr>
              <a:t>du</a:t>
            </a:r>
            <a:r>
              <a:rPr sz="1400" b="1" u="sng" spc="-35" dirty="0">
                <a:solidFill>
                  <a:srgbClr val="333333"/>
                </a:solidFill>
                <a:uFill>
                  <a:solidFill>
                    <a:srgbClr val="333333"/>
                  </a:solidFill>
                </a:uFill>
                <a:latin typeface="Arial"/>
                <a:cs typeface="Arial"/>
              </a:rPr>
              <a:t> </a:t>
            </a:r>
            <a:r>
              <a:rPr sz="1400" b="1" u="sng" dirty="0">
                <a:solidFill>
                  <a:srgbClr val="333333"/>
                </a:solidFill>
                <a:uFill>
                  <a:solidFill>
                    <a:srgbClr val="333333"/>
                  </a:solidFill>
                </a:uFill>
                <a:latin typeface="Arial"/>
                <a:cs typeface="Arial"/>
              </a:rPr>
              <a:t>Projet</a:t>
            </a:r>
            <a:r>
              <a:rPr sz="1400" b="1" spc="-4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400" b="1" spc="-50" dirty="0">
                <a:solidFill>
                  <a:srgbClr val="333333"/>
                </a:solidFill>
                <a:latin typeface="Arial"/>
                <a:cs typeface="Arial"/>
              </a:rPr>
              <a:t>:</a:t>
            </a:r>
            <a:endParaRPr sz="1400">
              <a:latin typeface="Arial"/>
              <a:cs typeface="Arial"/>
            </a:endParaRPr>
          </a:p>
          <a:p>
            <a:pPr marL="469900" indent="-228600">
              <a:lnSpc>
                <a:spcPct val="100000"/>
              </a:lnSpc>
              <a:spcBef>
                <a:spcPts val="1535"/>
              </a:spcBef>
              <a:buSzPct val="71428"/>
              <a:buFont typeface="Symbol"/>
              <a:buChar char=""/>
              <a:tabLst>
                <a:tab pos="469900" algn="l"/>
              </a:tabLst>
            </a:pPr>
            <a:r>
              <a:rPr sz="1400" b="1" dirty="0">
                <a:solidFill>
                  <a:srgbClr val="333333"/>
                </a:solidFill>
                <a:latin typeface="Arial"/>
                <a:cs typeface="Arial"/>
              </a:rPr>
              <a:t>Réalisation</a:t>
            </a:r>
            <a:r>
              <a:rPr sz="1400" b="1" spc="-3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333333"/>
                </a:solidFill>
                <a:latin typeface="Arial"/>
                <a:cs typeface="Arial"/>
              </a:rPr>
              <a:t>de</a:t>
            </a:r>
            <a:r>
              <a:rPr sz="1400" b="1" spc="-3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333333"/>
                </a:solidFill>
                <a:latin typeface="Arial"/>
                <a:cs typeface="Arial"/>
              </a:rPr>
              <a:t>l’application</a:t>
            </a:r>
            <a:endParaRPr sz="1400">
              <a:latin typeface="Arial"/>
              <a:cs typeface="Arial"/>
            </a:endParaRPr>
          </a:p>
          <a:p>
            <a:pPr marL="18415" marR="5080" indent="-6350" algn="just">
              <a:lnSpc>
                <a:spcPct val="143700"/>
              </a:lnSpc>
              <a:spcBef>
                <a:spcPts val="930"/>
              </a:spcBef>
            </a:pPr>
            <a:r>
              <a:rPr sz="1200" dirty="0">
                <a:solidFill>
                  <a:srgbClr val="333333"/>
                </a:solidFill>
                <a:latin typeface="Arial MT"/>
                <a:cs typeface="Arial MT"/>
              </a:rPr>
              <a:t>Pour</a:t>
            </a:r>
            <a:r>
              <a:rPr sz="1200" spc="-4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3333"/>
                </a:solidFill>
                <a:latin typeface="Arial MT"/>
                <a:cs typeface="Arial MT"/>
              </a:rPr>
              <a:t>la</a:t>
            </a:r>
            <a:r>
              <a:rPr sz="1200" spc="-35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3333"/>
                </a:solidFill>
                <a:latin typeface="Arial MT"/>
                <a:cs typeface="Arial MT"/>
              </a:rPr>
              <a:t>réalisation</a:t>
            </a:r>
            <a:r>
              <a:rPr sz="1200" spc="-4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3333"/>
                </a:solidFill>
                <a:latin typeface="Arial MT"/>
                <a:cs typeface="Arial MT"/>
              </a:rPr>
              <a:t>de</a:t>
            </a:r>
            <a:r>
              <a:rPr sz="1200" spc="-35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3333"/>
                </a:solidFill>
                <a:latin typeface="Arial MT"/>
                <a:cs typeface="Arial MT"/>
              </a:rPr>
              <a:t>l’application</a:t>
            </a:r>
            <a:r>
              <a:rPr sz="1200" spc="-3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3333"/>
                </a:solidFill>
                <a:latin typeface="Arial MT"/>
                <a:cs typeface="Arial MT"/>
              </a:rPr>
              <a:t>nous</a:t>
            </a:r>
            <a:r>
              <a:rPr sz="1200" spc="-5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3333"/>
                </a:solidFill>
                <a:latin typeface="Arial MT"/>
                <a:cs typeface="Arial MT"/>
              </a:rPr>
              <a:t>avons</a:t>
            </a:r>
            <a:r>
              <a:rPr sz="1200" spc="-45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3333"/>
                </a:solidFill>
                <a:latin typeface="Arial MT"/>
                <a:cs typeface="Arial MT"/>
              </a:rPr>
              <a:t>procédé</a:t>
            </a:r>
            <a:r>
              <a:rPr sz="1200" spc="-35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3333"/>
                </a:solidFill>
                <a:latin typeface="Arial MT"/>
                <a:cs typeface="Arial MT"/>
              </a:rPr>
              <a:t>d’abord</a:t>
            </a:r>
            <a:r>
              <a:rPr sz="1200" spc="-45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3333"/>
                </a:solidFill>
                <a:latin typeface="Arial MT"/>
                <a:cs typeface="Arial MT"/>
              </a:rPr>
              <a:t>à</a:t>
            </a:r>
            <a:r>
              <a:rPr sz="1200" spc="-35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3333"/>
                </a:solidFill>
                <a:latin typeface="Arial MT"/>
                <a:cs typeface="Arial MT"/>
              </a:rPr>
              <a:t>l’installation</a:t>
            </a:r>
            <a:r>
              <a:rPr sz="1200" spc="-4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3333"/>
                </a:solidFill>
                <a:latin typeface="Arial MT"/>
                <a:cs typeface="Arial MT"/>
              </a:rPr>
              <a:t>de</a:t>
            </a:r>
            <a:r>
              <a:rPr sz="1200" spc="-35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3333"/>
                </a:solidFill>
                <a:latin typeface="Arial MT"/>
                <a:cs typeface="Arial MT"/>
              </a:rPr>
              <a:t>Node</a:t>
            </a:r>
            <a:r>
              <a:rPr sz="1200" spc="-35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3333"/>
                </a:solidFill>
                <a:latin typeface="Arial MT"/>
                <a:cs typeface="Arial MT"/>
              </a:rPr>
              <a:t>Js</a:t>
            </a:r>
            <a:r>
              <a:rPr sz="1200" spc="-45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spc="-25" dirty="0">
                <a:solidFill>
                  <a:srgbClr val="333333"/>
                </a:solidFill>
                <a:latin typeface="Arial MT"/>
                <a:cs typeface="Arial MT"/>
              </a:rPr>
              <a:t>qui </a:t>
            </a:r>
            <a:r>
              <a:rPr sz="1200" dirty="0">
                <a:solidFill>
                  <a:srgbClr val="333333"/>
                </a:solidFill>
                <a:latin typeface="Arial MT"/>
                <a:cs typeface="Arial MT"/>
              </a:rPr>
              <a:t>permet</a:t>
            </a:r>
            <a:r>
              <a:rPr sz="1200" spc="-6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3333"/>
                </a:solidFill>
                <a:latin typeface="Arial MT"/>
                <a:cs typeface="Arial MT"/>
              </a:rPr>
              <a:t>d'exécuter</a:t>
            </a:r>
            <a:r>
              <a:rPr sz="1200" spc="-6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3333"/>
                </a:solidFill>
                <a:latin typeface="Arial MT"/>
                <a:cs typeface="Arial MT"/>
              </a:rPr>
              <a:t>du</a:t>
            </a:r>
            <a:r>
              <a:rPr sz="1200" spc="-5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3333"/>
                </a:solidFill>
                <a:latin typeface="Arial MT"/>
                <a:cs typeface="Arial MT"/>
              </a:rPr>
              <a:t>code</a:t>
            </a:r>
            <a:r>
              <a:rPr sz="1200" spc="-5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3333"/>
                </a:solidFill>
                <a:latin typeface="Arial MT"/>
                <a:cs typeface="Arial MT"/>
              </a:rPr>
              <a:t>écrit</a:t>
            </a:r>
            <a:r>
              <a:rPr sz="1200" spc="-55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3333"/>
                </a:solidFill>
                <a:latin typeface="Arial MT"/>
                <a:cs typeface="Arial MT"/>
              </a:rPr>
              <a:t>en</a:t>
            </a:r>
            <a:r>
              <a:rPr sz="1200" spc="-5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3333"/>
                </a:solidFill>
                <a:latin typeface="Arial MT"/>
                <a:cs typeface="Arial MT"/>
              </a:rPr>
              <a:t>JavaScript,</a:t>
            </a:r>
            <a:r>
              <a:rPr sz="1200" spc="-4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3333"/>
                </a:solidFill>
                <a:latin typeface="Arial MT"/>
                <a:cs typeface="Arial MT"/>
              </a:rPr>
              <a:t>aussi</a:t>
            </a:r>
            <a:r>
              <a:rPr sz="1200" spc="-5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3333"/>
                </a:solidFill>
                <a:latin typeface="Arial MT"/>
                <a:cs typeface="Arial MT"/>
              </a:rPr>
              <a:t>bien</a:t>
            </a:r>
            <a:r>
              <a:rPr sz="1200" spc="-4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3333"/>
                </a:solidFill>
                <a:latin typeface="Arial MT"/>
                <a:cs typeface="Arial MT"/>
              </a:rPr>
              <a:t>sur</a:t>
            </a:r>
            <a:r>
              <a:rPr sz="1200" spc="-6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3333"/>
                </a:solidFill>
                <a:latin typeface="Arial MT"/>
                <a:cs typeface="Arial MT"/>
              </a:rPr>
              <a:t>un</a:t>
            </a:r>
            <a:r>
              <a:rPr sz="1200" spc="-5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3333"/>
                </a:solidFill>
                <a:latin typeface="Arial MT"/>
                <a:cs typeface="Arial MT"/>
              </a:rPr>
              <a:t>navigateur</a:t>
            </a:r>
            <a:r>
              <a:rPr sz="1200" spc="-45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3333"/>
                </a:solidFill>
                <a:latin typeface="Arial MT"/>
                <a:cs typeface="Arial MT"/>
              </a:rPr>
              <a:t>(côté</a:t>
            </a:r>
            <a:r>
              <a:rPr sz="1200" spc="-4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3333"/>
                </a:solidFill>
                <a:latin typeface="Arial MT"/>
                <a:cs typeface="Arial MT"/>
              </a:rPr>
              <a:t>client),</a:t>
            </a:r>
            <a:r>
              <a:rPr sz="1200" spc="-55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spc="-25" dirty="0">
                <a:solidFill>
                  <a:srgbClr val="333333"/>
                </a:solidFill>
                <a:latin typeface="Arial MT"/>
                <a:cs typeface="Arial MT"/>
              </a:rPr>
              <a:t>que </a:t>
            </a:r>
            <a:r>
              <a:rPr sz="1200" dirty="0">
                <a:solidFill>
                  <a:srgbClr val="333333"/>
                </a:solidFill>
                <a:latin typeface="Arial MT"/>
                <a:cs typeface="Arial MT"/>
              </a:rPr>
              <a:t>côté</a:t>
            </a:r>
            <a:r>
              <a:rPr sz="1200" spc="7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3333"/>
                </a:solidFill>
                <a:latin typeface="Arial MT"/>
                <a:cs typeface="Arial MT"/>
              </a:rPr>
              <a:t>serveur,</a:t>
            </a:r>
            <a:r>
              <a:rPr sz="1200" spc="65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3333"/>
                </a:solidFill>
                <a:latin typeface="Arial MT"/>
                <a:cs typeface="Arial MT"/>
              </a:rPr>
              <a:t>tout</a:t>
            </a:r>
            <a:r>
              <a:rPr sz="1200" spc="65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3333"/>
                </a:solidFill>
                <a:latin typeface="Arial MT"/>
                <a:cs typeface="Arial MT"/>
              </a:rPr>
              <a:t>comme</a:t>
            </a:r>
            <a:r>
              <a:rPr sz="1200" spc="7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3333"/>
                </a:solidFill>
                <a:latin typeface="Arial MT"/>
                <a:cs typeface="Arial MT"/>
              </a:rPr>
              <a:t>des</a:t>
            </a:r>
            <a:r>
              <a:rPr sz="1200" spc="65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3333"/>
                </a:solidFill>
                <a:latin typeface="Arial MT"/>
                <a:cs typeface="Arial MT"/>
              </a:rPr>
              <a:t>langages</a:t>
            </a:r>
            <a:r>
              <a:rPr sz="1200" spc="7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3333"/>
                </a:solidFill>
                <a:latin typeface="Arial MT"/>
                <a:cs typeface="Arial MT"/>
              </a:rPr>
              <a:t>comme</a:t>
            </a:r>
            <a:r>
              <a:rPr sz="1200" spc="65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3333"/>
                </a:solidFill>
                <a:latin typeface="Arial MT"/>
                <a:cs typeface="Arial MT"/>
              </a:rPr>
              <a:t>le</a:t>
            </a:r>
            <a:r>
              <a:rPr sz="1200" spc="6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3333"/>
                </a:solidFill>
                <a:latin typeface="Arial MT"/>
                <a:cs typeface="Arial MT"/>
              </a:rPr>
              <a:t>Python</a:t>
            </a:r>
            <a:r>
              <a:rPr sz="1200" spc="65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3333"/>
                </a:solidFill>
                <a:latin typeface="Arial MT"/>
                <a:cs typeface="Arial MT"/>
              </a:rPr>
              <a:t>ou</a:t>
            </a:r>
            <a:r>
              <a:rPr sz="1200" spc="7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3333"/>
                </a:solidFill>
                <a:latin typeface="Arial MT"/>
                <a:cs typeface="Arial MT"/>
              </a:rPr>
              <a:t>encore</a:t>
            </a:r>
            <a:r>
              <a:rPr sz="1200" spc="65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3333"/>
                </a:solidFill>
                <a:latin typeface="Arial MT"/>
                <a:cs typeface="Arial MT"/>
              </a:rPr>
              <a:t>le</a:t>
            </a:r>
            <a:r>
              <a:rPr sz="1200" spc="7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3333"/>
                </a:solidFill>
                <a:latin typeface="Arial MT"/>
                <a:cs typeface="Arial MT"/>
              </a:rPr>
              <a:t>PHP,</a:t>
            </a:r>
            <a:r>
              <a:rPr sz="1200" spc="65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3333"/>
                </a:solidFill>
                <a:latin typeface="Arial MT"/>
                <a:cs typeface="Arial MT"/>
              </a:rPr>
              <a:t>ensuite</a:t>
            </a:r>
            <a:r>
              <a:rPr sz="1200" spc="6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3333"/>
                </a:solidFill>
                <a:latin typeface="Arial MT"/>
                <a:cs typeface="Arial MT"/>
              </a:rPr>
              <a:t>on</a:t>
            </a:r>
            <a:r>
              <a:rPr sz="1200" spc="6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spc="-50" dirty="0">
                <a:solidFill>
                  <a:srgbClr val="333333"/>
                </a:solidFill>
                <a:latin typeface="Arial MT"/>
                <a:cs typeface="Arial MT"/>
              </a:rPr>
              <a:t>a </a:t>
            </a:r>
            <a:r>
              <a:rPr sz="1200" dirty="0">
                <a:solidFill>
                  <a:srgbClr val="333333"/>
                </a:solidFill>
                <a:latin typeface="Arial MT"/>
                <a:cs typeface="Arial MT"/>
              </a:rPr>
              <a:t>utilisé</a:t>
            </a:r>
            <a:r>
              <a:rPr sz="1200" spc="13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3333"/>
                </a:solidFill>
                <a:latin typeface="Arial MT"/>
                <a:cs typeface="Arial MT"/>
              </a:rPr>
              <a:t>l’éditeur</a:t>
            </a:r>
            <a:r>
              <a:rPr sz="1200" spc="13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3333"/>
                </a:solidFill>
                <a:latin typeface="Arial MT"/>
                <a:cs typeface="Arial MT"/>
              </a:rPr>
              <a:t>visual</a:t>
            </a:r>
            <a:r>
              <a:rPr sz="1200" spc="12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3333"/>
                </a:solidFill>
                <a:latin typeface="Arial MT"/>
                <a:cs typeface="Arial MT"/>
              </a:rPr>
              <a:t>code</a:t>
            </a:r>
            <a:r>
              <a:rPr sz="1200" spc="135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3333"/>
                </a:solidFill>
                <a:latin typeface="Arial MT"/>
                <a:cs typeface="Arial MT"/>
              </a:rPr>
              <a:t>qui</a:t>
            </a:r>
            <a:r>
              <a:rPr sz="1200" spc="13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3333"/>
                </a:solidFill>
                <a:latin typeface="Arial MT"/>
                <a:cs typeface="Arial MT"/>
              </a:rPr>
              <a:t>permettra</a:t>
            </a:r>
            <a:r>
              <a:rPr sz="1200" spc="12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3333"/>
                </a:solidFill>
                <a:latin typeface="Arial MT"/>
                <a:cs typeface="Arial MT"/>
              </a:rPr>
              <a:t>d’ouvrir</a:t>
            </a:r>
            <a:r>
              <a:rPr sz="1200" spc="13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3333"/>
                </a:solidFill>
                <a:latin typeface="Arial MT"/>
                <a:cs typeface="Arial MT"/>
              </a:rPr>
              <a:t>le</a:t>
            </a:r>
            <a:r>
              <a:rPr sz="1200" spc="135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3333"/>
                </a:solidFill>
                <a:latin typeface="Arial MT"/>
                <a:cs typeface="Arial MT"/>
              </a:rPr>
              <a:t>dossier</a:t>
            </a:r>
            <a:r>
              <a:rPr sz="1200" spc="13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3333"/>
                </a:solidFill>
                <a:latin typeface="Arial MT"/>
                <a:cs typeface="Arial MT"/>
              </a:rPr>
              <a:t>plus</a:t>
            </a:r>
            <a:r>
              <a:rPr sz="1200" spc="13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3333"/>
                </a:solidFill>
                <a:latin typeface="Arial MT"/>
                <a:cs typeface="Arial MT"/>
              </a:rPr>
              <a:t>tard</a:t>
            </a:r>
            <a:r>
              <a:rPr sz="1200" spc="135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3333"/>
                </a:solidFill>
                <a:latin typeface="Arial MT"/>
                <a:cs typeface="Arial MT"/>
              </a:rPr>
              <a:t>et</a:t>
            </a:r>
            <a:r>
              <a:rPr sz="1200" spc="135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3333"/>
                </a:solidFill>
                <a:latin typeface="Arial MT"/>
                <a:cs typeface="Arial MT"/>
              </a:rPr>
              <a:t>enfin</a:t>
            </a:r>
            <a:r>
              <a:rPr sz="1200" spc="135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3333"/>
                </a:solidFill>
                <a:latin typeface="Arial MT"/>
                <a:cs typeface="Arial MT"/>
              </a:rPr>
              <a:t>on</a:t>
            </a:r>
            <a:r>
              <a:rPr sz="1200" spc="125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3333"/>
                </a:solidFill>
                <a:latin typeface="Arial MT"/>
                <a:cs typeface="Arial MT"/>
              </a:rPr>
              <a:t>a</a:t>
            </a:r>
            <a:r>
              <a:rPr sz="1200" spc="135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333333"/>
                </a:solidFill>
                <a:latin typeface="Arial MT"/>
                <a:cs typeface="Arial MT"/>
              </a:rPr>
              <a:t>ouvert </a:t>
            </a:r>
            <a:r>
              <a:rPr sz="1200" dirty="0">
                <a:solidFill>
                  <a:srgbClr val="333333"/>
                </a:solidFill>
                <a:latin typeface="Arial MT"/>
                <a:cs typeface="Arial MT"/>
              </a:rPr>
              <a:t>l’invite</a:t>
            </a:r>
            <a:r>
              <a:rPr sz="1200" spc="7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3333"/>
                </a:solidFill>
                <a:latin typeface="Arial MT"/>
                <a:cs typeface="Arial MT"/>
              </a:rPr>
              <a:t>de</a:t>
            </a:r>
            <a:r>
              <a:rPr sz="1200" spc="65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3333"/>
                </a:solidFill>
                <a:latin typeface="Arial MT"/>
                <a:cs typeface="Arial MT"/>
              </a:rPr>
              <a:t>commande</a:t>
            </a:r>
            <a:r>
              <a:rPr sz="1200" spc="8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3333"/>
                </a:solidFill>
                <a:latin typeface="Arial MT"/>
                <a:cs typeface="Arial MT"/>
              </a:rPr>
              <a:t>pour</a:t>
            </a:r>
            <a:r>
              <a:rPr sz="1200" spc="6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3333"/>
                </a:solidFill>
                <a:latin typeface="Arial MT"/>
                <a:cs typeface="Arial MT"/>
              </a:rPr>
              <a:t>procéder</a:t>
            </a:r>
            <a:r>
              <a:rPr sz="1200" spc="7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3333"/>
                </a:solidFill>
                <a:latin typeface="Arial MT"/>
                <a:cs typeface="Arial MT"/>
              </a:rPr>
              <a:t>à</a:t>
            </a:r>
            <a:r>
              <a:rPr sz="1200" spc="65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3333"/>
                </a:solidFill>
                <a:latin typeface="Arial MT"/>
                <a:cs typeface="Arial MT"/>
              </a:rPr>
              <a:t>l’installation</a:t>
            </a:r>
            <a:r>
              <a:rPr sz="1200" spc="7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3333"/>
                </a:solidFill>
                <a:latin typeface="Arial MT"/>
                <a:cs typeface="Arial MT"/>
              </a:rPr>
              <a:t>et</a:t>
            </a:r>
            <a:r>
              <a:rPr sz="1200" spc="65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3333"/>
                </a:solidFill>
                <a:latin typeface="Arial MT"/>
                <a:cs typeface="Arial MT"/>
              </a:rPr>
              <a:t>la</a:t>
            </a:r>
            <a:r>
              <a:rPr sz="1200" spc="65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3333"/>
                </a:solidFill>
                <a:latin typeface="Arial MT"/>
                <a:cs typeface="Arial MT"/>
              </a:rPr>
              <a:t>configuration</a:t>
            </a:r>
            <a:r>
              <a:rPr sz="1200" spc="65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3333"/>
                </a:solidFill>
                <a:latin typeface="Arial MT"/>
                <a:cs typeface="Arial MT"/>
              </a:rPr>
              <a:t>d’ionic.</a:t>
            </a:r>
            <a:r>
              <a:rPr sz="1200" spc="65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3333"/>
                </a:solidFill>
                <a:latin typeface="Arial MT"/>
                <a:cs typeface="Arial MT"/>
              </a:rPr>
              <a:t>En</a:t>
            </a:r>
            <a:r>
              <a:rPr sz="1200" spc="7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3333"/>
                </a:solidFill>
                <a:latin typeface="Arial MT"/>
                <a:cs typeface="Arial MT"/>
              </a:rPr>
              <a:t>effet</a:t>
            </a:r>
            <a:r>
              <a:rPr sz="1200" spc="65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spc="-20" dirty="0">
                <a:solidFill>
                  <a:srgbClr val="333333"/>
                </a:solidFill>
                <a:latin typeface="Arial MT"/>
                <a:cs typeface="Arial MT"/>
              </a:rPr>
              <a:t>pour </a:t>
            </a:r>
            <a:r>
              <a:rPr sz="1200" dirty="0">
                <a:solidFill>
                  <a:srgbClr val="333333"/>
                </a:solidFill>
                <a:latin typeface="Arial MT"/>
                <a:cs typeface="Arial MT"/>
              </a:rPr>
              <a:t>l’installation</a:t>
            </a:r>
            <a:r>
              <a:rPr sz="1200" spc="85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3333"/>
                </a:solidFill>
                <a:latin typeface="Arial MT"/>
                <a:cs typeface="Arial MT"/>
              </a:rPr>
              <a:t>nous</a:t>
            </a:r>
            <a:r>
              <a:rPr sz="1200" spc="7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3333"/>
                </a:solidFill>
                <a:latin typeface="Arial MT"/>
                <a:cs typeface="Arial MT"/>
              </a:rPr>
              <a:t>avons</a:t>
            </a:r>
            <a:r>
              <a:rPr sz="1200" spc="8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3333"/>
                </a:solidFill>
                <a:latin typeface="Arial MT"/>
                <a:cs typeface="Arial MT"/>
              </a:rPr>
              <a:t>lancer</a:t>
            </a:r>
            <a:r>
              <a:rPr sz="1200" spc="85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3333"/>
                </a:solidFill>
                <a:latin typeface="Arial MT"/>
                <a:cs typeface="Arial MT"/>
              </a:rPr>
              <a:t>la</a:t>
            </a:r>
            <a:r>
              <a:rPr sz="1200" spc="85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3333"/>
                </a:solidFill>
                <a:latin typeface="Arial MT"/>
                <a:cs typeface="Arial MT"/>
              </a:rPr>
              <a:t>commande</a:t>
            </a:r>
            <a:r>
              <a:rPr sz="1200" spc="85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3333"/>
                </a:solidFill>
                <a:latin typeface="Arial MT"/>
                <a:cs typeface="Arial MT"/>
              </a:rPr>
              <a:t>“</a:t>
            </a:r>
            <a:r>
              <a:rPr sz="1200" spc="11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b="1" dirty="0">
                <a:solidFill>
                  <a:srgbClr val="333333"/>
                </a:solidFill>
                <a:latin typeface="Arial"/>
                <a:cs typeface="Arial"/>
              </a:rPr>
              <a:t>npm</a:t>
            </a:r>
            <a:r>
              <a:rPr sz="1200" b="1" spc="8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333333"/>
                </a:solidFill>
                <a:latin typeface="Arial"/>
                <a:cs typeface="Arial"/>
              </a:rPr>
              <a:t>install</a:t>
            </a:r>
            <a:r>
              <a:rPr sz="1200" b="1" spc="8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333333"/>
                </a:solidFill>
                <a:latin typeface="Arial"/>
                <a:cs typeface="Arial"/>
              </a:rPr>
              <a:t>–g</a:t>
            </a:r>
            <a:r>
              <a:rPr sz="1200" b="1" spc="8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333333"/>
                </a:solidFill>
                <a:latin typeface="Arial"/>
                <a:cs typeface="Arial"/>
              </a:rPr>
              <a:t>@ionic/cli</a:t>
            </a:r>
            <a:r>
              <a:rPr sz="1200" b="1" spc="8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333333"/>
                </a:solidFill>
                <a:latin typeface="Arial MT"/>
                <a:cs typeface="Arial MT"/>
              </a:rPr>
              <a:t>“</a:t>
            </a:r>
            <a:r>
              <a:rPr sz="1200" spc="8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3333"/>
                </a:solidFill>
                <a:latin typeface="Arial MT"/>
                <a:cs typeface="Arial MT"/>
              </a:rPr>
              <a:t>qui</a:t>
            </a:r>
            <a:r>
              <a:rPr sz="1200" spc="85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3333"/>
                </a:solidFill>
                <a:latin typeface="Arial MT"/>
                <a:cs typeface="Arial MT"/>
              </a:rPr>
              <a:t>permet</a:t>
            </a:r>
            <a:r>
              <a:rPr sz="1200" spc="8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spc="-25" dirty="0">
                <a:solidFill>
                  <a:srgbClr val="333333"/>
                </a:solidFill>
                <a:latin typeface="Arial MT"/>
                <a:cs typeface="Arial MT"/>
              </a:rPr>
              <a:t>de </a:t>
            </a:r>
            <a:r>
              <a:rPr sz="1200" dirty="0">
                <a:solidFill>
                  <a:srgbClr val="333333"/>
                </a:solidFill>
                <a:latin typeface="Arial MT"/>
                <a:cs typeface="Arial MT"/>
              </a:rPr>
              <a:t>faire</a:t>
            </a:r>
            <a:r>
              <a:rPr sz="1200" spc="225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3333"/>
                </a:solidFill>
                <a:latin typeface="Arial MT"/>
                <a:cs typeface="Arial MT"/>
              </a:rPr>
              <a:t>une</a:t>
            </a:r>
            <a:r>
              <a:rPr sz="1200" spc="225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3333"/>
                </a:solidFill>
                <a:latin typeface="Arial MT"/>
                <a:cs typeface="Arial MT"/>
              </a:rPr>
              <a:t>installation</a:t>
            </a:r>
            <a:r>
              <a:rPr sz="1200" spc="229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3333"/>
                </a:solidFill>
                <a:latin typeface="Arial MT"/>
                <a:cs typeface="Arial MT"/>
              </a:rPr>
              <a:t>globale</a:t>
            </a:r>
            <a:r>
              <a:rPr sz="1200" spc="21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3333"/>
                </a:solidFill>
                <a:latin typeface="Arial MT"/>
                <a:cs typeface="Arial MT"/>
              </a:rPr>
              <a:t>des</a:t>
            </a:r>
            <a:r>
              <a:rPr sz="1200" spc="22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3333"/>
                </a:solidFill>
                <a:latin typeface="Arial MT"/>
                <a:cs typeface="Arial MT"/>
              </a:rPr>
              <a:t>outils</a:t>
            </a:r>
            <a:r>
              <a:rPr sz="1200" spc="225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3333"/>
                </a:solidFill>
                <a:latin typeface="Arial MT"/>
                <a:cs typeface="Arial MT"/>
              </a:rPr>
              <a:t>d’ionic</a:t>
            </a:r>
            <a:r>
              <a:rPr sz="1200" spc="22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3333"/>
                </a:solidFill>
                <a:latin typeface="Arial MT"/>
                <a:cs typeface="Arial MT"/>
              </a:rPr>
              <a:t>puis</a:t>
            </a:r>
            <a:r>
              <a:rPr sz="1200" spc="22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3333"/>
                </a:solidFill>
                <a:latin typeface="Arial MT"/>
                <a:cs typeface="Arial MT"/>
              </a:rPr>
              <a:t>la</a:t>
            </a:r>
            <a:r>
              <a:rPr sz="1200" spc="229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3333"/>
                </a:solidFill>
                <a:latin typeface="Arial MT"/>
                <a:cs typeface="Arial MT"/>
              </a:rPr>
              <a:t>commande</a:t>
            </a:r>
            <a:r>
              <a:rPr sz="1200" spc="225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3333"/>
                </a:solidFill>
                <a:latin typeface="Arial MT"/>
                <a:cs typeface="Arial MT"/>
              </a:rPr>
              <a:t>“</a:t>
            </a:r>
            <a:r>
              <a:rPr sz="1200" b="1" dirty="0">
                <a:solidFill>
                  <a:srgbClr val="333333"/>
                </a:solidFill>
                <a:latin typeface="Arial"/>
                <a:cs typeface="Arial"/>
              </a:rPr>
              <a:t>npm</a:t>
            </a:r>
            <a:r>
              <a:rPr sz="1200" b="1" spc="22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333333"/>
                </a:solidFill>
                <a:latin typeface="Arial"/>
                <a:cs typeface="Arial"/>
              </a:rPr>
              <a:t>install</a:t>
            </a:r>
            <a:r>
              <a:rPr sz="1200" b="1" spc="23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200" b="1" spc="-10" dirty="0">
                <a:solidFill>
                  <a:srgbClr val="333333"/>
                </a:solidFill>
                <a:latin typeface="Arial"/>
                <a:cs typeface="Arial"/>
              </a:rPr>
              <a:t>-</a:t>
            </a:r>
            <a:r>
              <a:rPr sz="1200" b="1" dirty="0">
                <a:solidFill>
                  <a:srgbClr val="333333"/>
                </a:solidFill>
                <a:latin typeface="Arial"/>
                <a:cs typeface="Arial"/>
              </a:rPr>
              <a:t>g</a:t>
            </a:r>
            <a:r>
              <a:rPr sz="1200" b="1" spc="22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200" b="1" spc="-10" dirty="0">
                <a:solidFill>
                  <a:srgbClr val="333333"/>
                </a:solidFill>
                <a:latin typeface="Arial"/>
                <a:cs typeface="Arial"/>
              </a:rPr>
              <a:t>ionic </a:t>
            </a:r>
            <a:r>
              <a:rPr sz="1200" b="1" dirty="0">
                <a:solidFill>
                  <a:srgbClr val="333333"/>
                </a:solidFill>
                <a:latin typeface="Arial"/>
                <a:cs typeface="Arial"/>
              </a:rPr>
              <a:t>cordova”</a:t>
            </a:r>
            <a:r>
              <a:rPr sz="1200" b="1" spc="21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333333"/>
                </a:solidFill>
                <a:latin typeface="Arial MT"/>
                <a:cs typeface="Arial MT"/>
              </a:rPr>
              <a:t>qui</a:t>
            </a:r>
            <a:r>
              <a:rPr sz="1200" spc="225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3333"/>
                </a:solidFill>
                <a:latin typeface="Arial MT"/>
                <a:cs typeface="Arial MT"/>
              </a:rPr>
              <a:t>sert</a:t>
            </a:r>
            <a:r>
              <a:rPr sz="1200" spc="225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3333"/>
                </a:solidFill>
                <a:latin typeface="Arial MT"/>
                <a:cs typeface="Arial MT"/>
              </a:rPr>
              <a:t>à</a:t>
            </a:r>
            <a:r>
              <a:rPr sz="1200" spc="22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3333"/>
                </a:solidFill>
                <a:latin typeface="Arial MT"/>
                <a:cs typeface="Arial MT"/>
              </a:rPr>
              <a:t>installer</a:t>
            </a:r>
            <a:r>
              <a:rPr sz="1200" spc="22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3333"/>
                </a:solidFill>
                <a:latin typeface="Arial MT"/>
                <a:cs typeface="Arial MT"/>
              </a:rPr>
              <a:t>Cordova.</a:t>
            </a:r>
            <a:r>
              <a:rPr sz="1200" spc="215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3333"/>
                </a:solidFill>
                <a:latin typeface="Arial MT"/>
                <a:cs typeface="Arial MT"/>
              </a:rPr>
              <a:t>Ce</a:t>
            </a:r>
            <a:r>
              <a:rPr sz="1200" spc="215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3333"/>
                </a:solidFill>
                <a:latin typeface="Arial MT"/>
                <a:cs typeface="Arial MT"/>
              </a:rPr>
              <a:t>dernier</a:t>
            </a:r>
            <a:r>
              <a:rPr sz="1200" spc="22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3333"/>
                </a:solidFill>
                <a:latin typeface="Arial MT"/>
                <a:cs typeface="Arial MT"/>
              </a:rPr>
              <a:t>est</a:t>
            </a:r>
            <a:r>
              <a:rPr sz="1200" spc="229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3333"/>
                </a:solidFill>
                <a:latin typeface="Arial MT"/>
                <a:cs typeface="Arial MT"/>
              </a:rPr>
              <a:t>un</a:t>
            </a:r>
            <a:r>
              <a:rPr sz="1200" spc="215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3333"/>
                </a:solidFill>
                <a:latin typeface="Arial MT"/>
                <a:cs typeface="Arial MT"/>
              </a:rPr>
              <a:t>outil</a:t>
            </a:r>
            <a:r>
              <a:rPr sz="1200" spc="21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3333"/>
                </a:solidFill>
                <a:latin typeface="Arial MT"/>
                <a:cs typeface="Arial MT"/>
              </a:rPr>
              <a:t>qui</a:t>
            </a:r>
            <a:r>
              <a:rPr sz="1200" spc="225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3333"/>
                </a:solidFill>
                <a:latin typeface="Arial MT"/>
                <a:cs typeface="Arial MT"/>
              </a:rPr>
              <a:t>permet</a:t>
            </a:r>
            <a:r>
              <a:rPr sz="1200" spc="215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3333"/>
                </a:solidFill>
                <a:latin typeface="Arial MT"/>
                <a:cs typeface="Arial MT"/>
              </a:rPr>
              <a:t>de</a:t>
            </a:r>
            <a:r>
              <a:rPr sz="1200" spc="215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3333"/>
                </a:solidFill>
                <a:latin typeface="Arial MT"/>
                <a:cs typeface="Arial MT"/>
              </a:rPr>
              <a:t>créer</a:t>
            </a:r>
            <a:r>
              <a:rPr sz="1200" spc="21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spc="-25" dirty="0">
                <a:solidFill>
                  <a:srgbClr val="333333"/>
                </a:solidFill>
                <a:latin typeface="Arial MT"/>
                <a:cs typeface="Arial MT"/>
              </a:rPr>
              <a:t>des </a:t>
            </a:r>
            <a:r>
              <a:rPr sz="1200" dirty="0">
                <a:solidFill>
                  <a:srgbClr val="333333"/>
                </a:solidFill>
                <a:latin typeface="Arial MT"/>
                <a:cs typeface="Arial MT"/>
              </a:rPr>
              <a:t>applications</a:t>
            </a:r>
            <a:r>
              <a:rPr sz="1200" spc="21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3333"/>
                </a:solidFill>
                <a:latin typeface="Arial MT"/>
                <a:cs typeface="Arial MT"/>
              </a:rPr>
              <a:t>mobiles</a:t>
            </a:r>
            <a:r>
              <a:rPr sz="1200" spc="195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3333"/>
                </a:solidFill>
                <a:latin typeface="Arial MT"/>
                <a:cs typeface="Arial MT"/>
              </a:rPr>
              <a:t>multi</a:t>
            </a:r>
            <a:r>
              <a:rPr sz="1200" spc="204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3333"/>
                </a:solidFill>
                <a:latin typeface="Arial MT"/>
                <a:cs typeface="Arial MT"/>
              </a:rPr>
              <a:t>plateformes</a:t>
            </a:r>
            <a:r>
              <a:rPr sz="1200" spc="215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3333"/>
                </a:solidFill>
                <a:latin typeface="Arial MT"/>
                <a:cs typeface="Arial MT"/>
              </a:rPr>
              <a:t>basées</a:t>
            </a:r>
            <a:r>
              <a:rPr sz="1200" spc="21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3333"/>
                </a:solidFill>
                <a:latin typeface="Arial MT"/>
                <a:cs typeface="Arial MT"/>
              </a:rPr>
              <a:t>sur</a:t>
            </a:r>
            <a:r>
              <a:rPr sz="1200" spc="204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3333"/>
                </a:solidFill>
                <a:latin typeface="Arial MT"/>
                <a:cs typeface="Arial MT"/>
              </a:rPr>
              <a:t>les</a:t>
            </a:r>
            <a:r>
              <a:rPr sz="1200" spc="21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3333"/>
                </a:solidFill>
                <a:latin typeface="Arial MT"/>
                <a:cs typeface="Arial MT"/>
              </a:rPr>
              <a:t>langages</a:t>
            </a:r>
            <a:r>
              <a:rPr sz="1200" spc="20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3333"/>
                </a:solidFill>
                <a:latin typeface="Arial MT"/>
                <a:cs typeface="Arial MT"/>
              </a:rPr>
              <a:t>de</a:t>
            </a:r>
            <a:r>
              <a:rPr sz="1200" spc="21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3333"/>
                </a:solidFill>
                <a:latin typeface="Arial MT"/>
                <a:cs typeface="Arial MT"/>
              </a:rPr>
              <a:t>CSS3,</a:t>
            </a:r>
            <a:r>
              <a:rPr sz="1200" spc="21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3333"/>
                </a:solidFill>
                <a:latin typeface="Arial MT"/>
                <a:cs typeface="Arial MT"/>
              </a:rPr>
              <a:t>JavaScript</a:t>
            </a:r>
            <a:r>
              <a:rPr sz="1200" spc="20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spc="-25" dirty="0">
                <a:solidFill>
                  <a:srgbClr val="333333"/>
                </a:solidFill>
                <a:latin typeface="Arial MT"/>
                <a:cs typeface="Arial MT"/>
              </a:rPr>
              <a:t>et </a:t>
            </a:r>
            <a:r>
              <a:rPr sz="1200" dirty="0">
                <a:solidFill>
                  <a:srgbClr val="333333"/>
                </a:solidFill>
                <a:latin typeface="Arial MT"/>
                <a:cs typeface="Arial MT"/>
              </a:rPr>
              <a:t>HTML5.</a:t>
            </a:r>
            <a:r>
              <a:rPr sz="1200" spc="14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3333"/>
                </a:solidFill>
                <a:latin typeface="Arial MT"/>
                <a:cs typeface="Arial MT"/>
              </a:rPr>
              <a:t>Après</a:t>
            </a:r>
            <a:r>
              <a:rPr sz="1200" spc="14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3333"/>
                </a:solidFill>
                <a:latin typeface="Arial MT"/>
                <a:cs typeface="Arial MT"/>
              </a:rPr>
              <a:t>l’installation</a:t>
            </a:r>
            <a:r>
              <a:rPr sz="1200" spc="13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3333"/>
                </a:solidFill>
                <a:latin typeface="Arial MT"/>
                <a:cs typeface="Arial MT"/>
              </a:rPr>
              <a:t>d’ionic</a:t>
            </a:r>
            <a:r>
              <a:rPr sz="1200" spc="14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3333"/>
                </a:solidFill>
                <a:latin typeface="Arial MT"/>
                <a:cs typeface="Arial MT"/>
              </a:rPr>
              <a:t>nous</a:t>
            </a:r>
            <a:r>
              <a:rPr sz="1200" spc="13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3333"/>
                </a:solidFill>
                <a:latin typeface="Arial MT"/>
                <a:cs typeface="Arial MT"/>
              </a:rPr>
              <a:t>allons</a:t>
            </a:r>
            <a:r>
              <a:rPr sz="1200" spc="14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3333"/>
                </a:solidFill>
                <a:latin typeface="Arial MT"/>
                <a:cs typeface="Arial MT"/>
              </a:rPr>
              <a:t>créer</a:t>
            </a:r>
            <a:r>
              <a:rPr sz="1200" spc="135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3333"/>
                </a:solidFill>
                <a:latin typeface="Arial MT"/>
                <a:cs typeface="Arial MT"/>
              </a:rPr>
              <a:t>le</a:t>
            </a:r>
            <a:r>
              <a:rPr sz="1200" spc="13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3333"/>
                </a:solidFill>
                <a:latin typeface="Arial MT"/>
                <a:cs typeface="Arial MT"/>
              </a:rPr>
              <a:t>nom</a:t>
            </a:r>
            <a:r>
              <a:rPr sz="1200" spc="14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3333"/>
                </a:solidFill>
                <a:latin typeface="Arial MT"/>
                <a:cs typeface="Arial MT"/>
              </a:rPr>
              <a:t>du</a:t>
            </a:r>
            <a:r>
              <a:rPr sz="1200" spc="145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3333"/>
                </a:solidFill>
                <a:latin typeface="Arial MT"/>
                <a:cs typeface="Arial MT"/>
              </a:rPr>
              <a:t>projet</a:t>
            </a:r>
            <a:r>
              <a:rPr sz="1200" spc="145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3333"/>
                </a:solidFill>
                <a:latin typeface="Arial MT"/>
                <a:cs typeface="Arial MT"/>
              </a:rPr>
              <a:t>avec</a:t>
            </a:r>
            <a:r>
              <a:rPr sz="1200" spc="14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3333"/>
                </a:solidFill>
                <a:latin typeface="Arial MT"/>
                <a:cs typeface="Arial MT"/>
              </a:rPr>
              <a:t>la</a:t>
            </a:r>
            <a:r>
              <a:rPr sz="1200" spc="14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333333"/>
                </a:solidFill>
                <a:latin typeface="Arial MT"/>
                <a:cs typeface="Arial MT"/>
              </a:rPr>
              <a:t>commande </a:t>
            </a:r>
            <a:r>
              <a:rPr sz="1200" b="1" dirty="0">
                <a:solidFill>
                  <a:srgbClr val="333333"/>
                </a:solidFill>
                <a:latin typeface="Arial"/>
                <a:cs typeface="Arial"/>
              </a:rPr>
              <a:t>“ionic</a:t>
            </a:r>
            <a:r>
              <a:rPr sz="1200" b="1" spc="-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333333"/>
                </a:solidFill>
                <a:latin typeface="Arial"/>
                <a:cs typeface="Arial"/>
              </a:rPr>
              <a:t>start</a:t>
            </a:r>
            <a:r>
              <a:rPr sz="1200" b="1" spc="-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333333"/>
                </a:solidFill>
                <a:latin typeface="Arial"/>
                <a:cs typeface="Arial"/>
              </a:rPr>
              <a:t>AFRICAART</a:t>
            </a:r>
            <a:r>
              <a:rPr sz="1200" b="1" spc="1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333333"/>
                </a:solidFill>
                <a:latin typeface="Arial"/>
                <a:cs typeface="Arial"/>
              </a:rPr>
              <a:t>Blank”</a:t>
            </a:r>
            <a:r>
              <a:rPr sz="1200" b="1" spc="-2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333333"/>
                </a:solidFill>
                <a:latin typeface="Arial MT"/>
                <a:cs typeface="Arial MT"/>
              </a:rPr>
              <a:t>puis</a:t>
            </a:r>
            <a:r>
              <a:rPr sz="1200" spc="-5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3333"/>
                </a:solidFill>
                <a:latin typeface="Arial MT"/>
                <a:cs typeface="Arial MT"/>
              </a:rPr>
              <a:t>lancer</a:t>
            </a:r>
            <a:r>
              <a:rPr sz="1200" spc="-25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3333"/>
                </a:solidFill>
                <a:latin typeface="Arial MT"/>
                <a:cs typeface="Arial MT"/>
              </a:rPr>
              <a:t>le</a:t>
            </a:r>
            <a:r>
              <a:rPr sz="1200" spc="-5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3333"/>
                </a:solidFill>
                <a:latin typeface="Arial MT"/>
                <a:cs typeface="Arial MT"/>
              </a:rPr>
              <a:t>projet avec</a:t>
            </a:r>
            <a:r>
              <a:rPr sz="1200" spc="-1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3333"/>
                </a:solidFill>
                <a:latin typeface="Arial MT"/>
                <a:cs typeface="Arial MT"/>
              </a:rPr>
              <a:t>“ionic</a:t>
            </a:r>
            <a:r>
              <a:rPr sz="1200" spc="-1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3333"/>
                </a:solidFill>
                <a:latin typeface="Arial MT"/>
                <a:cs typeface="Arial MT"/>
              </a:rPr>
              <a:t>serve”.</a:t>
            </a:r>
            <a:r>
              <a:rPr sz="1200" spc="-5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3333"/>
                </a:solidFill>
                <a:latin typeface="Arial MT"/>
                <a:cs typeface="Arial MT"/>
              </a:rPr>
              <a:t>Après</a:t>
            </a:r>
            <a:r>
              <a:rPr sz="1200" spc="-10" dirty="0">
                <a:solidFill>
                  <a:srgbClr val="333333"/>
                </a:solidFill>
                <a:latin typeface="Arial MT"/>
                <a:cs typeface="Arial MT"/>
              </a:rPr>
              <a:t> l’installation </a:t>
            </a:r>
            <a:r>
              <a:rPr sz="1200" dirty="0">
                <a:solidFill>
                  <a:srgbClr val="333333"/>
                </a:solidFill>
                <a:latin typeface="Arial MT"/>
                <a:cs typeface="Arial MT"/>
              </a:rPr>
              <a:t>nous</a:t>
            </a:r>
            <a:r>
              <a:rPr sz="1200" spc="-15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3333"/>
                </a:solidFill>
                <a:latin typeface="Arial MT"/>
                <a:cs typeface="Arial MT"/>
              </a:rPr>
              <a:t>sommes</a:t>
            </a:r>
            <a:r>
              <a:rPr sz="1200" spc="-2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3333"/>
                </a:solidFill>
                <a:latin typeface="Arial MT"/>
                <a:cs typeface="Arial MT"/>
              </a:rPr>
              <a:t>passés</a:t>
            </a:r>
            <a:r>
              <a:rPr sz="1200" spc="-2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3333"/>
                </a:solidFill>
                <a:latin typeface="Arial MT"/>
                <a:cs typeface="Arial MT"/>
              </a:rPr>
              <a:t>à</a:t>
            </a:r>
            <a:r>
              <a:rPr sz="1200" spc="-1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3333"/>
                </a:solidFill>
                <a:latin typeface="Arial MT"/>
                <a:cs typeface="Arial MT"/>
              </a:rPr>
              <a:t>l’ouverture</a:t>
            </a:r>
            <a:r>
              <a:rPr sz="1200" spc="-1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3333"/>
                </a:solidFill>
                <a:latin typeface="Arial MT"/>
                <a:cs typeface="Arial MT"/>
              </a:rPr>
              <a:t>du</a:t>
            </a:r>
            <a:r>
              <a:rPr sz="1200" spc="-25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3333"/>
                </a:solidFill>
                <a:latin typeface="Arial MT"/>
                <a:cs typeface="Arial MT"/>
              </a:rPr>
              <a:t>dossier</a:t>
            </a:r>
            <a:r>
              <a:rPr sz="1200" spc="-1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3333"/>
                </a:solidFill>
                <a:latin typeface="Arial MT"/>
                <a:cs typeface="Arial MT"/>
              </a:rPr>
              <a:t>dans</a:t>
            </a:r>
            <a:r>
              <a:rPr sz="1200" spc="-1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3333"/>
                </a:solidFill>
                <a:latin typeface="Arial MT"/>
                <a:cs typeface="Arial MT"/>
              </a:rPr>
              <a:t>le</a:t>
            </a:r>
            <a:r>
              <a:rPr sz="1200" spc="-1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3333"/>
                </a:solidFill>
                <a:latin typeface="Arial MT"/>
                <a:cs typeface="Arial MT"/>
              </a:rPr>
              <a:t>visual</a:t>
            </a:r>
            <a:r>
              <a:rPr sz="1200" spc="-1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3333"/>
                </a:solidFill>
                <a:latin typeface="Arial MT"/>
                <a:cs typeface="Arial MT"/>
              </a:rPr>
              <a:t>code</a:t>
            </a:r>
            <a:r>
              <a:rPr sz="1200" spc="-15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3333"/>
                </a:solidFill>
                <a:latin typeface="Arial MT"/>
                <a:cs typeface="Arial MT"/>
              </a:rPr>
              <a:t>où</a:t>
            </a:r>
            <a:r>
              <a:rPr sz="1200" spc="-1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3333"/>
                </a:solidFill>
                <a:latin typeface="Arial MT"/>
                <a:cs typeface="Arial MT"/>
              </a:rPr>
              <a:t>on</a:t>
            </a:r>
            <a:r>
              <a:rPr sz="1200" spc="-2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3333"/>
                </a:solidFill>
                <a:latin typeface="Arial MT"/>
                <a:cs typeface="Arial MT"/>
              </a:rPr>
              <a:t>aura</a:t>
            </a:r>
            <a:r>
              <a:rPr sz="1200" spc="4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3333"/>
                </a:solidFill>
                <a:latin typeface="Arial MT"/>
                <a:cs typeface="Arial MT"/>
              </a:rPr>
              <a:t>les</a:t>
            </a:r>
            <a:r>
              <a:rPr sz="1200" spc="-25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333333"/>
                </a:solidFill>
                <a:latin typeface="Arial MT"/>
                <a:cs typeface="Arial MT"/>
              </a:rPr>
              <a:t>différentes</a:t>
            </a:r>
            <a:endParaRPr sz="1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1281" y="1677974"/>
            <a:ext cx="874760" cy="229243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442976" y="807465"/>
            <a:ext cx="6231890" cy="5530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44200"/>
              </a:lnSpc>
              <a:spcBef>
                <a:spcPts val="100"/>
              </a:spcBef>
            </a:pPr>
            <a:r>
              <a:rPr sz="1200" dirty="0">
                <a:solidFill>
                  <a:srgbClr val="333333"/>
                </a:solidFill>
                <a:latin typeface="Arial MT"/>
                <a:cs typeface="Arial MT"/>
              </a:rPr>
              <a:t>pages</a:t>
            </a:r>
            <a:r>
              <a:rPr sz="1200" spc="55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3333"/>
                </a:solidFill>
                <a:latin typeface="Arial MT"/>
                <a:cs typeface="Arial MT"/>
              </a:rPr>
              <a:t>générées</a:t>
            </a:r>
            <a:r>
              <a:rPr sz="1200" spc="7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3333"/>
                </a:solidFill>
                <a:latin typeface="Arial MT"/>
                <a:cs typeface="Arial MT"/>
              </a:rPr>
              <a:t>par</a:t>
            </a:r>
            <a:r>
              <a:rPr sz="1200" spc="5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3333"/>
                </a:solidFill>
                <a:latin typeface="Arial MT"/>
                <a:cs typeface="Arial MT"/>
              </a:rPr>
              <a:t>la</a:t>
            </a:r>
            <a:r>
              <a:rPr sz="1200" spc="45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3333"/>
                </a:solidFill>
                <a:latin typeface="Arial MT"/>
                <a:cs typeface="Arial MT"/>
              </a:rPr>
              <a:t>commande</a:t>
            </a:r>
            <a:r>
              <a:rPr sz="1200" spc="6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3333"/>
                </a:solidFill>
                <a:latin typeface="Arial MT"/>
                <a:cs typeface="Arial MT"/>
              </a:rPr>
              <a:t>“</a:t>
            </a:r>
            <a:r>
              <a:rPr sz="1200" spc="55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3333"/>
                </a:solidFill>
                <a:latin typeface="Arial MT"/>
                <a:cs typeface="Arial MT"/>
              </a:rPr>
              <a:t>ionic</a:t>
            </a:r>
            <a:r>
              <a:rPr sz="1200" spc="55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3333"/>
                </a:solidFill>
                <a:latin typeface="Arial MT"/>
                <a:cs typeface="Arial MT"/>
              </a:rPr>
              <a:t>generate</a:t>
            </a:r>
            <a:r>
              <a:rPr sz="1200" spc="5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3333"/>
                </a:solidFill>
                <a:latin typeface="Arial MT"/>
                <a:cs typeface="Arial MT"/>
              </a:rPr>
              <a:t>page”</a:t>
            </a:r>
            <a:r>
              <a:rPr sz="1200" spc="5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3333"/>
                </a:solidFill>
                <a:latin typeface="Arial MT"/>
                <a:cs typeface="Arial MT"/>
              </a:rPr>
              <a:t>composé</a:t>
            </a:r>
            <a:r>
              <a:rPr sz="1200" spc="55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3333"/>
                </a:solidFill>
                <a:latin typeface="Arial MT"/>
                <a:cs typeface="Arial MT"/>
              </a:rPr>
              <a:t>d’un</a:t>
            </a:r>
            <a:r>
              <a:rPr sz="1200" spc="6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3333"/>
                </a:solidFill>
                <a:latin typeface="Arial MT"/>
                <a:cs typeface="Arial MT"/>
              </a:rPr>
              <a:t>entête,</a:t>
            </a:r>
            <a:r>
              <a:rPr sz="1200" spc="5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3333"/>
                </a:solidFill>
                <a:latin typeface="Arial MT"/>
                <a:cs typeface="Arial MT"/>
              </a:rPr>
              <a:t>d’un</a:t>
            </a:r>
            <a:r>
              <a:rPr sz="1200" spc="6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333333"/>
                </a:solidFill>
                <a:latin typeface="Arial MT"/>
                <a:cs typeface="Arial MT"/>
              </a:rPr>
              <a:t>corps </a:t>
            </a:r>
            <a:r>
              <a:rPr sz="1200" dirty="0">
                <a:solidFill>
                  <a:srgbClr val="333333"/>
                </a:solidFill>
                <a:latin typeface="Arial MT"/>
                <a:cs typeface="Arial MT"/>
              </a:rPr>
              <a:t>de</a:t>
            </a:r>
            <a:r>
              <a:rPr sz="1200" spc="-15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3333"/>
                </a:solidFill>
                <a:latin typeface="Arial MT"/>
                <a:cs typeface="Arial MT"/>
              </a:rPr>
              <a:t>l’application</a:t>
            </a:r>
            <a:r>
              <a:rPr sz="1200" spc="-2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3333"/>
                </a:solidFill>
                <a:latin typeface="Arial MT"/>
                <a:cs typeface="Arial MT"/>
              </a:rPr>
              <a:t>et</a:t>
            </a:r>
            <a:r>
              <a:rPr sz="1200" spc="-2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333333"/>
                </a:solidFill>
                <a:latin typeface="Arial MT"/>
                <a:cs typeface="Arial MT"/>
              </a:rPr>
              <a:t>un</a:t>
            </a:r>
            <a:r>
              <a:rPr sz="1200" spc="-2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333333"/>
                </a:solidFill>
                <a:latin typeface="Arial MT"/>
                <a:cs typeface="Arial MT"/>
              </a:rPr>
              <a:t>footer.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P</a:t>
            </a:r>
            <a:r>
              <a:rPr spc="-5" dirty="0"/>
              <a:t> </a:t>
            </a:r>
            <a:r>
              <a:rPr dirty="0"/>
              <a:t>a</a:t>
            </a:r>
            <a:r>
              <a:rPr spc="-5" dirty="0"/>
              <a:t> </a:t>
            </a:r>
            <a:r>
              <a:rPr dirty="0"/>
              <a:t>g</a:t>
            </a:r>
            <a:r>
              <a:rPr spc="-10" dirty="0"/>
              <a:t> </a:t>
            </a:r>
            <a:r>
              <a:rPr dirty="0"/>
              <a:t>e </a:t>
            </a:r>
            <a:fld id="{81D60167-4931-47E6-BA6A-407CBD079E47}" type="slidenum">
              <a:rPr dirty="0">
                <a:solidFill>
                  <a:srgbClr val="313D4F"/>
                </a:solidFill>
              </a:rPr>
              <a:t>8</a:t>
            </a:fld>
            <a:r>
              <a:rPr dirty="0">
                <a:solidFill>
                  <a:srgbClr val="313D4F"/>
                </a:solidFill>
              </a:rPr>
              <a:t> |</a:t>
            </a:r>
            <a:r>
              <a:rPr spc="-15" dirty="0">
                <a:solidFill>
                  <a:srgbClr val="313D4F"/>
                </a:solidFill>
              </a:rPr>
              <a:t> </a:t>
            </a:r>
            <a:r>
              <a:rPr spc="-25" dirty="0">
                <a:solidFill>
                  <a:srgbClr val="313D4F"/>
                </a:solidFill>
              </a:rPr>
              <a:t>14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36880" y="2326894"/>
            <a:ext cx="6238240" cy="36506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228600">
              <a:lnSpc>
                <a:spcPct val="100000"/>
              </a:lnSpc>
              <a:spcBef>
                <a:spcPts val="100"/>
              </a:spcBef>
              <a:buSzPct val="71428"/>
              <a:buFont typeface="Symbol"/>
              <a:buChar char=""/>
              <a:tabLst>
                <a:tab pos="469900" algn="l"/>
              </a:tabLst>
            </a:pPr>
            <a:r>
              <a:rPr sz="1400" b="1" dirty="0">
                <a:solidFill>
                  <a:srgbClr val="333333"/>
                </a:solidFill>
                <a:latin typeface="Arial"/>
                <a:cs typeface="Arial"/>
              </a:rPr>
              <a:t>Affichage</a:t>
            </a:r>
            <a:r>
              <a:rPr sz="1400" b="1" spc="-3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333333"/>
                </a:solidFill>
                <a:latin typeface="Arial"/>
                <a:cs typeface="Arial"/>
              </a:rPr>
              <a:t>de</a:t>
            </a:r>
            <a:r>
              <a:rPr sz="1400" b="1" spc="-2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333333"/>
                </a:solidFill>
                <a:latin typeface="Arial"/>
                <a:cs typeface="Arial"/>
              </a:rPr>
              <a:t>la</a:t>
            </a:r>
            <a:r>
              <a:rPr sz="1400" b="1" spc="-2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333333"/>
                </a:solidFill>
                <a:latin typeface="Arial"/>
                <a:cs typeface="Arial"/>
              </a:rPr>
              <a:t>page</a:t>
            </a:r>
            <a:r>
              <a:rPr sz="1400" b="1" spc="-2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333333"/>
                </a:solidFill>
                <a:latin typeface="Arial"/>
                <a:cs typeface="Arial"/>
              </a:rPr>
              <a:t>d’accueil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9"/>
              </a:spcBef>
            </a:pPr>
            <a:endParaRPr sz="1400">
              <a:latin typeface="Arial"/>
              <a:cs typeface="Arial"/>
            </a:endParaRPr>
          </a:p>
          <a:p>
            <a:pPr marL="18415" marR="5080" indent="-6350" algn="just">
              <a:lnSpc>
                <a:spcPct val="143700"/>
              </a:lnSpc>
            </a:pPr>
            <a:r>
              <a:rPr sz="1200" dirty="0">
                <a:latin typeface="Arial MT"/>
                <a:cs typeface="Arial MT"/>
              </a:rPr>
              <a:t>La</a:t>
            </a:r>
            <a:r>
              <a:rPr sz="1200" spc="-5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page</a:t>
            </a:r>
            <a:r>
              <a:rPr sz="1200" spc="-50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d’accueil</a:t>
            </a:r>
            <a:r>
              <a:rPr sz="1200" spc="-5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par</a:t>
            </a:r>
            <a:r>
              <a:rPr sz="1200" spc="-50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défaut</a:t>
            </a:r>
            <a:r>
              <a:rPr sz="1200" spc="-50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regroupe</a:t>
            </a:r>
            <a:r>
              <a:rPr sz="1200" spc="-50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presque</a:t>
            </a:r>
            <a:r>
              <a:rPr sz="1200" spc="-4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toutes</a:t>
            </a:r>
            <a:r>
              <a:rPr sz="1200" spc="-5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les</a:t>
            </a:r>
            <a:r>
              <a:rPr sz="1200" spc="-50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pages.</a:t>
            </a:r>
            <a:r>
              <a:rPr sz="1200" spc="-4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Dans</a:t>
            </a:r>
            <a:r>
              <a:rPr sz="1200" spc="-5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cette </a:t>
            </a:r>
            <a:r>
              <a:rPr sz="1200" spc="-10" dirty="0">
                <a:latin typeface="Arial MT"/>
                <a:cs typeface="Arial MT"/>
              </a:rPr>
              <a:t>page</a:t>
            </a:r>
            <a:r>
              <a:rPr sz="1200" spc="-5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nous</a:t>
            </a:r>
            <a:r>
              <a:rPr sz="1200" spc="-60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avons </a:t>
            </a:r>
            <a:r>
              <a:rPr sz="1200" dirty="0">
                <a:latin typeface="Arial MT"/>
                <a:cs typeface="Arial MT"/>
              </a:rPr>
              <a:t>inséré</a:t>
            </a:r>
            <a:r>
              <a:rPr sz="1200" spc="-6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à</a:t>
            </a:r>
            <a:r>
              <a:rPr sz="1200" spc="-6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l’entête</a:t>
            </a:r>
            <a:r>
              <a:rPr sz="1200" spc="-7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dans</a:t>
            </a:r>
            <a:r>
              <a:rPr sz="1200" spc="-7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un</a:t>
            </a:r>
            <a:r>
              <a:rPr sz="1200" spc="-6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premier</a:t>
            </a:r>
            <a:r>
              <a:rPr sz="1200" spc="-6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temps</a:t>
            </a:r>
            <a:r>
              <a:rPr sz="1200" spc="-6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un</a:t>
            </a:r>
            <a:r>
              <a:rPr sz="1200" spc="-6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logo</a:t>
            </a:r>
            <a:r>
              <a:rPr sz="1200" spc="-6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avec</a:t>
            </a:r>
            <a:r>
              <a:rPr sz="1200" spc="-6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le</a:t>
            </a:r>
            <a:r>
              <a:rPr sz="1200" spc="-5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nom</a:t>
            </a:r>
            <a:r>
              <a:rPr sz="1200" spc="-7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de</a:t>
            </a:r>
            <a:r>
              <a:rPr sz="1200" spc="-6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l’application</a:t>
            </a:r>
            <a:r>
              <a:rPr sz="1200" spc="-6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“Art</a:t>
            </a:r>
            <a:r>
              <a:rPr sz="1200" spc="-6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african”</a:t>
            </a:r>
            <a:r>
              <a:rPr sz="1200" spc="-65" dirty="0">
                <a:latin typeface="Arial MT"/>
                <a:cs typeface="Arial MT"/>
              </a:rPr>
              <a:t> </a:t>
            </a:r>
            <a:r>
              <a:rPr sz="1200" spc="-20" dirty="0">
                <a:latin typeface="Arial MT"/>
                <a:cs typeface="Arial MT"/>
              </a:rPr>
              <a:t>puis </a:t>
            </a:r>
            <a:r>
              <a:rPr sz="1200" dirty="0">
                <a:latin typeface="Arial MT"/>
                <a:cs typeface="Arial MT"/>
              </a:rPr>
              <a:t>juste</a:t>
            </a:r>
            <a:r>
              <a:rPr sz="1200" spc="14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au-</a:t>
            </a:r>
            <a:r>
              <a:rPr sz="1200" dirty="0">
                <a:latin typeface="Arial MT"/>
                <a:cs typeface="Arial MT"/>
              </a:rPr>
              <a:t>dessus</a:t>
            </a:r>
            <a:r>
              <a:rPr sz="1200" spc="14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du</a:t>
            </a:r>
            <a:r>
              <a:rPr sz="1200" spc="15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logo</a:t>
            </a:r>
            <a:r>
              <a:rPr sz="1200" spc="14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nous</a:t>
            </a:r>
            <a:r>
              <a:rPr sz="1200" spc="13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avons</a:t>
            </a:r>
            <a:r>
              <a:rPr sz="1200" spc="13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un</a:t>
            </a:r>
            <a:r>
              <a:rPr sz="1200" spc="14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message</a:t>
            </a:r>
            <a:r>
              <a:rPr sz="1200" spc="13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de</a:t>
            </a:r>
            <a:r>
              <a:rPr sz="1200" spc="13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bienvenue</a:t>
            </a:r>
            <a:r>
              <a:rPr sz="1200" spc="14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“Dalal</a:t>
            </a:r>
            <a:r>
              <a:rPr sz="1200" spc="14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Ak</a:t>
            </a:r>
            <a:r>
              <a:rPr sz="1200" spc="14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Diam”,</a:t>
            </a:r>
            <a:r>
              <a:rPr sz="1200" spc="130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ensuite </a:t>
            </a:r>
            <a:r>
              <a:rPr sz="1200" dirty="0">
                <a:latin typeface="Arial MT"/>
                <a:cs typeface="Arial MT"/>
              </a:rPr>
              <a:t>après</a:t>
            </a:r>
            <a:r>
              <a:rPr sz="1200" spc="-4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la</a:t>
            </a:r>
            <a:r>
              <a:rPr sz="1200" spc="-5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barre</a:t>
            </a:r>
            <a:r>
              <a:rPr sz="1200" spc="-4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de</a:t>
            </a:r>
            <a:r>
              <a:rPr sz="1200" spc="-40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recherche</a:t>
            </a:r>
            <a:r>
              <a:rPr sz="1200" spc="-4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nous</a:t>
            </a:r>
            <a:r>
              <a:rPr sz="1200" spc="-5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aurons</a:t>
            </a:r>
            <a:r>
              <a:rPr sz="1200" spc="-4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les</a:t>
            </a:r>
            <a:r>
              <a:rPr sz="1200" spc="-50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différentes</a:t>
            </a:r>
            <a:r>
              <a:rPr sz="1200" spc="-4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catégories</a:t>
            </a:r>
            <a:r>
              <a:rPr sz="1200" spc="-5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des</a:t>
            </a:r>
            <a:r>
              <a:rPr sz="1200" spc="-4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tenues.</a:t>
            </a:r>
            <a:r>
              <a:rPr sz="1200" spc="-5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En</a:t>
            </a:r>
            <a:r>
              <a:rPr sz="1200" spc="-10" dirty="0">
                <a:latin typeface="Arial MT"/>
                <a:cs typeface="Arial MT"/>
              </a:rPr>
              <a:t> effet,</a:t>
            </a:r>
            <a:r>
              <a:rPr sz="1200" spc="-40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juste </a:t>
            </a:r>
            <a:r>
              <a:rPr sz="1200" dirty="0">
                <a:latin typeface="Arial MT"/>
                <a:cs typeface="Arial MT"/>
              </a:rPr>
              <a:t>après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les</a:t>
            </a:r>
            <a:r>
              <a:rPr sz="1200" spc="4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catégories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nous</a:t>
            </a:r>
            <a:r>
              <a:rPr sz="1200" spc="4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avons</a:t>
            </a:r>
            <a:r>
              <a:rPr sz="1200" spc="5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les</a:t>
            </a:r>
            <a:r>
              <a:rPr sz="1200" spc="4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meilleures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tenues</a:t>
            </a:r>
            <a:r>
              <a:rPr sz="1200" spc="5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sous</a:t>
            </a:r>
            <a:r>
              <a:rPr sz="1200" spc="5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forme</a:t>
            </a:r>
            <a:r>
              <a:rPr sz="1200" spc="4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de</a:t>
            </a:r>
            <a:r>
              <a:rPr sz="1200" spc="4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boutons.</a:t>
            </a:r>
            <a:r>
              <a:rPr sz="1200" spc="6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En</a:t>
            </a:r>
            <a:r>
              <a:rPr sz="1200" spc="60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cliquant </a:t>
            </a:r>
            <a:r>
              <a:rPr sz="1200" dirty="0">
                <a:latin typeface="Arial MT"/>
                <a:cs typeface="Arial MT"/>
              </a:rPr>
              <a:t>sur</a:t>
            </a:r>
            <a:r>
              <a:rPr sz="1200" spc="1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l’exemple</a:t>
            </a:r>
            <a:r>
              <a:rPr sz="1200" spc="1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des</a:t>
            </a:r>
            <a:r>
              <a:rPr sz="1200" spc="13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tenues</a:t>
            </a:r>
            <a:r>
              <a:rPr sz="1200" spc="13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ça</a:t>
            </a:r>
            <a:r>
              <a:rPr sz="1200" spc="1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nous</a:t>
            </a:r>
            <a:r>
              <a:rPr sz="1200" spc="114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redirectionne</a:t>
            </a:r>
            <a:r>
              <a:rPr sz="1200" spc="1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dans</a:t>
            </a:r>
            <a:r>
              <a:rPr sz="1200" spc="114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une</a:t>
            </a:r>
            <a:r>
              <a:rPr sz="1200" spc="1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autre</a:t>
            </a:r>
            <a:r>
              <a:rPr sz="1200" spc="1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page</a:t>
            </a:r>
            <a:r>
              <a:rPr sz="1200" spc="1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où</a:t>
            </a:r>
            <a:r>
              <a:rPr sz="1200" spc="13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on</a:t>
            </a:r>
            <a:r>
              <a:rPr sz="1200" spc="1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aura</a:t>
            </a:r>
            <a:r>
              <a:rPr sz="1200" spc="114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un</a:t>
            </a:r>
            <a:r>
              <a:rPr sz="1200" spc="120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petit aperçu</a:t>
            </a:r>
            <a:r>
              <a:rPr sz="1200" spc="-6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de</a:t>
            </a:r>
            <a:r>
              <a:rPr sz="1200" spc="-50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l’article,</a:t>
            </a:r>
            <a:r>
              <a:rPr sz="1200" spc="-5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un</a:t>
            </a:r>
            <a:r>
              <a:rPr sz="1200" spc="-60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prix,</a:t>
            </a:r>
            <a:r>
              <a:rPr sz="1200" spc="-4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d’autres</a:t>
            </a:r>
            <a:r>
              <a:rPr sz="1200" spc="-4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images</a:t>
            </a:r>
            <a:r>
              <a:rPr sz="1200" spc="-6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similaires</a:t>
            </a:r>
            <a:r>
              <a:rPr sz="1200" spc="-6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et</a:t>
            </a:r>
            <a:r>
              <a:rPr sz="1200" spc="-5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au</a:t>
            </a:r>
            <a:r>
              <a:rPr sz="1200" spc="-6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pied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de</a:t>
            </a:r>
            <a:r>
              <a:rPr sz="1200" spc="-5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la</a:t>
            </a:r>
            <a:r>
              <a:rPr sz="1200" spc="-50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page</a:t>
            </a:r>
            <a:r>
              <a:rPr sz="1200" spc="-4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le</a:t>
            </a:r>
            <a:r>
              <a:rPr sz="1200" spc="-60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bouton</a:t>
            </a:r>
            <a:r>
              <a:rPr sz="1200" spc="-5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“réserver </a:t>
            </a:r>
            <a:r>
              <a:rPr sz="1200" dirty="0">
                <a:latin typeface="Arial MT"/>
                <a:cs typeface="Arial MT"/>
              </a:rPr>
              <a:t>maintenant”</a:t>
            </a:r>
            <a:r>
              <a:rPr sz="1200" spc="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et</a:t>
            </a:r>
            <a:r>
              <a:rPr sz="1200" spc="3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enfin</a:t>
            </a:r>
            <a:r>
              <a:rPr sz="1200" spc="3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toujours</a:t>
            </a:r>
            <a:r>
              <a:rPr sz="1200" spc="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dans</a:t>
            </a:r>
            <a:r>
              <a:rPr sz="1200" spc="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la</a:t>
            </a:r>
            <a:r>
              <a:rPr sz="1200" spc="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page</a:t>
            </a:r>
            <a:r>
              <a:rPr sz="1200" spc="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d’accueil</a:t>
            </a:r>
            <a:r>
              <a:rPr sz="1200" spc="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nous</a:t>
            </a:r>
            <a:r>
              <a:rPr sz="1200" spc="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avons</a:t>
            </a:r>
            <a:r>
              <a:rPr sz="1200" spc="6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trois</a:t>
            </a:r>
            <a:r>
              <a:rPr sz="1200" spc="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icônes</a:t>
            </a:r>
            <a:r>
              <a:rPr sz="1200" spc="4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(home,</a:t>
            </a:r>
            <a:r>
              <a:rPr sz="1200" spc="30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favoris </a:t>
            </a:r>
            <a:r>
              <a:rPr sz="1200" dirty="0">
                <a:latin typeface="Arial MT"/>
                <a:cs typeface="Arial MT"/>
              </a:rPr>
              <a:t>et</a:t>
            </a:r>
            <a:r>
              <a:rPr sz="1200" spc="17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profil</a:t>
            </a:r>
            <a:r>
              <a:rPr sz="1200" spc="17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utilisateur)</a:t>
            </a:r>
            <a:r>
              <a:rPr sz="1200" spc="17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cliquable</a:t>
            </a:r>
            <a:r>
              <a:rPr sz="1200" spc="18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en</a:t>
            </a:r>
            <a:r>
              <a:rPr sz="1200" spc="18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pied</a:t>
            </a:r>
            <a:r>
              <a:rPr sz="1200" spc="17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de</a:t>
            </a:r>
            <a:r>
              <a:rPr sz="1200" spc="17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page.</a:t>
            </a:r>
            <a:r>
              <a:rPr sz="1200" spc="18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Pour</a:t>
            </a:r>
            <a:r>
              <a:rPr sz="1200" spc="17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les</a:t>
            </a:r>
            <a:r>
              <a:rPr sz="1200" spc="18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icône</a:t>
            </a:r>
            <a:r>
              <a:rPr sz="1200" spc="17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Favoris</a:t>
            </a:r>
            <a:r>
              <a:rPr sz="1200" spc="18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et</a:t>
            </a:r>
            <a:r>
              <a:rPr sz="1200" spc="18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profils,</a:t>
            </a:r>
            <a:r>
              <a:rPr sz="1200" spc="18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ils</a:t>
            </a:r>
            <a:r>
              <a:rPr sz="1200" spc="180" dirty="0">
                <a:latin typeface="Arial MT"/>
                <a:cs typeface="Arial MT"/>
              </a:rPr>
              <a:t> </a:t>
            </a:r>
            <a:r>
              <a:rPr sz="1200" spc="-20" dirty="0">
                <a:latin typeface="Arial MT"/>
                <a:cs typeface="Arial MT"/>
              </a:rPr>
              <a:t>nous </a:t>
            </a:r>
            <a:r>
              <a:rPr sz="1200" dirty="0">
                <a:latin typeface="Arial MT"/>
                <a:cs typeface="Arial MT"/>
              </a:rPr>
              <a:t>redirigent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directement</a:t>
            </a:r>
            <a:r>
              <a:rPr sz="1200" spc="-3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vers</a:t>
            </a:r>
            <a:r>
              <a:rPr sz="1200" spc="-3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une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autre</a:t>
            </a:r>
            <a:r>
              <a:rPr sz="1200" spc="-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page.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Cependant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dans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la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page</a:t>
            </a:r>
            <a:r>
              <a:rPr sz="1200" spc="-3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des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favoris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nous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avons </a:t>
            </a:r>
            <a:r>
              <a:rPr sz="1200" dirty="0">
                <a:latin typeface="Arial MT"/>
                <a:cs typeface="Arial MT"/>
              </a:rPr>
              <a:t>les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différents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articles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qui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ont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été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ajoutés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aux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favoris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de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même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que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dans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la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page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du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profil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25" dirty="0">
                <a:latin typeface="Arial MT"/>
                <a:cs typeface="Arial MT"/>
              </a:rPr>
              <a:t>où </a:t>
            </a:r>
            <a:r>
              <a:rPr sz="1200" dirty="0">
                <a:latin typeface="Arial MT"/>
                <a:cs typeface="Arial MT"/>
              </a:rPr>
              <a:t>on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aura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les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profils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des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clients</a:t>
            </a:r>
            <a:r>
              <a:rPr sz="1200" spc="-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inscrits.</a:t>
            </a:r>
            <a:endParaRPr sz="1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04800" y="304799"/>
            <a:ext cx="6951980" cy="10083800"/>
            <a:chOff x="304800" y="304799"/>
            <a:chExt cx="6951980" cy="100838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9579" y="911224"/>
              <a:ext cx="3038474" cy="534352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50615" y="910589"/>
              <a:ext cx="3000375" cy="5353050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P</a:t>
            </a:r>
            <a:r>
              <a:rPr spc="-5" dirty="0"/>
              <a:t> </a:t>
            </a:r>
            <a:r>
              <a:rPr dirty="0"/>
              <a:t>a</a:t>
            </a:r>
            <a:r>
              <a:rPr spc="-5" dirty="0"/>
              <a:t> </a:t>
            </a:r>
            <a:r>
              <a:rPr dirty="0"/>
              <a:t>g</a:t>
            </a:r>
            <a:r>
              <a:rPr spc="-10" dirty="0"/>
              <a:t> </a:t>
            </a:r>
            <a:r>
              <a:rPr dirty="0"/>
              <a:t>e </a:t>
            </a:r>
            <a:fld id="{81D60167-4931-47E6-BA6A-407CBD079E47}" type="slidenum">
              <a:rPr dirty="0">
                <a:solidFill>
                  <a:srgbClr val="313D4F"/>
                </a:solidFill>
              </a:rPr>
              <a:t>9</a:t>
            </a:fld>
            <a:r>
              <a:rPr dirty="0">
                <a:solidFill>
                  <a:srgbClr val="313D4F"/>
                </a:solidFill>
              </a:rPr>
              <a:t> |</a:t>
            </a:r>
            <a:r>
              <a:rPr spc="-15" dirty="0">
                <a:solidFill>
                  <a:srgbClr val="313D4F"/>
                </a:solidFill>
              </a:rPr>
              <a:t> </a:t>
            </a:r>
            <a:r>
              <a:rPr spc="-25" dirty="0">
                <a:solidFill>
                  <a:srgbClr val="313D4F"/>
                </a:solidFill>
              </a:rPr>
              <a:t>14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</TotalTime>
  <Words>1610</Words>
  <Application>Microsoft Office PowerPoint</Application>
  <PresentationFormat>Personnalisé</PresentationFormat>
  <Paragraphs>144</Paragraphs>
  <Slides>14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21" baseType="lpstr">
      <vt:lpstr>Arial</vt:lpstr>
      <vt:lpstr>Arial MT</vt:lpstr>
      <vt:lpstr>Calibri</vt:lpstr>
      <vt:lpstr>Cambria</vt:lpstr>
      <vt:lpstr>Symbol</vt:lpstr>
      <vt:lpstr>Times New Roman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awa fall</dc:creator>
  <cp:lastModifiedBy>Compte Microsoft</cp:lastModifiedBy>
  <cp:revision>1</cp:revision>
  <dcterms:created xsi:type="dcterms:W3CDTF">2025-06-06T15:39:48Z</dcterms:created>
  <dcterms:modified xsi:type="dcterms:W3CDTF">2025-06-06T15:49:07Z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2022-12-18T00:00:00Z</vt:filetime>
  </property>
  <property fmtid="{D5CDD505-2E9C-101B-9397-08002B2CF9AE}" pid="3" name="Creator">
    <vt:lpwstr>Microsoft® Word 2016</vt:lpwstr>
  </property>
  <property fmtid="{D5CDD505-2E9C-101B-9397-08002B2CF9AE}" pid="4" name="LastSaved">
    <vt:filetime>2025-06-06T00:00:00Z</vt:filetime>
  </property>
  <property fmtid="{D5CDD505-2E9C-101B-9397-08002B2CF9AE}" pid="5" name="Producer">
    <vt:lpwstr>Microsoft® Word 2016</vt:lpwstr>
  </property>
</Properties>
</file>