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7" r:id="rId5"/>
    <p:sldId id="260" r:id="rId6"/>
    <p:sldId id="286" r:id="rId7"/>
    <p:sldId id="287" r:id="rId8"/>
    <p:sldId id="295" r:id="rId9"/>
    <p:sldId id="298" r:id="rId10"/>
    <p:sldId id="258" r:id="rId11"/>
    <p:sldId id="288" r:id="rId12"/>
    <p:sldId id="289" r:id="rId13"/>
    <p:sldId id="299" r:id="rId14"/>
    <p:sldId id="300" r:id="rId15"/>
    <p:sldId id="293" r:id="rId16"/>
    <p:sldId id="294" r:id="rId17"/>
    <p:sldId id="261" r:id="rId18"/>
    <p:sldId id="290" r:id="rId19"/>
    <p:sldId id="267" r:id="rId20"/>
    <p:sldId id="269" r:id="rId21"/>
    <p:sldId id="268" r:id="rId22"/>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64" d="100"/>
          <a:sy n="64" d="100"/>
        </p:scale>
        <p:origin x="276" y="36"/>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3DB89E6-E8A6-4B90-8FEE-EAD50BFB3642}" type="datetime1">
              <a:rPr lang="ja-JP" altLang="en-US" smtClean="0">
                <a:latin typeface="Meiryo UI" panose="020B0604030504040204" pitchFamily="50" charset="-128"/>
                <a:ea typeface="Meiryo UI" panose="020B0604030504040204" pitchFamily="50" charset="-128"/>
              </a:rPr>
              <a:t>2023/6/30</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eiryo UI" panose="020B0604030504040204" pitchFamily="50" charset="-128"/>
                <a:ea typeface="Meiryo UI" panose="020B0604030504040204" pitchFamily="50" charset="-128"/>
              </a:defRPr>
            </a:lvl1pPr>
          </a:lstStyle>
          <a:p>
            <a:endParaRPr lang="ja-JP" altLang="en-US" noProof="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eiryo UI" panose="020B0604030504040204" pitchFamily="50" charset="-128"/>
                <a:ea typeface="Meiryo UI" panose="020B0604030504040204" pitchFamily="50" charset="-128"/>
              </a:defRPr>
            </a:lvl1pPr>
          </a:lstStyle>
          <a:p>
            <a:fld id="{4D89E264-9418-48DA-A293-53EECD885DCE}" type="datetime1">
              <a:rPr lang="ja-JP" altLang="en-US" noProof="0" smtClean="0"/>
              <a:t>2023/6/30</a:t>
            </a:fld>
            <a:endParaRPr lang="ja-JP" altLang="en-US" noProof="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テキストのスタイルを編集する</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eiryo UI" panose="020B0604030504040204" pitchFamily="50" charset="-128"/>
                <a:ea typeface="Meiryo UI" panose="020B0604030504040204" pitchFamily="50" charset="-128"/>
              </a:defRPr>
            </a:lvl1pPr>
          </a:lstStyle>
          <a:p>
            <a:fld id="{1734D747-9380-41EE-9946-EC9EC0CA5D1E}" type="slidenum">
              <a:rPr lang="en-US" altLang="ja-JP" noProof="0" smtClean="0"/>
              <a:pPr/>
              <a:t>‹#›</a:t>
            </a:fld>
            <a:endParaRPr lang="ja-JP" altLang="en-US"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baseline="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a:t>
            </a:fld>
            <a:endParaRPr lang="ja-JP" altLang="en-US"/>
          </a:p>
        </p:txBody>
      </p:sp>
    </p:spTree>
    <p:extLst>
      <p:ext uri="{BB962C8B-B14F-4D97-AF65-F5344CB8AC3E}">
        <p14:creationId xmlns:p14="http://schemas.microsoft.com/office/powerpoint/2010/main" val="22681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10</a:t>
            </a:fld>
            <a:endParaRPr lang="ja-JP" altLang="en-US"/>
          </a:p>
        </p:txBody>
      </p:sp>
    </p:spTree>
    <p:extLst>
      <p:ext uri="{BB962C8B-B14F-4D97-AF65-F5344CB8AC3E}">
        <p14:creationId xmlns:p14="http://schemas.microsoft.com/office/powerpoint/2010/main" val="1589681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11</a:t>
            </a:fld>
            <a:endParaRPr lang="ja-JP" altLang="en-US"/>
          </a:p>
        </p:txBody>
      </p:sp>
    </p:spTree>
    <p:extLst>
      <p:ext uri="{BB962C8B-B14F-4D97-AF65-F5344CB8AC3E}">
        <p14:creationId xmlns:p14="http://schemas.microsoft.com/office/powerpoint/2010/main" val="427103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12</a:t>
            </a:fld>
            <a:endParaRPr lang="ja-JP" altLang="en-US"/>
          </a:p>
        </p:txBody>
      </p:sp>
    </p:spTree>
    <p:extLst>
      <p:ext uri="{BB962C8B-B14F-4D97-AF65-F5344CB8AC3E}">
        <p14:creationId xmlns:p14="http://schemas.microsoft.com/office/powerpoint/2010/main" val="1490315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13</a:t>
            </a:fld>
            <a:endParaRPr lang="ja-JP" altLang="en-US"/>
          </a:p>
        </p:txBody>
      </p:sp>
    </p:spTree>
    <p:extLst>
      <p:ext uri="{BB962C8B-B14F-4D97-AF65-F5344CB8AC3E}">
        <p14:creationId xmlns:p14="http://schemas.microsoft.com/office/powerpoint/2010/main" val="4270317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14</a:t>
            </a:fld>
            <a:endParaRPr lang="ja-JP" altLang="en-US"/>
          </a:p>
        </p:txBody>
      </p:sp>
    </p:spTree>
    <p:extLst>
      <p:ext uri="{BB962C8B-B14F-4D97-AF65-F5344CB8AC3E}">
        <p14:creationId xmlns:p14="http://schemas.microsoft.com/office/powerpoint/2010/main" val="1841121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15</a:t>
            </a:fld>
            <a:endParaRPr lang="ja-JP" altLang="en-US"/>
          </a:p>
        </p:txBody>
      </p:sp>
    </p:spTree>
    <p:extLst>
      <p:ext uri="{BB962C8B-B14F-4D97-AF65-F5344CB8AC3E}">
        <p14:creationId xmlns:p14="http://schemas.microsoft.com/office/powerpoint/2010/main" val="361922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16</a:t>
            </a:fld>
            <a:endParaRPr lang="ja-JP" altLang="en-US"/>
          </a:p>
        </p:txBody>
      </p:sp>
    </p:spTree>
    <p:extLst>
      <p:ext uri="{BB962C8B-B14F-4D97-AF65-F5344CB8AC3E}">
        <p14:creationId xmlns:p14="http://schemas.microsoft.com/office/powerpoint/2010/main" val="4252690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17</a:t>
            </a:fld>
            <a:endParaRPr lang="ja-JP" altLang="en-US"/>
          </a:p>
        </p:txBody>
      </p:sp>
    </p:spTree>
    <p:extLst>
      <p:ext uri="{BB962C8B-B14F-4D97-AF65-F5344CB8AC3E}">
        <p14:creationId xmlns:p14="http://schemas.microsoft.com/office/powerpoint/2010/main" val="2885186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18</a:t>
            </a:fld>
            <a:endParaRPr lang="ja-JP" altLang="en-US"/>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2</a:t>
            </a:fld>
            <a:endParaRPr lang="ja-JP" altLang="en-US"/>
          </a:p>
        </p:txBody>
      </p:sp>
    </p:spTree>
    <p:extLst>
      <p:ext uri="{BB962C8B-B14F-4D97-AF65-F5344CB8AC3E}">
        <p14:creationId xmlns:p14="http://schemas.microsoft.com/office/powerpoint/2010/main" val="14509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3</a:t>
            </a:fld>
            <a:endParaRPr lang="ja-JP" altLang="en-US"/>
          </a:p>
        </p:txBody>
      </p:sp>
    </p:spTree>
    <p:extLst>
      <p:ext uri="{BB962C8B-B14F-4D97-AF65-F5344CB8AC3E}">
        <p14:creationId xmlns:p14="http://schemas.microsoft.com/office/powerpoint/2010/main" val="316133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4</a:t>
            </a:fld>
            <a:endParaRPr lang="ja-JP" altLang="en-US"/>
          </a:p>
        </p:txBody>
      </p:sp>
    </p:spTree>
    <p:extLst>
      <p:ext uri="{BB962C8B-B14F-4D97-AF65-F5344CB8AC3E}">
        <p14:creationId xmlns:p14="http://schemas.microsoft.com/office/powerpoint/2010/main" val="194739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5</a:t>
            </a:fld>
            <a:endParaRPr lang="ja-JP" altLang="en-US"/>
          </a:p>
        </p:txBody>
      </p:sp>
    </p:spTree>
    <p:extLst>
      <p:ext uri="{BB962C8B-B14F-4D97-AF65-F5344CB8AC3E}">
        <p14:creationId xmlns:p14="http://schemas.microsoft.com/office/powerpoint/2010/main" val="427933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6</a:t>
            </a:fld>
            <a:endParaRPr lang="ja-JP" altLang="en-US"/>
          </a:p>
        </p:txBody>
      </p:sp>
    </p:spTree>
    <p:extLst>
      <p:ext uri="{BB962C8B-B14F-4D97-AF65-F5344CB8AC3E}">
        <p14:creationId xmlns:p14="http://schemas.microsoft.com/office/powerpoint/2010/main" val="356747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7</a:t>
            </a:fld>
            <a:endParaRPr lang="ja-JP" altLang="en-US"/>
          </a:p>
        </p:txBody>
      </p:sp>
    </p:spTree>
    <p:extLst>
      <p:ext uri="{BB962C8B-B14F-4D97-AF65-F5344CB8AC3E}">
        <p14:creationId xmlns:p14="http://schemas.microsoft.com/office/powerpoint/2010/main" val="222357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8</a:t>
            </a:fld>
            <a:endParaRPr lang="ja-JP" altLang="en-US"/>
          </a:p>
        </p:txBody>
      </p:sp>
    </p:spTree>
    <p:extLst>
      <p:ext uri="{BB962C8B-B14F-4D97-AF65-F5344CB8AC3E}">
        <p14:creationId xmlns:p14="http://schemas.microsoft.com/office/powerpoint/2010/main" val="420161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p>
        </p:txBody>
      </p:sp>
      <p:sp>
        <p:nvSpPr>
          <p:cNvPr id="4" name="スライド番号プレースホルダー 3"/>
          <p:cNvSpPr>
            <a:spLocks noGrp="1"/>
          </p:cNvSpPr>
          <p:nvPr>
            <p:ph type="sldNum" sz="quarter" idx="5"/>
          </p:nvPr>
        </p:nvSpPr>
        <p:spPr/>
        <p:txBody>
          <a:bodyPr rtlCol="0"/>
          <a:lstStyle/>
          <a:p>
            <a:pPr rtl="0"/>
            <a:fld id="{1734D747-9380-41EE-9946-EC9EC0CA5D1E}" type="slidenum">
              <a:rPr lang="en-US" altLang="ja-JP" smtClean="0"/>
              <a:t>9</a:t>
            </a:fld>
            <a:endParaRPr lang="ja-JP" altLang="en-US"/>
          </a:p>
        </p:txBody>
      </p:sp>
    </p:spTree>
    <p:extLst>
      <p:ext uri="{BB962C8B-B14F-4D97-AF65-F5344CB8AC3E}">
        <p14:creationId xmlns:p14="http://schemas.microsoft.com/office/powerpoint/2010/main" val="2509094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長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nvGrpSpPr>
          <p:cNvPr id="7" name="グループ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グループ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フリーフォーム:図形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直角三角形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直角三角形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9" name="直角三角形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0" name="フリーフォーム:図形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9" name="フリーフォーム:図形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1" name="フリーフォーム:図形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nvGrpSpPr>
            <p:cNvPr id="12" name="グループ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フリーフォーム:図形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4" name="フリーフォーム:図形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sp>
        <p:nvSpPr>
          <p:cNvPr id="2" name="タイトル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baseline="0" dirty="0">
                <a:solidFill>
                  <a:schemeClr val="accent2"/>
                </a:solidFill>
                <a:latin typeface="Meiryo UI" panose="020B0604030504040204" pitchFamily="50" charset="-128"/>
                <a:ea typeface="Meiryo UI" panose="020B0604030504040204" pitchFamily="50" charset="-128"/>
                <a:cs typeface="Tahoma" panose="020B0604030504040204" pitchFamily="34" charset="0"/>
              </a:defRPr>
            </a:lvl1pPr>
          </a:lstStyle>
          <a:p>
            <a:pPr lvl="0" rtl="0"/>
            <a:r>
              <a:rPr lang="ja-JP" altLang="en-US" noProof="0"/>
              <a:t>タイトル</a:t>
            </a:r>
          </a:p>
        </p:txBody>
      </p:sp>
      <p:sp>
        <p:nvSpPr>
          <p:cNvPr id="3" name="サブタイトル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baseline="0" dirty="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pPr marL="228600" lvl="0" indent="-228600" rtl="0"/>
            <a:r>
              <a:rPr lang="ja-JP" altLang="en-US" noProof="0"/>
              <a:t>マスター サブタイトルの書式設定</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つのカテゴリ">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6" name="グループ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長方形:1 つの角を切り取る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 name="長方形:1 つの角を切り取る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0" name="図プレースホルダー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baseline="0">
                <a:solidFill>
                  <a:schemeClr val="tx1">
                    <a:alpha val="0"/>
                  </a:schemeClr>
                </a:solidFill>
                <a:ea typeface="Meiryo UI" panose="020B0604030504040204" pitchFamily="50" charset="-128"/>
              </a:defRPr>
            </a:lvl1pPr>
          </a:lstStyle>
          <a:p>
            <a:pPr rtl="0"/>
            <a:r>
              <a:rPr lang="ja-JP" altLang="en-US" noProof="0"/>
              <a:t>アイコンをクリックして図を追加</a:t>
            </a:r>
          </a:p>
        </p:txBody>
      </p:sp>
      <p:sp>
        <p:nvSpPr>
          <p:cNvPr id="21" name="図プレースホルダー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baseline="0">
                <a:solidFill>
                  <a:schemeClr val="tx1">
                    <a:alpha val="0"/>
                  </a:schemeClr>
                </a:solidFill>
                <a:ea typeface="Meiryo UI" panose="020B0604030504040204" pitchFamily="50" charset="-128"/>
              </a:defRPr>
            </a:lvl1pPr>
          </a:lstStyle>
          <a:p>
            <a:pPr rtl="0"/>
            <a:r>
              <a:rPr lang="ja-JP" altLang="en-US" noProof="0"/>
              <a:t>アイコンをクリックして図を追加</a:t>
            </a:r>
          </a:p>
        </p:txBody>
      </p:sp>
      <p:sp>
        <p:nvSpPr>
          <p:cNvPr id="22" name="図プレースホルダー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baseline="0">
                <a:solidFill>
                  <a:schemeClr val="tx1">
                    <a:alpha val="0"/>
                  </a:schemeClr>
                </a:solidFill>
                <a:ea typeface="Meiryo UI" panose="020B0604030504040204" pitchFamily="50" charset="-128"/>
              </a:defRPr>
            </a:lvl1pPr>
          </a:lstStyle>
          <a:p>
            <a:pPr rtl="0"/>
            <a:r>
              <a:rPr lang="ja-JP" altLang="en-US" noProof="0"/>
              <a:t>アイコンをクリックして図を追加</a:t>
            </a:r>
          </a:p>
        </p:txBody>
      </p:sp>
      <p:sp>
        <p:nvSpPr>
          <p:cNvPr id="23" name="図プレースホルダー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baseline="0">
                <a:solidFill>
                  <a:schemeClr val="tx1">
                    <a:alpha val="0"/>
                  </a:schemeClr>
                </a:solidFill>
                <a:ea typeface="Meiryo UI" panose="020B0604030504040204" pitchFamily="50" charset="-128"/>
              </a:defRPr>
            </a:lvl1pPr>
          </a:lstStyle>
          <a:p>
            <a:pPr rtl="0"/>
            <a:r>
              <a:rPr lang="ja-JP" altLang="en-US" noProof="0"/>
              <a:t>アイコンをクリックして図を追加</a:t>
            </a:r>
          </a:p>
        </p:txBody>
      </p:sp>
      <p:sp>
        <p:nvSpPr>
          <p:cNvPr id="24" name="図プレースホルダー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baseline="0">
                <a:solidFill>
                  <a:schemeClr val="tx1">
                    <a:alpha val="0"/>
                  </a:schemeClr>
                </a:solidFill>
                <a:ea typeface="Meiryo UI" panose="020B0604030504040204" pitchFamily="50" charset="-128"/>
              </a:defRPr>
            </a:lvl1pPr>
          </a:lstStyle>
          <a:p>
            <a:pPr rtl="0"/>
            <a:r>
              <a:rPr lang="ja-JP" altLang="en-US" noProof="0"/>
              <a:t>アイコンをクリックして図を追加</a:t>
            </a:r>
          </a:p>
        </p:txBody>
      </p:sp>
      <p:sp>
        <p:nvSpPr>
          <p:cNvPr id="26" name="テキスト プレースホルダー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p:txBody>
      </p:sp>
      <p:sp>
        <p:nvSpPr>
          <p:cNvPr id="27" name="テキスト プレースホルダー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p:txBody>
      </p:sp>
      <p:sp>
        <p:nvSpPr>
          <p:cNvPr id="28" name="テキスト プレースホルダー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p:txBody>
      </p:sp>
      <p:sp>
        <p:nvSpPr>
          <p:cNvPr id="29" name="テキスト プレースホルダー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p:txBody>
      </p:sp>
      <p:sp>
        <p:nvSpPr>
          <p:cNvPr id="30" name="テキスト プレースホルダー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p:txBody>
      </p:sp>
      <p:cxnSp>
        <p:nvCxnSpPr>
          <p:cNvPr id="7" name="直線​​コネクタ(S)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線​​コネクタ(S)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線​​コネクタ(S)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線​​コネクタ(S)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線​​コネクタ(S)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フリーフォーム:図形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写真 + 3 つのセクション">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6" name="グループ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長方形:1 つの角を切り取る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 name="長方形:1 つの角を切り取る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6" name="テキスト プレースホルダー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p:txBody>
      </p:sp>
      <p:sp>
        <p:nvSpPr>
          <p:cNvPr id="35" name="フリーフォーム:図形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
        <p:nvSpPr>
          <p:cNvPr id="13" name="図プレースホルダー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画像の挿入</a:t>
            </a:r>
          </a:p>
        </p:txBody>
      </p:sp>
      <p:sp>
        <p:nvSpPr>
          <p:cNvPr id="36" name="テキスト プレースホルダー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p:txBody>
      </p:sp>
      <p:sp>
        <p:nvSpPr>
          <p:cNvPr id="37" name="テキスト プレースホルダー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写真 + テキスト">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6" name="グループ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長方形:1 つの角を切り取る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 name="長方形:1 つの角を切り取る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6" name="テキスト プレースホルダー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p:txBody>
      </p:sp>
      <p:sp>
        <p:nvSpPr>
          <p:cNvPr id="35" name="フリーフォーム:図形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
        <p:nvSpPr>
          <p:cNvPr id="13" name="図プレースホルダー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baseline="0">
                <a:solidFill>
                  <a:schemeClr val="accent2"/>
                </a:solidFill>
                <a:latin typeface="Meiryo UI" panose="020B0604030504040204" pitchFamily="50" charset="-128"/>
                <a:ea typeface="Meiryo UI" panose="020B0604030504040204" pitchFamily="50" charset="-128"/>
              </a:defRPr>
            </a:lvl1pPr>
          </a:lstStyle>
          <a:p>
            <a:pPr rtl="0"/>
            <a:r>
              <a:rPr lang="ja-JP" altLang="en-US" noProof="0"/>
              <a:t>画像の挿入</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キャプション付きの図">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6" name="グループ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長方形:1 つの角を切り取る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 name="長方形:1 つの角を切り取る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35" name="フリーフォーム:図形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
        <p:nvSpPr>
          <p:cNvPr id="20" name="図プレースホルダー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baseline="0">
                <a:solidFill>
                  <a:schemeClr val="bg1"/>
                </a:solidFill>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p>
        </p:txBody>
      </p:sp>
      <p:sp>
        <p:nvSpPr>
          <p:cNvPr id="21" name="テキスト プレースホルダー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baseline="0">
                <a:solidFill>
                  <a:schemeClr val="bg1"/>
                </a:solidFill>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テキストのスタイルを編集する</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キャプション付きのコンテンツ">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6" name="グループ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長方形:1 つの角を切り取る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 name="長方形:1 つの角を切り取る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35" name="フリーフォーム:図形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
        <p:nvSpPr>
          <p:cNvPr id="21" name="テキスト プレースホルダー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baseline="0">
                <a:solidFill>
                  <a:schemeClr val="bg1"/>
                </a:solidFill>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テキストのスタイルを編集する</a:t>
            </a:r>
          </a:p>
        </p:txBody>
      </p:sp>
      <p:sp>
        <p:nvSpPr>
          <p:cNvPr id="22" name="コンテンツ プレースホルダー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baseline="0">
                <a:solidFill>
                  <a:schemeClr val="bg1"/>
                </a:solidFill>
                <a:ea typeface="Meiryo UI" panose="020B0604030504040204" pitchFamily="50" charset="-128"/>
              </a:defRPr>
            </a:lvl1pPr>
            <a:lvl2pPr>
              <a:defRPr sz="2000" baseline="0">
                <a:solidFill>
                  <a:schemeClr val="bg1"/>
                </a:solidFill>
                <a:ea typeface="Meiryo UI" panose="020B0604030504040204" pitchFamily="50" charset="-128"/>
              </a:defRPr>
            </a:lvl2pPr>
            <a:lvl3pPr>
              <a:defRPr sz="1800" baseline="0">
                <a:solidFill>
                  <a:schemeClr val="bg1"/>
                </a:solidFill>
                <a:ea typeface="Meiryo UI" panose="020B0604030504040204" pitchFamily="50" charset="-128"/>
              </a:defRPr>
            </a:lvl3pPr>
            <a:lvl4pPr>
              <a:defRPr sz="1600" baseline="0">
                <a:solidFill>
                  <a:schemeClr val="bg1"/>
                </a:solidFill>
                <a:ea typeface="Meiryo UI" panose="020B0604030504040204" pitchFamily="50" charset="-128"/>
              </a:defRPr>
            </a:lvl4pPr>
            <a:lvl5pPr>
              <a:defRPr sz="1600" baseline="0">
                <a:solidFill>
                  <a:schemeClr val="bg1"/>
                </a:solidFill>
                <a:ea typeface="Meiryo UI" panose="020B0604030504040204" pitchFamily="50" charset="-128"/>
              </a:defRPr>
            </a:lvl5pPr>
            <a:lvl6pPr>
              <a:defRPr sz="2000"/>
            </a:lvl6pPr>
            <a:lvl7pPr>
              <a:defRPr sz="2000"/>
            </a:lvl7pPr>
            <a:lvl8pPr>
              <a:defRPr sz="2000"/>
            </a:lvl8pPr>
            <a:lvl9pPr>
              <a:defRPr sz="2000"/>
            </a:lvl9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8" name="長方形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19" name="フリーフォーム:図形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20" name="フリーフォーム:図形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21" name="フリーフォーム:図形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22" name="フリーフォーム:図形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grpSp>
        <p:nvGrpSpPr>
          <p:cNvPr id="24" name="グループ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フリーフォーム:図形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6" name="フリーフォーム:図形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30" name="フリーフォーム:図形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1" name="スライド番号プレースホルダー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GB" altLang="ja-JP" noProof="0" smtClean="0"/>
              <a:pPr/>
              <a:t>‹#›</a:t>
            </a:fld>
            <a:endParaRPr lang="ja-JP" altLang="en-US"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ありがとうございました 1">
    <p:spTree>
      <p:nvGrpSpPr>
        <p:cNvPr id="1" name=""/>
        <p:cNvGrpSpPr/>
        <p:nvPr/>
      </p:nvGrpSpPr>
      <p:grpSpPr>
        <a:xfrm>
          <a:off x="0" y="0"/>
          <a:ext cx="0" cy="0"/>
          <a:chOff x="0" y="0"/>
          <a:chExt cx="0" cy="0"/>
        </a:xfrm>
      </p:grpSpPr>
      <p:sp>
        <p:nvSpPr>
          <p:cNvPr id="21" name="長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15" name="フリーフォーム:図形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20" name="フリーフォーム:図形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grpSp>
        <p:nvGrpSpPr>
          <p:cNvPr id="6" name="グループ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直角三角形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18" name="直角三角形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19" name="直角三角形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grpSp>
      <p:sp>
        <p:nvSpPr>
          <p:cNvPr id="2" name="タイトル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baseline="0" dirty="0">
                <a:solidFill>
                  <a:schemeClr val="bg1"/>
                </a:solidFill>
                <a:latin typeface="Meiryo UI" panose="020B0604030504040204" pitchFamily="50" charset="-128"/>
                <a:ea typeface="Meiryo UI" panose="020B0604030504040204" pitchFamily="50" charset="-128"/>
                <a:cs typeface="Tahoma" panose="020B0604030504040204" pitchFamily="34" charset="0"/>
              </a:defRPr>
            </a:lvl1pPr>
          </a:lstStyle>
          <a:p>
            <a:pPr lvl="0" rtl="0"/>
            <a:r>
              <a:rPr lang="ja-JP" altLang="en-US" noProof="0"/>
              <a:t>ありがとうございました</a:t>
            </a:r>
            <a:endParaRPr lang="ja-JP" altLang="en-GB" noProof="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ありがとうございました 2">
    <p:spTree>
      <p:nvGrpSpPr>
        <p:cNvPr id="1" name=""/>
        <p:cNvGrpSpPr/>
        <p:nvPr/>
      </p:nvGrpSpPr>
      <p:grpSpPr>
        <a:xfrm>
          <a:off x="0" y="0"/>
          <a:ext cx="0" cy="0"/>
          <a:chOff x="0" y="0"/>
          <a:chExt cx="0" cy="0"/>
        </a:xfrm>
      </p:grpSpPr>
      <p:sp>
        <p:nvSpPr>
          <p:cNvPr id="21" name="長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15" name="フリーフォーム:図形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20" name="フリーフォーム:図形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GB"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baseline="0" dirty="0">
                <a:solidFill>
                  <a:schemeClr val="bg1"/>
                </a:solidFill>
                <a:latin typeface="Meiryo UI" panose="020B0604030504040204" pitchFamily="50" charset="-128"/>
                <a:ea typeface="Meiryo UI" panose="020B0604030504040204" pitchFamily="50" charset="-128"/>
                <a:cs typeface="Tahoma" panose="020B0604030504040204" pitchFamily="34" charset="0"/>
              </a:defRPr>
            </a:lvl1pPr>
          </a:lstStyle>
          <a:p>
            <a:pPr lvl="0" rtl="0"/>
            <a:r>
              <a:rPr lang="ja-JP" altLang="en-US" noProof="0"/>
              <a:t>ありがとうございました</a:t>
            </a:r>
            <a:endParaRPr lang="ja-JP" altLang="en-GB" noProof="0"/>
          </a:p>
        </p:txBody>
      </p:sp>
      <p:sp>
        <p:nvSpPr>
          <p:cNvPr id="35" name="フリーフォーム:図形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2" name="フリーフォーム:図形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0" name="フリーフォーム:図形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セクション ヘッダー">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9" name="フリーフォーム:図形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直角三角形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1" name="フリーフォーム:図形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3" name="フリーフォーム:図形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4" name="フリーフォーム:図形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5" name="フリーフォーム:図形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grpSp>
        <p:nvGrpSpPr>
          <p:cNvPr id="16" name="グループ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フリーフォーム:図形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19" name="グループ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フリーフォーム:図形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1" name="フリーフォーム:図形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3" name="テキスト プレースホルダー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baseline="0">
                <a:solidFill>
                  <a:schemeClr val="accent1">
                    <a:lumMod val="20000"/>
                    <a:lumOff val="80000"/>
                  </a:schemeClr>
                </a:solidFill>
                <a:latin typeface="Meiryo UI" panose="020B0604030504040204" pitchFamily="50" charset="-128"/>
                <a:ea typeface="Meiryo UI" panose="020B0604030504040204" pitchFamily="50" charset="-128"/>
                <a:cs typeface="Arial" panose="020B0604020202020204" pitchFamily="34" charset="0"/>
              </a:defRPr>
            </a:lvl1pPr>
          </a:lstStyle>
          <a:p>
            <a:pPr marL="228600" lvl="0" indent="-228600" rtl="0"/>
            <a:r>
              <a:rPr lang="ja-JP" altLang="en-US" noProof="0"/>
              <a:t>マスター テキストのスタイルを編集する</a:t>
            </a:r>
          </a:p>
        </p:txBody>
      </p:sp>
      <p:sp>
        <p:nvSpPr>
          <p:cNvPr id="22" name="スライド番号プレースホルダー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
        <p:nvSpPr>
          <p:cNvPr id="23" name="タイトル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セクションのタイトル </a:t>
            </a:r>
            <a:r>
              <a:rPr lang="en-US" altLang="ja-JP" noProof="0"/>
              <a:t>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セクション ヘッダー">
    <p:spTree>
      <p:nvGrpSpPr>
        <p:cNvPr id="1" name=""/>
        <p:cNvGrpSpPr/>
        <p:nvPr/>
      </p:nvGrpSpPr>
      <p:grpSpPr>
        <a:xfrm>
          <a:off x="0" y="0"/>
          <a:ext cx="0" cy="0"/>
          <a:chOff x="0" y="0"/>
          <a:chExt cx="0" cy="0"/>
        </a:xfrm>
      </p:grpSpPr>
      <p:sp>
        <p:nvSpPr>
          <p:cNvPr id="22" name="長方形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4" name="フリーフォーム:図形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4" name="フリーフォーム:図形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5" name="フリーフォーム:図形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nvGrpSpPr>
          <p:cNvPr id="26" name="グループ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フリーフォーム:図形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8" name="フリーフォーム:図形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9" name="フリーフォーム:図形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0" name="フリーフォーム:図形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grpSp>
        <p:nvGrpSpPr>
          <p:cNvPr id="31" name="グループ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フリーフォーム:図形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3" name="フリーフォーム:図形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 name="タイトル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セクションのタイトル </a:t>
            </a:r>
            <a:r>
              <a:rPr lang="en-US" altLang="ja-JP" noProof="0"/>
              <a:t>01</a:t>
            </a:r>
          </a:p>
        </p:txBody>
      </p:sp>
      <p:sp>
        <p:nvSpPr>
          <p:cNvPr id="3" name="テキスト プレースホルダー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baseline="0">
                <a:solidFill>
                  <a:schemeClr val="accent1">
                    <a:lumMod val="20000"/>
                    <a:lumOff val="80000"/>
                  </a:schemeClr>
                </a:solidFill>
                <a:latin typeface="Meiryo UI" panose="020B0604030504040204" pitchFamily="50" charset="-128"/>
                <a:ea typeface="Meiryo UI" panose="020B0604030504040204" pitchFamily="50" charset="-128"/>
                <a:cs typeface="Arial" panose="020B0604020202020204" pitchFamily="34" charset="0"/>
              </a:defRPr>
            </a:lvl1pPr>
          </a:lstStyle>
          <a:p>
            <a:pPr marL="228600" lvl="0" indent="-228600" rtl="0"/>
            <a:r>
              <a:rPr lang="ja-JP" altLang="en-US" noProof="0"/>
              <a:t>マスター テキストのスタイルを編集する</a:t>
            </a:r>
          </a:p>
        </p:txBody>
      </p:sp>
      <p:sp>
        <p:nvSpPr>
          <p:cNvPr id="35" name="スライド番号プレースホルダー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引用のスライド">
    <p:spTree>
      <p:nvGrpSpPr>
        <p:cNvPr id="1" name=""/>
        <p:cNvGrpSpPr/>
        <p:nvPr/>
      </p:nvGrpSpPr>
      <p:grpSpPr>
        <a:xfrm>
          <a:off x="0" y="0"/>
          <a:ext cx="0" cy="0"/>
          <a:chOff x="0" y="0"/>
          <a:chExt cx="0" cy="0"/>
        </a:xfrm>
      </p:grpSpPr>
      <p:sp>
        <p:nvSpPr>
          <p:cNvPr id="22" name="長方形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34" name="フリーフォーム:図形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4" name="フリーフォーム:図形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5" name="フリーフォーム:図形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4" name="円/楕円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タイトル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ja-JP" altLang="en-US" sz="18400" baseline="0" noProof="0">
                <a:solidFill>
                  <a:schemeClr val="accent1">
                    <a:lumMod val="60000"/>
                    <a:lumOff val="40000"/>
                  </a:schemeClr>
                </a:solidFill>
                <a:latin typeface="Meiryo UI" panose="020B0604030504040204" pitchFamily="50" charset="-128"/>
                <a:ea typeface="Meiryo UI" panose="020B0604030504040204" pitchFamily="50" charset="-128"/>
              </a:rPr>
              <a:t>“</a:t>
            </a:r>
          </a:p>
        </p:txBody>
      </p:sp>
      <p:sp>
        <p:nvSpPr>
          <p:cNvPr id="2" name="タイトル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引用</a:t>
            </a:r>
          </a:p>
        </p:txBody>
      </p:sp>
      <p:sp>
        <p:nvSpPr>
          <p:cNvPr id="19" name="スライド番号プレースホルダー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 + テキスト">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3" name="テキスト プレースホルダー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a:lnSpc>
                <a:spcPct val="100000"/>
              </a:lnSpc>
              <a:spcBef>
                <a:spcPts val="600"/>
              </a:spcBef>
              <a:spcAft>
                <a:spcPts val="400"/>
              </a:spcAft>
              <a:defRPr sz="14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2pPr>
            <a:lvl3pPr>
              <a:lnSpc>
                <a:spcPct val="100000"/>
              </a:lnSpc>
              <a:spcBef>
                <a:spcPts val="600"/>
              </a:spcBef>
              <a:spcAft>
                <a:spcPts val="400"/>
              </a:spcAft>
              <a:defRPr sz="1200" baseline="0">
                <a:solidFill>
                  <a:schemeClr val="bg1"/>
                </a:solidFill>
                <a:latin typeface="Meiryo UI" panose="020B0604030504040204" pitchFamily="50" charset="-128"/>
                <a:ea typeface="Meiryo UI" panose="020B0604030504040204" pitchFamily="50" charset="-128"/>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6" name="グループ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長方形:1 つの角を切り取る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ja-JP" altLang="en-US" baseline="0" noProof="0">
                <a:latin typeface="Meiryo UI" panose="020B0604030504040204" pitchFamily="50" charset="-128"/>
                <a:ea typeface="Meiryo UI" panose="020B0604030504040204" pitchFamily="50" charset="-128"/>
              </a:endParaRPr>
            </a:p>
          </p:txBody>
        </p:sp>
        <p:sp>
          <p:nvSpPr>
            <p:cNvPr id="3" name="長方形:1 つの角を切り取る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4" name="フリーフォーム:図形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6" name="グループ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長方形:1 つの角を切り取る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ja-JP" altLang="en-US" baseline="0" noProof="0">
                <a:latin typeface="Meiryo UI" panose="020B0604030504040204" pitchFamily="50" charset="-128"/>
                <a:ea typeface="Meiryo UI" panose="020B0604030504040204" pitchFamily="50" charset="-128"/>
              </a:endParaRPr>
            </a:p>
          </p:txBody>
        </p:sp>
        <p:sp>
          <p:nvSpPr>
            <p:cNvPr id="3" name="長方形:1 つの角を切り取る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4" name="フリーフォーム:図形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
        <p:nvSpPr>
          <p:cNvPr id="20" name="コンテンツ プレースホルダー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baseline="0">
                <a:solidFill>
                  <a:schemeClr val="bg1"/>
                </a:solidFill>
                <a:ea typeface="Meiryo UI" panose="020B0604030504040204" pitchFamily="50" charset="-128"/>
              </a:defRPr>
            </a:lvl1pPr>
            <a:lvl2pPr>
              <a:defRPr baseline="0">
                <a:solidFill>
                  <a:schemeClr val="bg1"/>
                </a:solidFill>
                <a:ea typeface="Meiryo UI" panose="020B0604030504040204" pitchFamily="50" charset="-128"/>
              </a:defRPr>
            </a:lvl2pPr>
            <a:lvl3pPr>
              <a:defRPr baseline="0">
                <a:solidFill>
                  <a:schemeClr val="bg1"/>
                </a:solidFill>
                <a:ea typeface="Meiryo UI" panose="020B0604030504040204" pitchFamily="50" charset="-128"/>
              </a:defRPr>
            </a:lvl3pPr>
            <a:lvl4pPr>
              <a:defRPr baseline="0">
                <a:solidFill>
                  <a:schemeClr val="bg1"/>
                </a:solidFill>
                <a:ea typeface="Meiryo UI" panose="020B0604030504040204" pitchFamily="50" charset="-128"/>
              </a:defRPr>
            </a:lvl4pPr>
            <a:lvl5pPr>
              <a:defRPr baseline="0">
                <a:solidFill>
                  <a:schemeClr val="bg1"/>
                </a:solidFill>
                <a:ea typeface="Meiryo UI" panose="020B0604030504040204" pitchFamily="50" charset="-128"/>
              </a:defRPr>
            </a:lvl5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6" name="グループ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長方形:1 つの角を切り取る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ja-JP" altLang="en-US" baseline="0" noProof="0">
                <a:latin typeface="Meiryo UI" panose="020B0604030504040204" pitchFamily="50" charset="-128"/>
                <a:ea typeface="Meiryo UI" panose="020B0604030504040204" pitchFamily="50" charset="-128"/>
              </a:endParaRPr>
            </a:p>
          </p:txBody>
        </p:sp>
        <p:sp>
          <p:nvSpPr>
            <p:cNvPr id="3" name="長方形:1 つの角を切り取る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4" name="フリーフォーム:図形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
        <p:nvSpPr>
          <p:cNvPr id="25" name="テキスト プレースホルダー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baseline="0">
                <a:solidFill>
                  <a:schemeClr val="bg1"/>
                </a:solidFill>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テキストのスタイルを編集する</a:t>
            </a:r>
          </a:p>
        </p:txBody>
      </p:sp>
      <p:sp>
        <p:nvSpPr>
          <p:cNvPr id="26" name="テキスト プレースホルダー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baseline="0">
                <a:solidFill>
                  <a:schemeClr val="bg1"/>
                </a:solidFill>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テキストのスタイルを編集する</a:t>
            </a:r>
          </a:p>
        </p:txBody>
      </p:sp>
      <p:sp>
        <p:nvSpPr>
          <p:cNvPr id="27" name="コンテンツ プレースホルダー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baseline="0">
                <a:solidFill>
                  <a:schemeClr val="bg1"/>
                </a:solidFill>
                <a:ea typeface="Meiryo UI" panose="020B0604030504040204" pitchFamily="50" charset="-128"/>
              </a:defRPr>
            </a:lvl1pPr>
            <a:lvl2pPr>
              <a:defRPr sz="1600" baseline="0">
                <a:solidFill>
                  <a:schemeClr val="bg1"/>
                </a:solidFill>
                <a:ea typeface="Meiryo UI" panose="020B0604030504040204" pitchFamily="50" charset="-128"/>
              </a:defRPr>
            </a:lvl2pPr>
            <a:lvl3pPr>
              <a:defRPr sz="1400" baseline="0">
                <a:solidFill>
                  <a:schemeClr val="bg1"/>
                </a:solidFill>
                <a:ea typeface="Meiryo UI" panose="020B0604030504040204" pitchFamily="50" charset="-128"/>
              </a:defRPr>
            </a:lvl3pPr>
            <a:lvl4pPr>
              <a:defRPr sz="1200" baseline="0">
                <a:solidFill>
                  <a:schemeClr val="bg1"/>
                </a:solidFill>
                <a:ea typeface="Meiryo UI" panose="020B0604030504040204" pitchFamily="50" charset="-128"/>
              </a:defRPr>
            </a:lvl4pPr>
            <a:lvl5pPr>
              <a:defRPr sz="1200" baseline="0">
                <a:solidFill>
                  <a:schemeClr val="bg1"/>
                </a:solidFill>
                <a:ea typeface="Meiryo UI" panose="020B0604030504040204" pitchFamily="50" charset="-128"/>
              </a:defRPr>
            </a:lvl5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28" name="コンテンツ プレースホルダー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baseline="0">
                <a:solidFill>
                  <a:schemeClr val="bg1"/>
                </a:solidFill>
                <a:ea typeface="Meiryo UI" panose="020B0604030504040204" pitchFamily="50" charset="-128"/>
              </a:defRPr>
            </a:lvl1pPr>
            <a:lvl2pPr>
              <a:defRPr sz="1600" baseline="0">
                <a:solidFill>
                  <a:schemeClr val="bg1"/>
                </a:solidFill>
                <a:ea typeface="Meiryo UI" panose="020B0604030504040204" pitchFamily="50" charset="-128"/>
              </a:defRPr>
            </a:lvl2pPr>
            <a:lvl3pPr>
              <a:defRPr sz="1400" baseline="0">
                <a:solidFill>
                  <a:schemeClr val="bg1"/>
                </a:solidFill>
                <a:ea typeface="Meiryo UI" panose="020B0604030504040204" pitchFamily="50" charset="-128"/>
              </a:defRPr>
            </a:lvl3pPr>
            <a:lvl4pPr>
              <a:defRPr sz="1200" baseline="0">
                <a:solidFill>
                  <a:schemeClr val="bg1"/>
                </a:solidFill>
                <a:ea typeface="Meiryo UI" panose="020B0604030504040204" pitchFamily="50" charset="-128"/>
              </a:defRPr>
            </a:lvl4pPr>
            <a:lvl5pPr>
              <a:defRPr sz="1200" baseline="0">
                <a:solidFill>
                  <a:schemeClr val="bg1"/>
                </a:solidFill>
                <a:ea typeface="Meiryo UI" panose="020B0604030504040204" pitchFamily="50" charset="-128"/>
              </a:defRPr>
            </a:lvl5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つのコンテンツ">
    <p:bg>
      <p:bgPr>
        <a:solidFill>
          <a:schemeClr val="accent2"/>
        </a:solidFill>
        <a:effectLst/>
      </p:bgPr>
    </p:bg>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8" name="フリーフォーム:図形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2" name="フリーフォーム:図形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eiryo UI" panose="020B0604030504040204" pitchFamily="50" charset="-128"/>
                <a:ea typeface="Meiryo UI" panose="020B0604030504040204" pitchFamily="50" charset="-128"/>
              </a:defRPr>
            </a:lvl1pPr>
          </a:lstStyle>
          <a:p>
            <a:pPr lvl="0" rtl="0"/>
            <a:r>
              <a:rPr lang="ja-JP" altLang="en-US" noProof="0"/>
              <a:t>マスター タイトルの書式設定</a:t>
            </a:r>
          </a:p>
        </p:txBody>
      </p:sp>
      <p:grpSp>
        <p:nvGrpSpPr>
          <p:cNvPr id="15" name="グループ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フリーフォーム:図形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7" name="フリーフォーム:図形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6" name="グループ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長方形:1 つの角を切り取る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ja-JP" altLang="en-US" baseline="0" noProof="0">
                <a:latin typeface="Meiryo UI" panose="020B0604030504040204" pitchFamily="50" charset="-128"/>
                <a:ea typeface="Meiryo UI" panose="020B0604030504040204" pitchFamily="50" charset="-128"/>
              </a:endParaRPr>
            </a:p>
          </p:txBody>
        </p:sp>
        <p:sp>
          <p:nvSpPr>
            <p:cNvPr id="3" name="長方形:1 つの角を切り取る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24" name="フリーフォーム:図形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baseline="0">
                <a:solidFill>
                  <a:schemeClr val="bg1"/>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
        <p:nvSpPr>
          <p:cNvPr id="20" name="コンテンツ プレースホルダー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baseline="0">
                <a:solidFill>
                  <a:schemeClr val="bg1"/>
                </a:solidFill>
                <a:ea typeface="Meiryo UI" panose="020B0604030504040204" pitchFamily="50" charset="-128"/>
              </a:defRPr>
            </a:lvl1pPr>
            <a:lvl2pPr marL="800100" indent="-342900">
              <a:buFont typeface="Arial" panose="020B0604020202020204" pitchFamily="34" charset="0"/>
              <a:buChar char="•"/>
              <a:defRPr sz="1800" baseline="0">
                <a:solidFill>
                  <a:schemeClr val="bg1"/>
                </a:solidFill>
                <a:ea typeface="Meiryo UI" panose="020B0604030504040204" pitchFamily="50" charset="-128"/>
              </a:defRPr>
            </a:lvl2pPr>
            <a:lvl3pPr marL="1257300" indent="-342900">
              <a:buFont typeface="Arial" panose="020B0604020202020204" pitchFamily="34" charset="0"/>
              <a:buChar char="•"/>
              <a:defRPr sz="1600" baseline="0">
                <a:solidFill>
                  <a:schemeClr val="bg1"/>
                </a:solidFill>
                <a:ea typeface="Meiryo UI" panose="020B0604030504040204" pitchFamily="50" charset="-128"/>
              </a:defRPr>
            </a:lvl3pPr>
            <a:lvl4pPr marL="1657350" indent="-285750">
              <a:buFont typeface="Arial" panose="020B0604020202020204" pitchFamily="34" charset="0"/>
              <a:buChar char="•"/>
              <a:defRPr sz="1400" baseline="0">
                <a:solidFill>
                  <a:schemeClr val="bg1"/>
                </a:solidFill>
                <a:ea typeface="Meiryo UI" panose="020B0604030504040204" pitchFamily="50" charset="-128"/>
              </a:defRPr>
            </a:lvl4pPr>
            <a:lvl5pPr marL="2114550" indent="-285750">
              <a:buFont typeface="Arial" panose="020B0604020202020204" pitchFamily="34" charset="0"/>
              <a:buChar char="•"/>
              <a:defRPr sz="1400" baseline="0">
                <a:solidFill>
                  <a:schemeClr val="bg1"/>
                </a:solidFill>
                <a:ea typeface="Meiryo UI" panose="020B0604030504040204" pitchFamily="50" charset="-128"/>
              </a:defRPr>
            </a:lvl5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21" name="コンテンツ プレースホルダー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baseline="0">
                <a:solidFill>
                  <a:schemeClr val="bg1"/>
                </a:solidFill>
                <a:ea typeface="Meiryo UI" panose="020B0604030504040204" pitchFamily="50" charset="-128"/>
              </a:defRPr>
            </a:lvl1pPr>
            <a:lvl2pPr>
              <a:defRPr sz="1800" baseline="0">
                <a:solidFill>
                  <a:schemeClr val="bg1"/>
                </a:solidFill>
                <a:ea typeface="Meiryo UI" panose="020B0604030504040204" pitchFamily="50" charset="-128"/>
              </a:defRPr>
            </a:lvl2pPr>
            <a:lvl3pPr>
              <a:defRPr sz="1600" baseline="0">
                <a:solidFill>
                  <a:schemeClr val="bg1"/>
                </a:solidFill>
                <a:ea typeface="Meiryo UI" panose="020B0604030504040204" pitchFamily="50" charset="-128"/>
              </a:defRPr>
            </a:lvl3pPr>
            <a:lvl4pPr>
              <a:defRPr sz="1400" baseline="0">
                <a:solidFill>
                  <a:schemeClr val="bg1"/>
                </a:solidFill>
                <a:ea typeface="Meiryo UI" panose="020B0604030504040204" pitchFamily="50" charset="-128"/>
              </a:defRPr>
            </a:lvl4pPr>
            <a:lvl5pPr>
              <a:defRPr sz="1400" baseline="0">
                <a:solidFill>
                  <a:schemeClr val="bg1"/>
                </a:solidFill>
                <a:ea typeface="Meiryo UI" panose="020B0604030504040204" pitchFamily="50" charset="-128"/>
              </a:defRPr>
            </a:lvl5p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スライド番号プレースホルダー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baseline="0">
                <a:solidFill>
                  <a:schemeClr val="tx1">
                    <a:tint val="75000"/>
                  </a:schemeClr>
                </a:solidFill>
                <a:latin typeface="Meiryo UI" panose="020B0604030504040204" pitchFamily="50" charset="-128"/>
                <a:ea typeface="Meiryo UI" panose="020B0604030504040204" pitchFamily="50" charset="-128"/>
              </a:defRPr>
            </a:lvl1pPr>
          </a:lstStyle>
          <a:p>
            <a:fld id="{C263D6C4-4840-40CC-AC84-17E24B3B7BDE}" type="slidenum">
              <a:rPr lang="en-US" altLang="ja-JP" noProof="0" smtClean="0"/>
              <a:pPr/>
              <a:t>‹#›</a:t>
            </a:fld>
            <a:endParaRPr lang="ja-JP" altLang="en-US" noProof="0"/>
          </a:p>
        </p:txBody>
      </p:sp>
      <p:sp>
        <p:nvSpPr>
          <p:cNvPr id="5" name="長方形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7" name="フリーフォーム:図形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8" name="フリーフォーム:図形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9" name="フリーフォーム:図形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0" name="フリーフォーム:図形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1" name="タイトル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ja-JP" altLang="en-US" baseline="0" noProof="0">
                <a:latin typeface="Meiryo UI" panose="020B0604030504040204" pitchFamily="50" charset="-128"/>
                <a:ea typeface="Meiryo UI" panose="020B0604030504040204" pitchFamily="50" charset="-128"/>
              </a:rPr>
              <a:t>マスター タイトルの書式設定</a:t>
            </a:r>
          </a:p>
        </p:txBody>
      </p:sp>
      <p:grpSp>
        <p:nvGrpSpPr>
          <p:cNvPr id="12" name="グループ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フリーフォーム:図形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4" name="フリーフォーム:図形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grpSp>
        <p:nvGrpSpPr>
          <p:cNvPr id="15" name="グループ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長方形:1 つの角を切り取る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ja-JP" altLang="en-US" baseline="0" noProof="0">
                <a:latin typeface="Meiryo UI" panose="020B0604030504040204" pitchFamily="50" charset="-128"/>
                <a:ea typeface="Meiryo UI" panose="020B0604030504040204" pitchFamily="50" charset="-128"/>
              </a:endParaRPr>
            </a:p>
          </p:txBody>
        </p:sp>
        <p:sp>
          <p:nvSpPr>
            <p:cNvPr id="17" name="長方形:1 つの角を切り取る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grpSp>
      <p:sp>
        <p:nvSpPr>
          <p:cNvPr id="18" name="フリーフォーム:図形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baseline="0" noProof="0">
              <a:latin typeface="Meiryo UI" panose="020B0604030504040204" pitchFamily="50" charset="-128"/>
              <a:ea typeface="Meiryo UI" panose="020B0604030504040204" pitchFamily="50" charset="-128"/>
            </a:endParaRPr>
          </a:p>
        </p:txBody>
      </p:sp>
      <p:sp>
        <p:nvSpPr>
          <p:cNvPr id="19" name="スライド番号プレースホルダー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altLang="ja-JP" baseline="0" noProof="0" smtClean="0">
                <a:latin typeface="Meiryo UI" panose="020B0604030504040204" pitchFamily="50" charset="-128"/>
                <a:ea typeface="Meiryo UI" panose="020B0604030504040204" pitchFamily="50" charset="-128"/>
              </a:rPr>
              <a:pPr/>
              <a:t>‹#›</a:t>
            </a:fld>
            <a:endParaRPr lang="ja-JP" altLang="en-US" baseline="0"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kumimoji="1" sz="4400" kern="1200"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3BD8413-C238-49D7-A4E1-E8FEF1811A0E}"/>
              </a:ext>
            </a:extLst>
          </p:cNvPr>
          <p:cNvSpPr>
            <a:spLocks noGrp="1"/>
          </p:cNvSpPr>
          <p:nvPr>
            <p:ph type="title"/>
          </p:nvPr>
        </p:nvSpPr>
        <p:spPr>
          <a:xfrm>
            <a:off x="573470" y="1573909"/>
            <a:ext cx="7781544" cy="859055"/>
          </a:xfrm>
        </p:spPr>
        <p:txBody>
          <a:bodyPr rtlCol="0">
            <a:normAutofit/>
          </a:bodyPr>
          <a:lstStyle/>
          <a:p>
            <a:pPr rtl="0"/>
            <a:r>
              <a:rPr kumimoji="1" lang="ja-JP" altLang="en-US" dirty="0"/>
              <a:t>模擬開発演習</a:t>
            </a:r>
            <a:endParaRPr lang="en-US" altLang="ja-JP" dirty="0"/>
          </a:p>
        </p:txBody>
      </p:sp>
      <p:sp>
        <p:nvSpPr>
          <p:cNvPr id="5" name="テキスト プレースホルダー 4">
            <a:extLst>
              <a:ext uri="{FF2B5EF4-FFF2-40B4-BE49-F238E27FC236}">
                <a16:creationId xmlns:a16="http://schemas.microsoft.com/office/drawing/2014/main" id="{0A95F4DE-39B7-4CE2-BC1E-8B8AE662A895}"/>
              </a:ext>
            </a:extLst>
          </p:cNvPr>
          <p:cNvSpPr>
            <a:spLocks noGrp="1"/>
          </p:cNvSpPr>
          <p:nvPr>
            <p:ph type="body" idx="1"/>
          </p:nvPr>
        </p:nvSpPr>
        <p:spPr>
          <a:xfrm>
            <a:off x="268058" y="3429000"/>
            <a:ext cx="7533217" cy="2475119"/>
          </a:xfrm>
        </p:spPr>
        <p:txBody>
          <a:bodyPr rtlCol="0">
            <a:normAutofit/>
          </a:bodyPr>
          <a:lstStyle/>
          <a:p>
            <a:r>
              <a:rPr kumimoji="1" lang="en-US" altLang="ja-JP" sz="2000" dirty="0"/>
              <a:t>2023</a:t>
            </a:r>
            <a:r>
              <a:rPr kumimoji="1" lang="ja-JP" altLang="en-US" sz="2000" dirty="0"/>
              <a:t>年</a:t>
            </a:r>
            <a:r>
              <a:rPr kumimoji="1" lang="en-US" altLang="ja-JP" sz="2000" dirty="0"/>
              <a:t>6</a:t>
            </a:r>
            <a:r>
              <a:rPr kumimoji="1" lang="ja-JP" altLang="en-US" sz="2000" dirty="0"/>
              <a:t>月</a:t>
            </a:r>
            <a:r>
              <a:rPr kumimoji="1" lang="en-US" altLang="ja-JP" sz="2000" dirty="0"/>
              <a:t>30</a:t>
            </a:r>
            <a:r>
              <a:rPr kumimoji="1" lang="ja-JP" altLang="en-US" sz="2000" dirty="0"/>
              <a:t>日</a:t>
            </a:r>
            <a:r>
              <a:rPr kumimoji="1" lang="en-US" altLang="ja-JP" sz="2000" dirty="0"/>
              <a:t>(</a:t>
            </a:r>
            <a:r>
              <a:rPr kumimoji="1" lang="ja-JP" altLang="en-US" sz="2000" dirty="0"/>
              <a:t>金</a:t>
            </a:r>
            <a:r>
              <a:rPr kumimoji="1" lang="en-US" altLang="ja-JP" sz="2000" dirty="0"/>
              <a:t>)</a:t>
            </a:r>
          </a:p>
          <a:p>
            <a:endParaRPr kumimoji="1" lang="en-US" altLang="ja-JP" sz="2000" dirty="0"/>
          </a:p>
          <a:p>
            <a:r>
              <a:rPr lang="en-US" altLang="ja-JP" sz="2000" dirty="0"/>
              <a:t>C</a:t>
            </a:r>
            <a:r>
              <a:rPr lang="ja-JP" altLang="en-US" sz="2000" dirty="0"/>
              <a:t>組チーム</a:t>
            </a:r>
            <a:r>
              <a:rPr lang="en-US" altLang="ja-JP" sz="2000" dirty="0"/>
              <a:t>3</a:t>
            </a:r>
          </a:p>
          <a:p>
            <a:endParaRPr kumimoji="1" lang="en-US" altLang="ja-JP" sz="2000" dirty="0"/>
          </a:p>
          <a:p>
            <a:r>
              <a:rPr kumimoji="1" lang="ja-JP" altLang="en-US" sz="2000" dirty="0"/>
              <a:t>大下祐司</a:t>
            </a:r>
            <a:r>
              <a:rPr lang="ja-JP" altLang="en-US" sz="2000" dirty="0"/>
              <a:t>、</a:t>
            </a:r>
            <a:r>
              <a:rPr kumimoji="1" lang="ja-JP" altLang="en-US" sz="2000" dirty="0"/>
              <a:t>竹内　誠、山岳　亮介</a:t>
            </a:r>
            <a:endParaRPr kumimoji="1" lang="en-US" altLang="ja-JP" sz="2000" dirty="0"/>
          </a:p>
          <a:p>
            <a:r>
              <a:rPr lang="ja-JP" altLang="en-US" sz="2000" dirty="0"/>
              <a:t>★</a:t>
            </a:r>
            <a:r>
              <a:rPr kumimoji="1" lang="ja-JP" altLang="en-US" sz="2000" dirty="0"/>
              <a:t>田村　匠、木下　智絵、小野　茜</a:t>
            </a:r>
            <a:endParaRPr lang="ja-JP" altLang="en-US" sz="2000" b="0" i="0" u="none" strike="noStrike" baseline="0" dirty="0">
              <a:solidFill>
                <a:srgbClr val="000000"/>
              </a:solidFill>
              <a:latin typeface="メイリオ" panose="020B0604030504040204" pitchFamily="50" charset="-128"/>
              <a:ea typeface="メイリオ" panose="020B0604030504040204" pitchFamily="50" charset="-128"/>
            </a:endParaRPr>
          </a:p>
          <a:p>
            <a:pPr rtl="0"/>
            <a:endParaRPr lang="ja-JP" altLang="en-US" dirty="0"/>
          </a:p>
        </p:txBody>
      </p:sp>
      <p:sp>
        <p:nvSpPr>
          <p:cNvPr id="2" name="スライド番号プレースホルダー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US" altLang="ja-JP" smtClean="0"/>
              <a:pPr rtl="0"/>
              <a:t>1</a:t>
            </a:fld>
            <a:endParaRPr lang="ja-JP" altLang="en-US"/>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ja-JP" noProof="1" smtClean="0"/>
              <a:pPr rtl="0"/>
              <a:t>10</a:t>
            </a:fld>
            <a:endParaRPr lang="ja-JP" altLang="en-US" noProof="1"/>
          </a:p>
        </p:txBody>
      </p:sp>
      <p:sp>
        <p:nvSpPr>
          <p:cNvPr id="3" name="タイトル 1">
            <a:extLst>
              <a:ext uri="{FF2B5EF4-FFF2-40B4-BE49-F238E27FC236}">
                <a16:creationId xmlns:a16="http://schemas.microsoft.com/office/drawing/2014/main" id="{4F0B8504-FE9C-BB52-C623-00D0001152E2}"/>
              </a:ext>
            </a:extLst>
          </p:cNvPr>
          <p:cNvSpPr>
            <a:spLocks noGrp="1"/>
          </p:cNvSpPr>
          <p:nvPr>
            <p:ph type="title"/>
          </p:nvPr>
        </p:nvSpPr>
        <p:spPr>
          <a:xfrm>
            <a:off x="38100" y="0"/>
            <a:ext cx="11214100" cy="840230"/>
          </a:xfrm>
        </p:spPr>
        <p:txBody>
          <a:bodyPr/>
          <a:lstStyle/>
          <a:p>
            <a:r>
              <a:rPr lang="ja-JP" altLang="en-US" sz="5400" dirty="0"/>
              <a:t>画面遷移</a:t>
            </a:r>
            <a:r>
              <a:rPr lang="en-US" altLang="ja-JP" sz="5400" dirty="0"/>
              <a:t>(</a:t>
            </a:r>
            <a:r>
              <a:rPr lang="ja-JP" altLang="en-US" sz="5400" dirty="0"/>
              <a:t>管理者画面</a:t>
            </a:r>
            <a:r>
              <a:rPr lang="en-US" altLang="ja-JP" sz="5400" dirty="0"/>
              <a:t>)</a:t>
            </a:r>
            <a:endParaRPr kumimoji="1" lang="ja-JP" altLang="en-US" sz="5400" dirty="0"/>
          </a:p>
        </p:txBody>
      </p:sp>
      <p:pic>
        <p:nvPicPr>
          <p:cNvPr id="4" name="図 3">
            <a:extLst>
              <a:ext uri="{FF2B5EF4-FFF2-40B4-BE49-F238E27FC236}">
                <a16:creationId xmlns:a16="http://schemas.microsoft.com/office/drawing/2014/main" id="{AA2A39D7-CC7C-39DF-BC1F-407E5FBE8EFB}"/>
              </a:ext>
            </a:extLst>
          </p:cNvPr>
          <p:cNvPicPr>
            <a:picLocks noChangeAspect="1"/>
          </p:cNvPicPr>
          <p:nvPr/>
        </p:nvPicPr>
        <p:blipFill>
          <a:blip r:embed="rId3">
            <a:lum/>
            <a:alphaModFix/>
          </a:blip>
          <a:srcRect/>
          <a:stretch>
            <a:fillRect/>
          </a:stretch>
        </p:blipFill>
        <p:spPr>
          <a:xfrm>
            <a:off x="2229271" y="1501617"/>
            <a:ext cx="7029720" cy="4676760"/>
          </a:xfrm>
          <a:prstGeom prst="rect">
            <a:avLst/>
          </a:prstGeom>
          <a:noFill/>
          <a:ln>
            <a:noFill/>
          </a:ln>
        </p:spPr>
      </p:pic>
    </p:spTree>
    <p:extLst>
      <p:ext uri="{BB962C8B-B14F-4D97-AF65-F5344CB8AC3E}">
        <p14:creationId xmlns:p14="http://schemas.microsoft.com/office/powerpoint/2010/main" val="72851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ja-JP" noProof="1" smtClean="0"/>
              <a:pPr rtl="0"/>
              <a:t>11</a:t>
            </a:fld>
            <a:endParaRPr lang="ja-JP" altLang="en-US" noProof="1"/>
          </a:p>
        </p:txBody>
      </p:sp>
      <p:sp>
        <p:nvSpPr>
          <p:cNvPr id="3" name="タイトル 1">
            <a:extLst>
              <a:ext uri="{FF2B5EF4-FFF2-40B4-BE49-F238E27FC236}">
                <a16:creationId xmlns:a16="http://schemas.microsoft.com/office/drawing/2014/main" id="{4F0B8504-FE9C-BB52-C623-00D0001152E2}"/>
              </a:ext>
            </a:extLst>
          </p:cNvPr>
          <p:cNvSpPr>
            <a:spLocks noGrp="1"/>
          </p:cNvSpPr>
          <p:nvPr>
            <p:ph type="title"/>
          </p:nvPr>
        </p:nvSpPr>
        <p:spPr>
          <a:xfrm>
            <a:off x="38100" y="0"/>
            <a:ext cx="11214100" cy="840230"/>
          </a:xfrm>
        </p:spPr>
        <p:txBody>
          <a:bodyPr/>
          <a:lstStyle/>
          <a:p>
            <a:r>
              <a:rPr lang="ja-JP" altLang="en-US" sz="5400" dirty="0"/>
              <a:t>画面遷移</a:t>
            </a:r>
            <a:r>
              <a:rPr lang="en-US" altLang="ja-JP" sz="5400" dirty="0"/>
              <a:t>(</a:t>
            </a:r>
            <a:r>
              <a:rPr lang="ja-JP" altLang="en-US" sz="5400" dirty="0"/>
              <a:t>一般ユーザー画面</a:t>
            </a:r>
            <a:r>
              <a:rPr lang="en-US" altLang="ja-JP" sz="5400" dirty="0"/>
              <a:t>)</a:t>
            </a:r>
            <a:endParaRPr kumimoji="1" lang="ja-JP" altLang="en-US" sz="5400" dirty="0"/>
          </a:p>
        </p:txBody>
      </p:sp>
      <p:pic>
        <p:nvPicPr>
          <p:cNvPr id="5" name="図 4">
            <a:extLst>
              <a:ext uri="{FF2B5EF4-FFF2-40B4-BE49-F238E27FC236}">
                <a16:creationId xmlns:a16="http://schemas.microsoft.com/office/drawing/2014/main" id="{88031704-BF7D-D366-7D1A-59BFD2EC2E7E}"/>
              </a:ext>
            </a:extLst>
          </p:cNvPr>
          <p:cNvPicPr>
            <a:picLocks noChangeAspect="1"/>
          </p:cNvPicPr>
          <p:nvPr/>
        </p:nvPicPr>
        <p:blipFill>
          <a:blip r:embed="rId3">
            <a:lum/>
            <a:alphaModFix/>
          </a:blip>
          <a:srcRect/>
          <a:stretch>
            <a:fillRect/>
          </a:stretch>
        </p:blipFill>
        <p:spPr>
          <a:xfrm>
            <a:off x="1297895" y="1241637"/>
            <a:ext cx="9072000" cy="5256000"/>
          </a:xfrm>
          <a:prstGeom prst="rect">
            <a:avLst/>
          </a:prstGeom>
          <a:noFill/>
          <a:ln>
            <a:noFill/>
          </a:ln>
        </p:spPr>
      </p:pic>
    </p:spTree>
    <p:extLst>
      <p:ext uri="{BB962C8B-B14F-4D97-AF65-F5344CB8AC3E}">
        <p14:creationId xmlns:p14="http://schemas.microsoft.com/office/powerpoint/2010/main" val="212635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15E3981-F0D7-482C-A8E0-6A57700BECA7}"/>
              </a:ext>
            </a:extLst>
          </p:cNvPr>
          <p:cNvSpPr>
            <a:spLocks noGrp="1"/>
          </p:cNvSpPr>
          <p:nvPr>
            <p:ph type="title"/>
          </p:nvPr>
        </p:nvSpPr>
        <p:spPr>
          <a:xfrm>
            <a:off x="0" y="0"/>
            <a:ext cx="11214100" cy="1588127"/>
          </a:xfrm>
        </p:spPr>
        <p:txBody>
          <a:bodyPr rtlCol="0"/>
          <a:lstStyle/>
          <a:p>
            <a:pPr rtl="0"/>
            <a:r>
              <a:rPr lang="ja-JP" altLang="en-US" sz="5400" dirty="0">
                <a:effectLst>
                  <a:outerShdw dist="17961" dir="2700000">
                    <a:scrgbClr r="0" g="0" b="0"/>
                  </a:outerShdw>
                </a:effectLst>
              </a:rPr>
              <a:t>作業スケジュール◆</a:t>
            </a:r>
            <a:r>
              <a:rPr lang="ja-JP" altLang="en-US" sz="4000" dirty="0">
                <a:effectLst>
                  <a:outerShdw dist="17961" dir="2700000">
                    <a:scrgbClr r="0" g="0" b="0"/>
                  </a:outerShdw>
                </a:effectLst>
              </a:rPr>
              <a:t>作業工程</a:t>
            </a:r>
            <a:r>
              <a:rPr lang="en-US" altLang="ja-JP" sz="4000" dirty="0">
                <a:effectLst>
                  <a:outerShdw dist="17961" dir="2700000">
                    <a:scrgbClr r="0" g="0" b="0"/>
                  </a:outerShdw>
                </a:effectLst>
              </a:rPr>
              <a:t>(</a:t>
            </a:r>
            <a:r>
              <a:rPr lang="ja-JP" altLang="en-US" sz="4000" dirty="0">
                <a:effectLst>
                  <a:outerShdw dist="17961" dir="2700000">
                    <a:scrgbClr r="0" g="0" b="0"/>
                  </a:outerShdw>
                </a:effectLst>
              </a:rPr>
              <a:t>所要日数</a:t>
            </a:r>
            <a:r>
              <a:rPr lang="en-US" altLang="ja-JP" sz="4000" dirty="0">
                <a:effectLst>
                  <a:outerShdw dist="17961" dir="2700000">
                    <a:scrgbClr r="0" g="0" b="0"/>
                  </a:outerShdw>
                </a:effectLst>
              </a:rPr>
              <a:t>)</a:t>
            </a:r>
            <a:br>
              <a:rPr lang="en-US" altLang="ja-JP" sz="7200" dirty="0">
                <a:effectLst>
                  <a:outerShdw dist="17961" dir="2700000">
                    <a:scrgbClr r="0" g="0" b="0"/>
                  </a:outerShdw>
                </a:effectLst>
              </a:rPr>
            </a:br>
            <a:endParaRPr lang="ja-JP" altLang="en-US" sz="5400" noProof="1"/>
          </a:p>
        </p:txBody>
      </p:sp>
      <p:sp>
        <p:nvSpPr>
          <p:cNvPr id="2" name="スライド番号プレースホルダー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US" altLang="ja-JP" noProof="1" smtClean="0"/>
              <a:pPr rtl="0"/>
              <a:t>12</a:t>
            </a:fld>
            <a:endParaRPr lang="ja-JP" altLang="en-US" noProof="1"/>
          </a:p>
        </p:txBody>
      </p:sp>
      <p:sp>
        <p:nvSpPr>
          <p:cNvPr id="8" name="テキスト プレースホルダー 2">
            <a:extLst>
              <a:ext uri="{FF2B5EF4-FFF2-40B4-BE49-F238E27FC236}">
                <a16:creationId xmlns:a16="http://schemas.microsoft.com/office/drawing/2014/main" id="{97CC558B-06D2-2700-D3EA-4D9410350841}"/>
              </a:ext>
            </a:extLst>
          </p:cNvPr>
          <p:cNvSpPr txBox="1">
            <a:spLocks/>
          </p:cNvSpPr>
          <p:nvPr/>
        </p:nvSpPr>
        <p:spPr>
          <a:xfrm>
            <a:off x="275492" y="1479723"/>
            <a:ext cx="9198707" cy="44469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kumimoji="1" sz="2800" kern="1200" baseline="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bg1"/>
                </a:solidFill>
              </a:rPr>
              <a:t>◆要件定義</a:t>
            </a:r>
            <a:r>
              <a:rPr lang="en-US" altLang="ja-JP" dirty="0">
                <a:solidFill>
                  <a:schemeClr val="bg1"/>
                </a:solidFill>
              </a:rPr>
              <a:t>(1</a:t>
            </a:r>
            <a:r>
              <a:rPr lang="ja-JP" altLang="en-US" dirty="0">
                <a:solidFill>
                  <a:schemeClr val="bg1"/>
                </a:solidFill>
              </a:rPr>
              <a:t>日</a:t>
            </a:r>
            <a:r>
              <a:rPr lang="en-US" altLang="ja-JP" dirty="0">
                <a:solidFill>
                  <a:schemeClr val="bg1"/>
                </a:solidFill>
              </a:rPr>
              <a:t>)</a:t>
            </a:r>
            <a:r>
              <a:rPr lang="ja-JP" altLang="en-US" dirty="0">
                <a:solidFill>
                  <a:schemeClr val="bg1"/>
                </a:solidFill>
              </a:rPr>
              <a:t>　　　　　　　　　　　◆製造</a:t>
            </a:r>
            <a:r>
              <a:rPr lang="en-US" altLang="ja-JP" dirty="0">
                <a:solidFill>
                  <a:schemeClr val="bg1"/>
                </a:solidFill>
              </a:rPr>
              <a:t>(3</a:t>
            </a:r>
            <a:r>
              <a:rPr lang="ja-JP" altLang="en-US" dirty="0">
                <a:solidFill>
                  <a:schemeClr val="bg1"/>
                </a:solidFill>
              </a:rPr>
              <a:t>日</a:t>
            </a:r>
            <a:r>
              <a:rPr lang="en-US" altLang="ja-JP" dirty="0">
                <a:solidFill>
                  <a:schemeClr val="bg1"/>
                </a:solidFill>
              </a:rPr>
              <a:t>)</a:t>
            </a:r>
          </a:p>
          <a:p>
            <a:r>
              <a:rPr lang="ja-JP" altLang="en-US" dirty="0">
                <a:solidFill>
                  <a:schemeClr val="bg1"/>
                </a:solidFill>
              </a:rPr>
              <a:t>　ヒアリング　　　　　　　　　　　　　　　コーディング</a:t>
            </a:r>
          </a:p>
          <a:p>
            <a:r>
              <a:rPr lang="ja-JP" altLang="en-US" dirty="0">
                <a:solidFill>
                  <a:schemeClr val="bg1"/>
                </a:solidFill>
              </a:rPr>
              <a:t>　要件定義書作成　　　　　　　　　　　単体テスト</a:t>
            </a:r>
          </a:p>
          <a:p>
            <a:r>
              <a:rPr lang="ja-JP" altLang="en-US" dirty="0">
                <a:solidFill>
                  <a:schemeClr val="bg1"/>
                </a:solidFill>
              </a:rPr>
              <a:t>◆画面設計</a:t>
            </a:r>
            <a:r>
              <a:rPr lang="en-US" altLang="ja-JP" dirty="0">
                <a:solidFill>
                  <a:schemeClr val="bg1"/>
                </a:solidFill>
              </a:rPr>
              <a:t>(2</a:t>
            </a:r>
            <a:r>
              <a:rPr lang="ja-JP" altLang="en-US" dirty="0">
                <a:solidFill>
                  <a:schemeClr val="bg1"/>
                </a:solidFill>
              </a:rPr>
              <a:t>日</a:t>
            </a:r>
            <a:r>
              <a:rPr lang="en-US" altLang="ja-JP" dirty="0">
                <a:solidFill>
                  <a:schemeClr val="bg1"/>
                </a:solidFill>
              </a:rPr>
              <a:t>)</a:t>
            </a:r>
            <a:r>
              <a:rPr lang="ja-JP" altLang="en-US" dirty="0">
                <a:solidFill>
                  <a:schemeClr val="bg1"/>
                </a:solidFill>
              </a:rPr>
              <a:t>　　　　　　　　　　　◆テスト</a:t>
            </a:r>
            <a:r>
              <a:rPr lang="en-US" altLang="ja-JP" dirty="0">
                <a:solidFill>
                  <a:schemeClr val="bg1"/>
                </a:solidFill>
              </a:rPr>
              <a:t>(2</a:t>
            </a:r>
            <a:r>
              <a:rPr lang="ja-JP" altLang="en-US" dirty="0">
                <a:solidFill>
                  <a:schemeClr val="bg1"/>
                </a:solidFill>
              </a:rPr>
              <a:t>日</a:t>
            </a:r>
            <a:r>
              <a:rPr lang="en-US" altLang="ja-JP" dirty="0">
                <a:solidFill>
                  <a:schemeClr val="bg1"/>
                </a:solidFill>
              </a:rPr>
              <a:t>)</a:t>
            </a:r>
          </a:p>
          <a:p>
            <a:r>
              <a:rPr lang="ja-JP" altLang="en-US" dirty="0">
                <a:solidFill>
                  <a:schemeClr val="bg1"/>
                </a:solidFill>
              </a:rPr>
              <a:t>　画面設計図作成　　　　　　　　　　　シナリオテスト</a:t>
            </a:r>
          </a:p>
          <a:p>
            <a:r>
              <a:rPr lang="ja-JP" altLang="en-US" dirty="0">
                <a:solidFill>
                  <a:schemeClr val="bg1"/>
                </a:solidFill>
              </a:rPr>
              <a:t>　</a:t>
            </a:r>
            <a:r>
              <a:rPr lang="en-US" altLang="ja-JP" dirty="0">
                <a:solidFill>
                  <a:schemeClr val="bg1"/>
                </a:solidFill>
              </a:rPr>
              <a:t>HTML</a:t>
            </a:r>
            <a:r>
              <a:rPr lang="ja-JP" altLang="en-US" dirty="0">
                <a:solidFill>
                  <a:schemeClr val="bg1"/>
                </a:solidFill>
              </a:rPr>
              <a:t>画面作成　　　　　　　　　　　　結合テスト</a:t>
            </a:r>
          </a:p>
          <a:p>
            <a:r>
              <a:rPr lang="ja-JP" altLang="en-US" dirty="0">
                <a:solidFill>
                  <a:schemeClr val="bg1"/>
                </a:solidFill>
              </a:rPr>
              <a:t>◆内部設計</a:t>
            </a:r>
            <a:r>
              <a:rPr lang="en-US" altLang="ja-JP" dirty="0">
                <a:solidFill>
                  <a:schemeClr val="bg1"/>
                </a:solidFill>
              </a:rPr>
              <a:t>(1</a:t>
            </a:r>
            <a:r>
              <a:rPr lang="ja-JP" altLang="en-US" dirty="0">
                <a:solidFill>
                  <a:schemeClr val="bg1"/>
                </a:solidFill>
              </a:rPr>
              <a:t>日</a:t>
            </a:r>
            <a:r>
              <a:rPr lang="en-US" altLang="ja-JP" dirty="0">
                <a:solidFill>
                  <a:schemeClr val="bg1"/>
                </a:solidFill>
              </a:rPr>
              <a:t>)</a:t>
            </a:r>
          </a:p>
          <a:p>
            <a:r>
              <a:rPr lang="ja-JP" altLang="en-US" dirty="0">
                <a:solidFill>
                  <a:schemeClr val="bg1"/>
                </a:solidFill>
              </a:rPr>
              <a:t>　テーブル設計</a:t>
            </a:r>
          </a:p>
          <a:p>
            <a:r>
              <a:rPr lang="ja-JP" altLang="en-US" dirty="0">
                <a:solidFill>
                  <a:schemeClr val="bg1"/>
                </a:solidFill>
              </a:rPr>
              <a:t>　マッピング設計</a:t>
            </a:r>
          </a:p>
          <a:p>
            <a:endParaRPr lang="en-US" dirty="0"/>
          </a:p>
          <a:p>
            <a:endParaRPr lang="en-US" dirty="0"/>
          </a:p>
          <a:p>
            <a:endParaRPr lang="en-US" dirty="0"/>
          </a:p>
        </p:txBody>
      </p:sp>
      <p:pic>
        <p:nvPicPr>
          <p:cNvPr id="9" name="図 8">
            <a:extLst>
              <a:ext uri="{FF2B5EF4-FFF2-40B4-BE49-F238E27FC236}">
                <a16:creationId xmlns:a16="http://schemas.microsoft.com/office/drawing/2014/main" id="{67FCD9A7-97BF-B65A-AF54-882BD1A4E545}"/>
              </a:ext>
            </a:extLst>
          </p:cNvPr>
          <p:cNvPicPr>
            <a:picLocks noChangeAspect="1"/>
          </p:cNvPicPr>
          <p:nvPr/>
        </p:nvPicPr>
        <p:blipFill>
          <a:blip r:embed="rId3">
            <a:lum/>
            <a:alphaModFix/>
          </a:blip>
          <a:srcRect/>
          <a:stretch>
            <a:fillRect/>
          </a:stretch>
        </p:blipFill>
        <p:spPr>
          <a:xfrm>
            <a:off x="8038000" y="3939075"/>
            <a:ext cx="2232000" cy="2376000"/>
          </a:xfrm>
          <a:prstGeom prst="rect">
            <a:avLst/>
          </a:prstGeom>
          <a:noFill/>
          <a:ln>
            <a:noFill/>
          </a:ln>
        </p:spPr>
      </p:pic>
    </p:spTree>
    <p:extLst>
      <p:ext uri="{BB962C8B-B14F-4D97-AF65-F5344CB8AC3E}">
        <p14:creationId xmlns:p14="http://schemas.microsoft.com/office/powerpoint/2010/main" val="380869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15E3981-F0D7-482C-A8E0-6A57700BECA7}"/>
              </a:ext>
            </a:extLst>
          </p:cNvPr>
          <p:cNvSpPr>
            <a:spLocks noGrp="1"/>
          </p:cNvSpPr>
          <p:nvPr>
            <p:ph type="title"/>
          </p:nvPr>
        </p:nvSpPr>
        <p:spPr>
          <a:xfrm>
            <a:off x="0" y="0"/>
            <a:ext cx="11214100" cy="1588127"/>
          </a:xfrm>
        </p:spPr>
        <p:txBody>
          <a:bodyPr rtlCol="0"/>
          <a:lstStyle/>
          <a:p>
            <a:pPr rtl="0"/>
            <a:r>
              <a:rPr lang="ja-JP" altLang="en-US" sz="5400" dirty="0"/>
              <a:t>作業スケジュール</a:t>
            </a:r>
            <a:br>
              <a:rPr lang="en-US" altLang="ja-JP" sz="7200" dirty="0">
                <a:effectLst>
                  <a:outerShdw dist="17961" dir="2700000">
                    <a:scrgbClr r="0" g="0" b="0"/>
                  </a:outerShdw>
                </a:effectLst>
              </a:rPr>
            </a:br>
            <a:endParaRPr lang="ja-JP" altLang="en-US" sz="5400" noProof="1"/>
          </a:p>
        </p:txBody>
      </p:sp>
      <p:sp>
        <p:nvSpPr>
          <p:cNvPr id="2" name="スライド番号プレースホルダー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US" altLang="ja-JP" noProof="1" smtClean="0"/>
              <a:pPr rtl="0"/>
              <a:t>13</a:t>
            </a:fld>
            <a:endParaRPr lang="ja-JP" altLang="en-US" noProof="1"/>
          </a:p>
        </p:txBody>
      </p:sp>
      <p:pic>
        <p:nvPicPr>
          <p:cNvPr id="3" name="図 2">
            <a:extLst>
              <a:ext uri="{FF2B5EF4-FFF2-40B4-BE49-F238E27FC236}">
                <a16:creationId xmlns:a16="http://schemas.microsoft.com/office/drawing/2014/main" id="{C1842761-9A98-ED2A-B2C1-BA51D309DFA8}"/>
              </a:ext>
            </a:extLst>
          </p:cNvPr>
          <p:cNvPicPr>
            <a:picLocks noChangeAspect="1"/>
          </p:cNvPicPr>
          <p:nvPr/>
        </p:nvPicPr>
        <p:blipFill>
          <a:blip r:embed="rId3">
            <a:lum/>
            <a:alphaModFix/>
          </a:blip>
          <a:srcRect/>
          <a:stretch>
            <a:fillRect/>
          </a:stretch>
        </p:blipFill>
        <p:spPr>
          <a:xfrm>
            <a:off x="1636295" y="1358269"/>
            <a:ext cx="7919541" cy="5321931"/>
          </a:xfrm>
          <a:prstGeom prst="rect">
            <a:avLst/>
          </a:prstGeom>
          <a:noFill/>
          <a:ln>
            <a:noFill/>
          </a:ln>
        </p:spPr>
      </p:pic>
      <p:pic>
        <p:nvPicPr>
          <p:cNvPr id="5" name="図 4">
            <a:extLst>
              <a:ext uri="{FF2B5EF4-FFF2-40B4-BE49-F238E27FC236}">
                <a16:creationId xmlns:a16="http://schemas.microsoft.com/office/drawing/2014/main" id="{5309A0B5-266F-8D28-F7E9-F99A0DEB3544}"/>
              </a:ext>
            </a:extLst>
          </p:cNvPr>
          <p:cNvPicPr>
            <a:picLocks noChangeAspect="1"/>
          </p:cNvPicPr>
          <p:nvPr/>
        </p:nvPicPr>
        <p:blipFill>
          <a:blip r:embed="rId4">
            <a:lum/>
            <a:alphaModFix/>
          </a:blip>
          <a:srcRect/>
          <a:stretch>
            <a:fillRect/>
          </a:stretch>
        </p:blipFill>
        <p:spPr>
          <a:xfrm>
            <a:off x="9863666" y="4464058"/>
            <a:ext cx="1872000" cy="1002240"/>
          </a:xfrm>
          <a:prstGeom prst="rect">
            <a:avLst/>
          </a:prstGeom>
          <a:noFill/>
          <a:ln>
            <a:noFill/>
          </a:ln>
        </p:spPr>
      </p:pic>
    </p:spTree>
    <p:extLst>
      <p:ext uri="{BB962C8B-B14F-4D97-AF65-F5344CB8AC3E}">
        <p14:creationId xmlns:p14="http://schemas.microsoft.com/office/powerpoint/2010/main" val="157998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15E3981-F0D7-482C-A8E0-6A57700BECA7}"/>
              </a:ext>
            </a:extLst>
          </p:cNvPr>
          <p:cNvSpPr>
            <a:spLocks noGrp="1"/>
          </p:cNvSpPr>
          <p:nvPr>
            <p:ph type="title"/>
          </p:nvPr>
        </p:nvSpPr>
        <p:spPr>
          <a:xfrm>
            <a:off x="0" y="0"/>
            <a:ext cx="11214100" cy="840230"/>
          </a:xfrm>
        </p:spPr>
        <p:txBody>
          <a:bodyPr rtlCol="0"/>
          <a:lstStyle/>
          <a:p>
            <a:pPr rtl="0"/>
            <a:r>
              <a:rPr kumimoji="1" lang="ja-JP" altLang="en-US" sz="5400" dirty="0"/>
              <a:t>各メンバーの役割・担当部分</a:t>
            </a:r>
            <a:endParaRPr lang="ja-JP" altLang="en-US" sz="5400" noProof="1"/>
          </a:p>
        </p:txBody>
      </p:sp>
      <p:sp>
        <p:nvSpPr>
          <p:cNvPr id="2" name="スライド番号プレースホルダー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US" altLang="ja-JP" noProof="1" smtClean="0"/>
              <a:pPr rtl="0"/>
              <a:t>14</a:t>
            </a:fld>
            <a:endParaRPr lang="ja-JP" altLang="en-US" noProof="1"/>
          </a:p>
        </p:txBody>
      </p:sp>
      <p:graphicFrame>
        <p:nvGraphicFramePr>
          <p:cNvPr id="17" name="表 7">
            <a:extLst>
              <a:ext uri="{FF2B5EF4-FFF2-40B4-BE49-F238E27FC236}">
                <a16:creationId xmlns:a16="http://schemas.microsoft.com/office/drawing/2014/main" id="{4CC4B981-6D03-79FA-DC06-819AD978402B}"/>
              </a:ext>
            </a:extLst>
          </p:cNvPr>
          <p:cNvGraphicFramePr>
            <a:graphicFrameLocks noGrp="1"/>
          </p:cNvGraphicFramePr>
          <p:nvPr>
            <p:extLst>
              <p:ext uri="{D42A27DB-BD31-4B8C-83A1-F6EECF244321}">
                <p14:modId xmlns:p14="http://schemas.microsoft.com/office/powerpoint/2010/main" val="3711615846"/>
              </p:ext>
            </p:extLst>
          </p:nvPr>
        </p:nvGraphicFramePr>
        <p:xfrm>
          <a:off x="435926" y="1349943"/>
          <a:ext cx="11320147" cy="4747455"/>
        </p:xfrm>
        <a:graphic>
          <a:graphicData uri="http://schemas.openxmlformats.org/drawingml/2006/table">
            <a:tbl>
              <a:tblPr firstRow="1" bandRow="1">
                <a:tableStyleId>{6E25E649-3F16-4E02-A733-19D2CDBF48F0}</a:tableStyleId>
              </a:tblPr>
              <a:tblGrid>
                <a:gridCol w="1664297">
                  <a:extLst>
                    <a:ext uri="{9D8B030D-6E8A-4147-A177-3AD203B41FA5}">
                      <a16:colId xmlns:a16="http://schemas.microsoft.com/office/drawing/2014/main" val="3561394456"/>
                    </a:ext>
                  </a:extLst>
                </a:gridCol>
                <a:gridCol w="2687782">
                  <a:extLst>
                    <a:ext uri="{9D8B030D-6E8A-4147-A177-3AD203B41FA5}">
                      <a16:colId xmlns:a16="http://schemas.microsoft.com/office/drawing/2014/main" val="483485505"/>
                    </a:ext>
                  </a:extLst>
                </a:gridCol>
                <a:gridCol w="6968068">
                  <a:extLst>
                    <a:ext uri="{9D8B030D-6E8A-4147-A177-3AD203B41FA5}">
                      <a16:colId xmlns:a16="http://schemas.microsoft.com/office/drawing/2014/main" val="2404081590"/>
                    </a:ext>
                  </a:extLst>
                </a:gridCol>
              </a:tblGrid>
              <a:tr h="362790">
                <a:tc>
                  <a:txBody>
                    <a:bodyPr/>
                    <a:lstStyle/>
                    <a:p>
                      <a:r>
                        <a:rPr kumimoji="1" lang="ja-JP" altLang="en-US" dirty="0"/>
                        <a:t>メンバー</a:t>
                      </a:r>
                    </a:p>
                  </a:txBody>
                  <a:tcPr/>
                </a:tc>
                <a:tc>
                  <a:txBody>
                    <a:bodyPr/>
                    <a:lstStyle/>
                    <a:p>
                      <a:r>
                        <a:rPr kumimoji="1" lang="ja-JP" altLang="en-US" dirty="0"/>
                        <a:t>役割</a:t>
                      </a:r>
                    </a:p>
                  </a:txBody>
                  <a:tcPr/>
                </a:tc>
                <a:tc>
                  <a:txBody>
                    <a:bodyPr/>
                    <a:lstStyle/>
                    <a:p>
                      <a:r>
                        <a:rPr kumimoji="1" lang="ja-JP" altLang="en-US" dirty="0"/>
                        <a:t>担当</a:t>
                      </a:r>
                      <a:r>
                        <a:rPr kumimoji="1" lang="en-US" altLang="ja-JP" dirty="0"/>
                        <a:t>(</a:t>
                      </a:r>
                      <a:r>
                        <a:rPr kumimoji="1" lang="ja-JP" altLang="en-US" dirty="0"/>
                        <a:t>製造</a:t>
                      </a:r>
                      <a:r>
                        <a:rPr kumimoji="1" lang="en-US" altLang="ja-JP" dirty="0"/>
                        <a:t>)</a:t>
                      </a:r>
                      <a:endParaRPr kumimoji="1" lang="ja-JP" altLang="en-US" dirty="0"/>
                    </a:p>
                  </a:txBody>
                  <a:tcPr/>
                </a:tc>
                <a:extLst>
                  <a:ext uri="{0D108BD9-81ED-4DB2-BD59-A6C34878D82A}">
                    <a16:rowId xmlns:a16="http://schemas.microsoft.com/office/drawing/2014/main" val="2043531521"/>
                  </a:ext>
                </a:extLst>
              </a:tr>
              <a:tr h="906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大下祐司</a:t>
                      </a:r>
                      <a:endParaRPr kumimoji="1" lang="en-US" altLang="ja-JP"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要件ヒアリング</a:t>
                      </a:r>
                      <a:endParaRPr kumimoji="1" lang="en-US" altLang="ja-JP" sz="1800" dirty="0"/>
                    </a:p>
                  </a:txBody>
                  <a:tcPr/>
                </a:tc>
                <a:tc>
                  <a:txBody>
                    <a:bodyPr/>
                    <a:lstStyle/>
                    <a:p>
                      <a:r>
                        <a:rPr kumimoji="1" lang="en-US" altLang="ja-JP" dirty="0"/>
                        <a:t>DTO</a:t>
                      </a:r>
                      <a:r>
                        <a:rPr kumimoji="1" lang="ja-JP" altLang="en-US" dirty="0"/>
                        <a:t>クラス</a:t>
                      </a:r>
                      <a:r>
                        <a:rPr kumimoji="1" lang="en-US" altLang="ja-JP" dirty="0"/>
                        <a:t>(Product)</a:t>
                      </a:r>
                      <a:r>
                        <a:rPr kumimoji="1" lang="ja-JP" altLang="en-US" dirty="0"/>
                        <a:t>、ユーザー情報、エラー画面、</a:t>
                      </a:r>
                      <a:endParaRPr kumimoji="1" lang="en-US" altLang="ja-JP" dirty="0"/>
                    </a:p>
                    <a:p>
                      <a:r>
                        <a:rPr kumimoji="1" lang="ja-JP" altLang="en-US" dirty="0"/>
                        <a:t>メニュー画面</a:t>
                      </a:r>
                      <a:r>
                        <a:rPr kumimoji="1" lang="en-US" altLang="ja-JP" dirty="0"/>
                        <a:t>(</a:t>
                      </a:r>
                      <a:r>
                        <a:rPr kumimoji="1" lang="ja-JP" altLang="en-US" dirty="0"/>
                        <a:t>ユーザー</a:t>
                      </a:r>
                      <a:r>
                        <a:rPr kumimoji="1" lang="en-US" altLang="ja-JP" dirty="0"/>
                        <a:t>)</a:t>
                      </a:r>
                      <a:r>
                        <a:rPr kumimoji="1" lang="ja-JP" altLang="en-US" dirty="0"/>
                        <a:t>、商品登録、メニュー画面</a:t>
                      </a:r>
                      <a:r>
                        <a:rPr kumimoji="1" lang="en-US" altLang="ja-JP" dirty="0"/>
                        <a:t>(</a:t>
                      </a:r>
                      <a:r>
                        <a:rPr kumimoji="1" lang="ja-JP" altLang="en-US" dirty="0"/>
                        <a:t>管理者</a:t>
                      </a:r>
                      <a:r>
                        <a:rPr kumimoji="1" lang="en-US" altLang="ja-JP" dirty="0"/>
                        <a:t>)</a:t>
                      </a:r>
                      <a:endParaRPr kumimoji="1" lang="ja-JP" altLang="en-US" dirty="0"/>
                    </a:p>
                  </a:txBody>
                  <a:tcPr/>
                </a:tc>
                <a:extLst>
                  <a:ext uri="{0D108BD9-81ED-4DB2-BD59-A6C34878D82A}">
                    <a16:rowId xmlns:a16="http://schemas.microsoft.com/office/drawing/2014/main" val="642494879"/>
                  </a:ext>
                </a:extLst>
              </a:tr>
              <a:tr h="906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竹内　誠</a:t>
                      </a:r>
                      <a:endParaRPr kumimoji="1" lang="en-US" altLang="ja-JP"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要件定義書作成</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内部設計書作成</a:t>
                      </a:r>
                      <a:endParaRPr kumimoji="1" lang="en-US" altLang="ja-JP" sz="1800" dirty="0"/>
                    </a:p>
                    <a:p>
                      <a:endParaRPr kumimoji="1" lang="ja-JP" altLang="en-US" dirty="0"/>
                    </a:p>
                  </a:txBody>
                  <a:tcPr/>
                </a:tc>
                <a:tc>
                  <a:txBody>
                    <a:bodyPr/>
                    <a:lstStyle/>
                    <a:p>
                      <a:r>
                        <a:rPr kumimoji="1" lang="en-US" altLang="ja-JP" dirty="0"/>
                        <a:t>DTO</a:t>
                      </a:r>
                      <a:r>
                        <a:rPr kumimoji="1" lang="ja-JP" altLang="en-US" dirty="0"/>
                        <a:t>クラス</a:t>
                      </a:r>
                      <a:r>
                        <a:rPr kumimoji="1" lang="en-US" altLang="ja-JP" dirty="0"/>
                        <a:t>(</a:t>
                      </a:r>
                      <a:r>
                        <a:rPr kumimoji="1" lang="en-US" altLang="ja-JP" dirty="0" err="1"/>
                        <a:t>userDAO</a:t>
                      </a:r>
                      <a:r>
                        <a:rPr kumimoji="1" lang="en-US" altLang="ja-JP" dirty="0"/>
                        <a:t>)</a:t>
                      </a:r>
                      <a:r>
                        <a:rPr kumimoji="1" lang="ja-JP" altLang="en-US" dirty="0"/>
                        <a:t>、会員登録、出品商品の一覧</a:t>
                      </a:r>
                      <a:r>
                        <a:rPr kumimoji="1" lang="en-US" altLang="ja-JP" dirty="0"/>
                        <a:t>(</a:t>
                      </a:r>
                      <a:r>
                        <a:rPr kumimoji="1" lang="ja-JP" altLang="en-US" dirty="0"/>
                        <a:t>ユーザー</a:t>
                      </a:r>
                      <a:r>
                        <a:rPr kumimoji="1" lang="en-US" altLang="ja-JP" dirty="0"/>
                        <a:t>)</a:t>
                      </a:r>
                      <a:r>
                        <a:rPr kumimoji="1" lang="ja-JP" altLang="en-US" dirty="0"/>
                        <a:t>、</a:t>
                      </a:r>
                      <a:endParaRPr kumimoji="1" lang="en-US" altLang="ja-JP" dirty="0"/>
                    </a:p>
                    <a:p>
                      <a:r>
                        <a:rPr kumimoji="1" lang="ja-JP" altLang="en-US" dirty="0"/>
                        <a:t>商品削除、購入処理、購入履歴</a:t>
                      </a:r>
                    </a:p>
                  </a:txBody>
                  <a:tcPr/>
                </a:tc>
                <a:extLst>
                  <a:ext uri="{0D108BD9-81ED-4DB2-BD59-A6C34878D82A}">
                    <a16:rowId xmlns:a16="http://schemas.microsoft.com/office/drawing/2014/main" val="3505719264"/>
                  </a:ext>
                </a:extLst>
              </a:tr>
              <a:tr h="634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山岳　亮介</a:t>
                      </a:r>
                      <a:endParaRPr kumimoji="1" lang="en-US" altLang="ja-JP"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外部設計書作成</a:t>
                      </a:r>
                      <a:endParaRPr kumimoji="1" lang="en-US" altLang="ja-JP" sz="1800" dirty="0"/>
                    </a:p>
                    <a:p>
                      <a:endParaRPr kumimoji="1" lang="ja-JP" altLang="en-US" dirty="0"/>
                    </a:p>
                  </a:txBody>
                  <a:tcPr/>
                </a:tc>
                <a:tc>
                  <a:txBody>
                    <a:bodyPr/>
                    <a:lstStyle/>
                    <a:p>
                      <a:r>
                        <a:rPr kumimoji="1" lang="ja-JP" altLang="en-US" dirty="0"/>
                        <a:t>マイページ、購入履歴表示、売り上げ状況</a:t>
                      </a:r>
                    </a:p>
                  </a:txBody>
                  <a:tcPr/>
                </a:tc>
                <a:extLst>
                  <a:ext uri="{0D108BD9-81ED-4DB2-BD59-A6C34878D82A}">
                    <a16:rowId xmlns:a16="http://schemas.microsoft.com/office/drawing/2014/main" val="2871268385"/>
                  </a:ext>
                </a:extLst>
              </a:tr>
              <a:tr h="634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田村　匠</a:t>
                      </a:r>
                      <a:endParaRPr kumimoji="1" lang="en-US" altLang="ja-JP"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リーダー</a:t>
                      </a:r>
                      <a:endParaRPr kumimoji="1" lang="en-US" altLang="ja-JP" sz="1800" dirty="0"/>
                    </a:p>
                    <a:p>
                      <a:endParaRPr kumimoji="1" lang="ja-JP" altLang="en-US" dirty="0"/>
                    </a:p>
                  </a:txBody>
                  <a:tcPr/>
                </a:tc>
                <a:tc>
                  <a:txBody>
                    <a:bodyPr/>
                    <a:lstStyle/>
                    <a:p>
                      <a:r>
                        <a:rPr kumimoji="1" lang="ja-JP" altLang="en-US" dirty="0"/>
                        <a:t>共通ヘッダー・フッター、発送状況、入金処理</a:t>
                      </a:r>
                    </a:p>
                  </a:txBody>
                  <a:tcPr/>
                </a:tc>
                <a:extLst>
                  <a:ext uri="{0D108BD9-81ED-4DB2-BD59-A6C34878D82A}">
                    <a16:rowId xmlns:a16="http://schemas.microsoft.com/office/drawing/2014/main" val="2393569522"/>
                  </a:ext>
                </a:extLst>
              </a:tr>
              <a:tr h="634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木下　智絵</a:t>
                      </a:r>
                      <a:endParaRPr kumimoji="1" lang="en-US" altLang="ja-JP"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内部設計書作成</a:t>
                      </a:r>
                      <a:endParaRPr kumimoji="1" lang="en-US" altLang="ja-JP" sz="1800" dirty="0"/>
                    </a:p>
                    <a:p>
                      <a:endParaRPr kumimoji="1" lang="ja-JP" altLang="en-US" dirty="0"/>
                    </a:p>
                  </a:txBody>
                  <a:tcPr/>
                </a:tc>
                <a:tc>
                  <a:txBody>
                    <a:bodyPr/>
                    <a:lstStyle/>
                    <a:p>
                      <a:r>
                        <a:rPr kumimoji="1" lang="ja-JP" altLang="en-US" dirty="0"/>
                        <a:t>ログアウト機能、商品詳細更新、購入確認、</a:t>
                      </a:r>
                      <a:endParaRPr kumimoji="1" lang="en-US" altLang="ja-JP" dirty="0"/>
                    </a:p>
                    <a:p>
                      <a:r>
                        <a:rPr kumimoji="1" lang="ja-JP" altLang="en-US" dirty="0"/>
                        <a:t>出品商品の一覧</a:t>
                      </a:r>
                      <a:r>
                        <a:rPr kumimoji="1" lang="en-US" altLang="ja-JP" dirty="0"/>
                        <a:t>(</a:t>
                      </a:r>
                      <a:r>
                        <a:rPr kumimoji="1" lang="ja-JP" altLang="en-US" dirty="0"/>
                        <a:t>管理者</a:t>
                      </a:r>
                      <a:r>
                        <a:rPr kumimoji="1" lang="en-US" altLang="ja-JP" dirty="0"/>
                        <a:t>)</a:t>
                      </a:r>
                      <a:endParaRPr kumimoji="1" lang="ja-JP" altLang="en-US" dirty="0"/>
                    </a:p>
                  </a:txBody>
                  <a:tcPr/>
                </a:tc>
                <a:extLst>
                  <a:ext uri="{0D108BD9-81ED-4DB2-BD59-A6C34878D82A}">
                    <a16:rowId xmlns:a16="http://schemas.microsoft.com/office/drawing/2014/main" val="1516026741"/>
                  </a:ext>
                </a:extLst>
              </a:tr>
              <a:tr h="6348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小野　茜</a:t>
                      </a:r>
                      <a:endParaRPr kumimoji="1" lang="en-US" altLang="ja-JP"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内部設計書作成</a:t>
                      </a:r>
                      <a:endParaRPr kumimoji="1" lang="en-US" altLang="ja-JP" sz="1800" dirty="0"/>
                    </a:p>
                    <a:p>
                      <a:endParaRPr kumimoji="1" lang="ja-JP" altLang="en-US" dirty="0"/>
                    </a:p>
                  </a:txBody>
                  <a:tcPr/>
                </a:tc>
                <a:tc>
                  <a:txBody>
                    <a:bodyPr/>
                    <a:lstStyle/>
                    <a:p>
                      <a:r>
                        <a:rPr kumimoji="1" lang="en-US" altLang="ja-JP" dirty="0"/>
                        <a:t>DTO</a:t>
                      </a:r>
                      <a:r>
                        <a:rPr kumimoji="1" lang="ja-JP" altLang="en-US" dirty="0"/>
                        <a:t>クラス</a:t>
                      </a:r>
                      <a:r>
                        <a:rPr kumimoji="1" lang="en-US" altLang="ja-JP" dirty="0"/>
                        <a:t>(User/Sale)</a:t>
                      </a:r>
                      <a:r>
                        <a:rPr kumimoji="1" lang="ja-JP" altLang="en-US" dirty="0"/>
                        <a:t>、</a:t>
                      </a:r>
                      <a:r>
                        <a:rPr kumimoji="1" lang="en-US" altLang="ja-JP" dirty="0"/>
                        <a:t>DAO</a:t>
                      </a:r>
                      <a:r>
                        <a:rPr kumimoji="1" lang="ja-JP" altLang="en-US" dirty="0"/>
                        <a:t>クラス</a:t>
                      </a:r>
                      <a:r>
                        <a:rPr kumimoji="1" lang="en-US" altLang="ja-JP" dirty="0"/>
                        <a:t>(product/</a:t>
                      </a:r>
                      <a:r>
                        <a:rPr kumimoji="1" lang="en-US" altLang="ja-JP" dirty="0" err="1"/>
                        <a:t>saleDAO</a:t>
                      </a:r>
                      <a:r>
                        <a:rPr kumimoji="1" lang="en-US" altLang="ja-JP" dirty="0"/>
                        <a:t>)</a:t>
                      </a:r>
                      <a:r>
                        <a:rPr kumimoji="1" lang="ja-JP" altLang="en-US" dirty="0"/>
                        <a:t>、</a:t>
                      </a:r>
                      <a:endParaRPr kumimoji="1" lang="en-US" altLang="ja-JP" dirty="0"/>
                    </a:p>
                    <a:p>
                      <a:r>
                        <a:rPr kumimoji="1" lang="ja-JP" altLang="en-US" dirty="0"/>
                        <a:t>ログイン機能、商品一覧</a:t>
                      </a:r>
                    </a:p>
                  </a:txBody>
                  <a:tcPr/>
                </a:tc>
                <a:extLst>
                  <a:ext uri="{0D108BD9-81ED-4DB2-BD59-A6C34878D82A}">
                    <a16:rowId xmlns:a16="http://schemas.microsoft.com/office/drawing/2014/main" val="2734203946"/>
                  </a:ext>
                </a:extLst>
              </a:tr>
            </a:tbl>
          </a:graphicData>
        </a:graphic>
      </p:graphicFrame>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15E3981-F0D7-482C-A8E0-6A57700BECA7}"/>
              </a:ext>
            </a:extLst>
          </p:cNvPr>
          <p:cNvSpPr>
            <a:spLocks noGrp="1"/>
          </p:cNvSpPr>
          <p:nvPr>
            <p:ph type="title"/>
          </p:nvPr>
        </p:nvSpPr>
        <p:spPr>
          <a:xfrm>
            <a:off x="0" y="0"/>
            <a:ext cx="11214100" cy="840230"/>
          </a:xfrm>
        </p:spPr>
        <p:txBody>
          <a:bodyPr rtlCol="0"/>
          <a:lstStyle/>
          <a:p>
            <a:pPr rtl="0"/>
            <a:r>
              <a:rPr lang="ja-JP" altLang="en-US" sz="5400" dirty="0"/>
              <a:t>反省点・良かった点</a:t>
            </a:r>
            <a:endParaRPr lang="ja-JP" altLang="en-US" sz="5400" noProof="1"/>
          </a:p>
        </p:txBody>
      </p:sp>
      <p:sp>
        <p:nvSpPr>
          <p:cNvPr id="2" name="スライド番号プレースホルダー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n-US" altLang="ja-JP" noProof="1" smtClean="0"/>
              <a:pPr rtl="0"/>
              <a:t>15</a:t>
            </a:fld>
            <a:endParaRPr lang="ja-JP" altLang="en-US" noProof="1"/>
          </a:p>
        </p:txBody>
      </p:sp>
      <p:sp>
        <p:nvSpPr>
          <p:cNvPr id="3" name="テキスト ボックス 2">
            <a:extLst>
              <a:ext uri="{FF2B5EF4-FFF2-40B4-BE49-F238E27FC236}">
                <a16:creationId xmlns:a16="http://schemas.microsoft.com/office/drawing/2014/main" id="{7A452BCA-0546-F032-0196-18AFBD1ADC3C}"/>
              </a:ext>
            </a:extLst>
          </p:cNvPr>
          <p:cNvSpPr txBox="1"/>
          <p:nvPr/>
        </p:nvSpPr>
        <p:spPr>
          <a:xfrm>
            <a:off x="1014039" y="1582341"/>
            <a:ext cx="9008712" cy="1846659"/>
          </a:xfrm>
          <a:prstGeom prst="rect">
            <a:avLst/>
          </a:prstGeom>
          <a:noFill/>
        </p:spPr>
        <p:txBody>
          <a:bodyPr wrap="square" rtlCol="0">
            <a:spAutoFit/>
          </a:bodyPr>
          <a:lstStyle/>
          <a:p>
            <a:r>
              <a:rPr kumimoji="1" lang="ja-JP" altLang="en-US" sz="2400" b="1" dirty="0">
                <a:solidFill>
                  <a:schemeClr val="bg1"/>
                </a:solidFill>
              </a:rPr>
              <a:t>反省点</a:t>
            </a:r>
            <a:endParaRPr kumimoji="1" lang="en-US" altLang="ja-JP" sz="2400" b="1" dirty="0">
              <a:solidFill>
                <a:schemeClr val="bg1"/>
              </a:solidFill>
            </a:endParaRPr>
          </a:p>
          <a:p>
            <a:endParaRPr kumimoji="1" lang="en-US" altLang="ja-JP" dirty="0">
              <a:solidFill>
                <a:schemeClr val="bg1"/>
              </a:solidFill>
            </a:endParaRPr>
          </a:p>
          <a:p>
            <a:r>
              <a:rPr kumimoji="1" lang="ja-JP" altLang="en-US" dirty="0">
                <a:solidFill>
                  <a:schemeClr val="bg1"/>
                </a:solidFill>
              </a:rPr>
              <a:t>・要望書の確認が甘い</a:t>
            </a:r>
          </a:p>
          <a:p>
            <a:r>
              <a:rPr kumimoji="1" lang="ja-JP" altLang="en-US" dirty="0">
                <a:solidFill>
                  <a:schemeClr val="bg1"/>
                </a:solidFill>
              </a:rPr>
              <a:t>・内部設計までは早かったが、製造で遅れが出て、余裕がなくなった</a:t>
            </a:r>
          </a:p>
          <a:p>
            <a:r>
              <a:rPr kumimoji="1" lang="ja-JP" altLang="en-US" dirty="0">
                <a:solidFill>
                  <a:schemeClr val="bg1"/>
                </a:solidFill>
              </a:rPr>
              <a:t>・自分たちの能力以上のことをしてしまった</a:t>
            </a:r>
          </a:p>
          <a:p>
            <a:r>
              <a:rPr kumimoji="1" lang="ja-JP" altLang="en-US" dirty="0">
                <a:solidFill>
                  <a:schemeClr val="bg1"/>
                </a:solidFill>
              </a:rPr>
              <a:t>・オプションは早めに見切りをつけるべきだった</a:t>
            </a:r>
          </a:p>
        </p:txBody>
      </p:sp>
      <p:sp>
        <p:nvSpPr>
          <p:cNvPr id="5" name="テキスト ボックス 4">
            <a:extLst>
              <a:ext uri="{FF2B5EF4-FFF2-40B4-BE49-F238E27FC236}">
                <a16:creationId xmlns:a16="http://schemas.microsoft.com/office/drawing/2014/main" id="{DB979B9D-EB92-8996-ACBD-55831FA60918}"/>
              </a:ext>
            </a:extLst>
          </p:cNvPr>
          <p:cNvSpPr txBox="1"/>
          <p:nvPr/>
        </p:nvSpPr>
        <p:spPr>
          <a:xfrm>
            <a:off x="1014039" y="3537110"/>
            <a:ext cx="8661579" cy="2492990"/>
          </a:xfrm>
          <a:prstGeom prst="rect">
            <a:avLst/>
          </a:prstGeom>
          <a:noFill/>
        </p:spPr>
        <p:txBody>
          <a:bodyPr wrap="square" rtlCol="0">
            <a:spAutoFit/>
          </a:bodyPr>
          <a:lstStyle/>
          <a:p>
            <a:r>
              <a:rPr kumimoji="1" lang="ja-JP" altLang="en-US" sz="2400" b="1" dirty="0">
                <a:solidFill>
                  <a:schemeClr val="bg1"/>
                </a:solidFill>
              </a:rPr>
              <a:t>良かった点</a:t>
            </a:r>
            <a:endParaRPr kumimoji="1" lang="en-US" altLang="ja-JP" sz="2400" b="1" dirty="0">
              <a:solidFill>
                <a:schemeClr val="bg1"/>
              </a:solidFill>
            </a:endParaRPr>
          </a:p>
          <a:p>
            <a:endParaRPr kumimoji="1" lang="en-US" altLang="ja-JP" sz="2400" b="1" dirty="0">
              <a:solidFill>
                <a:schemeClr val="bg1"/>
              </a:solidFill>
            </a:endParaRPr>
          </a:p>
          <a:p>
            <a:r>
              <a:rPr lang="ja-JP" altLang="en-US" dirty="0">
                <a:solidFill>
                  <a:schemeClr val="bg1"/>
                </a:solidFill>
              </a:rPr>
              <a:t>・ギリギリになってしまった状態で、ある程度出来るものが出来た</a:t>
            </a:r>
          </a:p>
          <a:p>
            <a:r>
              <a:rPr lang="ja-JP" altLang="en-US" dirty="0">
                <a:solidFill>
                  <a:schemeClr val="bg1"/>
                </a:solidFill>
              </a:rPr>
              <a:t>・グループでの作業で自分で出来ないものがカバーできた</a:t>
            </a:r>
          </a:p>
          <a:p>
            <a:r>
              <a:rPr lang="ja-JP" altLang="en-US" dirty="0">
                <a:solidFill>
                  <a:schemeClr val="bg1"/>
                </a:solidFill>
              </a:rPr>
              <a:t>・他の人も裁量権を持つことができた</a:t>
            </a:r>
            <a:endParaRPr lang="en-US" altLang="ja-JP" dirty="0">
              <a:solidFill>
                <a:schemeClr val="bg1"/>
              </a:solidFill>
            </a:endParaRPr>
          </a:p>
          <a:p>
            <a:r>
              <a:rPr lang="ja-JP" altLang="en-US" dirty="0">
                <a:solidFill>
                  <a:schemeClr val="bg1"/>
                </a:solidFill>
              </a:rPr>
              <a:t>・リーダーに頼りすぎることがなかった</a:t>
            </a:r>
          </a:p>
          <a:p>
            <a:r>
              <a:rPr lang="ja-JP" altLang="en-US" dirty="0">
                <a:solidFill>
                  <a:schemeClr val="bg1"/>
                </a:solidFill>
              </a:rPr>
              <a:t>・</a:t>
            </a:r>
            <a:r>
              <a:rPr lang="en-US" altLang="ja-JP" dirty="0">
                <a:solidFill>
                  <a:schemeClr val="bg1"/>
                </a:solidFill>
              </a:rPr>
              <a:t>DB</a:t>
            </a:r>
            <a:r>
              <a:rPr lang="ja-JP" altLang="en-US" dirty="0">
                <a:solidFill>
                  <a:schemeClr val="bg1"/>
                </a:solidFill>
              </a:rPr>
              <a:t>演習と比較すると</a:t>
            </a:r>
            <a:r>
              <a:rPr lang="ja-JP" altLang="en-US">
                <a:solidFill>
                  <a:schemeClr val="bg1"/>
                </a:solidFill>
              </a:rPr>
              <a:t>発言量が増えた</a:t>
            </a:r>
            <a:endParaRPr lang="ja-JP" altLang="en-US" dirty="0">
              <a:solidFill>
                <a:schemeClr val="bg1"/>
              </a:solidFill>
            </a:endParaRPr>
          </a:p>
          <a:p>
            <a:r>
              <a:rPr lang="ja-JP" altLang="en-US" dirty="0">
                <a:solidFill>
                  <a:schemeClr val="bg1"/>
                </a:solidFill>
              </a:rPr>
              <a:t>・みんなが意見を言い合えた</a:t>
            </a:r>
            <a:endParaRPr kumimoji="1" lang="ja-JP" altLang="en-US" dirty="0"/>
          </a:p>
        </p:txBody>
      </p:sp>
    </p:spTree>
    <p:extLst>
      <p:ext uri="{BB962C8B-B14F-4D97-AF65-F5344CB8AC3E}">
        <p14:creationId xmlns:p14="http://schemas.microsoft.com/office/powerpoint/2010/main" val="181172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en-US" altLang="ja-JP" noProof="1" smtClean="0"/>
              <a:pPr rtl="0"/>
              <a:t>16</a:t>
            </a:fld>
            <a:endParaRPr lang="ja-JP" altLang="en-US" noProof="1"/>
          </a:p>
        </p:txBody>
      </p:sp>
      <p:sp>
        <p:nvSpPr>
          <p:cNvPr id="5" name="タイトル 1">
            <a:extLst>
              <a:ext uri="{FF2B5EF4-FFF2-40B4-BE49-F238E27FC236}">
                <a16:creationId xmlns:a16="http://schemas.microsoft.com/office/drawing/2014/main" id="{1D8508C4-E3E7-30C0-A0F0-284032BCFF3F}"/>
              </a:ext>
            </a:extLst>
          </p:cNvPr>
          <p:cNvSpPr txBox="1">
            <a:spLocks/>
          </p:cNvSpPr>
          <p:nvPr/>
        </p:nvSpPr>
        <p:spPr>
          <a:xfrm>
            <a:off x="4514509" y="2846928"/>
            <a:ext cx="4945598" cy="165521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kumimoji="1" lang="en-GB" sz="3200" b="0" i="0" kern="1200" baseline="0" dirty="0">
                <a:solidFill>
                  <a:schemeClr val="bg1"/>
                </a:solidFill>
                <a:latin typeface="Meiryo UI" panose="020B0604030504040204" pitchFamily="50" charset="-128"/>
                <a:ea typeface="Meiryo UI" panose="020B0604030504040204" pitchFamily="50" charset="-128"/>
                <a:cs typeface="+mj-cs"/>
              </a:defRPr>
            </a:lvl1pPr>
          </a:lstStyle>
          <a:p>
            <a:r>
              <a:rPr lang="ja-JP" altLang="en-US" sz="5400" b="1" dirty="0"/>
              <a:t>質疑応答</a:t>
            </a: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2BE5BF-9922-45FB-8F3F-4446D40A051B}"/>
              </a:ext>
            </a:extLst>
          </p:cNvPr>
          <p:cNvSpPr>
            <a:spLocks noGrp="1"/>
          </p:cNvSpPr>
          <p:nvPr>
            <p:ph type="ctrTitle"/>
          </p:nvPr>
        </p:nvSpPr>
        <p:spPr>
          <a:xfrm>
            <a:off x="5217242" y="2601395"/>
            <a:ext cx="4945598" cy="1655210"/>
          </a:xfrm>
        </p:spPr>
        <p:txBody>
          <a:bodyPr rtlCol="0"/>
          <a:lstStyle/>
          <a:p>
            <a:r>
              <a:rPr lang="ja-JP" altLang="en-US" dirty="0"/>
              <a:t>ご清聴ありがとうございました</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DA03CF51-82D3-22CC-1B8B-DB9F0129B97E}"/>
              </a:ext>
            </a:extLst>
          </p:cNvPr>
          <p:cNvSpPr>
            <a:spLocks noGrp="1"/>
          </p:cNvSpPr>
          <p:nvPr>
            <p:ph type="ctrTitle"/>
          </p:nvPr>
        </p:nvSpPr>
        <p:spPr>
          <a:xfrm>
            <a:off x="5217242" y="2601395"/>
            <a:ext cx="4945598" cy="1655210"/>
          </a:xfrm>
        </p:spPr>
        <p:txBody>
          <a:bodyPr rtlCol="0"/>
          <a:lstStyle/>
          <a:p>
            <a:r>
              <a:rPr lang="ja-JP" altLang="en-US" dirty="0"/>
              <a:t>ご清聴ありがとうございました</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D179B88-D43C-4A31-9A52-3498E9430782}"/>
              </a:ext>
            </a:extLst>
          </p:cNvPr>
          <p:cNvSpPr>
            <a:spLocks noGrp="1"/>
          </p:cNvSpPr>
          <p:nvPr>
            <p:ph type="title"/>
          </p:nvPr>
        </p:nvSpPr>
        <p:spPr>
          <a:xfrm>
            <a:off x="0" y="0"/>
            <a:ext cx="7781544" cy="859055"/>
          </a:xfrm>
        </p:spPr>
        <p:txBody>
          <a:bodyPr rtlCol="0"/>
          <a:lstStyle/>
          <a:p>
            <a:r>
              <a:rPr lang="ja-JP" altLang="en-US" sz="5400" dirty="0"/>
              <a:t>システム開発のいきさつ</a:t>
            </a:r>
          </a:p>
        </p:txBody>
      </p:sp>
      <p:sp>
        <p:nvSpPr>
          <p:cNvPr id="2" name="スライド番号プレースホルダー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ja-JP" smtClean="0"/>
              <a:pPr rtl="0"/>
              <a:t>2</a:t>
            </a:fld>
            <a:endParaRPr lang="ja-JP" altLang="en-US"/>
          </a:p>
        </p:txBody>
      </p:sp>
      <p:sp>
        <p:nvSpPr>
          <p:cNvPr id="7" name="テキスト プレースホルダー 6">
            <a:extLst>
              <a:ext uri="{FF2B5EF4-FFF2-40B4-BE49-F238E27FC236}">
                <a16:creationId xmlns:a16="http://schemas.microsoft.com/office/drawing/2014/main" id="{46EC90C9-0E34-C908-B7EB-72A9BA489D40}"/>
              </a:ext>
            </a:extLst>
          </p:cNvPr>
          <p:cNvSpPr>
            <a:spLocks noGrp="1"/>
          </p:cNvSpPr>
          <p:nvPr>
            <p:ph type="body" idx="1"/>
          </p:nvPr>
        </p:nvSpPr>
        <p:spPr>
          <a:xfrm>
            <a:off x="282229" y="1439333"/>
            <a:ext cx="10969971" cy="3872653"/>
          </a:xfrm>
        </p:spPr>
        <p:txBody>
          <a:bodyPr>
            <a:normAutofit/>
          </a:bodyPr>
          <a:lstStyle/>
          <a:p>
            <a:pPr lvl="0"/>
            <a:r>
              <a:rPr lang="ja-JP" altLang="en-US" sz="2400" dirty="0"/>
              <a:t>○システム導入の目的と背景</a:t>
            </a:r>
          </a:p>
          <a:p>
            <a:pPr lvl="0">
              <a:buSzPct val="45000"/>
            </a:pPr>
            <a:r>
              <a:rPr lang="ja-JP" altLang="en-US" sz="1800" dirty="0"/>
              <a:t>神田雑貨店では、「雑貨を買いたい人」と「雑貨を売りたい人」を引き合わせることも行われているが</a:t>
            </a:r>
            <a:endParaRPr lang="en-US" altLang="ja-JP" sz="1800" dirty="0"/>
          </a:p>
          <a:p>
            <a:pPr lvl="0">
              <a:buSzPct val="45000"/>
            </a:pPr>
            <a:r>
              <a:rPr lang="ja-JP" altLang="en-US" sz="1800" dirty="0"/>
              <a:t>⇒そのための手間が負担に</a:t>
            </a:r>
          </a:p>
          <a:p>
            <a:pPr lvl="0">
              <a:buSzPct val="45000"/>
            </a:pPr>
            <a:r>
              <a:rPr lang="ja-JP" altLang="en-US" sz="1800" dirty="0"/>
              <a:t>　　　　　　　　　　　　</a:t>
            </a:r>
          </a:p>
          <a:p>
            <a:pPr lvl="0">
              <a:buSzPct val="45000"/>
            </a:pPr>
            <a:r>
              <a:rPr lang="ja-JP" altLang="en-US" sz="1800" dirty="0"/>
              <a:t>負担軽減と利益確保を目的に雑貨のフリマシステム導入を検討</a:t>
            </a:r>
          </a:p>
          <a:p>
            <a:pPr lvl="0">
              <a:buSzPct val="45000"/>
              <a:buFont typeface="StarSymbol"/>
              <a:buChar char="●"/>
            </a:pPr>
            <a:endParaRPr lang="en-US" altLang="ja-JP" sz="1800" dirty="0"/>
          </a:p>
          <a:p>
            <a:pPr lvl="0">
              <a:buSzPct val="45000"/>
            </a:pPr>
            <a:r>
              <a:rPr lang="ja-JP" altLang="en-US" sz="1800" dirty="0"/>
              <a:t>白石様は、過去にいくつかの会社様から似たような提案を受けられ</a:t>
            </a:r>
            <a:endParaRPr lang="en-US" altLang="ja-JP" sz="1800" dirty="0"/>
          </a:p>
          <a:p>
            <a:pPr lvl="0">
              <a:buSzPct val="45000"/>
            </a:pPr>
            <a:r>
              <a:rPr lang="ja-JP" altLang="en-US" sz="1800" dirty="0"/>
              <a:t>⇒対応が悪く破談となっているため、導入に対しては慎重に考えておられる</a:t>
            </a:r>
          </a:p>
        </p:txBody>
      </p:sp>
      <p:pic>
        <p:nvPicPr>
          <p:cNvPr id="8" name="図 7">
            <a:extLst>
              <a:ext uri="{FF2B5EF4-FFF2-40B4-BE49-F238E27FC236}">
                <a16:creationId xmlns:a16="http://schemas.microsoft.com/office/drawing/2014/main" id="{18EDDB6C-FB07-67DF-3B9F-DFD4DD4B7359}"/>
              </a:ext>
            </a:extLst>
          </p:cNvPr>
          <p:cNvPicPr>
            <a:picLocks noChangeAspect="1"/>
          </p:cNvPicPr>
          <p:nvPr/>
        </p:nvPicPr>
        <p:blipFill>
          <a:blip r:embed="rId3">
            <a:lum/>
            <a:alphaModFix/>
          </a:blip>
          <a:srcRect/>
          <a:stretch>
            <a:fillRect/>
          </a:stretch>
        </p:blipFill>
        <p:spPr>
          <a:xfrm>
            <a:off x="8081226" y="2675371"/>
            <a:ext cx="3087264" cy="2743296"/>
          </a:xfrm>
          <a:prstGeom prst="rect">
            <a:avLst/>
          </a:prstGeom>
          <a:noFill/>
          <a:ln>
            <a:noFill/>
          </a:ln>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D179B88-D43C-4A31-9A52-3498E9430782}"/>
              </a:ext>
            </a:extLst>
          </p:cNvPr>
          <p:cNvSpPr>
            <a:spLocks noGrp="1"/>
          </p:cNvSpPr>
          <p:nvPr>
            <p:ph type="title"/>
          </p:nvPr>
        </p:nvSpPr>
        <p:spPr>
          <a:xfrm>
            <a:off x="0" y="0"/>
            <a:ext cx="7781544" cy="859055"/>
          </a:xfrm>
        </p:spPr>
        <p:txBody>
          <a:bodyPr rtlCol="0"/>
          <a:lstStyle/>
          <a:p>
            <a:pPr rtl="0"/>
            <a:r>
              <a:rPr lang="ja-JP" altLang="en-US" sz="5400" dirty="0"/>
              <a:t>システム開発のいきさつ</a:t>
            </a:r>
            <a:endParaRPr lang="en-US" altLang="ja-JP" dirty="0"/>
          </a:p>
        </p:txBody>
      </p:sp>
      <p:sp>
        <p:nvSpPr>
          <p:cNvPr id="5" name="テキスト プレースホルダー 4">
            <a:extLst>
              <a:ext uri="{FF2B5EF4-FFF2-40B4-BE49-F238E27FC236}">
                <a16:creationId xmlns:a16="http://schemas.microsoft.com/office/drawing/2014/main" id="{DCDDBE65-9AB1-4989-AF86-726591A6A128}"/>
              </a:ext>
            </a:extLst>
          </p:cNvPr>
          <p:cNvSpPr>
            <a:spLocks noGrp="1"/>
          </p:cNvSpPr>
          <p:nvPr>
            <p:ph type="body" idx="1"/>
          </p:nvPr>
        </p:nvSpPr>
        <p:spPr>
          <a:xfrm>
            <a:off x="256473" y="1606615"/>
            <a:ext cx="8151285" cy="4219788"/>
          </a:xfrm>
        </p:spPr>
        <p:txBody>
          <a:bodyPr rtlCol="0">
            <a:noAutofit/>
          </a:bodyPr>
          <a:lstStyle/>
          <a:p>
            <a:pPr lvl="0"/>
            <a:r>
              <a:rPr lang="ja-JP" altLang="en-US" sz="2400" dirty="0"/>
              <a:t>○白石様からのご要望</a:t>
            </a:r>
            <a:r>
              <a:rPr lang="en-US" altLang="ja-JP" sz="2400" dirty="0"/>
              <a:t>(</a:t>
            </a:r>
            <a:r>
              <a:rPr lang="ja-JP" altLang="en-US" sz="2400" dirty="0"/>
              <a:t>必須のもの</a:t>
            </a:r>
            <a:r>
              <a:rPr lang="en-US" altLang="ja-JP" sz="2400" dirty="0"/>
              <a:t>)</a:t>
            </a:r>
          </a:p>
          <a:p>
            <a:pPr lvl="0">
              <a:buSzPct val="45000"/>
            </a:pPr>
            <a:r>
              <a:rPr lang="en-US" altLang="ja-JP" sz="1800" dirty="0"/>
              <a:t>&lt;</a:t>
            </a:r>
            <a:r>
              <a:rPr lang="ja-JP" altLang="en-US" sz="1800" dirty="0"/>
              <a:t>管理者</a:t>
            </a:r>
            <a:r>
              <a:rPr lang="en-US" altLang="ja-JP" sz="1800" dirty="0"/>
              <a:t>&gt;</a:t>
            </a:r>
            <a:endParaRPr lang="ja-JP" altLang="en-US" sz="1800" dirty="0"/>
          </a:p>
          <a:p>
            <a:pPr lvl="0">
              <a:buSzPct val="45000"/>
            </a:pPr>
            <a:r>
              <a:rPr lang="ja-JP" altLang="en-US" sz="1800" dirty="0"/>
              <a:t>・出品商品の一覧</a:t>
            </a:r>
          </a:p>
          <a:p>
            <a:pPr lvl="0">
              <a:buSzPct val="45000"/>
            </a:pPr>
            <a:r>
              <a:rPr lang="ja-JP" altLang="en-US" sz="1800" dirty="0"/>
              <a:t>・売り上げ状況の確認</a:t>
            </a:r>
          </a:p>
          <a:p>
            <a:pPr lvl="0">
              <a:buSzPct val="45000"/>
            </a:pPr>
            <a:r>
              <a:rPr lang="ja-JP" altLang="en-US" sz="1800" dirty="0"/>
              <a:t>・ユーザー一覧の確認</a:t>
            </a:r>
          </a:p>
          <a:p>
            <a:pPr lvl="0">
              <a:buSzPct val="45000"/>
            </a:pPr>
            <a:r>
              <a:rPr lang="en-US" altLang="ja-JP" sz="1800" dirty="0"/>
              <a:t>&lt;</a:t>
            </a:r>
            <a:r>
              <a:rPr lang="ja-JP" altLang="en-US" sz="1800" dirty="0"/>
              <a:t>ユーザー</a:t>
            </a:r>
            <a:r>
              <a:rPr lang="en-US" altLang="ja-JP" sz="1800" dirty="0"/>
              <a:t>&gt;</a:t>
            </a:r>
            <a:endParaRPr lang="ja-JP" altLang="en-US" sz="1800" dirty="0"/>
          </a:p>
          <a:p>
            <a:pPr lvl="0">
              <a:buSzPct val="45000"/>
            </a:pPr>
            <a:r>
              <a:rPr lang="ja-JP" altLang="en-US" sz="1800" dirty="0"/>
              <a:t>・ユーザー登録後、購入や出品ができる</a:t>
            </a:r>
          </a:p>
          <a:p>
            <a:pPr lvl="0">
              <a:buSzPct val="45000"/>
            </a:pPr>
            <a:r>
              <a:rPr lang="ja-JP" altLang="en-US" sz="1800" dirty="0"/>
              <a:t>・商品登録することで商品の出品ができる</a:t>
            </a:r>
          </a:p>
          <a:p>
            <a:pPr lvl="0">
              <a:buSzPct val="45000"/>
            </a:pPr>
            <a:r>
              <a:rPr lang="ja-JP" altLang="en-US" sz="1800" dirty="0"/>
              <a:t>・商品の一覧を見ることができる</a:t>
            </a:r>
          </a:p>
          <a:p>
            <a:pPr lvl="0">
              <a:buSzPct val="45000"/>
            </a:pPr>
            <a:r>
              <a:rPr lang="ja-JP" altLang="en-US" sz="1800" dirty="0"/>
              <a:t>・購入時、出品者にメール通知</a:t>
            </a:r>
          </a:p>
          <a:p>
            <a:pPr lvl="0">
              <a:buSzPct val="45000"/>
            </a:pPr>
            <a:r>
              <a:rPr lang="ja-JP" altLang="en-US" sz="1800" dirty="0"/>
              <a:t>・商品の発送時、購入者にメール通知</a:t>
            </a:r>
          </a:p>
          <a:p>
            <a:pPr lvl="0">
              <a:buSzPct val="45000"/>
            </a:pPr>
            <a:r>
              <a:rPr lang="ja-JP" altLang="en-US" sz="1800" dirty="0"/>
              <a:t>・入金状況と発送状況の更新</a:t>
            </a:r>
          </a:p>
        </p:txBody>
      </p:sp>
      <p:sp>
        <p:nvSpPr>
          <p:cNvPr id="2" name="スライド番号プレースホルダー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ja-JP" smtClean="0"/>
              <a:pPr rtl="0"/>
              <a:t>3</a:t>
            </a:fld>
            <a:endParaRPr lang="ja-JP" altLang="en-US"/>
          </a:p>
        </p:txBody>
      </p:sp>
      <p:pic>
        <p:nvPicPr>
          <p:cNvPr id="6" name="図 5">
            <a:extLst>
              <a:ext uri="{FF2B5EF4-FFF2-40B4-BE49-F238E27FC236}">
                <a16:creationId xmlns:a16="http://schemas.microsoft.com/office/drawing/2014/main" id="{BADE4FFE-1BFB-CFA2-C963-18477E2465F1}"/>
              </a:ext>
            </a:extLst>
          </p:cNvPr>
          <p:cNvPicPr>
            <a:picLocks noChangeAspect="1"/>
          </p:cNvPicPr>
          <p:nvPr/>
        </p:nvPicPr>
        <p:blipFill>
          <a:blip r:embed="rId3">
            <a:lum/>
            <a:alphaModFix/>
          </a:blip>
          <a:srcRect/>
          <a:stretch>
            <a:fillRect/>
          </a:stretch>
        </p:blipFill>
        <p:spPr>
          <a:xfrm>
            <a:off x="6565713" y="3452283"/>
            <a:ext cx="2883088" cy="2232238"/>
          </a:xfrm>
          <a:prstGeom prst="rect">
            <a:avLst/>
          </a:prstGeom>
          <a:noFill/>
          <a:ln>
            <a:noFill/>
          </a:ln>
        </p:spPr>
      </p:pic>
    </p:spTree>
    <p:extLst>
      <p:ext uri="{BB962C8B-B14F-4D97-AF65-F5344CB8AC3E}">
        <p14:creationId xmlns:p14="http://schemas.microsoft.com/office/powerpoint/2010/main" val="90970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D179B88-D43C-4A31-9A52-3498E9430782}"/>
              </a:ext>
            </a:extLst>
          </p:cNvPr>
          <p:cNvSpPr>
            <a:spLocks noGrp="1"/>
          </p:cNvSpPr>
          <p:nvPr>
            <p:ph type="title"/>
          </p:nvPr>
        </p:nvSpPr>
        <p:spPr>
          <a:xfrm>
            <a:off x="0" y="0"/>
            <a:ext cx="7781544" cy="859055"/>
          </a:xfrm>
        </p:spPr>
        <p:txBody>
          <a:bodyPr rtlCol="0"/>
          <a:lstStyle/>
          <a:p>
            <a:pPr rtl="0"/>
            <a:r>
              <a:rPr lang="ja-JP" altLang="en-US" sz="5400" dirty="0"/>
              <a:t>システム開発のいきさつ</a:t>
            </a:r>
            <a:endParaRPr lang="en-US" altLang="ja-JP" dirty="0"/>
          </a:p>
        </p:txBody>
      </p:sp>
      <p:sp>
        <p:nvSpPr>
          <p:cNvPr id="5" name="テキスト プレースホルダー 4">
            <a:extLst>
              <a:ext uri="{FF2B5EF4-FFF2-40B4-BE49-F238E27FC236}">
                <a16:creationId xmlns:a16="http://schemas.microsoft.com/office/drawing/2014/main" id="{DCDDBE65-9AB1-4989-AF86-726591A6A128}"/>
              </a:ext>
            </a:extLst>
          </p:cNvPr>
          <p:cNvSpPr>
            <a:spLocks noGrp="1"/>
          </p:cNvSpPr>
          <p:nvPr>
            <p:ph type="body" idx="1"/>
          </p:nvPr>
        </p:nvSpPr>
        <p:spPr>
          <a:xfrm>
            <a:off x="198720" y="1673993"/>
            <a:ext cx="8151285" cy="4219788"/>
          </a:xfrm>
        </p:spPr>
        <p:txBody>
          <a:bodyPr rtlCol="0">
            <a:noAutofit/>
          </a:bodyPr>
          <a:lstStyle/>
          <a:p>
            <a:pPr lvl="0"/>
            <a:r>
              <a:rPr lang="ja-JP" altLang="en-US" sz="2400" dirty="0"/>
              <a:t>○白石様からのご要望</a:t>
            </a:r>
            <a:r>
              <a:rPr lang="en-US" altLang="ja-JP" sz="2400" dirty="0"/>
              <a:t>(</a:t>
            </a:r>
            <a:r>
              <a:rPr lang="ja-JP" altLang="en-US" sz="2400" dirty="0"/>
              <a:t>必須でないもの</a:t>
            </a:r>
            <a:r>
              <a:rPr lang="en-US" altLang="ja-JP" sz="2400" dirty="0"/>
              <a:t>)</a:t>
            </a:r>
          </a:p>
          <a:p>
            <a:pPr lvl="0">
              <a:buSzPct val="45000"/>
            </a:pPr>
            <a:r>
              <a:rPr lang="en-US" altLang="ja-JP" sz="1800" dirty="0"/>
              <a:t>&lt;</a:t>
            </a:r>
            <a:r>
              <a:rPr lang="ja-JP" altLang="en-US" sz="1800" dirty="0"/>
              <a:t>管理者</a:t>
            </a:r>
            <a:r>
              <a:rPr lang="en-US" altLang="ja-JP" sz="1800" dirty="0"/>
              <a:t>&gt;</a:t>
            </a:r>
            <a:endParaRPr lang="ja-JP" altLang="en-US" sz="1800" dirty="0"/>
          </a:p>
          <a:p>
            <a:pPr lvl="0">
              <a:buSzPct val="45000"/>
            </a:pPr>
            <a:r>
              <a:rPr lang="ja-JP" altLang="en-US" sz="1800" dirty="0"/>
              <a:t>・出品者一覧の確認</a:t>
            </a:r>
          </a:p>
          <a:p>
            <a:pPr lvl="0">
              <a:buSzPct val="45000"/>
            </a:pPr>
            <a:r>
              <a:rPr lang="ja-JP" altLang="en-US" sz="1800" dirty="0"/>
              <a:t>・ユーザーとのメッセージ機能</a:t>
            </a:r>
          </a:p>
          <a:p>
            <a:pPr lvl="0">
              <a:buSzPct val="45000"/>
            </a:pPr>
            <a:r>
              <a:rPr lang="en-US" altLang="ja-JP" sz="1800" dirty="0"/>
              <a:t>&lt;</a:t>
            </a:r>
            <a:r>
              <a:rPr lang="ja-JP" altLang="en-US" sz="1800" dirty="0"/>
              <a:t>ユーザー</a:t>
            </a:r>
            <a:r>
              <a:rPr lang="en-US" altLang="ja-JP" sz="1800" dirty="0"/>
              <a:t>&gt;</a:t>
            </a:r>
            <a:endParaRPr lang="ja-JP" altLang="en-US" sz="1800" dirty="0"/>
          </a:p>
          <a:p>
            <a:pPr lvl="0">
              <a:buSzPct val="45000"/>
            </a:pPr>
            <a:r>
              <a:rPr lang="ja-JP" altLang="en-US" sz="1800" dirty="0"/>
              <a:t>・商品情報として画像を登録できる</a:t>
            </a:r>
          </a:p>
          <a:p>
            <a:pPr lvl="0">
              <a:buSzPct val="45000"/>
            </a:pPr>
            <a:r>
              <a:rPr lang="ja-JP" altLang="en-US" sz="1800" dirty="0"/>
              <a:t>・商品登録時、出品地域を登録できる</a:t>
            </a:r>
          </a:p>
          <a:p>
            <a:pPr lvl="0">
              <a:buSzPct val="45000"/>
            </a:pPr>
            <a:r>
              <a:rPr lang="ja-JP" altLang="en-US" sz="1800" dirty="0"/>
              <a:t>・商品の種類や出品地域等での検索ができる</a:t>
            </a:r>
          </a:p>
          <a:p>
            <a:pPr lvl="0">
              <a:buSzPct val="45000"/>
            </a:pPr>
            <a:r>
              <a:rPr lang="ja-JP" altLang="en-US" sz="1800" dirty="0"/>
              <a:t>・ユーザー間でのメッセージ機能</a:t>
            </a:r>
          </a:p>
          <a:p>
            <a:pPr lvl="0">
              <a:buSzPct val="45000"/>
            </a:pPr>
            <a:r>
              <a:rPr lang="ja-JP" altLang="en-US" sz="1800" dirty="0"/>
              <a:t>・過去の出品を含む出品一覧が確認できる</a:t>
            </a:r>
          </a:p>
          <a:p>
            <a:pPr lvl="0">
              <a:buSzPct val="45000"/>
            </a:pPr>
            <a:r>
              <a:rPr lang="ja-JP" altLang="en-US" sz="1800" dirty="0"/>
              <a:t>・会員以外も商品一覧の閲覧と商品の種類や出品地域での検索ができる</a:t>
            </a:r>
          </a:p>
        </p:txBody>
      </p:sp>
      <p:sp>
        <p:nvSpPr>
          <p:cNvPr id="2" name="スライド番号プレースホルダー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ja-JP" smtClean="0"/>
              <a:pPr rtl="0"/>
              <a:t>4</a:t>
            </a:fld>
            <a:endParaRPr lang="ja-JP" altLang="en-US"/>
          </a:p>
        </p:txBody>
      </p:sp>
    </p:spTree>
    <p:extLst>
      <p:ext uri="{BB962C8B-B14F-4D97-AF65-F5344CB8AC3E}">
        <p14:creationId xmlns:p14="http://schemas.microsoft.com/office/powerpoint/2010/main" val="392733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D179B88-D43C-4A31-9A52-3498E9430782}"/>
              </a:ext>
            </a:extLst>
          </p:cNvPr>
          <p:cNvSpPr>
            <a:spLocks noGrp="1"/>
          </p:cNvSpPr>
          <p:nvPr>
            <p:ph type="title"/>
          </p:nvPr>
        </p:nvSpPr>
        <p:spPr>
          <a:xfrm>
            <a:off x="0" y="0"/>
            <a:ext cx="7781544" cy="859055"/>
          </a:xfrm>
        </p:spPr>
        <p:txBody>
          <a:bodyPr rtlCol="0"/>
          <a:lstStyle/>
          <a:p>
            <a:pPr rtl="0"/>
            <a:r>
              <a:rPr lang="ja-JP" altLang="en-US" dirty="0"/>
              <a:t>提案した要件一覧</a:t>
            </a:r>
            <a:endParaRPr lang="en-US" altLang="ja-JP" dirty="0"/>
          </a:p>
        </p:txBody>
      </p:sp>
      <p:sp>
        <p:nvSpPr>
          <p:cNvPr id="5" name="テキスト プレースホルダー 4">
            <a:extLst>
              <a:ext uri="{FF2B5EF4-FFF2-40B4-BE49-F238E27FC236}">
                <a16:creationId xmlns:a16="http://schemas.microsoft.com/office/drawing/2014/main" id="{DCDDBE65-9AB1-4989-AF86-726591A6A128}"/>
              </a:ext>
            </a:extLst>
          </p:cNvPr>
          <p:cNvSpPr>
            <a:spLocks noGrp="1"/>
          </p:cNvSpPr>
          <p:nvPr>
            <p:ph type="body" idx="1"/>
          </p:nvPr>
        </p:nvSpPr>
        <p:spPr>
          <a:xfrm>
            <a:off x="238585" y="962621"/>
            <a:ext cx="8501153" cy="3533180"/>
          </a:xfrm>
        </p:spPr>
        <p:txBody>
          <a:bodyPr rtlCol="0">
            <a:noAutofit/>
          </a:bodyPr>
          <a:lstStyle/>
          <a:p>
            <a:pPr lvl="0"/>
            <a:r>
              <a:rPr lang="en-US" altLang="ja-JP" sz="1800" dirty="0"/>
              <a:t>【</a:t>
            </a:r>
            <a:r>
              <a:rPr lang="ja-JP" altLang="en-US" sz="1800" dirty="0"/>
              <a:t>搭載機能（共通・管理者）</a:t>
            </a:r>
            <a:r>
              <a:rPr lang="en-US" altLang="ja-JP" sz="1800" dirty="0"/>
              <a:t>】</a:t>
            </a:r>
          </a:p>
          <a:p>
            <a:pPr lvl="0"/>
            <a:r>
              <a:rPr lang="ja-JP" altLang="en-US" sz="1800" dirty="0"/>
              <a:t>・ ユーザーと管理者で権限分けする</a:t>
            </a:r>
            <a:endParaRPr lang="en-US" altLang="ja-JP" sz="1800" dirty="0"/>
          </a:p>
          <a:p>
            <a:pPr lvl="0"/>
            <a:r>
              <a:rPr lang="en-US" altLang="ja-JP" sz="1800" dirty="0"/>
              <a:t>&lt;</a:t>
            </a:r>
            <a:r>
              <a:rPr lang="ja-JP" altLang="en-US" sz="1800" dirty="0"/>
              <a:t>管理者</a:t>
            </a:r>
            <a:r>
              <a:rPr lang="en-US" altLang="ja-JP" sz="1800" dirty="0"/>
              <a:t>&gt;</a:t>
            </a:r>
          </a:p>
          <a:p>
            <a:pPr lvl="0"/>
            <a:r>
              <a:rPr lang="ja-JP" altLang="en-US" sz="1800" dirty="0"/>
              <a:t>・ 管理者は出品一覧が確認できる</a:t>
            </a:r>
          </a:p>
          <a:p>
            <a:pPr lvl="0"/>
            <a:r>
              <a:rPr lang="ja-JP" altLang="en-US" sz="1800" dirty="0"/>
              <a:t>・ 管理者は売り上げが確認できる</a:t>
            </a:r>
          </a:p>
          <a:p>
            <a:pPr lvl="0"/>
            <a:r>
              <a:rPr lang="ja-JP" altLang="en-US" sz="1800" dirty="0"/>
              <a:t>・ 管理者はシステム利用料として各取引の</a:t>
            </a:r>
            <a:r>
              <a:rPr lang="en-US" altLang="ja-JP" sz="1800" dirty="0"/>
              <a:t>10%</a:t>
            </a:r>
            <a:r>
              <a:rPr lang="ja-JP" altLang="en-US" sz="1800" dirty="0"/>
              <a:t>を出品者に請求する</a:t>
            </a:r>
          </a:p>
          <a:p>
            <a:pPr lvl="0"/>
            <a:r>
              <a:rPr lang="ja-JP" altLang="en-US" sz="1800" dirty="0"/>
              <a:t>・ 管理者はユーザー一覧が確認できる</a:t>
            </a:r>
            <a:endParaRPr lang="en-US" altLang="ja-JP" sz="1800" dirty="0"/>
          </a:p>
        </p:txBody>
      </p:sp>
      <p:sp>
        <p:nvSpPr>
          <p:cNvPr id="2" name="スライド番号プレースホルダー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ja-JP" smtClean="0"/>
              <a:pPr rtl="0"/>
              <a:t>5</a:t>
            </a:fld>
            <a:endParaRPr lang="ja-JP" altLang="en-US"/>
          </a:p>
        </p:txBody>
      </p:sp>
      <p:sp>
        <p:nvSpPr>
          <p:cNvPr id="3" name="テキスト プレースホルダー 4">
            <a:extLst>
              <a:ext uri="{FF2B5EF4-FFF2-40B4-BE49-F238E27FC236}">
                <a16:creationId xmlns:a16="http://schemas.microsoft.com/office/drawing/2014/main" id="{8351B001-F377-D84F-B7EA-0C910BB921C1}"/>
              </a:ext>
            </a:extLst>
          </p:cNvPr>
          <p:cNvSpPr txBox="1">
            <a:spLocks/>
          </p:cNvSpPr>
          <p:nvPr/>
        </p:nvSpPr>
        <p:spPr>
          <a:xfrm>
            <a:off x="5990122" y="1885217"/>
            <a:ext cx="8151285" cy="421978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kumimoji="1" lang="en-US" sz="1600" kern="1200" spc="300" baseline="0">
                <a:solidFill>
                  <a:schemeClr val="accent1">
                    <a:lumMod val="20000"/>
                    <a:lumOff val="80000"/>
                  </a:schemeClr>
                </a:solidFill>
                <a:latin typeface="Meiryo UI" panose="020B0604030504040204" pitchFamily="50" charset="-128"/>
                <a:ea typeface="Meiryo UI" panose="020B0604030504040204" pitchFamily="50" charset="-128"/>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sz="1800" dirty="0"/>
          </a:p>
        </p:txBody>
      </p:sp>
      <p:sp>
        <p:nvSpPr>
          <p:cNvPr id="7" name="テキスト プレースホルダー 4">
            <a:extLst>
              <a:ext uri="{FF2B5EF4-FFF2-40B4-BE49-F238E27FC236}">
                <a16:creationId xmlns:a16="http://schemas.microsoft.com/office/drawing/2014/main" id="{A9E36D9D-4676-B294-6B01-5A1FB99F0A3C}"/>
              </a:ext>
            </a:extLst>
          </p:cNvPr>
          <p:cNvSpPr txBox="1">
            <a:spLocks/>
          </p:cNvSpPr>
          <p:nvPr/>
        </p:nvSpPr>
        <p:spPr>
          <a:xfrm>
            <a:off x="4563030" y="3302718"/>
            <a:ext cx="8151285" cy="421978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kumimoji="1" lang="en-US" sz="1600" kern="1200" spc="300" baseline="0">
                <a:solidFill>
                  <a:schemeClr val="accent1">
                    <a:lumMod val="20000"/>
                    <a:lumOff val="80000"/>
                  </a:schemeClr>
                </a:solidFill>
                <a:latin typeface="Meiryo UI" panose="020B0604030504040204" pitchFamily="50" charset="-128"/>
                <a:ea typeface="Meiryo UI" panose="020B0604030504040204" pitchFamily="50" charset="-128"/>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sz="1800" dirty="0"/>
          </a:p>
        </p:txBody>
      </p:sp>
      <p:sp>
        <p:nvSpPr>
          <p:cNvPr id="10" name="テキスト プレースホルダー 4">
            <a:extLst>
              <a:ext uri="{FF2B5EF4-FFF2-40B4-BE49-F238E27FC236}">
                <a16:creationId xmlns:a16="http://schemas.microsoft.com/office/drawing/2014/main" id="{E893B33C-D80D-F56B-DD66-3BDAB37A6054}"/>
              </a:ext>
            </a:extLst>
          </p:cNvPr>
          <p:cNvSpPr txBox="1">
            <a:spLocks/>
          </p:cNvSpPr>
          <p:nvPr/>
        </p:nvSpPr>
        <p:spPr>
          <a:xfrm>
            <a:off x="238585" y="3628021"/>
            <a:ext cx="6353710" cy="322997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kumimoji="1" lang="en-US" sz="1600" kern="1200" spc="300" baseline="0">
                <a:solidFill>
                  <a:schemeClr val="accent1">
                    <a:lumMod val="20000"/>
                    <a:lumOff val="80000"/>
                  </a:schemeClr>
                </a:solidFill>
                <a:latin typeface="Meiryo UI" panose="020B0604030504040204" pitchFamily="50" charset="-128"/>
                <a:ea typeface="Meiryo UI" panose="020B0604030504040204" pitchFamily="50" charset="-128"/>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0"/>
            <a:r>
              <a:rPr lang="en-US" altLang="ja-JP" sz="1800" dirty="0"/>
              <a:t>&lt;</a:t>
            </a:r>
            <a:r>
              <a:rPr lang="ja-JP" altLang="en-US" sz="1800" dirty="0"/>
              <a:t>ユーザー</a:t>
            </a:r>
            <a:r>
              <a:rPr lang="en-US" altLang="ja-JP" sz="1800" dirty="0"/>
              <a:t>&gt;</a:t>
            </a:r>
          </a:p>
          <a:p>
            <a:pPr lvl="0"/>
            <a:r>
              <a:rPr lang="ja-JP" altLang="en-US" sz="1800" dirty="0"/>
              <a:t>・ユーザー情報を入力することで会員登録ができる</a:t>
            </a:r>
            <a:endParaRPr lang="en-US" altLang="ja-JP" sz="1800" dirty="0"/>
          </a:p>
          <a:p>
            <a:pPr lvl="0"/>
            <a:r>
              <a:rPr lang="ja-JP" altLang="en-US" sz="1800" dirty="0"/>
              <a:t>・会員登録すると商品を購入したり出品したりできる</a:t>
            </a:r>
            <a:endParaRPr lang="en-US" altLang="ja-JP" sz="1800" dirty="0"/>
          </a:p>
          <a:p>
            <a:pPr lvl="0"/>
            <a:r>
              <a:rPr lang="ja-JP" altLang="en-US" sz="1800" dirty="0"/>
              <a:t>・商品情報を登録することで出品ができる</a:t>
            </a:r>
            <a:endParaRPr lang="en-US" altLang="ja-JP" sz="1800" dirty="0"/>
          </a:p>
          <a:p>
            <a:pPr lvl="0"/>
            <a:r>
              <a:rPr lang="ja-JP" altLang="en-US" sz="1800" dirty="0"/>
              <a:t>・会員ユーザーは商品一覧を見ることができる</a:t>
            </a:r>
            <a:endParaRPr lang="en-US" altLang="ja-JP" sz="1800" dirty="0"/>
          </a:p>
          <a:p>
            <a:pPr lvl="0"/>
            <a:r>
              <a:rPr lang="ja-JP" altLang="en-US" sz="1800" dirty="0"/>
              <a:t>・商品を購入すると、出品者にメール通知する</a:t>
            </a:r>
            <a:endParaRPr lang="en-US" altLang="ja-JP" sz="1800" dirty="0"/>
          </a:p>
          <a:p>
            <a:pPr lvl="0"/>
            <a:r>
              <a:rPr lang="ja-JP" altLang="en-US" sz="1800" dirty="0"/>
              <a:t>・出品者が商品を発送すると、購入者にメール通知する</a:t>
            </a:r>
            <a:endParaRPr lang="en-US" altLang="ja-JP" sz="1800" dirty="0"/>
          </a:p>
          <a:p>
            <a:pPr lvl="0"/>
            <a:r>
              <a:rPr lang="ja-JP" altLang="en-US" sz="1800" dirty="0"/>
              <a:t>・購入者は入金状況を、出品者は発送状況を更新できる</a:t>
            </a:r>
            <a:endParaRPr lang="en-US" altLang="ja-JP" sz="1800" dirty="0"/>
          </a:p>
        </p:txBody>
      </p:sp>
    </p:spTree>
    <p:extLst>
      <p:ext uri="{BB962C8B-B14F-4D97-AF65-F5344CB8AC3E}">
        <p14:creationId xmlns:p14="http://schemas.microsoft.com/office/powerpoint/2010/main" val="263796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D179B88-D43C-4A31-9A52-3498E9430782}"/>
              </a:ext>
            </a:extLst>
          </p:cNvPr>
          <p:cNvSpPr>
            <a:spLocks noGrp="1"/>
          </p:cNvSpPr>
          <p:nvPr>
            <p:ph type="title"/>
          </p:nvPr>
        </p:nvSpPr>
        <p:spPr>
          <a:xfrm>
            <a:off x="0" y="0"/>
            <a:ext cx="7781544" cy="859055"/>
          </a:xfrm>
        </p:spPr>
        <p:txBody>
          <a:bodyPr rtlCol="0"/>
          <a:lstStyle/>
          <a:p>
            <a:pPr rtl="0"/>
            <a:r>
              <a:rPr lang="ja-JP" altLang="en-US" dirty="0"/>
              <a:t>提案した要件一覧</a:t>
            </a:r>
            <a:endParaRPr lang="en-US" altLang="ja-JP" dirty="0"/>
          </a:p>
        </p:txBody>
      </p:sp>
      <p:sp>
        <p:nvSpPr>
          <p:cNvPr id="5" name="テキスト プレースホルダー 4">
            <a:extLst>
              <a:ext uri="{FF2B5EF4-FFF2-40B4-BE49-F238E27FC236}">
                <a16:creationId xmlns:a16="http://schemas.microsoft.com/office/drawing/2014/main" id="{DCDDBE65-9AB1-4989-AF86-726591A6A128}"/>
              </a:ext>
            </a:extLst>
          </p:cNvPr>
          <p:cNvSpPr>
            <a:spLocks noGrp="1"/>
          </p:cNvSpPr>
          <p:nvPr>
            <p:ph type="body" idx="1"/>
          </p:nvPr>
        </p:nvSpPr>
        <p:spPr>
          <a:xfrm>
            <a:off x="148766" y="380909"/>
            <a:ext cx="7156493" cy="2856297"/>
          </a:xfrm>
        </p:spPr>
        <p:txBody>
          <a:bodyPr rtlCol="0">
            <a:noAutofit/>
          </a:bodyPr>
          <a:lstStyle/>
          <a:p>
            <a:pPr lvl="0"/>
            <a:endParaRPr lang="en-US" altLang="ja-JP" sz="1800" dirty="0"/>
          </a:p>
          <a:p>
            <a:pPr lvl="0"/>
            <a:r>
              <a:rPr lang="en-US" altLang="ja-JP" sz="1800" dirty="0"/>
              <a:t>【</a:t>
            </a:r>
            <a:r>
              <a:rPr lang="ja-JP" altLang="en-US" sz="1800" dirty="0"/>
              <a:t>搭載しきれなかった機能</a:t>
            </a:r>
            <a:r>
              <a:rPr lang="en-US" altLang="ja-JP" sz="1800" dirty="0"/>
              <a:t>】</a:t>
            </a:r>
          </a:p>
          <a:p>
            <a:pPr lvl="0"/>
            <a:r>
              <a:rPr lang="en-US" altLang="ja-JP" dirty="0"/>
              <a:t>&lt;</a:t>
            </a:r>
            <a:r>
              <a:rPr lang="ja-JP" altLang="en-US" dirty="0"/>
              <a:t>管理者</a:t>
            </a:r>
            <a:r>
              <a:rPr lang="en-US" altLang="ja-JP" dirty="0"/>
              <a:t>&gt;</a:t>
            </a:r>
          </a:p>
          <a:p>
            <a:pPr lvl="0"/>
            <a:r>
              <a:rPr lang="ja-JP" altLang="en-US" dirty="0"/>
              <a:t>・管理者は出品詳細が見れる</a:t>
            </a:r>
            <a:endParaRPr lang="en-US" altLang="ja-JP" dirty="0"/>
          </a:p>
          <a:p>
            <a:pPr lvl="0"/>
            <a:r>
              <a:rPr lang="ja-JP" altLang="en-US" dirty="0"/>
              <a:t>・管理者はユーザー詳細が見れる</a:t>
            </a:r>
            <a:endParaRPr lang="en-US" altLang="ja-JP" dirty="0"/>
          </a:p>
          <a:p>
            <a:pPr lvl="0"/>
            <a:r>
              <a:rPr lang="ja-JP" altLang="en-US" dirty="0"/>
              <a:t>・管理者はメッセージのやりとりができる</a:t>
            </a:r>
            <a:endParaRPr lang="en-US" altLang="ja-JP" dirty="0"/>
          </a:p>
          <a:p>
            <a:pPr lvl="0"/>
            <a:r>
              <a:rPr lang="en-US" altLang="ja-JP" dirty="0"/>
              <a:t>&lt;</a:t>
            </a:r>
            <a:r>
              <a:rPr lang="ja-JP" altLang="en-US" dirty="0"/>
              <a:t>ユーザー</a:t>
            </a:r>
            <a:r>
              <a:rPr lang="en-US" altLang="ja-JP" dirty="0"/>
              <a:t>&gt;</a:t>
            </a:r>
          </a:p>
          <a:p>
            <a:pPr lvl="0"/>
            <a:r>
              <a:rPr lang="ja-JP" altLang="en-US" dirty="0"/>
              <a:t>・ 会員ユーザーは商品の種類や出品地域等で検索をすることができる</a:t>
            </a:r>
          </a:p>
          <a:p>
            <a:pPr lvl="0"/>
            <a:r>
              <a:rPr lang="ja-JP" altLang="en-US" dirty="0"/>
              <a:t>・ 会員ユーザー間で取引メッセージのやりとりができる</a:t>
            </a:r>
          </a:p>
          <a:p>
            <a:pPr lvl="0"/>
            <a:r>
              <a:rPr lang="ja-JP" altLang="en-US" dirty="0"/>
              <a:t>・ 会員ユーザーは過去の出品含む出品一覧が見れる</a:t>
            </a:r>
            <a:endParaRPr lang="en-US" altLang="ja-JP" dirty="0"/>
          </a:p>
          <a:p>
            <a:pPr lvl="0"/>
            <a:r>
              <a:rPr lang="ja-JP" altLang="en-US" dirty="0"/>
              <a:t>・マイページ画面からユーザー情報を変更できる</a:t>
            </a:r>
            <a:endParaRPr lang="en-US" altLang="ja-JP" dirty="0"/>
          </a:p>
          <a:p>
            <a:pPr lvl="0"/>
            <a:r>
              <a:rPr lang="ja-JP" altLang="en-US" dirty="0"/>
              <a:t>・商品一覧から商品詳細画面が見れる</a:t>
            </a:r>
            <a:endParaRPr lang="en-US" altLang="ja-JP" dirty="0"/>
          </a:p>
          <a:p>
            <a:pPr lvl="0"/>
            <a:r>
              <a:rPr lang="ja-JP" altLang="en-US" dirty="0"/>
              <a:t>・購入履歴から注文詳細が見れる</a:t>
            </a:r>
            <a:endParaRPr lang="en-US" altLang="ja-JP" dirty="0"/>
          </a:p>
          <a:p>
            <a:pPr lvl="0"/>
            <a:r>
              <a:rPr lang="ja-JP" altLang="en-US" dirty="0"/>
              <a:t>・出品商品の情報の更新ができる</a:t>
            </a:r>
            <a:endParaRPr lang="en-US" altLang="ja-JP" dirty="0"/>
          </a:p>
          <a:p>
            <a:pPr lvl="0"/>
            <a:endParaRPr lang="en-US" altLang="ja-JP" sz="1800" dirty="0"/>
          </a:p>
        </p:txBody>
      </p:sp>
      <p:sp>
        <p:nvSpPr>
          <p:cNvPr id="2" name="スライド番号プレースホルダー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ja-JP" smtClean="0"/>
              <a:pPr rtl="0"/>
              <a:t>6</a:t>
            </a:fld>
            <a:endParaRPr lang="ja-JP" altLang="en-US"/>
          </a:p>
        </p:txBody>
      </p:sp>
      <p:sp>
        <p:nvSpPr>
          <p:cNvPr id="3" name="テキスト プレースホルダー 4">
            <a:extLst>
              <a:ext uri="{FF2B5EF4-FFF2-40B4-BE49-F238E27FC236}">
                <a16:creationId xmlns:a16="http://schemas.microsoft.com/office/drawing/2014/main" id="{8351B001-F377-D84F-B7EA-0C910BB921C1}"/>
              </a:ext>
            </a:extLst>
          </p:cNvPr>
          <p:cNvSpPr txBox="1">
            <a:spLocks/>
          </p:cNvSpPr>
          <p:nvPr/>
        </p:nvSpPr>
        <p:spPr>
          <a:xfrm>
            <a:off x="6096000" y="1904467"/>
            <a:ext cx="8151285" cy="421978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kumimoji="1" lang="en-US" sz="1600" kern="1200" spc="300" baseline="0">
                <a:solidFill>
                  <a:schemeClr val="accent1">
                    <a:lumMod val="20000"/>
                    <a:lumOff val="80000"/>
                  </a:schemeClr>
                </a:solidFill>
                <a:latin typeface="Meiryo UI" panose="020B0604030504040204" pitchFamily="50" charset="-128"/>
                <a:ea typeface="Meiryo UI" panose="020B0604030504040204" pitchFamily="50" charset="-128"/>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sz="1800" dirty="0"/>
          </a:p>
        </p:txBody>
      </p:sp>
      <p:sp>
        <p:nvSpPr>
          <p:cNvPr id="6" name="テキスト プレースホルダー 4">
            <a:extLst>
              <a:ext uri="{FF2B5EF4-FFF2-40B4-BE49-F238E27FC236}">
                <a16:creationId xmlns:a16="http://schemas.microsoft.com/office/drawing/2014/main" id="{886FF08E-F914-6CD9-21DA-229658F009F5}"/>
              </a:ext>
            </a:extLst>
          </p:cNvPr>
          <p:cNvSpPr txBox="1">
            <a:spLocks/>
          </p:cNvSpPr>
          <p:nvPr/>
        </p:nvSpPr>
        <p:spPr>
          <a:xfrm>
            <a:off x="5128584" y="1713647"/>
            <a:ext cx="9830924" cy="285629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kumimoji="1" lang="en-US" sz="1600" kern="1200" spc="300" baseline="0">
                <a:solidFill>
                  <a:schemeClr val="accent1">
                    <a:lumMod val="20000"/>
                    <a:lumOff val="80000"/>
                  </a:schemeClr>
                </a:solidFill>
                <a:latin typeface="Meiryo UI" panose="020B0604030504040204" pitchFamily="50" charset="-128"/>
                <a:ea typeface="Meiryo UI" panose="020B0604030504040204" pitchFamily="50" charset="-128"/>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sz="1800" dirty="0"/>
          </a:p>
          <a:p>
            <a:endParaRPr lang="ja-JP" altLang="en-US" sz="1800" dirty="0"/>
          </a:p>
        </p:txBody>
      </p:sp>
      <p:sp>
        <p:nvSpPr>
          <p:cNvPr id="8" name="テキスト プレースホルダー 4">
            <a:extLst>
              <a:ext uri="{FF2B5EF4-FFF2-40B4-BE49-F238E27FC236}">
                <a16:creationId xmlns:a16="http://schemas.microsoft.com/office/drawing/2014/main" id="{6C9CA304-D47B-B01C-DAFE-F169D602AC4B}"/>
              </a:ext>
            </a:extLst>
          </p:cNvPr>
          <p:cNvSpPr txBox="1">
            <a:spLocks/>
          </p:cNvSpPr>
          <p:nvPr/>
        </p:nvSpPr>
        <p:spPr>
          <a:xfrm>
            <a:off x="148766" y="5213927"/>
            <a:ext cx="7483168" cy="368763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kumimoji="1" lang="en-US" sz="1600" kern="1200" spc="300" baseline="0">
                <a:solidFill>
                  <a:schemeClr val="accent1">
                    <a:lumMod val="20000"/>
                    <a:lumOff val="80000"/>
                  </a:schemeClr>
                </a:solidFill>
                <a:latin typeface="Meiryo UI" panose="020B0604030504040204" pitchFamily="50" charset="-128"/>
                <a:ea typeface="Meiryo UI" panose="020B0604030504040204" pitchFamily="50" charset="-128"/>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400" kern="1200" baseline="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2000" kern="1200" baseline="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kumimoji="1" sz="1800" kern="1200" baseline="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0"/>
            <a:r>
              <a:rPr lang="ja-JP" altLang="en-US" dirty="0"/>
              <a:t>・ 会員登録しない場合も、商品一覧を見ることができる</a:t>
            </a:r>
          </a:p>
          <a:p>
            <a:pPr lvl="0"/>
            <a:r>
              <a:rPr lang="ja-JP" altLang="en-US" dirty="0"/>
              <a:t>・ 会員以外のユーザーも商品の種類や出品地域で検索をすることができる</a:t>
            </a:r>
          </a:p>
          <a:p>
            <a:pPr lvl="0"/>
            <a:r>
              <a:rPr lang="ja-JP" altLang="en-US" dirty="0"/>
              <a:t>・ 会員ユーザーは商品の種類や出品地域等で検索をすることができる</a:t>
            </a:r>
          </a:p>
          <a:p>
            <a:pPr lvl="0"/>
            <a:r>
              <a:rPr lang="ja-JP" altLang="en-US" dirty="0"/>
              <a:t>・ 会員ユーザー間で取引メッセージのやりとりができる</a:t>
            </a:r>
          </a:p>
          <a:p>
            <a:pPr lvl="0"/>
            <a:r>
              <a:rPr lang="ja-JP" altLang="en-US" dirty="0"/>
              <a:t>・ 会員ユーザーは過去の出品含む出品一覧が見られる</a:t>
            </a:r>
          </a:p>
        </p:txBody>
      </p:sp>
    </p:spTree>
    <p:extLst>
      <p:ext uri="{BB962C8B-B14F-4D97-AF65-F5344CB8AC3E}">
        <p14:creationId xmlns:p14="http://schemas.microsoft.com/office/powerpoint/2010/main" val="102465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ja-JP" noProof="1" smtClean="0"/>
              <a:pPr rtl="0"/>
              <a:t>7</a:t>
            </a:fld>
            <a:endParaRPr lang="ja-JP" altLang="en-US" noProof="1"/>
          </a:p>
        </p:txBody>
      </p:sp>
      <p:sp>
        <p:nvSpPr>
          <p:cNvPr id="3" name="タイトル 1">
            <a:extLst>
              <a:ext uri="{FF2B5EF4-FFF2-40B4-BE49-F238E27FC236}">
                <a16:creationId xmlns:a16="http://schemas.microsoft.com/office/drawing/2014/main" id="{4F0B8504-FE9C-BB52-C623-00D0001152E2}"/>
              </a:ext>
            </a:extLst>
          </p:cNvPr>
          <p:cNvSpPr>
            <a:spLocks noGrp="1"/>
          </p:cNvSpPr>
          <p:nvPr>
            <p:ph type="title"/>
          </p:nvPr>
        </p:nvSpPr>
        <p:spPr>
          <a:xfrm>
            <a:off x="38100" y="0"/>
            <a:ext cx="11214100" cy="840230"/>
          </a:xfrm>
        </p:spPr>
        <p:txBody>
          <a:bodyPr/>
          <a:lstStyle/>
          <a:p>
            <a:r>
              <a:rPr kumimoji="1" lang="ja-JP" altLang="en-US" sz="5400" dirty="0"/>
              <a:t>機能一覧</a:t>
            </a:r>
          </a:p>
        </p:txBody>
      </p:sp>
      <p:sp>
        <p:nvSpPr>
          <p:cNvPr id="11" name="テキスト ボックス 10">
            <a:extLst>
              <a:ext uri="{FF2B5EF4-FFF2-40B4-BE49-F238E27FC236}">
                <a16:creationId xmlns:a16="http://schemas.microsoft.com/office/drawing/2014/main" id="{C12F2F0D-1DDD-9330-C16A-0629AB7EC4DB}"/>
              </a:ext>
            </a:extLst>
          </p:cNvPr>
          <p:cNvSpPr txBox="1"/>
          <p:nvPr/>
        </p:nvSpPr>
        <p:spPr>
          <a:xfrm>
            <a:off x="346930" y="2695699"/>
            <a:ext cx="2729590" cy="461665"/>
          </a:xfrm>
          <a:prstGeom prst="rect">
            <a:avLst/>
          </a:prstGeom>
          <a:noFill/>
        </p:spPr>
        <p:txBody>
          <a:bodyPr wrap="square" rtlCol="0">
            <a:spAutoFit/>
          </a:bodyPr>
          <a:lstStyle/>
          <a:p>
            <a:r>
              <a:rPr kumimoji="1" lang="ja-JP" altLang="en-US" sz="2400" b="1" dirty="0">
                <a:solidFill>
                  <a:schemeClr val="bg1"/>
                </a:solidFill>
              </a:rPr>
              <a:t>・管理者側の機能</a:t>
            </a:r>
          </a:p>
        </p:txBody>
      </p:sp>
      <p:graphicFrame>
        <p:nvGraphicFramePr>
          <p:cNvPr id="13" name="表 5">
            <a:extLst>
              <a:ext uri="{FF2B5EF4-FFF2-40B4-BE49-F238E27FC236}">
                <a16:creationId xmlns:a16="http://schemas.microsoft.com/office/drawing/2014/main" id="{01CE5D9C-5A1C-EBE0-15DA-5CE467904481}"/>
              </a:ext>
            </a:extLst>
          </p:cNvPr>
          <p:cNvGraphicFramePr>
            <a:graphicFrameLocks noGrp="1"/>
          </p:cNvGraphicFramePr>
          <p:nvPr>
            <p:extLst>
              <p:ext uri="{D42A27DB-BD31-4B8C-83A1-F6EECF244321}">
                <p14:modId xmlns:p14="http://schemas.microsoft.com/office/powerpoint/2010/main" val="2114839618"/>
              </p:ext>
            </p:extLst>
          </p:nvPr>
        </p:nvGraphicFramePr>
        <p:xfrm>
          <a:off x="1430865" y="1077648"/>
          <a:ext cx="9097868" cy="1254903"/>
        </p:xfrm>
        <a:graphic>
          <a:graphicData uri="http://schemas.openxmlformats.org/drawingml/2006/table">
            <a:tbl>
              <a:tblPr firstRow="1" bandRow="1">
                <a:tableStyleId>{6E25E649-3F16-4E02-A733-19D2CDBF48F0}</a:tableStyleId>
              </a:tblPr>
              <a:tblGrid>
                <a:gridCol w="4114802">
                  <a:extLst>
                    <a:ext uri="{9D8B030D-6E8A-4147-A177-3AD203B41FA5}">
                      <a16:colId xmlns:a16="http://schemas.microsoft.com/office/drawing/2014/main" val="2972830026"/>
                    </a:ext>
                  </a:extLst>
                </a:gridCol>
                <a:gridCol w="4983066">
                  <a:extLst>
                    <a:ext uri="{9D8B030D-6E8A-4147-A177-3AD203B41FA5}">
                      <a16:colId xmlns:a16="http://schemas.microsoft.com/office/drawing/2014/main" val="236918070"/>
                    </a:ext>
                  </a:extLst>
                </a:gridCol>
              </a:tblGrid>
              <a:tr h="303230">
                <a:tc>
                  <a:txBody>
                    <a:bodyPr/>
                    <a:lstStyle/>
                    <a:p>
                      <a:r>
                        <a:rPr kumimoji="1" lang="ja-JP" altLang="en-US" dirty="0"/>
                        <a:t>機能名</a:t>
                      </a:r>
                    </a:p>
                  </a:txBody>
                  <a:tcPr/>
                </a:tc>
                <a:tc>
                  <a:txBody>
                    <a:bodyPr/>
                    <a:lstStyle/>
                    <a:p>
                      <a:r>
                        <a:rPr kumimoji="1" lang="ja-JP" altLang="en-US" dirty="0"/>
                        <a:t>機能概要</a:t>
                      </a:r>
                    </a:p>
                  </a:txBody>
                  <a:tcPr/>
                </a:tc>
                <a:extLst>
                  <a:ext uri="{0D108BD9-81ED-4DB2-BD59-A6C34878D82A}">
                    <a16:rowId xmlns:a16="http://schemas.microsoft.com/office/drawing/2014/main" val="1499841268"/>
                  </a:ext>
                </a:extLst>
              </a:tr>
              <a:tr h="303230">
                <a:tc>
                  <a:txBody>
                    <a:bodyPr/>
                    <a:lstStyle/>
                    <a:p>
                      <a:r>
                        <a:rPr kumimoji="1" lang="ja-JP" altLang="en-US" dirty="0"/>
                        <a:t>ログイン機能</a:t>
                      </a:r>
                    </a:p>
                  </a:txBody>
                  <a:tcPr/>
                </a:tc>
                <a:tc>
                  <a:txBody>
                    <a:bodyPr/>
                    <a:lstStyle/>
                    <a:p>
                      <a:r>
                        <a:rPr kumimoji="1" lang="ja-JP" altLang="en-US" dirty="0"/>
                        <a:t>ユーザー情報を入力し、ログインする</a:t>
                      </a:r>
                    </a:p>
                  </a:txBody>
                  <a:tcPr/>
                </a:tc>
                <a:extLst>
                  <a:ext uri="{0D108BD9-81ED-4DB2-BD59-A6C34878D82A}">
                    <a16:rowId xmlns:a16="http://schemas.microsoft.com/office/drawing/2014/main" val="1474737955"/>
                  </a:ext>
                </a:extLst>
              </a:tr>
              <a:tr h="523383">
                <a:tc>
                  <a:txBody>
                    <a:bodyPr/>
                    <a:lstStyle/>
                    <a:p>
                      <a:r>
                        <a:rPr kumimoji="1" lang="ja-JP" altLang="en-US" dirty="0"/>
                        <a:t>ログアウト機能</a:t>
                      </a:r>
                    </a:p>
                  </a:txBody>
                  <a:tcPr/>
                </a:tc>
                <a:tc>
                  <a:txBody>
                    <a:bodyPr/>
                    <a:lstStyle/>
                    <a:p>
                      <a:r>
                        <a:rPr kumimoji="1" lang="ja-JP" altLang="en-US" dirty="0"/>
                        <a:t>ユーザー情報を破棄し、ログイン画面へ</a:t>
                      </a:r>
                    </a:p>
                  </a:txBody>
                  <a:tcPr/>
                </a:tc>
                <a:extLst>
                  <a:ext uri="{0D108BD9-81ED-4DB2-BD59-A6C34878D82A}">
                    <a16:rowId xmlns:a16="http://schemas.microsoft.com/office/drawing/2014/main" val="4251382667"/>
                  </a:ext>
                </a:extLst>
              </a:tr>
            </a:tbl>
          </a:graphicData>
        </a:graphic>
      </p:graphicFrame>
      <p:graphicFrame>
        <p:nvGraphicFramePr>
          <p:cNvPr id="14" name="表 7">
            <a:extLst>
              <a:ext uri="{FF2B5EF4-FFF2-40B4-BE49-F238E27FC236}">
                <a16:creationId xmlns:a16="http://schemas.microsoft.com/office/drawing/2014/main" id="{E157871B-CF47-EE31-AF34-1757EEBFD7B4}"/>
              </a:ext>
            </a:extLst>
          </p:cNvPr>
          <p:cNvGraphicFramePr>
            <a:graphicFrameLocks noGrp="1"/>
          </p:cNvGraphicFramePr>
          <p:nvPr>
            <p:extLst>
              <p:ext uri="{D42A27DB-BD31-4B8C-83A1-F6EECF244321}">
                <p14:modId xmlns:p14="http://schemas.microsoft.com/office/powerpoint/2010/main" val="1013030509"/>
              </p:ext>
            </p:extLst>
          </p:nvPr>
        </p:nvGraphicFramePr>
        <p:xfrm>
          <a:off x="1430864" y="3348550"/>
          <a:ext cx="9211736" cy="2922645"/>
        </p:xfrm>
        <a:graphic>
          <a:graphicData uri="http://schemas.openxmlformats.org/drawingml/2006/table">
            <a:tbl>
              <a:tblPr firstRow="1" bandRow="1">
                <a:tableStyleId>{6E25E649-3F16-4E02-A733-19D2CDBF48F0}</a:tableStyleId>
              </a:tblPr>
              <a:tblGrid>
                <a:gridCol w="4131736">
                  <a:extLst>
                    <a:ext uri="{9D8B030D-6E8A-4147-A177-3AD203B41FA5}">
                      <a16:colId xmlns:a16="http://schemas.microsoft.com/office/drawing/2014/main" val="136661675"/>
                    </a:ext>
                  </a:extLst>
                </a:gridCol>
                <a:gridCol w="5080000">
                  <a:extLst>
                    <a:ext uri="{9D8B030D-6E8A-4147-A177-3AD203B41FA5}">
                      <a16:colId xmlns:a16="http://schemas.microsoft.com/office/drawing/2014/main" val="3424703298"/>
                    </a:ext>
                  </a:extLst>
                </a:gridCol>
              </a:tblGrid>
              <a:tr h="352517">
                <a:tc>
                  <a:txBody>
                    <a:bodyPr/>
                    <a:lstStyle/>
                    <a:p>
                      <a:r>
                        <a:rPr kumimoji="1" lang="ja-JP" altLang="en-US" dirty="0"/>
                        <a:t>機能名</a:t>
                      </a:r>
                    </a:p>
                  </a:txBody>
                  <a:tcPr/>
                </a:tc>
                <a:tc>
                  <a:txBody>
                    <a:bodyPr/>
                    <a:lstStyle/>
                    <a:p>
                      <a:r>
                        <a:rPr kumimoji="1" lang="ja-JP" altLang="en-US" dirty="0"/>
                        <a:t>機能概要</a:t>
                      </a:r>
                    </a:p>
                  </a:txBody>
                  <a:tcPr/>
                </a:tc>
                <a:extLst>
                  <a:ext uri="{0D108BD9-81ED-4DB2-BD59-A6C34878D82A}">
                    <a16:rowId xmlns:a16="http://schemas.microsoft.com/office/drawing/2014/main" val="921766703"/>
                  </a:ext>
                </a:extLst>
              </a:tr>
              <a:tr h="608455">
                <a:tc>
                  <a:txBody>
                    <a:bodyPr/>
                    <a:lstStyle/>
                    <a:p>
                      <a:r>
                        <a:rPr kumimoji="1" lang="ja-JP" altLang="en-US" dirty="0"/>
                        <a:t>ユーザー一覧表示機能</a:t>
                      </a:r>
                    </a:p>
                  </a:txBody>
                  <a:tcPr/>
                </a:tc>
                <a:tc>
                  <a:txBody>
                    <a:bodyPr/>
                    <a:lstStyle/>
                    <a:p>
                      <a:r>
                        <a:rPr kumimoji="1" lang="ja-JP" altLang="en-US" dirty="0"/>
                        <a:t>会員登録しているユーザーを一覧表示</a:t>
                      </a:r>
                    </a:p>
                  </a:txBody>
                  <a:tcPr/>
                </a:tc>
                <a:extLst>
                  <a:ext uri="{0D108BD9-81ED-4DB2-BD59-A6C34878D82A}">
                    <a16:rowId xmlns:a16="http://schemas.microsoft.com/office/drawing/2014/main" val="28096250"/>
                  </a:ext>
                </a:extLst>
              </a:tr>
              <a:tr h="608455">
                <a:tc>
                  <a:txBody>
                    <a:bodyPr/>
                    <a:lstStyle/>
                    <a:p>
                      <a:r>
                        <a:rPr kumimoji="1" lang="ja-JP" altLang="en-US" dirty="0"/>
                        <a:t>ユーザー詳細表示機能</a:t>
                      </a:r>
                    </a:p>
                  </a:txBody>
                  <a:tcPr/>
                </a:tc>
                <a:tc>
                  <a:txBody>
                    <a:bodyPr/>
                    <a:lstStyle/>
                    <a:p>
                      <a:r>
                        <a:rPr kumimoji="1" lang="ja-JP" altLang="en-US" dirty="0"/>
                        <a:t>会員登録しているユーザーの詳細情報を表示</a:t>
                      </a:r>
                    </a:p>
                  </a:txBody>
                  <a:tcPr/>
                </a:tc>
                <a:extLst>
                  <a:ext uri="{0D108BD9-81ED-4DB2-BD59-A6C34878D82A}">
                    <a16:rowId xmlns:a16="http://schemas.microsoft.com/office/drawing/2014/main" val="307672652"/>
                  </a:ext>
                </a:extLst>
              </a:tr>
              <a:tr h="352517">
                <a:tc>
                  <a:txBody>
                    <a:bodyPr/>
                    <a:lstStyle/>
                    <a:p>
                      <a:r>
                        <a:rPr kumimoji="1" lang="ja-JP" altLang="en-US" dirty="0"/>
                        <a:t>出品一覧機能</a:t>
                      </a:r>
                    </a:p>
                  </a:txBody>
                  <a:tcPr/>
                </a:tc>
                <a:tc>
                  <a:txBody>
                    <a:bodyPr/>
                    <a:lstStyle/>
                    <a:p>
                      <a:r>
                        <a:rPr kumimoji="1" lang="ja-JP" altLang="en-US" dirty="0"/>
                        <a:t>出品されている商品の一覧表示</a:t>
                      </a:r>
                    </a:p>
                  </a:txBody>
                  <a:tcPr/>
                </a:tc>
                <a:extLst>
                  <a:ext uri="{0D108BD9-81ED-4DB2-BD59-A6C34878D82A}">
                    <a16:rowId xmlns:a16="http://schemas.microsoft.com/office/drawing/2014/main" val="818421366"/>
                  </a:ext>
                </a:extLst>
              </a:tr>
              <a:tr h="608455">
                <a:tc>
                  <a:txBody>
                    <a:bodyPr/>
                    <a:lstStyle/>
                    <a:p>
                      <a:r>
                        <a:rPr kumimoji="1" lang="ja-JP" altLang="en-US" dirty="0"/>
                        <a:t>出品詳細表示機能</a:t>
                      </a:r>
                    </a:p>
                  </a:txBody>
                  <a:tcPr/>
                </a:tc>
                <a:tc>
                  <a:txBody>
                    <a:bodyPr/>
                    <a:lstStyle/>
                    <a:p>
                      <a:r>
                        <a:rPr kumimoji="1" lang="ja-JP" altLang="en-US" dirty="0"/>
                        <a:t>出品されている商品の詳細情報を表示</a:t>
                      </a:r>
                    </a:p>
                  </a:txBody>
                  <a:tcPr/>
                </a:tc>
                <a:extLst>
                  <a:ext uri="{0D108BD9-81ED-4DB2-BD59-A6C34878D82A}">
                    <a16:rowId xmlns:a16="http://schemas.microsoft.com/office/drawing/2014/main" val="1886853559"/>
                  </a:ext>
                </a:extLst>
              </a:tr>
              <a:tr h="352517">
                <a:tc>
                  <a:txBody>
                    <a:bodyPr/>
                    <a:lstStyle/>
                    <a:p>
                      <a:r>
                        <a:rPr kumimoji="1" lang="ja-JP" altLang="en-US" dirty="0"/>
                        <a:t>売上状況表示機能</a:t>
                      </a:r>
                    </a:p>
                  </a:txBody>
                  <a:tcPr/>
                </a:tc>
                <a:tc>
                  <a:txBody>
                    <a:bodyPr/>
                    <a:lstStyle/>
                    <a:p>
                      <a:r>
                        <a:rPr kumimoji="1" lang="ja-JP" altLang="en-US" dirty="0"/>
                        <a:t>売上情報を表示</a:t>
                      </a:r>
                    </a:p>
                  </a:txBody>
                  <a:tcPr/>
                </a:tc>
                <a:extLst>
                  <a:ext uri="{0D108BD9-81ED-4DB2-BD59-A6C34878D82A}">
                    <a16:rowId xmlns:a16="http://schemas.microsoft.com/office/drawing/2014/main" val="3177916918"/>
                  </a:ext>
                </a:extLst>
              </a:tr>
            </a:tbl>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ja-JP" noProof="1" smtClean="0"/>
              <a:pPr rtl="0"/>
              <a:t>8</a:t>
            </a:fld>
            <a:endParaRPr lang="ja-JP" altLang="en-US" noProof="1"/>
          </a:p>
        </p:txBody>
      </p:sp>
      <p:sp>
        <p:nvSpPr>
          <p:cNvPr id="3" name="タイトル 1">
            <a:extLst>
              <a:ext uri="{FF2B5EF4-FFF2-40B4-BE49-F238E27FC236}">
                <a16:creationId xmlns:a16="http://schemas.microsoft.com/office/drawing/2014/main" id="{4F0B8504-FE9C-BB52-C623-00D0001152E2}"/>
              </a:ext>
            </a:extLst>
          </p:cNvPr>
          <p:cNvSpPr>
            <a:spLocks noGrp="1"/>
          </p:cNvSpPr>
          <p:nvPr>
            <p:ph type="title"/>
          </p:nvPr>
        </p:nvSpPr>
        <p:spPr>
          <a:xfrm>
            <a:off x="38100" y="0"/>
            <a:ext cx="11214100" cy="840230"/>
          </a:xfrm>
        </p:spPr>
        <p:txBody>
          <a:bodyPr/>
          <a:lstStyle/>
          <a:p>
            <a:r>
              <a:rPr kumimoji="1" lang="ja-JP" altLang="en-US" sz="5400" dirty="0"/>
              <a:t>機能一覧</a:t>
            </a:r>
          </a:p>
        </p:txBody>
      </p:sp>
      <p:sp>
        <p:nvSpPr>
          <p:cNvPr id="6" name="テキスト ボックス 5">
            <a:extLst>
              <a:ext uri="{FF2B5EF4-FFF2-40B4-BE49-F238E27FC236}">
                <a16:creationId xmlns:a16="http://schemas.microsoft.com/office/drawing/2014/main" id="{D72FE294-1735-7832-DE19-82B1654FE555}"/>
              </a:ext>
            </a:extLst>
          </p:cNvPr>
          <p:cNvSpPr txBox="1"/>
          <p:nvPr/>
        </p:nvSpPr>
        <p:spPr>
          <a:xfrm>
            <a:off x="465487" y="944563"/>
            <a:ext cx="3513221" cy="461665"/>
          </a:xfrm>
          <a:prstGeom prst="rect">
            <a:avLst/>
          </a:prstGeom>
          <a:noFill/>
        </p:spPr>
        <p:txBody>
          <a:bodyPr wrap="square" rtlCol="0">
            <a:spAutoFit/>
          </a:bodyPr>
          <a:lstStyle/>
          <a:p>
            <a:r>
              <a:rPr kumimoji="1" lang="ja-JP" altLang="en-US" sz="2400" b="1" dirty="0">
                <a:solidFill>
                  <a:schemeClr val="bg1"/>
                </a:solidFill>
              </a:rPr>
              <a:t>・ユーザー側の機能</a:t>
            </a:r>
          </a:p>
        </p:txBody>
      </p:sp>
      <p:graphicFrame>
        <p:nvGraphicFramePr>
          <p:cNvPr id="8" name="表 3">
            <a:extLst>
              <a:ext uri="{FF2B5EF4-FFF2-40B4-BE49-F238E27FC236}">
                <a16:creationId xmlns:a16="http://schemas.microsoft.com/office/drawing/2014/main" id="{DCAA0548-9C7D-9371-4458-0E1B05CFD67C}"/>
              </a:ext>
            </a:extLst>
          </p:cNvPr>
          <p:cNvGraphicFramePr>
            <a:graphicFrameLocks noGrp="1"/>
          </p:cNvGraphicFramePr>
          <p:nvPr>
            <p:extLst>
              <p:ext uri="{D42A27DB-BD31-4B8C-83A1-F6EECF244321}">
                <p14:modId xmlns:p14="http://schemas.microsoft.com/office/powerpoint/2010/main" val="1028705573"/>
              </p:ext>
            </p:extLst>
          </p:nvPr>
        </p:nvGraphicFramePr>
        <p:xfrm>
          <a:off x="980545" y="1858646"/>
          <a:ext cx="9975322" cy="3475357"/>
        </p:xfrm>
        <a:graphic>
          <a:graphicData uri="http://schemas.openxmlformats.org/drawingml/2006/table">
            <a:tbl>
              <a:tblPr firstRow="1" bandRow="1">
                <a:tableStyleId>{6E25E649-3F16-4E02-A733-19D2CDBF48F0}</a:tableStyleId>
              </a:tblPr>
              <a:tblGrid>
                <a:gridCol w="4940765">
                  <a:extLst>
                    <a:ext uri="{9D8B030D-6E8A-4147-A177-3AD203B41FA5}">
                      <a16:colId xmlns:a16="http://schemas.microsoft.com/office/drawing/2014/main" val="2412887763"/>
                    </a:ext>
                  </a:extLst>
                </a:gridCol>
                <a:gridCol w="5034557">
                  <a:extLst>
                    <a:ext uri="{9D8B030D-6E8A-4147-A177-3AD203B41FA5}">
                      <a16:colId xmlns:a16="http://schemas.microsoft.com/office/drawing/2014/main" val="2337904190"/>
                    </a:ext>
                  </a:extLst>
                </a:gridCol>
              </a:tblGrid>
              <a:tr h="435012">
                <a:tc>
                  <a:txBody>
                    <a:bodyPr/>
                    <a:lstStyle/>
                    <a:p>
                      <a:r>
                        <a:rPr kumimoji="1" lang="ja-JP" altLang="en-US" dirty="0"/>
                        <a:t>機能名</a:t>
                      </a:r>
                    </a:p>
                  </a:txBody>
                  <a:tcPr/>
                </a:tc>
                <a:tc>
                  <a:txBody>
                    <a:bodyPr/>
                    <a:lstStyle/>
                    <a:p>
                      <a:r>
                        <a:rPr kumimoji="1" lang="ja-JP" altLang="en-US" dirty="0"/>
                        <a:t>機能概要</a:t>
                      </a:r>
                    </a:p>
                  </a:txBody>
                  <a:tcPr/>
                </a:tc>
                <a:extLst>
                  <a:ext uri="{0D108BD9-81ED-4DB2-BD59-A6C34878D82A}">
                    <a16:rowId xmlns:a16="http://schemas.microsoft.com/office/drawing/2014/main" val="2836196710"/>
                  </a:ext>
                </a:extLst>
              </a:tr>
              <a:tr h="434335">
                <a:tc>
                  <a:txBody>
                    <a:bodyPr/>
                    <a:lstStyle/>
                    <a:p>
                      <a:r>
                        <a:rPr kumimoji="1" lang="ja-JP" altLang="en-US" dirty="0"/>
                        <a:t>会員登録機能</a:t>
                      </a:r>
                    </a:p>
                  </a:txBody>
                  <a:tcPr/>
                </a:tc>
                <a:tc>
                  <a:txBody>
                    <a:bodyPr/>
                    <a:lstStyle/>
                    <a:p>
                      <a:r>
                        <a:rPr kumimoji="1" lang="ja-JP" altLang="en-US" dirty="0"/>
                        <a:t>会員登録を行う</a:t>
                      </a:r>
                    </a:p>
                  </a:txBody>
                  <a:tcPr/>
                </a:tc>
                <a:extLst>
                  <a:ext uri="{0D108BD9-81ED-4DB2-BD59-A6C34878D82A}">
                    <a16:rowId xmlns:a16="http://schemas.microsoft.com/office/drawing/2014/main" val="3603580890"/>
                  </a:ext>
                </a:extLst>
              </a:tr>
              <a:tr h="434335">
                <a:tc>
                  <a:txBody>
                    <a:bodyPr/>
                    <a:lstStyle/>
                    <a:p>
                      <a:r>
                        <a:rPr kumimoji="1" lang="ja-JP" altLang="en-US" dirty="0"/>
                        <a:t>マイページ表示機能</a:t>
                      </a:r>
                    </a:p>
                  </a:txBody>
                  <a:tcPr/>
                </a:tc>
                <a:tc>
                  <a:txBody>
                    <a:bodyPr/>
                    <a:lstStyle/>
                    <a:p>
                      <a:r>
                        <a:rPr kumimoji="1" lang="ja-JP" altLang="en-US" dirty="0"/>
                        <a:t>ユーザーの詳細情報を表示</a:t>
                      </a:r>
                    </a:p>
                  </a:txBody>
                  <a:tcPr/>
                </a:tc>
                <a:extLst>
                  <a:ext uri="{0D108BD9-81ED-4DB2-BD59-A6C34878D82A}">
                    <a16:rowId xmlns:a16="http://schemas.microsoft.com/office/drawing/2014/main" val="3976431756"/>
                  </a:ext>
                </a:extLst>
              </a:tr>
              <a:tr h="434335">
                <a:tc>
                  <a:txBody>
                    <a:bodyPr/>
                    <a:lstStyle/>
                    <a:p>
                      <a:r>
                        <a:rPr kumimoji="1" lang="ja-JP" altLang="en-US" dirty="0"/>
                        <a:t>商品一覧機能</a:t>
                      </a:r>
                    </a:p>
                  </a:txBody>
                  <a:tcPr/>
                </a:tc>
                <a:tc>
                  <a:txBody>
                    <a:bodyPr/>
                    <a:lstStyle/>
                    <a:p>
                      <a:r>
                        <a:rPr kumimoji="1" lang="ja-JP" altLang="en-US" dirty="0"/>
                        <a:t>商品一覧を表示</a:t>
                      </a:r>
                    </a:p>
                  </a:txBody>
                  <a:tcPr/>
                </a:tc>
                <a:extLst>
                  <a:ext uri="{0D108BD9-81ED-4DB2-BD59-A6C34878D82A}">
                    <a16:rowId xmlns:a16="http://schemas.microsoft.com/office/drawing/2014/main" val="4048478144"/>
                  </a:ext>
                </a:extLst>
              </a:tr>
              <a:tr h="434335">
                <a:tc>
                  <a:txBody>
                    <a:bodyPr/>
                    <a:lstStyle/>
                    <a:p>
                      <a:r>
                        <a:rPr kumimoji="1" lang="ja-JP" altLang="en-US" dirty="0"/>
                        <a:t>商品詳細情報機能</a:t>
                      </a:r>
                    </a:p>
                  </a:txBody>
                  <a:tcPr/>
                </a:tc>
                <a:tc>
                  <a:txBody>
                    <a:bodyPr/>
                    <a:lstStyle/>
                    <a:p>
                      <a:r>
                        <a:rPr kumimoji="1" lang="ja-JP" altLang="en-US" dirty="0"/>
                        <a:t>商品の詳細情報を表示</a:t>
                      </a:r>
                    </a:p>
                  </a:txBody>
                  <a:tcPr/>
                </a:tc>
                <a:extLst>
                  <a:ext uri="{0D108BD9-81ED-4DB2-BD59-A6C34878D82A}">
                    <a16:rowId xmlns:a16="http://schemas.microsoft.com/office/drawing/2014/main" val="2558703569"/>
                  </a:ext>
                </a:extLst>
              </a:tr>
              <a:tr h="434335">
                <a:tc>
                  <a:txBody>
                    <a:bodyPr/>
                    <a:lstStyle/>
                    <a:p>
                      <a:r>
                        <a:rPr kumimoji="1" lang="ja-JP" altLang="en-US" dirty="0"/>
                        <a:t>購入機能</a:t>
                      </a:r>
                    </a:p>
                  </a:txBody>
                  <a:tcPr/>
                </a:tc>
                <a:tc>
                  <a:txBody>
                    <a:bodyPr/>
                    <a:lstStyle/>
                    <a:p>
                      <a:r>
                        <a:rPr kumimoji="1" lang="ja-JP" altLang="en-US" dirty="0"/>
                        <a:t>商品を購入する機能</a:t>
                      </a:r>
                    </a:p>
                  </a:txBody>
                  <a:tcPr/>
                </a:tc>
                <a:extLst>
                  <a:ext uri="{0D108BD9-81ED-4DB2-BD59-A6C34878D82A}">
                    <a16:rowId xmlns:a16="http://schemas.microsoft.com/office/drawing/2014/main" val="2186589006"/>
                  </a:ext>
                </a:extLst>
              </a:tr>
              <a:tr h="434335">
                <a:tc>
                  <a:txBody>
                    <a:bodyPr/>
                    <a:lstStyle/>
                    <a:p>
                      <a:r>
                        <a:rPr kumimoji="1" lang="ja-JP" altLang="en-US" dirty="0"/>
                        <a:t>購入時メール送信機能</a:t>
                      </a:r>
                    </a:p>
                  </a:txBody>
                  <a:tcPr/>
                </a:tc>
                <a:tc>
                  <a:txBody>
                    <a:bodyPr/>
                    <a:lstStyle/>
                    <a:p>
                      <a:r>
                        <a:rPr kumimoji="1" lang="ja-JP" altLang="en-US" dirty="0"/>
                        <a:t>購入と同時に出品者にメール</a:t>
                      </a:r>
                    </a:p>
                  </a:txBody>
                  <a:tcPr/>
                </a:tc>
                <a:extLst>
                  <a:ext uri="{0D108BD9-81ED-4DB2-BD59-A6C34878D82A}">
                    <a16:rowId xmlns:a16="http://schemas.microsoft.com/office/drawing/2014/main" val="2309307551"/>
                  </a:ext>
                </a:extLst>
              </a:tr>
              <a:tr h="434335">
                <a:tc>
                  <a:txBody>
                    <a:bodyPr/>
                    <a:lstStyle/>
                    <a:p>
                      <a:r>
                        <a:rPr kumimoji="1" lang="ja-JP" altLang="en-US" dirty="0"/>
                        <a:t>商品登録機能</a:t>
                      </a:r>
                    </a:p>
                  </a:txBody>
                  <a:tcPr/>
                </a:tc>
                <a:tc>
                  <a:txBody>
                    <a:bodyPr/>
                    <a:lstStyle/>
                    <a:p>
                      <a:r>
                        <a:rPr kumimoji="1" lang="ja-JP" altLang="en-US" dirty="0"/>
                        <a:t>出品する商品の各兵法を登録する</a:t>
                      </a:r>
                    </a:p>
                  </a:txBody>
                  <a:tcPr/>
                </a:tc>
                <a:extLst>
                  <a:ext uri="{0D108BD9-81ED-4DB2-BD59-A6C34878D82A}">
                    <a16:rowId xmlns:a16="http://schemas.microsoft.com/office/drawing/2014/main" val="2960235257"/>
                  </a:ext>
                </a:extLst>
              </a:tr>
            </a:tbl>
          </a:graphicData>
        </a:graphic>
      </p:graphicFrame>
    </p:spTree>
    <p:extLst>
      <p:ext uri="{BB962C8B-B14F-4D97-AF65-F5344CB8AC3E}">
        <p14:creationId xmlns:p14="http://schemas.microsoft.com/office/powerpoint/2010/main" val="349278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ja-JP" noProof="1" smtClean="0"/>
              <a:pPr rtl="0"/>
              <a:t>9</a:t>
            </a:fld>
            <a:endParaRPr lang="ja-JP" altLang="en-US" noProof="1"/>
          </a:p>
        </p:txBody>
      </p:sp>
      <p:sp>
        <p:nvSpPr>
          <p:cNvPr id="3" name="タイトル 1">
            <a:extLst>
              <a:ext uri="{FF2B5EF4-FFF2-40B4-BE49-F238E27FC236}">
                <a16:creationId xmlns:a16="http://schemas.microsoft.com/office/drawing/2014/main" id="{4F0B8504-FE9C-BB52-C623-00D0001152E2}"/>
              </a:ext>
            </a:extLst>
          </p:cNvPr>
          <p:cNvSpPr>
            <a:spLocks noGrp="1"/>
          </p:cNvSpPr>
          <p:nvPr>
            <p:ph type="title"/>
          </p:nvPr>
        </p:nvSpPr>
        <p:spPr>
          <a:xfrm>
            <a:off x="38100" y="0"/>
            <a:ext cx="11214100" cy="840230"/>
          </a:xfrm>
        </p:spPr>
        <p:txBody>
          <a:bodyPr/>
          <a:lstStyle/>
          <a:p>
            <a:r>
              <a:rPr kumimoji="1" lang="ja-JP" altLang="en-US" sz="5400" dirty="0"/>
              <a:t>機能一覧</a:t>
            </a:r>
          </a:p>
        </p:txBody>
      </p:sp>
      <p:graphicFrame>
        <p:nvGraphicFramePr>
          <p:cNvPr id="6" name="表 4">
            <a:extLst>
              <a:ext uri="{FF2B5EF4-FFF2-40B4-BE49-F238E27FC236}">
                <a16:creationId xmlns:a16="http://schemas.microsoft.com/office/drawing/2014/main" id="{837C3017-C25E-F7CB-50D6-D1841D81F6C3}"/>
              </a:ext>
            </a:extLst>
          </p:cNvPr>
          <p:cNvGraphicFramePr>
            <a:graphicFrameLocks noGrp="1"/>
          </p:cNvGraphicFramePr>
          <p:nvPr>
            <p:extLst>
              <p:ext uri="{D42A27DB-BD31-4B8C-83A1-F6EECF244321}">
                <p14:modId xmlns:p14="http://schemas.microsoft.com/office/powerpoint/2010/main" val="3378127881"/>
              </p:ext>
            </p:extLst>
          </p:nvPr>
        </p:nvGraphicFramePr>
        <p:xfrm>
          <a:off x="934855" y="1323624"/>
          <a:ext cx="9902477" cy="3450452"/>
        </p:xfrm>
        <a:graphic>
          <a:graphicData uri="http://schemas.openxmlformats.org/drawingml/2006/table">
            <a:tbl>
              <a:tblPr firstRow="1" bandRow="1">
                <a:tableStyleId>{6E25E649-3F16-4E02-A733-19D2CDBF48F0}</a:tableStyleId>
              </a:tblPr>
              <a:tblGrid>
                <a:gridCol w="4635859">
                  <a:extLst>
                    <a:ext uri="{9D8B030D-6E8A-4147-A177-3AD203B41FA5}">
                      <a16:colId xmlns:a16="http://schemas.microsoft.com/office/drawing/2014/main" val="1895084926"/>
                    </a:ext>
                  </a:extLst>
                </a:gridCol>
                <a:gridCol w="5266618">
                  <a:extLst>
                    <a:ext uri="{9D8B030D-6E8A-4147-A177-3AD203B41FA5}">
                      <a16:colId xmlns:a16="http://schemas.microsoft.com/office/drawing/2014/main" val="1671998996"/>
                    </a:ext>
                  </a:extLst>
                </a:gridCol>
              </a:tblGrid>
              <a:tr h="344221">
                <a:tc>
                  <a:txBody>
                    <a:bodyPr/>
                    <a:lstStyle/>
                    <a:p>
                      <a:r>
                        <a:rPr kumimoji="1" lang="ja-JP" altLang="en-US" dirty="0"/>
                        <a:t>機能名</a:t>
                      </a:r>
                    </a:p>
                  </a:txBody>
                  <a:tcPr/>
                </a:tc>
                <a:tc>
                  <a:txBody>
                    <a:bodyPr/>
                    <a:lstStyle/>
                    <a:p>
                      <a:r>
                        <a:rPr kumimoji="1" lang="ja-JP" altLang="en-US" dirty="0"/>
                        <a:t>機能概要</a:t>
                      </a:r>
                    </a:p>
                  </a:txBody>
                  <a:tcPr/>
                </a:tc>
                <a:extLst>
                  <a:ext uri="{0D108BD9-81ED-4DB2-BD59-A6C34878D82A}">
                    <a16:rowId xmlns:a16="http://schemas.microsoft.com/office/drawing/2014/main" val="584198350"/>
                  </a:ext>
                </a:extLst>
              </a:tr>
              <a:tr h="344221">
                <a:tc>
                  <a:txBody>
                    <a:bodyPr/>
                    <a:lstStyle/>
                    <a:p>
                      <a:r>
                        <a:rPr kumimoji="1" lang="ja-JP" altLang="en-US" dirty="0"/>
                        <a:t>発送状況更新機能</a:t>
                      </a:r>
                    </a:p>
                  </a:txBody>
                  <a:tcPr/>
                </a:tc>
                <a:tc>
                  <a:txBody>
                    <a:bodyPr/>
                    <a:lstStyle/>
                    <a:p>
                      <a:r>
                        <a:rPr kumimoji="1" lang="ja-JP" altLang="en-US" dirty="0"/>
                        <a:t>発送状況を更新</a:t>
                      </a:r>
                    </a:p>
                  </a:txBody>
                  <a:tcPr/>
                </a:tc>
                <a:extLst>
                  <a:ext uri="{0D108BD9-81ED-4DB2-BD59-A6C34878D82A}">
                    <a16:rowId xmlns:a16="http://schemas.microsoft.com/office/drawing/2014/main" val="1112138041"/>
                  </a:ext>
                </a:extLst>
              </a:tr>
              <a:tr h="344221">
                <a:tc>
                  <a:txBody>
                    <a:bodyPr/>
                    <a:lstStyle/>
                    <a:p>
                      <a:r>
                        <a:rPr kumimoji="1" lang="ja-JP" altLang="en-US" dirty="0"/>
                        <a:t>出品一覧表示機能</a:t>
                      </a:r>
                    </a:p>
                  </a:txBody>
                  <a:tcPr/>
                </a:tc>
                <a:tc>
                  <a:txBody>
                    <a:bodyPr/>
                    <a:lstStyle/>
                    <a:p>
                      <a:r>
                        <a:rPr kumimoji="1" lang="ja-JP" altLang="en-US" dirty="0"/>
                        <a:t>これまで出品た商品一覧を表示</a:t>
                      </a:r>
                    </a:p>
                  </a:txBody>
                  <a:tcPr/>
                </a:tc>
                <a:extLst>
                  <a:ext uri="{0D108BD9-81ED-4DB2-BD59-A6C34878D82A}">
                    <a16:rowId xmlns:a16="http://schemas.microsoft.com/office/drawing/2014/main" val="2368365005"/>
                  </a:ext>
                </a:extLst>
              </a:tr>
              <a:tr h="580900">
                <a:tc>
                  <a:txBody>
                    <a:bodyPr/>
                    <a:lstStyle/>
                    <a:p>
                      <a:r>
                        <a:rPr kumimoji="1" lang="ja-JP" altLang="en-US" dirty="0"/>
                        <a:t>出品詳細情報機能</a:t>
                      </a:r>
                    </a:p>
                  </a:txBody>
                  <a:tcPr/>
                </a:tc>
                <a:tc>
                  <a:txBody>
                    <a:bodyPr/>
                    <a:lstStyle/>
                    <a:p>
                      <a:r>
                        <a:rPr kumimoji="1" lang="ja-JP" altLang="en-US" dirty="0"/>
                        <a:t>商品登録する際に記入した商品の詳細情報を表示</a:t>
                      </a:r>
                    </a:p>
                  </a:txBody>
                  <a:tcPr/>
                </a:tc>
                <a:extLst>
                  <a:ext uri="{0D108BD9-81ED-4DB2-BD59-A6C34878D82A}">
                    <a16:rowId xmlns:a16="http://schemas.microsoft.com/office/drawing/2014/main" val="2522937274"/>
                  </a:ext>
                </a:extLst>
              </a:tr>
              <a:tr h="344221">
                <a:tc>
                  <a:txBody>
                    <a:bodyPr/>
                    <a:lstStyle/>
                    <a:p>
                      <a:r>
                        <a:rPr kumimoji="1" lang="ja-JP" altLang="en-US" dirty="0"/>
                        <a:t>出品商品削除機能</a:t>
                      </a:r>
                    </a:p>
                  </a:txBody>
                  <a:tcPr/>
                </a:tc>
                <a:tc>
                  <a:txBody>
                    <a:bodyPr/>
                    <a:lstStyle/>
                    <a:p>
                      <a:r>
                        <a:rPr kumimoji="1" lang="ja-JP" altLang="en-US" dirty="0"/>
                        <a:t>出品した商品を削除する</a:t>
                      </a:r>
                    </a:p>
                  </a:txBody>
                  <a:tcPr/>
                </a:tc>
                <a:extLst>
                  <a:ext uri="{0D108BD9-81ED-4DB2-BD59-A6C34878D82A}">
                    <a16:rowId xmlns:a16="http://schemas.microsoft.com/office/drawing/2014/main" val="3035493096"/>
                  </a:ext>
                </a:extLst>
              </a:tr>
              <a:tr h="344221">
                <a:tc>
                  <a:txBody>
                    <a:bodyPr/>
                    <a:lstStyle/>
                    <a:p>
                      <a:r>
                        <a:rPr kumimoji="1" lang="ja-JP" altLang="en-US" dirty="0"/>
                        <a:t>出品詳細情報更新機能</a:t>
                      </a:r>
                      <a:endParaRPr kumimoji="1" lang="en-US" altLang="ja-JP" dirty="0"/>
                    </a:p>
                  </a:txBody>
                  <a:tcPr/>
                </a:tc>
                <a:tc>
                  <a:txBody>
                    <a:bodyPr/>
                    <a:lstStyle/>
                    <a:p>
                      <a:r>
                        <a:rPr kumimoji="1" lang="ja-JP" altLang="en-US" dirty="0"/>
                        <a:t>出品した商品の詳細情報を更新する</a:t>
                      </a:r>
                    </a:p>
                  </a:txBody>
                  <a:tcPr/>
                </a:tc>
                <a:extLst>
                  <a:ext uri="{0D108BD9-81ED-4DB2-BD59-A6C34878D82A}">
                    <a16:rowId xmlns:a16="http://schemas.microsoft.com/office/drawing/2014/main" val="3789192346"/>
                  </a:ext>
                </a:extLst>
              </a:tr>
              <a:tr h="520376">
                <a:tc>
                  <a:txBody>
                    <a:bodyPr/>
                    <a:lstStyle/>
                    <a:p>
                      <a:r>
                        <a:rPr kumimoji="1" lang="ja-JP" altLang="en-US" dirty="0"/>
                        <a:t>購入履歴表示機能</a:t>
                      </a:r>
                    </a:p>
                  </a:txBody>
                  <a:tcPr/>
                </a:tc>
                <a:tc>
                  <a:txBody>
                    <a:bodyPr/>
                    <a:lstStyle/>
                    <a:p>
                      <a:r>
                        <a:rPr kumimoji="1" lang="ja-JP" altLang="en-US" dirty="0"/>
                        <a:t>購入した商品についての情報の確認ができる</a:t>
                      </a:r>
                    </a:p>
                  </a:txBody>
                  <a:tcPr/>
                </a:tc>
                <a:extLst>
                  <a:ext uri="{0D108BD9-81ED-4DB2-BD59-A6C34878D82A}">
                    <a16:rowId xmlns:a16="http://schemas.microsoft.com/office/drawing/2014/main" val="3197332171"/>
                  </a:ext>
                </a:extLst>
              </a:tr>
              <a:tr h="520376">
                <a:tc>
                  <a:txBody>
                    <a:bodyPr/>
                    <a:lstStyle/>
                    <a:p>
                      <a:r>
                        <a:rPr kumimoji="1" lang="ja-JP" altLang="en-US" dirty="0"/>
                        <a:t>入金機能</a:t>
                      </a:r>
                    </a:p>
                  </a:txBody>
                  <a:tcPr/>
                </a:tc>
                <a:tc>
                  <a:txBody>
                    <a:bodyPr/>
                    <a:lstStyle/>
                    <a:p>
                      <a:r>
                        <a:rPr kumimoji="1" lang="ja-JP" altLang="en-US" dirty="0"/>
                        <a:t>購入履歴画面で、入金状況について更新できる</a:t>
                      </a:r>
                    </a:p>
                  </a:txBody>
                  <a:tcPr/>
                </a:tc>
                <a:extLst>
                  <a:ext uri="{0D108BD9-81ED-4DB2-BD59-A6C34878D82A}">
                    <a16:rowId xmlns:a16="http://schemas.microsoft.com/office/drawing/2014/main" val="3441987529"/>
                  </a:ext>
                </a:extLst>
              </a:tr>
            </a:tbl>
          </a:graphicData>
        </a:graphic>
      </p:graphicFrame>
      <p:graphicFrame>
        <p:nvGraphicFramePr>
          <p:cNvPr id="7" name="表 7">
            <a:extLst>
              <a:ext uri="{FF2B5EF4-FFF2-40B4-BE49-F238E27FC236}">
                <a16:creationId xmlns:a16="http://schemas.microsoft.com/office/drawing/2014/main" id="{67E6F18C-FBB4-8830-48F0-16524CBD3AD1}"/>
              </a:ext>
            </a:extLst>
          </p:cNvPr>
          <p:cNvGraphicFramePr>
            <a:graphicFrameLocks noGrp="1"/>
          </p:cNvGraphicFramePr>
          <p:nvPr>
            <p:extLst>
              <p:ext uri="{D42A27DB-BD31-4B8C-83A1-F6EECF244321}">
                <p14:modId xmlns:p14="http://schemas.microsoft.com/office/powerpoint/2010/main" val="2076056158"/>
              </p:ext>
            </p:extLst>
          </p:nvPr>
        </p:nvGraphicFramePr>
        <p:xfrm>
          <a:off x="934855" y="5107615"/>
          <a:ext cx="9961746" cy="1112520"/>
        </p:xfrm>
        <a:graphic>
          <a:graphicData uri="http://schemas.openxmlformats.org/drawingml/2006/table">
            <a:tbl>
              <a:tblPr firstRow="1" bandRow="1">
                <a:tableStyleId>{6E25E649-3F16-4E02-A733-19D2CDBF48F0}</a:tableStyleId>
              </a:tblPr>
              <a:tblGrid>
                <a:gridCol w="4980873">
                  <a:extLst>
                    <a:ext uri="{9D8B030D-6E8A-4147-A177-3AD203B41FA5}">
                      <a16:colId xmlns:a16="http://schemas.microsoft.com/office/drawing/2014/main" val="1444983779"/>
                    </a:ext>
                  </a:extLst>
                </a:gridCol>
                <a:gridCol w="4980873">
                  <a:extLst>
                    <a:ext uri="{9D8B030D-6E8A-4147-A177-3AD203B41FA5}">
                      <a16:colId xmlns:a16="http://schemas.microsoft.com/office/drawing/2014/main" val="2462954874"/>
                    </a:ext>
                  </a:extLst>
                </a:gridCol>
              </a:tblGrid>
              <a:tr h="370840">
                <a:tc>
                  <a:txBody>
                    <a:bodyPr/>
                    <a:lstStyle/>
                    <a:p>
                      <a:r>
                        <a:rPr kumimoji="1" lang="ja-JP" altLang="en-US" dirty="0"/>
                        <a:t>機能名</a:t>
                      </a:r>
                    </a:p>
                  </a:txBody>
                  <a:tcPr/>
                </a:tc>
                <a:tc>
                  <a:txBody>
                    <a:bodyPr/>
                    <a:lstStyle/>
                    <a:p>
                      <a:r>
                        <a:rPr kumimoji="1" lang="ja-JP" altLang="en-US" dirty="0"/>
                        <a:t>機能概要</a:t>
                      </a:r>
                    </a:p>
                  </a:txBody>
                  <a:tcPr/>
                </a:tc>
                <a:extLst>
                  <a:ext uri="{0D108BD9-81ED-4DB2-BD59-A6C34878D82A}">
                    <a16:rowId xmlns:a16="http://schemas.microsoft.com/office/drawing/2014/main" val="74952505"/>
                  </a:ext>
                </a:extLst>
              </a:tr>
              <a:tr h="370840">
                <a:tc>
                  <a:txBody>
                    <a:bodyPr/>
                    <a:lstStyle/>
                    <a:p>
                      <a:r>
                        <a:rPr kumimoji="1" lang="ja-JP" altLang="en-US" dirty="0"/>
                        <a:t>注文詳細表示機能</a:t>
                      </a:r>
                    </a:p>
                  </a:txBody>
                  <a:tcPr/>
                </a:tc>
                <a:tc>
                  <a:txBody>
                    <a:bodyPr/>
                    <a:lstStyle/>
                    <a:p>
                      <a:r>
                        <a:rPr kumimoji="1" lang="ja-JP" altLang="en-US" dirty="0"/>
                        <a:t>注文した商品の詳細画面を表示</a:t>
                      </a:r>
                    </a:p>
                  </a:txBody>
                  <a:tcPr/>
                </a:tc>
                <a:extLst>
                  <a:ext uri="{0D108BD9-81ED-4DB2-BD59-A6C34878D82A}">
                    <a16:rowId xmlns:a16="http://schemas.microsoft.com/office/drawing/2014/main" val="1050162154"/>
                  </a:ext>
                </a:extLst>
              </a:tr>
              <a:tr h="370840">
                <a:tc>
                  <a:txBody>
                    <a:bodyPr/>
                    <a:lstStyle/>
                    <a:p>
                      <a:r>
                        <a:rPr kumimoji="1" lang="ja-JP" altLang="en-US" dirty="0"/>
                        <a:t>各種エラー表示機能</a:t>
                      </a:r>
                    </a:p>
                  </a:txBody>
                  <a:tcPr/>
                </a:tc>
                <a:tc>
                  <a:txBody>
                    <a:bodyPr/>
                    <a:lstStyle/>
                    <a:p>
                      <a:r>
                        <a:rPr kumimoji="1" lang="ja-JP" altLang="en-US" dirty="0"/>
                        <a:t>各種エラーを表示</a:t>
                      </a:r>
                    </a:p>
                  </a:txBody>
                  <a:tcPr/>
                </a:tc>
                <a:extLst>
                  <a:ext uri="{0D108BD9-81ED-4DB2-BD59-A6C34878D82A}">
                    <a16:rowId xmlns:a16="http://schemas.microsoft.com/office/drawing/2014/main" val="1702558865"/>
                  </a:ext>
                </a:extLst>
              </a:tr>
            </a:tbl>
          </a:graphicData>
        </a:graphic>
      </p:graphicFrame>
    </p:spTree>
    <p:extLst>
      <p:ext uri="{BB962C8B-B14F-4D97-AF65-F5344CB8AC3E}">
        <p14:creationId xmlns:p14="http://schemas.microsoft.com/office/powerpoint/2010/main" val="277147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624_TF66687569" id="{7F90D9FF-6BB3-4024-A97A-EAB7B38FC4BA}" vid="{18266F74-DE03-4A2F-9FD2-18E36A99A1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tf66687569_win32</Template>
  <TotalTime>165</TotalTime>
  <Words>1330</Words>
  <Application>Microsoft Office PowerPoint</Application>
  <PresentationFormat>ワイド画面</PresentationFormat>
  <Paragraphs>231</Paragraphs>
  <Slides>18</Slides>
  <Notes>18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Meiryo UI</vt:lpstr>
      <vt:lpstr>メイリオ</vt:lpstr>
      <vt:lpstr>Arial</vt:lpstr>
      <vt:lpstr>StarSymbol</vt:lpstr>
      <vt:lpstr>Office テーマ</vt:lpstr>
      <vt:lpstr>模擬開発演習</vt:lpstr>
      <vt:lpstr>システム開発のいきさつ</vt:lpstr>
      <vt:lpstr>システム開発のいきさつ</vt:lpstr>
      <vt:lpstr>システム開発のいきさつ</vt:lpstr>
      <vt:lpstr>提案した要件一覧</vt:lpstr>
      <vt:lpstr>提案した要件一覧</vt:lpstr>
      <vt:lpstr>機能一覧</vt:lpstr>
      <vt:lpstr>機能一覧</vt:lpstr>
      <vt:lpstr>機能一覧</vt:lpstr>
      <vt:lpstr>画面遷移(管理者画面)</vt:lpstr>
      <vt:lpstr>画面遷移(一般ユーザー画面)</vt:lpstr>
      <vt:lpstr>作業スケジュール◆作業工程(所要日数) </vt:lpstr>
      <vt:lpstr>作業スケジュール </vt:lpstr>
      <vt:lpstr>各メンバーの役割・担当部分</vt:lpstr>
      <vt:lpstr>反省点・良かった点</vt:lpstr>
      <vt:lpstr>PowerPoint プレゼンテーション</vt:lpstr>
      <vt:lpstr>ご清聴ありがとうございました</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模擬開発演習</dc:title>
  <dc:creator>山岳 亮介</dc:creator>
  <cp:lastModifiedBy>山岳 亮介</cp:lastModifiedBy>
  <cp:revision>2</cp:revision>
  <dcterms:created xsi:type="dcterms:W3CDTF">2023-06-29T06:51:22Z</dcterms:created>
  <dcterms:modified xsi:type="dcterms:W3CDTF">2023-06-30T00:27:56Z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