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8ee30696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19" name="Google Shape;219;gc8ee30696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845c27920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274" name="Google Shape;274;gc845c2792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293" name="Google Shape;2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11" name="Google Shape;3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19" name="Google Shape;3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ad7c221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ad7c221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96" name="Google Shape;96;gc9ad7c221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8f73b7e94_3_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329" name="Google Shape;329;gc8f73b7e94_3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8f73b7e94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8f73b7e94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37" name="Google Shape;337;gc8f73b7e94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8f73b7e94_3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8f73b7e94_3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46" name="Google Shape;346;gc8f73b7e94_3_2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54" name="Google Shape;3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66" name="Google Shape;3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8f73b7e94_3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Tamil</a:t>
            </a:r>
            <a:endParaRPr/>
          </a:p>
        </p:txBody>
      </p:sp>
      <p:sp>
        <p:nvSpPr>
          <p:cNvPr id="381" name="Google Shape;381;gc8f73b7e94_3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397" name="Google Shape;3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845c2792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408" name="Google Shape;408;gc845c2792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8ee30696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8ee30696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/everyone </a:t>
            </a:r>
            <a:endParaRPr/>
          </a:p>
        </p:txBody>
      </p:sp>
      <p:sp>
        <p:nvSpPr>
          <p:cNvPr id="416" name="Google Shape;416;gc8ee30696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Barry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51" name="Google Shape;1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8f73b7e9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8f73b7e94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81" name="Google Shape;181;gc8f73b7e94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Winnie</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a:off x="0" y="2207602"/>
            <a:ext cx="12192000" cy="3162000"/>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ock market chart" id="90" name="Google Shape;90;p13"/>
          <p:cNvPicPr preferRelativeResize="0"/>
          <p:nvPr/>
        </p:nvPicPr>
        <p:blipFill>
          <a:blip r:embed="rId3">
            <a:alphaModFix/>
          </a:blip>
          <a:stretch>
            <a:fillRect/>
          </a:stretch>
        </p:blipFill>
        <p:spPr>
          <a:xfrm>
            <a:off x="0" y="70823"/>
            <a:ext cx="12680223" cy="6787175"/>
          </a:xfrm>
          <a:prstGeom prst="rect">
            <a:avLst/>
          </a:prstGeom>
          <a:noFill/>
          <a:ln>
            <a:noFill/>
          </a:ln>
        </p:spPr>
      </p:pic>
      <p:sp>
        <p:nvSpPr>
          <p:cNvPr id="91" name="Google Shape;91;p13"/>
          <p:cNvSpPr txBox="1"/>
          <p:nvPr>
            <p:ph type="ctrTitle"/>
          </p:nvPr>
        </p:nvSpPr>
        <p:spPr>
          <a:xfrm>
            <a:off x="634000" y="621550"/>
            <a:ext cx="10990500" cy="1825500"/>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457200" lvl="0" marL="914400" rtl="0" algn="l">
              <a:lnSpc>
                <a:spcPct val="90000"/>
              </a:lnSpc>
              <a:spcBef>
                <a:spcPts val="0"/>
              </a:spcBef>
              <a:spcAft>
                <a:spcPts val="0"/>
              </a:spcAft>
              <a:buClr>
                <a:srgbClr val="FFFFFF"/>
              </a:buClr>
              <a:buSzPts val="9600"/>
              <a:buFont typeface="Calibri"/>
              <a:buNone/>
            </a:pPr>
            <a:r>
              <a:rPr lang="en-US">
                <a:solidFill>
                  <a:srgbClr val="FFFFFF"/>
                </a:solidFill>
              </a:rPr>
              <a:t>Market Movement Prediction</a:t>
            </a:r>
            <a:endParaRPr/>
          </a:p>
        </p:txBody>
      </p:sp>
      <p:sp>
        <p:nvSpPr>
          <p:cNvPr id="92" name="Google Shape;92;p13"/>
          <p:cNvSpPr txBox="1"/>
          <p:nvPr>
            <p:ph idx="1" type="subTitle"/>
          </p:nvPr>
        </p:nvSpPr>
        <p:spPr>
          <a:xfrm>
            <a:off x="1100051" y="4072043"/>
            <a:ext cx="10058400" cy="1282707"/>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None/>
            </a:pPr>
            <a:r>
              <a:rPr lang="en-US" sz="3600">
                <a:solidFill>
                  <a:srgbClr val="FFFFFF"/>
                </a:solidFill>
              </a:rPr>
              <a:t>Presenters: Winnie Cai, Barry Murthy, Tamilselvan Tamilmani </a:t>
            </a:r>
            <a:endParaRPr/>
          </a:p>
          <a:p>
            <a:pPr indent="0" lvl="0" marL="0" rtl="0" algn="ctr">
              <a:lnSpc>
                <a:spcPct val="90000"/>
              </a:lnSpc>
              <a:spcBef>
                <a:spcPts val="1000"/>
              </a:spcBef>
              <a:spcAft>
                <a:spcPts val="0"/>
              </a:spcAft>
              <a:buClr>
                <a:schemeClr val="dk1"/>
              </a:buClr>
              <a:buSzPts val="2400"/>
              <a:buNone/>
            </a:pPr>
            <a:r>
              <a:t/>
            </a:r>
            <a:endParaRPr u="sng">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2"/>
          <p:cNvSpPr/>
          <p:nvPr/>
        </p:nvSpPr>
        <p:spPr>
          <a:xfrm>
            <a:off x="458922" y="453981"/>
            <a:ext cx="6675120" cy="18778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22"/>
          <p:cNvSpPr txBox="1"/>
          <p:nvPr>
            <p:ph type="title"/>
          </p:nvPr>
        </p:nvSpPr>
        <p:spPr>
          <a:xfrm>
            <a:off x="731520" y="731520"/>
            <a:ext cx="6089904" cy="14264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Lagged Returns </a:t>
            </a:r>
            <a:endParaRPr/>
          </a:p>
        </p:txBody>
      </p:sp>
      <p:sp>
        <p:nvSpPr>
          <p:cNvPr id="210" name="Google Shape;210;p22"/>
          <p:cNvSpPr/>
          <p:nvPr/>
        </p:nvSpPr>
        <p:spPr>
          <a:xfrm>
            <a:off x="7277100" y="461737"/>
            <a:ext cx="2149361" cy="1870055"/>
          </a:xfrm>
          <a:prstGeom prst="rect">
            <a:avLst/>
          </a:pr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22"/>
          <p:cNvSpPr/>
          <p:nvPr/>
        </p:nvSpPr>
        <p:spPr>
          <a:xfrm>
            <a:off x="9573768" y="453155"/>
            <a:ext cx="2149358" cy="1878638"/>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2" name="Google Shape;212;p22"/>
          <p:cNvSpPr/>
          <p:nvPr/>
        </p:nvSpPr>
        <p:spPr>
          <a:xfrm>
            <a:off x="458920" y="2480956"/>
            <a:ext cx="11264206" cy="3918122"/>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2"/>
          <p:cNvGrpSpPr/>
          <p:nvPr/>
        </p:nvGrpSpPr>
        <p:grpSpPr>
          <a:xfrm>
            <a:off x="3627408" y="2800211"/>
            <a:ext cx="4921309" cy="3280053"/>
            <a:chOff x="2838420" y="1448"/>
            <a:chExt cx="4921309" cy="3280053"/>
          </a:xfrm>
        </p:grpSpPr>
        <p:sp>
          <p:nvSpPr>
            <p:cNvPr id="214" name="Google Shape;214;p22"/>
            <p:cNvSpPr/>
            <p:nvPr/>
          </p:nvSpPr>
          <p:spPr>
            <a:xfrm>
              <a:off x="2838420" y="1448"/>
              <a:ext cx="4429178" cy="281252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3330551" y="468973"/>
              <a:ext cx="4429178" cy="2812528"/>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3412927" y="551349"/>
              <a:ext cx="4264426" cy="2647776"/>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dk1"/>
                </a:buClr>
                <a:buSzPts val="3400"/>
                <a:buFont typeface="Calibri"/>
                <a:buNone/>
              </a:pPr>
              <a:r>
                <a:rPr lang="en-US" sz="3400">
                  <a:solidFill>
                    <a:schemeClr val="dk1"/>
                  </a:solidFill>
                  <a:latin typeface="Calibri"/>
                  <a:ea typeface="Calibri"/>
                  <a:cs typeface="Calibri"/>
                  <a:sym typeface="Calibri"/>
                </a:rPr>
                <a:t>Lagged 1-day return, Lagged 2-day return, Lagged 3-day return, Lagged 4-day return, Lagged 5-day return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3"/>
          <p:cNvSpPr/>
          <p:nvPr/>
        </p:nvSpPr>
        <p:spPr>
          <a:xfrm>
            <a:off x="0" y="0"/>
            <a:ext cx="12192000" cy="18444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3"/>
          <p:cNvSpPr txBox="1"/>
          <p:nvPr>
            <p:ph type="title"/>
          </p:nvPr>
        </p:nvSpPr>
        <p:spPr>
          <a:xfrm>
            <a:off x="526051" y="366745"/>
            <a:ext cx="11139900" cy="930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3800">
                <a:solidFill>
                  <a:srgbClr val="FFFFFF"/>
                </a:solidFill>
              </a:rPr>
              <a:t>Data Preprocessing - Create a balanced training data set via</a:t>
            </a:r>
            <a:endParaRPr sz="3800">
              <a:solidFill>
                <a:srgbClr val="FFFFFF"/>
              </a:solidFill>
            </a:endParaRPr>
          </a:p>
          <a:p>
            <a:pPr indent="0" lvl="0" marL="0" rtl="0" algn="ctr">
              <a:lnSpc>
                <a:spcPct val="90000"/>
              </a:lnSpc>
              <a:spcBef>
                <a:spcPts val="0"/>
              </a:spcBef>
              <a:spcAft>
                <a:spcPts val="0"/>
              </a:spcAft>
              <a:buClr>
                <a:srgbClr val="FFFFFF"/>
              </a:buClr>
              <a:buSzPct val="103012"/>
              <a:buFont typeface="Calibri"/>
              <a:buNone/>
            </a:pPr>
            <a:r>
              <a:rPr lang="en-US" sz="3688">
                <a:solidFill>
                  <a:srgbClr val="FFFFFF"/>
                </a:solidFill>
              </a:rPr>
              <a:t>Adaptive Synthetic Sampling Approach</a:t>
            </a:r>
            <a:endParaRPr/>
          </a:p>
        </p:txBody>
      </p:sp>
      <p:cxnSp>
        <p:nvCxnSpPr>
          <p:cNvPr id="223" name="Google Shape;223;p23"/>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224" name="Google Shape;224;p23"/>
          <p:cNvPicPr preferRelativeResize="0"/>
          <p:nvPr/>
        </p:nvPicPr>
        <p:blipFill>
          <a:blip r:embed="rId3">
            <a:alphaModFix/>
          </a:blip>
          <a:stretch>
            <a:fillRect/>
          </a:stretch>
        </p:blipFill>
        <p:spPr>
          <a:xfrm>
            <a:off x="1052600" y="2549500"/>
            <a:ext cx="4743776" cy="3645750"/>
          </a:xfrm>
          <a:prstGeom prst="rect">
            <a:avLst/>
          </a:prstGeom>
          <a:noFill/>
          <a:ln>
            <a:noFill/>
          </a:ln>
        </p:spPr>
      </p:pic>
      <p:pic>
        <p:nvPicPr>
          <p:cNvPr id="225" name="Google Shape;225;p23"/>
          <p:cNvPicPr preferRelativeResize="0"/>
          <p:nvPr/>
        </p:nvPicPr>
        <p:blipFill>
          <a:blip r:embed="rId4">
            <a:alphaModFix/>
          </a:blip>
          <a:stretch>
            <a:fillRect/>
          </a:stretch>
        </p:blipFill>
        <p:spPr>
          <a:xfrm>
            <a:off x="6496325" y="2543576"/>
            <a:ext cx="5169613"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4"/>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4"/>
          <p:cNvSpPr txBox="1"/>
          <p:nvPr>
            <p:ph type="title"/>
          </p:nvPr>
        </p:nvSpPr>
        <p:spPr>
          <a:xfrm>
            <a:off x="2017725" y="306050"/>
            <a:ext cx="2257500" cy="137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kNN</a:t>
            </a:r>
            <a:endParaRPr/>
          </a:p>
        </p:txBody>
      </p:sp>
      <p:grpSp>
        <p:nvGrpSpPr>
          <p:cNvPr id="233" name="Google Shape;233;p24"/>
          <p:cNvGrpSpPr/>
          <p:nvPr/>
        </p:nvGrpSpPr>
        <p:grpSpPr>
          <a:xfrm>
            <a:off x="653940" y="689428"/>
            <a:ext cx="1128382" cy="847206"/>
            <a:chOff x="668003" y="1684057"/>
            <a:chExt cx="1128382" cy="847206"/>
          </a:xfrm>
        </p:grpSpPr>
        <p:sp>
          <p:nvSpPr>
            <p:cNvPr id="234" name="Google Shape;234;p2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4"/>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36" name="Google Shape;236;p24"/>
          <p:cNvPicPr preferRelativeResize="0"/>
          <p:nvPr/>
        </p:nvPicPr>
        <p:blipFill>
          <a:blip r:embed="rId3">
            <a:alphaModFix/>
          </a:blip>
          <a:stretch>
            <a:fillRect/>
          </a:stretch>
        </p:blipFill>
        <p:spPr>
          <a:xfrm>
            <a:off x="4694550" y="2861200"/>
            <a:ext cx="7107550" cy="3996800"/>
          </a:xfrm>
          <a:prstGeom prst="rect">
            <a:avLst/>
          </a:prstGeom>
          <a:noFill/>
          <a:ln>
            <a:noFill/>
          </a:ln>
        </p:spPr>
      </p:pic>
      <p:pic>
        <p:nvPicPr>
          <p:cNvPr id="237" name="Google Shape;237;p24"/>
          <p:cNvPicPr preferRelativeResize="0"/>
          <p:nvPr/>
        </p:nvPicPr>
        <p:blipFill>
          <a:blip r:embed="rId4">
            <a:alphaModFix/>
          </a:blip>
          <a:stretch>
            <a:fillRect/>
          </a:stretch>
        </p:blipFill>
        <p:spPr>
          <a:xfrm>
            <a:off x="0" y="2802164"/>
            <a:ext cx="4694549" cy="4055835"/>
          </a:xfrm>
          <a:prstGeom prst="rect">
            <a:avLst/>
          </a:prstGeom>
          <a:noFill/>
          <a:ln>
            <a:noFill/>
          </a:ln>
        </p:spPr>
      </p:pic>
      <p:sp>
        <p:nvSpPr>
          <p:cNvPr id="238" name="Google Shape;238;p24"/>
          <p:cNvSpPr txBox="1"/>
          <p:nvPr/>
        </p:nvSpPr>
        <p:spPr>
          <a:xfrm>
            <a:off x="5833750" y="91292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Highest accuracy at K=5</a:t>
            </a:r>
            <a:endParaRPr>
              <a:latin typeface="Calibri"/>
              <a:ea typeface="Calibri"/>
              <a:cs typeface="Calibri"/>
              <a:sym typeface="Calibri"/>
            </a:endParaRPr>
          </a:p>
        </p:txBody>
      </p:sp>
      <p:pic>
        <p:nvPicPr>
          <p:cNvPr id="239" name="Google Shape;239;p24"/>
          <p:cNvPicPr preferRelativeResize="0"/>
          <p:nvPr/>
        </p:nvPicPr>
        <p:blipFill>
          <a:blip r:embed="rId5">
            <a:alphaModFix/>
          </a:blip>
          <a:stretch>
            <a:fillRect/>
          </a:stretch>
        </p:blipFill>
        <p:spPr>
          <a:xfrm>
            <a:off x="0" y="1851734"/>
            <a:ext cx="12191999" cy="1009457"/>
          </a:xfrm>
          <a:prstGeom prst="rect">
            <a:avLst/>
          </a:prstGeom>
          <a:noFill/>
          <a:ln>
            <a:noFill/>
          </a:ln>
        </p:spPr>
      </p:pic>
      <p:sp>
        <p:nvSpPr>
          <p:cNvPr id="240" name="Google Shape;240;p24"/>
          <p:cNvSpPr/>
          <p:nvPr/>
        </p:nvSpPr>
        <p:spPr>
          <a:xfrm>
            <a:off x="9975300" y="2393625"/>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5"/>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5"/>
          <p:cNvSpPr txBox="1"/>
          <p:nvPr>
            <p:ph type="title"/>
          </p:nvPr>
        </p:nvSpPr>
        <p:spPr>
          <a:xfrm>
            <a:off x="1946750" y="30675"/>
            <a:ext cx="2564700" cy="1498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SVM Line</a:t>
            </a:r>
            <a:r>
              <a:rPr lang="en-US">
                <a:solidFill>
                  <a:schemeClr val="lt1"/>
                </a:solidFill>
              </a:rPr>
              <a:t>ar</a:t>
            </a:r>
            <a:endParaRPr>
              <a:solidFill>
                <a:schemeClr val="lt1"/>
              </a:solidFill>
            </a:endParaRPr>
          </a:p>
        </p:txBody>
      </p:sp>
      <p:grpSp>
        <p:nvGrpSpPr>
          <p:cNvPr id="248" name="Google Shape;248;p25"/>
          <p:cNvGrpSpPr/>
          <p:nvPr/>
        </p:nvGrpSpPr>
        <p:grpSpPr>
          <a:xfrm>
            <a:off x="506565" y="454928"/>
            <a:ext cx="1128382" cy="847206"/>
            <a:chOff x="668003" y="1684057"/>
            <a:chExt cx="1128382" cy="847206"/>
          </a:xfrm>
        </p:grpSpPr>
        <p:sp>
          <p:nvSpPr>
            <p:cNvPr id="249" name="Google Shape;249;p2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51" name="Google Shape;251;p25"/>
          <p:cNvPicPr preferRelativeResize="0"/>
          <p:nvPr/>
        </p:nvPicPr>
        <p:blipFill>
          <a:blip r:embed="rId3">
            <a:alphaModFix/>
          </a:blip>
          <a:stretch>
            <a:fillRect/>
          </a:stretch>
        </p:blipFill>
        <p:spPr>
          <a:xfrm>
            <a:off x="4753850" y="2648225"/>
            <a:ext cx="7438149" cy="4209774"/>
          </a:xfrm>
          <a:prstGeom prst="rect">
            <a:avLst/>
          </a:prstGeom>
          <a:noFill/>
          <a:ln>
            <a:noFill/>
          </a:ln>
        </p:spPr>
      </p:pic>
      <p:pic>
        <p:nvPicPr>
          <p:cNvPr id="252" name="Google Shape;252;p25"/>
          <p:cNvPicPr preferRelativeResize="0"/>
          <p:nvPr/>
        </p:nvPicPr>
        <p:blipFill>
          <a:blip r:embed="rId4">
            <a:alphaModFix/>
          </a:blip>
          <a:stretch>
            <a:fillRect/>
          </a:stretch>
        </p:blipFill>
        <p:spPr>
          <a:xfrm>
            <a:off x="0" y="2648222"/>
            <a:ext cx="4694550" cy="4209777"/>
          </a:xfrm>
          <a:prstGeom prst="rect">
            <a:avLst/>
          </a:prstGeom>
          <a:noFill/>
          <a:ln>
            <a:noFill/>
          </a:ln>
        </p:spPr>
      </p:pic>
      <p:sp>
        <p:nvSpPr>
          <p:cNvPr id="253" name="Google Shape;253;p25"/>
          <p:cNvSpPr txBox="1"/>
          <p:nvPr/>
        </p:nvSpPr>
        <p:spPr>
          <a:xfrm>
            <a:off x="4998775" y="52942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Performed better on back testing , with 53% accuracy</a:t>
            </a:r>
            <a:endParaRPr>
              <a:latin typeface="Calibri"/>
              <a:ea typeface="Calibri"/>
              <a:cs typeface="Calibri"/>
              <a:sym typeface="Calibri"/>
            </a:endParaRPr>
          </a:p>
        </p:txBody>
      </p:sp>
      <p:pic>
        <p:nvPicPr>
          <p:cNvPr id="254" name="Google Shape;254;p25"/>
          <p:cNvPicPr preferRelativeResize="0"/>
          <p:nvPr/>
        </p:nvPicPr>
        <p:blipFill>
          <a:blip r:embed="rId5">
            <a:alphaModFix/>
          </a:blip>
          <a:stretch>
            <a:fillRect/>
          </a:stretch>
        </p:blipFill>
        <p:spPr>
          <a:xfrm>
            <a:off x="0" y="1650584"/>
            <a:ext cx="12191999" cy="997633"/>
          </a:xfrm>
          <a:prstGeom prst="rect">
            <a:avLst/>
          </a:prstGeom>
          <a:noFill/>
          <a:ln>
            <a:noFill/>
          </a:ln>
        </p:spPr>
      </p:pic>
      <p:sp>
        <p:nvSpPr>
          <p:cNvPr id="255" name="Google Shape;255;p25"/>
          <p:cNvSpPr/>
          <p:nvPr/>
        </p:nvSpPr>
        <p:spPr>
          <a:xfrm>
            <a:off x="9953025" y="2226625"/>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6"/>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6"/>
          <p:cNvSpPr txBox="1"/>
          <p:nvPr>
            <p:ph type="title"/>
          </p:nvPr>
        </p:nvSpPr>
        <p:spPr>
          <a:xfrm>
            <a:off x="2176425" y="613600"/>
            <a:ext cx="3266100" cy="915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4800">
                <a:solidFill>
                  <a:schemeClr val="lt1"/>
                </a:solidFill>
              </a:rPr>
              <a:t>Random Forest</a:t>
            </a:r>
            <a:endParaRPr sz="4800">
              <a:solidFill>
                <a:schemeClr val="lt1"/>
              </a:solidFill>
            </a:endParaRPr>
          </a:p>
          <a:p>
            <a:pPr indent="0" lvl="0" marL="0" rtl="0" algn="l">
              <a:lnSpc>
                <a:spcPct val="90000"/>
              </a:lnSpc>
              <a:spcBef>
                <a:spcPts val="0"/>
              </a:spcBef>
              <a:spcAft>
                <a:spcPts val="0"/>
              </a:spcAft>
              <a:buClr>
                <a:schemeClr val="lt1"/>
              </a:buClr>
              <a:buSzPct val="100000"/>
              <a:buFont typeface="Calibri"/>
              <a:buNone/>
            </a:pPr>
            <a:r>
              <a:rPr lang="en-US" sz="4800">
                <a:solidFill>
                  <a:schemeClr val="lt1"/>
                </a:solidFill>
              </a:rPr>
              <a:t> </a:t>
            </a:r>
            <a:endParaRPr/>
          </a:p>
        </p:txBody>
      </p:sp>
      <p:grpSp>
        <p:nvGrpSpPr>
          <p:cNvPr id="263" name="Google Shape;263;p26"/>
          <p:cNvGrpSpPr/>
          <p:nvPr/>
        </p:nvGrpSpPr>
        <p:grpSpPr>
          <a:xfrm>
            <a:off x="556240" y="613603"/>
            <a:ext cx="1128382" cy="847206"/>
            <a:chOff x="668003" y="1684057"/>
            <a:chExt cx="1128382" cy="847206"/>
          </a:xfrm>
        </p:grpSpPr>
        <p:sp>
          <p:nvSpPr>
            <p:cNvPr id="264" name="Google Shape;264;p2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6"/>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26"/>
          <p:cNvSpPr txBox="1"/>
          <p:nvPr>
            <p:ph idx="1" type="body"/>
          </p:nvPr>
        </p:nvSpPr>
        <p:spPr>
          <a:xfrm>
            <a:off x="556240" y="3203896"/>
            <a:ext cx="3582000" cy="279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solidFill>
                <a:schemeClr val="lt1"/>
              </a:solidFill>
            </a:endParaRPr>
          </a:p>
          <a:p>
            <a:pPr indent="0" lvl="0" marL="0" rtl="0" algn="l">
              <a:lnSpc>
                <a:spcPct val="90000"/>
              </a:lnSpc>
              <a:spcBef>
                <a:spcPts val="1000"/>
              </a:spcBef>
              <a:spcAft>
                <a:spcPts val="0"/>
              </a:spcAft>
              <a:buClr>
                <a:schemeClr val="dk1"/>
              </a:buClr>
              <a:buSzPts val="2000"/>
              <a:buNone/>
            </a:pPr>
            <a:r>
              <a:t/>
            </a:r>
            <a:endParaRPr sz="2000">
              <a:solidFill>
                <a:schemeClr val="lt1"/>
              </a:solidFill>
            </a:endParaRPr>
          </a:p>
        </p:txBody>
      </p:sp>
      <p:pic>
        <p:nvPicPr>
          <p:cNvPr id="267" name="Google Shape;267;p26"/>
          <p:cNvPicPr preferRelativeResize="0"/>
          <p:nvPr/>
        </p:nvPicPr>
        <p:blipFill>
          <a:blip r:embed="rId3">
            <a:alphaModFix/>
          </a:blip>
          <a:stretch>
            <a:fillRect/>
          </a:stretch>
        </p:blipFill>
        <p:spPr>
          <a:xfrm>
            <a:off x="4742700" y="3204125"/>
            <a:ext cx="7403100" cy="3653875"/>
          </a:xfrm>
          <a:prstGeom prst="rect">
            <a:avLst/>
          </a:prstGeom>
          <a:noFill/>
          <a:ln>
            <a:noFill/>
          </a:ln>
        </p:spPr>
      </p:pic>
      <p:pic>
        <p:nvPicPr>
          <p:cNvPr id="268" name="Google Shape;268;p26"/>
          <p:cNvPicPr preferRelativeResize="0"/>
          <p:nvPr/>
        </p:nvPicPr>
        <p:blipFill>
          <a:blip r:embed="rId4">
            <a:alphaModFix/>
          </a:blip>
          <a:stretch>
            <a:fillRect/>
          </a:stretch>
        </p:blipFill>
        <p:spPr>
          <a:xfrm>
            <a:off x="0" y="3204135"/>
            <a:ext cx="4694550" cy="3653866"/>
          </a:xfrm>
          <a:prstGeom prst="rect">
            <a:avLst/>
          </a:prstGeom>
          <a:noFill/>
          <a:ln>
            <a:noFill/>
          </a:ln>
        </p:spPr>
      </p:pic>
      <p:sp>
        <p:nvSpPr>
          <p:cNvPr id="269" name="Google Shape;269;p26"/>
          <p:cNvSpPr txBox="1"/>
          <p:nvPr/>
        </p:nvSpPr>
        <p:spPr>
          <a:xfrm>
            <a:off x="5265975" y="76817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53% accuracy in back testing</a:t>
            </a:r>
            <a:endParaRPr>
              <a:latin typeface="Calibri"/>
              <a:ea typeface="Calibri"/>
              <a:cs typeface="Calibri"/>
              <a:sym typeface="Calibri"/>
            </a:endParaRPr>
          </a:p>
        </p:txBody>
      </p:sp>
      <p:pic>
        <p:nvPicPr>
          <p:cNvPr id="270" name="Google Shape;270;p26"/>
          <p:cNvPicPr preferRelativeResize="0"/>
          <p:nvPr/>
        </p:nvPicPr>
        <p:blipFill>
          <a:blip r:embed="rId5">
            <a:alphaModFix/>
          </a:blip>
          <a:stretch>
            <a:fillRect/>
          </a:stretch>
        </p:blipFill>
        <p:spPr>
          <a:xfrm>
            <a:off x="0" y="2235475"/>
            <a:ext cx="11919949" cy="968650"/>
          </a:xfrm>
          <a:prstGeom prst="rect">
            <a:avLst/>
          </a:prstGeom>
          <a:noFill/>
          <a:ln>
            <a:noFill/>
          </a:ln>
        </p:spPr>
      </p:pic>
      <p:sp>
        <p:nvSpPr>
          <p:cNvPr id="271" name="Google Shape;271;p26"/>
          <p:cNvSpPr/>
          <p:nvPr/>
        </p:nvSpPr>
        <p:spPr>
          <a:xfrm>
            <a:off x="9830550" y="28167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7"/>
          <p:cNvSpPr/>
          <p:nvPr/>
        </p:nvSpPr>
        <p:spPr>
          <a:xfrm>
            <a:off x="0" y="0"/>
            <a:ext cx="12192000" cy="24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7"/>
          <p:cNvSpPr txBox="1"/>
          <p:nvPr>
            <p:ph type="title"/>
          </p:nvPr>
        </p:nvSpPr>
        <p:spPr>
          <a:xfrm>
            <a:off x="1027744" y="950780"/>
            <a:ext cx="10506600" cy="11979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sz="5400">
                <a:solidFill>
                  <a:schemeClr val="lt1"/>
                </a:solidFill>
              </a:rPr>
              <a:t>Observation </a:t>
            </a:r>
            <a:endParaRPr sz="6000"/>
          </a:p>
          <a:p>
            <a:pPr indent="0" lvl="0" marL="0" rtl="0" algn="ctr">
              <a:spcBef>
                <a:spcPts val="0"/>
              </a:spcBef>
              <a:spcAft>
                <a:spcPts val="0"/>
              </a:spcAft>
              <a:buClr>
                <a:schemeClr val="dk1"/>
              </a:buClr>
              <a:buSzPts val="990"/>
              <a:buFont typeface="Arial"/>
              <a:buNone/>
            </a:pPr>
            <a:r>
              <a:t/>
            </a:r>
            <a:endParaRPr sz="6000"/>
          </a:p>
        </p:txBody>
      </p:sp>
      <p:sp>
        <p:nvSpPr>
          <p:cNvPr id="278" name="Google Shape;278;p27"/>
          <p:cNvSpPr txBox="1"/>
          <p:nvPr/>
        </p:nvSpPr>
        <p:spPr>
          <a:xfrm>
            <a:off x="684100" y="3189275"/>
            <a:ext cx="11193900" cy="2103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000">
                <a:solidFill>
                  <a:schemeClr val="dk1"/>
                </a:solidFill>
                <a:highlight>
                  <a:srgbClr val="FFFFFF"/>
                </a:highlight>
              </a:rPr>
              <a:t>All the models kNN, Random Forest and SVM just predicted the dominating class and the balanced accuracy at </a:t>
            </a:r>
            <a:r>
              <a:rPr lang="en-US" sz="3000">
                <a:solidFill>
                  <a:schemeClr val="dk1"/>
                </a:solidFill>
                <a:highlight>
                  <a:srgbClr val="FFFFFF"/>
                </a:highlight>
              </a:rPr>
              <a:t>around</a:t>
            </a:r>
            <a:r>
              <a:rPr lang="en-US" sz="3000">
                <a:solidFill>
                  <a:schemeClr val="dk1"/>
                </a:solidFill>
                <a:highlight>
                  <a:srgbClr val="FFFFFF"/>
                </a:highlight>
              </a:rPr>
              <a:t> 50+%</a:t>
            </a:r>
            <a:endParaRPr sz="3000">
              <a:solidFill>
                <a:schemeClr val="dk1"/>
              </a:solidFill>
              <a:highlight>
                <a:srgbClr val="FFFFFF"/>
              </a:highlight>
            </a:endParaRPr>
          </a:p>
          <a:p>
            <a:pPr indent="0" lvl="0" marL="0" rtl="0" algn="l">
              <a:lnSpc>
                <a:spcPct val="90000"/>
              </a:lnSpc>
              <a:spcBef>
                <a:spcPts val="1000"/>
              </a:spcBef>
              <a:spcAft>
                <a:spcPts val="0"/>
              </a:spcAft>
              <a:buNone/>
            </a:pPr>
            <a:r>
              <a:t/>
            </a:r>
            <a:endParaRPr sz="3000">
              <a:solidFill>
                <a:schemeClr val="dk1"/>
              </a:solidFill>
              <a:highlight>
                <a:srgbClr val="FFFFFF"/>
              </a:highlight>
            </a:endParaRPr>
          </a:p>
          <a:p>
            <a:pPr indent="0" lvl="0" marL="0" rtl="0" algn="l">
              <a:lnSpc>
                <a:spcPct val="90000"/>
              </a:lnSpc>
              <a:spcBef>
                <a:spcPts val="1000"/>
              </a:spcBef>
              <a:spcAft>
                <a:spcPts val="0"/>
              </a:spcAft>
              <a:buNone/>
            </a:pPr>
            <a:r>
              <a:t/>
            </a:r>
            <a:endParaRPr sz="3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28"/>
          <p:cNvSpPr/>
          <p:nvPr/>
        </p:nvSpPr>
        <p:spPr>
          <a:xfrm>
            <a:off x="0" y="0"/>
            <a:ext cx="12192000" cy="6857452"/>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8"/>
          <p:cNvSpPr txBox="1"/>
          <p:nvPr>
            <p:ph type="title"/>
          </p:nvPr>
        </p:nvSpPr>
        <p:spPr>
          <a:xfrm>
            <a:off x="764949" y="3499076"/>
            <a:ext cx="6053558" cy="2424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Modeling </a:t>
            </a:r>
            <a:br>
              <a:rPr lang="en-US">
                <a:solidFill>
                  <a:srgbClr val="FFFFFF"/>
                </a:solidFill>
                <a:latin typeface="Calibri"/>
                <a:ea typeface="Calibri"/>
                <a:cs typeface="Calibri"/>
                <a:sym typeface="Calibri"/>
              </a:rPr>
            </a:br>
            <a:endParaRPr>
              <a:solidFill>
                <a:srgbClr val="FFFFFF"/>
              </a:solidFill>
              <a:latin typeface="Calibri"/>
              <a:ea typeface="Calibri"/>
              <a:cs typeface="Calibri"/>
              <a:sym typeface="Calibri"/>
            </a:endParaRPr>
          </a:p>
        </p:txBody>
      </p:sp>
      <p:sp>
        <p:nvSpPr>
          <p:cNvPr id="285" name="Google Shape;285;p28"/>
          <p:cNvSpPr/>
          <p:nvPr/>
        </p:nvSpPr>
        <p:spPr>
          <a:xfrm>
            <a:off x="3476199" y="548"/>
            <a:ext cx="4349752" cy="3142889"/>
          </a:xfrm>
          <a:custGeom>
            <a:rect b="b" l="l" r="r" t="t"/>
            <a:pathLst>
              <a:path extrusionOk="0" h="3142889" w="4349752">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 name="Google Shape;286;p28"/>
          <p:cNvSpPr/>
          <p:nvPr/>
        </p:nvSpPr>
        <p:spPr>
          <a:xfrm>
            <a:off x="7653759" y="1421356"/>
            <a:ext cx="4538241" cy="5436644"/>
          </a:xfrm>
          <a:custGeom>
            <a:rect b="b" l="l" r="r" t="t"/>
            <a:pathLst>
              <a:path extrusionOk="0" h="5436644" w="4538241">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28"/>
          <p:cNvSpPr/>
          <p:nvPr/>
        </p:nvSpPr>
        <p:spPr>
          <a:xfrm>
            <a:off x="3639395" y="0"/>
            <a:ext cx="4023360" cy="2980240"/>
          </a:xfrm>
          <a:custGeom>
            <a:rect b="b" l="l" r="r" t="t"/>
            <a:pathLst>
              <a:path extrusionOk="0" h="2980240" w="402336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28"/>
          <p:cNvSpPr txBox="1"/>
          <p:nvPr>
            <p:ph idx="1" type="body"/>
          </p:nvPr>
        </p:nvSpPr>
        <p:spPr>
          <a:xfrm>
            <a:off x="4215161" y="356187"/>
            <a:ext cx="2878409" cy="1792281"/>
          </a:xfrm>
          <a:prstGeom prst="rect">
            <a:avLst/>
          </a:prstGeom>
          <a:noFill/>
          <a:ln>
            <a:noFill/>
          </a:ln>
        </p:spPr>
        <p:txBody>
          <a:bodyPr anchorCtr="0" anchor="ctr" bIns="45700" lIns="91425" spcFirstLastPara="1" rIns="91425" wrap="square" tIns="45700">
            <a:normAutofit fontScale="92500" lnSpcReduction="20000"/>
          </a:bodyPr>
          <a:lstStyle/>
          <a:p>
            <a:pPr indent="-214153" lvl="0" marL="228600" rtl="0" algn="l">
              <a:spcBef>
                <a:spcPts val="0"/>
              </a:spcBef>
              <a:spcAft>
                <a:spcPts val="0"/>
              </a:spcAft>
              <a:buSzPct val="100000"/>
              <a:buChar char="•"/>
            </a:pPr>
            <a:r>
              <a:rPr lang="en-US" sz="1700"/>
              <a:t>Training data set: </a:t>
            </a:r>
            <a:endParaRPr/>
          </a:p>
          <a:p>
            <a:pPr indent="-214153" lvl="0" marL="228600" rtl="0" algn="l">
              <a:spcBef>
                <a:spcPts val="1000"/>
              </a:spcBef>
              <a:spcAft>
                <a:spcPts val="0"/>
              </a:spcAft>
              <a:buSzPct val="100000"/>
              <a:buChar char="•"/>
            </a:pPr>
            <a:r>
              <a:rPr lang="en-US" sz="1700"/>
              <a:t>2001 - 2017 </a:t>
            </a:r>
            <a:endParaRPr/>
          </a:p>
          <a:p>
            <a:pPr indent="-214153" lvl="0" marL="228600" rtl="0" algn="l">
              <a:spcBef>
                <a:spcPts val="1000"/>
              </a:spcBef>
              <a:spcAft>
                <a:spcPts val="0"/>
              </a:spcAft>
              <a:buSzPct val="100000"/>
              <a:buChar char="•"/>
            </a:pPr>
            <a:r>
              <a:rPr lang="en-US" sz="1700"/>
              <a:t>Testing data set:  </a:t>
            </a:r>
            <a:endParaRPr/>
          </a:p>
          <a:p>
            <a:pPr indent="-214153" lvl="0" marL="228600" rtl="0" algn="l">
              <a:spcBef>
                <a:spcPts val="1000"/>
              </a:spcBef>
              <a:spcAft>
                <a:spcPts val="0"/>
              </a:spcAft>
              <a:buSzPct val="100000"/>
              <a:buChar char="•"/>
            </a:pPr>
            <a:r>
              <a:rPr lang="en-US" sz="1700"/>
              <a:t>2018 - 2020 </a:t>
            </a:r>
            <a:endParaRPr/>
          </a:p>
          <a:p>
            <a:pPr indent="-214153" lvl="0" marL="228600" rtl="0" algn="l">
              <a:spcBef>
                <a:spcPts val="1000"/>
              </a:spcBef>
              <a:spcAft>
                <a:spcPts val="0"/>
              </a:spcAft>
              <a:buSzPct val="100000"/>
              <a:buChar char="•"/>
            </a:pPr>
            <a:r>
              <a:rPr lang="en-US" sz="1700"/>
              <a:t>Cross Validation: 5 folds </a:t>
            </a:r>
            <a:endParaRPr sz="1700"/>
          </a:p>
          <a:p>
            <a:pPr indent="-120650" lvl="0" marL="228600" rtl="0" algn="l">
              <a:lnSpc>
                <a:spcPct val="90000"/>
              </a:lnSpc>
              <a:spcBef>
                <a:spcPts val="1000"/>
              </a:spcBef>
              <a:spcAft>
                <a:spcPts val="0"/>
              </a:spcAft>
              <a:buClr>
                <a:schemeClr val="dk1"/>
              </a:buClr>
              <a:buSzPct val="100000"/>
              <a:buNone/>
            </a:pPr>
            <a:r>
              <a:t/>
            </a:r>
            <a:endParaRPr sz="1700"/>
          </a:p>
        </p:txBody>
      </p:sp>
      <p:sp>
        <p:nvSpPr>
          <p:cNvPr id="289" name="Google Shape;289;p28"/>
          <p:cNvSpPr/>
          <p:nvPr/>
        </p:nvSpPr>
        <p:spPr>
          <a:xfrm>
            <a:off x="7816897" y="1584494"/>
            <a:ext cx="4375105" cy="5273507"/>
          </a:xfrm>
          <a:custGeom>
            <a:rect b="b" l="l" r="r" t="t"/>
            <a:pathLst>
              <a:path extrusionOk="0" h="5273507" w="4375105">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 name="Google Shape;290;p28"/>
          <p:cNvSpPr txBox="1"/>
          <p:nvPr/>
        </p:nvSpPr>
        <p:spPr>
          <a:xfrm>
            <a:off x="8386139" y="3143438"/>
            <a:ext cx="3474621" cy="2780412"/>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Approach #2: Technical Indicators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29"/>
          <p:cNvSpPr/>
          <p:nvPr/>
        </p:nvSpPr>
        <p:spPr>
          <a:xfrm>
            <a:off x="458922" y="453981"/>
            <a:ext cx="6675120" cy="18778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6" name="Google Shape;296;p29"/>
          <p:cNvSpPr txBox="1"/>
          <p:nvPr>
            <p:ph type="title"/>
          </p:nvPr>
        </p:nvSpPr>
        <p:spPr>
          <a:xfrm>
            <a:off x="731520" y="731520"/>
            <a:ext cx="6089904" cy="14264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Technical Indicators </a:t>
            </a:r>
            <a:endParaRPr/>
          </a:p>
        </p:txBody>
      </p:sp>
      <p:sp>
        <p:nvSpPr>
          <p:cNvPr id="297" name="Google Shape;297;p29"/>
          <p:cNvSpPr/>
          <p:nvPr/>
        </p:nvSpPr>
        <p:spPr>
          <a:xfrm>
            <a:off x="7277100" y="461737"/>
            <a:ext cx="2149361" cy="1870055"/>
          </a:xfrm>
          <a:prstGeom prst="rect">
            <a:avLst/>
          </a:pr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8" name="Google Shape;298;p29"/>
          <p:cNvSpPr/>
          <p:nvPr/>
        </p:nvSpPr>
        <p:spPr>
          <a:xfrm>
            <a:off x="9573768" y="453155"/>
            <a:ext cx="2149358" cy="1878638"/>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9" name="Google Shape;299;p29"/>
          <p:cNvSpPr/>
          <p:nvPr/>
        </p:nvSpPr>
        <p:spPr>
          <a:xfrm>
            <a:off x="458920" y="2480956"/>
            <a:ext cx="11264206" cy="3918122"/>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29"/>
          <p:cNvGrpSpPr/>
          <p:nvPr/>
        </p:nvGrpSpPr>
        <p:grpSpPr>
          <a:xfrm>
            <a:off x="788988" y="2819247"/>
            <a:ext cx="10598150" cy="3241981"/>
            <a:chOff x="0" y="20484"/>
            <a:chExt cx="10598150" cy="3241981"/>
          </a:xfrm>
        </p:grpSpPr>
        <p:sp>
          <p:nvSpPr>
            <p:cNvPr id="301" name="Google Shape;301;p29"/>
            <p:cNvSpPr/>
            <p:nvPr/>
          </p:nvSpPr>
          <p:spPr>
            <a:xfrm>
              <a:off x="0" y="20484"/>
              <a:ext cx="10598150" cy="743535"/>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txBox="1"/>
            <p:nvPr/>
          </p:nvSpPr>
          <p:spPr>
            <a:xfrm>
              <a:off x="36296" y="56780"/>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RSI: relative strength index</a:t>
              </a:r>
              <a:endParaRPr/>
            </a:p>
          </p:txBody>
        </p:sp>
        <p:sp>
          <p:nvSpPr>
            <p:cNvPr id="303" name="Google Shape;303;p29"/>
            <p:cNvSpPr/>
            <p:nvPr/>
          </p:nvSpPr>
          <p:spPr>
            <a:xfrm>
              <a:off x="0" y="853300"/>
              <a:ext cx="10598150" cy="743535"/>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txBox="1"/>
            <p:nvPr/>
          </p:nvSpPr>
          <p:spPr>
            <a:xfrm>
              <a:off x="36296" y="889596"/>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SMA: 5-day moving average </a:t>
              </a:r>
              <a:endParaRPr/>
            </a:p>
          </p:txBody>
        </p:sp>
        <p:sp>
          <p:nvSpPr>
            <p:cNvPr id="305" name="Google Shape;305;p29"/>
            <p:cNvSpPr/>
            <p:nvPr/>
          </p:nvSpPr>
          <p:spPr>
            <a:xfrm>
              <a:off x="0" y="1686115"/>
              <a:ext cx="10598150" cy="743535"/>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txBox="1"/>
            <p:nvPr/>
          </p:nvSpPr>
          <p:spPr>
            <a:xfrm>
              <a:off x="36296" y="1722411"/>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LMA: 50-day moving average </a:t>
              </a:r>
              <a:endParaRPr/>
            </a:p>
          </p:txBody>
        </p:sp>
        <p:sp>
          <p:nvSpPr>
            <p:cNvPr id="307" name="Google Shape;307;p29"/>
            <p:cNvSpPr/>
            <p:nvPr/>
          </p:nvSpPr>
          <p:spPr>
            <a:xfrm>
              <a:off x="0" y="2518930"/>
              <a:ext cx="10598150" cy="743535"/>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txBox="1"/>
            <p:nvPr/>
          </p:nvSpPr>
          <p:spPr>
            <a:xfrm>
              <a:off x="36296" y="2555226"/>
              <a:ext cx="10525558" cy="670943"/>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ADX: Welles Wilder's Directional Movement Index</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0"/>
          <p:cNvSpPr/>
          <p:nvPr/>
        </p:nvSpPr>
        <p:spPr>
          <a:xfrm>
            <a:off x="0" y="0"/>
            <a:ext cx="12192000" cy="21264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0"/>
          <p:cNvSpPr txBox="1"/>
          <p:nvPr>
            <p:ph type="title"/>
          </p:nvPr>
        </p:nvSpPr>
        <p:spPr>
          <a:xfrm>
            <a:off x="546351" y="923395"/>
            <a:ext cx="11139900" cy="930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3800">
                <a:solidFill>
                  <a:srgbClr val="FFFFFF"/>
                </a:solidFill>
              </a:rPr>
              <a:t>Data Preprocessing </a:t>
            </a:r>
            <a:endParaRPr sz="3800">
              <a:solidFill>
                <a:srgbClr val="FFFFFF"/>
              </a:solidFill>
            </a:endParaRPr>
          </a:p>
          <a:p>
            <a:pPr indent="0" lvl="0" marL="0" rtl="0" algn="ctr">
              <a:lnSpc>
                <a:spcPct val="90000"/>
              </a:lnSpc>
              <a:spcBef>
                <a:spcPts val="0"/>
              </a:spcBef>
              <a:spcAft>
                <a:spcPts val="0"/>
              </a:spcAft>
              <a:buClr>
                <a:srgbClr val="FFFFFF"/>
              </a:buClr>
              <a:buSzPct val="100000"/>
              <a:buFont typeface="Calibri"/>
              <a:buNone/>
            </a:pPr>
            <a:r>
              <a:t/>
            </a:r>
            <a:endParaRPr sz="3800">
              <a:solidFill>
                <a:srgbClr val="FFFFFF"/>
              </a:solidFill>
            </a:endParaRPr>
          </a:p>
        </p:txBody>
      </p:sp>
      <p:cxnSp>
        <p:nvCxnSpPr>
          <p:cNvPr id="315" name="Google Shape;315;p30"/>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316" name="Google Shape;316;p30"/>
          <p:cNvPicPr preferRelativeResize="0"/>
          <p:nvPr/>
        </p:nvPicPr>
        <p:blipFill>
          <a:blip r:embed="rId3">
            <a:alphaModFix/>
          </a:blip>
          <a:stretch>
            <a:fillRect/>
          </a:stretch>
        </p:blipFill>
        <p:spPr>
          <a:xfrm>
            <a:off x="2354950" y="2381200"/>
            <a:ext cx="7076227" cy="408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1"/>
          <p:cNvSpPr/>
          <p:nvPr/>
        </p:nvSpPr>
        <p:spPr>
          <a:xfrm>
            <a:off x="0" y="0"/>
            <a:ext cx="12192000" cy="13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3" name="Google Shape;323;p31"/>
          <p:cNvSpPr/>
          <p:nvPr/>
        </p:nvSpPr>
        <p:spPr>
          <a:xfrm>
            <a:off x="0" y="2139694"/>
            <a:ext cx="12192000" cy="146304"/>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1"/>
          <p:cNvSpPr txBox="1"/>
          <p:nvPr>
            <p:ph type="title"/>
          </p:nvPr>
        </p:nvSpPr>
        <p:spPr>
          <a:xfrm>
            <a:off x="3077550" y="194850"/>
            <a:ext cx="6036900" cy="972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rPr>
              <a:t>Exploratory Analysis</a:t>
            </a:r>
            <a:endParaRPr sz="4800">
              <a:solidFill>
                <a:schemeClr val="lt1"/>
              </a:solidFill>
            </a:endParaRPr>
          </a:p>
        </p:txBody>
      </p:sp>
      <p:pic>
        <p:nvPicPr>
          <p:cNvPr id="325" name="Google Shape;325;p31"/>
          <p:cNvPicPr preferRelativeResize="0"/>
          <p:nvPr/>
        </p:nvPicPr>
        <p:blipFill>
          <a:blip r:embed="rId3">
            <a:alphaModFix/>
          </a:blip>
          <a:stretch>
            <a:fillRect/>
          </a:stretch>
        </p:blipFill>
        <p:spPr>
          <a:xfrm>
            <a:off x="161600" y="1362000"/>
            <a:ext cx="5944076" cy="5492200"/>
          </a:xfrm>
          <a:prstGeom prst="rect">
            <a:avLst/>
          </a:prstGeom>
          <a:noFill/>
          <a:ln>
            <a:noFill/>
          </a:ln>
        </p:spPr>
      </p:pic>
      <p:pic>
        <p:nvPicPr>
          <p:cNvPr id="326" name="Google Shape;326;p31"/>
          <p:cNvPicPr preferRelativeResize="0"/>
          <p:nvPr/>
        </p:nvPicPr>
        <p:blipFill>
          <a:blip r:embed="rId4">
            <a:alphaModFix/>
          </a:blip>
          <a:stretch>
            <a:fillRect/>
          </a:stretch>
        </p:blipFill>
        <p:spPr>
          <a:xfrm>
            <a:off x="6105675" y="1362000"/>
            <a:ext cx="5944051" cy="549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9" name="Google Shape;99;p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pSp>
        <p:nvGrpSpPr>
          <p:cNvPr id="100" name="Google Shape;100;p14"/>
          <p:cNvGrpSpPr/>
          <p:nvPr/>
        </p:nvGrpSpPr>
        <p:grpSpPr>
          <a:xfrm>
            <a:off x="4777138" y="432925"/>
            <a:ext cx="6599658" cy="5519028"/>
            <a:chOff x="-11347" y="241517"/>
            <a:chExt cx="5963367" cy="3703051"/>
          </a:xfrm>
        </p:grpSpPr>
        <p:sp>
          <p:nvSpPr>
            <p:cNvPr id="101" name="Google Shape;101;p14"/>
            <p:cNvSpPr/>
            <p:nvPr/>
          </p:nvSpPr>
          <p:spPr>
            <a:xfrm>
              <a:off x="-11347" y="241517"/>
              <a:ext cx="5952000" cy="606300"/>
            </a:xfrm>
            <a:prstGeom prst="roundRect">
              <a:avLst>
                <a:gd fmla="val 16667" name="adj"/>
              </a:avLst>
            </a:prstGeom>
            <a:solidFill>
              <a:srgbClr val="55B6D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FFFFFF"/>
                  </a:solidFill>
                </a:rPr>
                <a:t>Question: Can we use past market data to predict future movements in equity market?</a:t>
              </a:r>
              <a:endParaRPr sz="2000">
                <a:solidFill>
                  <a:srgbClr val="FFFFFF"/>
                </a:solidFill>
              </a:endParaRPr>
            </a:p>
          </p:txBody>
        </p:sp>
        <p:sp>
          <p:nvSpPr>
            <p:cNvPr id="102" name="Google Shape;102;p14"/>
            <p:cNvSpPr/>
            <p:nvPr/>
          </p:nvSpPr>
          <p:spPr>
            <a:xfrm>
              <a:off x="4" y="881831"/>
              <a:ext cx="5929200" cy="512700"/>
            </a:xfrm>
            <a:prstGeom prst="roundRect">
              <a:avLst>
                <a:gd fmla="val 16667" name="adj"/>
              </a:avLst>
            </a:prstGeom>
            <a:solidFill>
              <a:srgbClr val="51CB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rgbClr val="FFFFFF"/>
                  </a:solidFill>
                  <a:latin typeface="Calibri"/>
                  <a:ea typeface="Calibri"/>
                  <a:cs typeface="Calibri"/>
                  <a:sym typeface="Calibri"/>
                </a:rPr>
                <a:t>Goal</a:t>
              </a:r>
              <a:r>
                <a:rPr lang="en-US" sz="2000">
                  <a:solidFill>
                    <a:srgbClr val="FFFFFF"/>
                  </a:solidFill>
                  <a:latin typeface="Calibri"/>
                  <a:ea typeface="Calibri"/>
                  <a:cs typeface="Calibri"/>
                  <a:sym typeface="Calibri"/>
                </a:rPr>
                <a:t>: Attempt to make sense of the market movements </a:t>
              </a:r>
              <a:endParaRPr sz="2000">
                <a:solidFill>
                  <a:srgbClr val="FFFFFF"/>
                </a:solidFill>
              </a:endParaRPr>
            </a:p>
          </p:txBody>
        </p:sp>
        <p:sp>
          <p:nvSpPr>
            <p:cNvPr id="103" name="Google Shape;103;p14"/>
            <p:cNvSpPr/>
            <p:nvPr/>
          </p:nvSpPr>
          <p:spPr>
            <a:xfrm>
              <a:off x="0" y="1446030"/>
              <a:ext cx="5929200" cy="467100"/>
            </a:xfrm>
            <a:prstGeom prst="roundRect">
              <a:avLst>
                <a:gd fmla="val 16667" name="adj"/>
              </a:avLst>
            </a:prstGeom>
            <a:solidFill>
              <a:srgbClr val="4DC6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96643" y="1428614"/>
              <a:ext cx="5809800" cy="5685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chemeClr val="lt1"/>
                  </a:solidFill>
                  <a:latin typeface="Calibri"/>
                  <a:ea typeface="Calibri"/>
                  <a:cs typeface="Calibri"/>
                  <a:sym typeface="Calibri"/>
                </a:rPr>
                <a:t>Models</a:t>
              </a:r>
              <a:r>
                <a:rPr lang="en-US" sz="2000">
                  <a:solidFill>
                    <a:schemeClr val="lt1"/>
                  </a:solidFill>
                  <a:latin typeface="Calibri"/>
                  <a:ea typeface="Calibri"/>
                  <a:cs typeface="Calibri"/>
                  <a:sym typeface="Calibri"/>
                </a:rPr>
                <a:t>: k-nearest neighbors, Kmeans, SVM, Random Forest, Decision Tree and Association Rules</a:t>
              </a:r>
              <a:endParaRPr sz="2000"/>
            </a:p>
          </p:txBody>
        </p:sp>
        <p:sp>
          <p:nvSpPr>
            <p:cNvPr id="105" name="Google Shape;105;p14"/>
            <p:cNvSpPr/>
            <p:nvPr/>
          </p:nvSpPr>
          <p:spPr>
            <a:xfrm>
              <a:off x="0" y="1927488"/>
              <a:ext cx="5929200" cy="467100"/>
            </a:xfrm>
            <a:prstGeom prst="roundRect">
              <a:avLst>
                <a:gd fmla="val 16667" name="adj"/>
              </a:avLst>
            </a:prstGeom>
            <a:solidFill>
              <a:srgbClr val="4AC1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22820" y="2083521"/>
              <a:ext cx="5883600" cy="379500"/>
            </a:xfrm>
            <a:prstGeom prst="rect">
              <a:avLst/>
            </a:prstGeom>
            <a:noFill/>
            <a:ln>
              <a:noFill/>
            </a:ln>
          </p:spPr>
          <p:txBody>
            <a:bodyPr anchorCtr="0" anchor="ctr" bIns="106675" lIns="106675" spcFirstLastPara="1" rIns="106675" wrap="square" tIns="106675">
              <a:noAutofit/>
            </a:bodyPr>
            <a:lstStyle/>
            <a:p>
              <a:pPr indent="0" lvl="0" marL="0" rtl="0" algn="l">
                <a:lnSpc>
                  <a:spcPct val="90000"/>
                </a:lnSpc>
                <a:spcBef>
                  <a:spcPts val="0"/>
                </a:spcBef>
                <a:spcAft>
                  <a:spcPts val="0"/>
                </a:spcAft>
                <a:buClr>
                  <a:schemeClr val="lt1"/>
                </a:buClr>
                <a:buSzPts val="2900"/>
                <a:buFont typeface="Calibri"/>
                <a:buNone/>
              </a:pPr>
              <a:r>
                <a:rPr b="1" lang="en-US" sz="2000">
                  <a:solidFill>
                    <a:schemeClr val="lt1"/>
                  </a:solidFill>
                  <a:latin typeface="Calibri"/>
                  <a:ea typeface="Calibri"/>
                  <a:cs typeface="Calibri"/>
                  <a:sym typeface="Calibri"/>
                </a:rPr>
                <a:t>Data sources</a:t>
              </a:r>
              <a:r>
                <a:rPr lang="en-US" sz="2000">
                  <a:solidFill>
                    <a:schemeClr val="lt1"/>
                  </a:solidFill>
                  <a:latin typeface="Calibri"/>
                  <a:ea typeface="Calibri"/>
                  <a:cs typeface="Calibri"/>
                  <a:sym typeface="Calibri"/>
                </a:rPr>
                <a:t>: Yahoo Finance</a:t>
              </a:r>
              <a:endParaRPr sz="2000">
                <a:solidFill>
                  <a:schemeClr val="lt1"/>
                </a:solidFill>
                <a:latin typeface="Calibri"/>
                <a:ea typeface="Calibri"/>
                <a:cs typeface="Calibri"/>
                <a:sym typeface="Calibri"/>
              </a:endParaRPr>
            </a:p>
          </p:txBody>
        </p:sp>
        <p:sp>
          <p:nvSpPr>
            <p:cNvPr id="107" name="Google Shape;107;p14"/>
            <p:cNvSpPr/>
            <p:nvPr/>
          </p:nvSpPr>
          <p:spPr>
            <a:xfrm>
              <a:off x="0" y="2408946"/>
              <a:ext cx="5929200" cy="467100"/>
            </a:xfrm>
            <a:prstGeom prst="roundRect">
              <a:avLst>
                <a:gd fmla="val 16667" name="adj"/>
              </a:avLst>
            </a:prstGeom>
            <a:solidFill>
              <a:srgbClr val="46BC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22797" y="2477344"/>
              <a:ext cx="5883600" cy="5127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2000">
                  <a:solidFill>
                    <a:schemeClr val="lt1"/>
                  </a:solidFill>
                  <a:latin typeface="Calibri"/>
                  <a:ea typeface="Calibri"/>
                  <a:cs typeface="Calibri"/>
                  <a:sym typeface="Calibri"/>
                </a:rPr>
                <a:t>Challenges: limited access to fundamental and real-time data </a:t>
              </a:r>
              <a:endParaRPr sz="2000"/>
            </a:p>
          </p:txBody>
        </p:sp>
        <p:sp>
          <p:nvSpPr>
            <p:cNvPr id="109" name="Google Shape;109;p14"/>
            <p:cNvSpPr/>
            <p:nvPr/>
          </p:nvSpPr>
          <p:spPr>
            <a:xfrm>
              <a:off x="0" y="2890404"/>
              <a:ext cx="5929200" cy="467100"/>
            </a:xfrm>
            <a:prstGeom prst="roundRect">
              <a:avLst>
                <a:gd fmla="val 16667" name="adj"/>
              </a:avLst>
            </a:prstGeom>
            <a:solidFill>
              <a:srgbClr val="55B4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22820" y="3005003"/>
              <a:ext cx="5883600" cy="5727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2000">
                  <a:solidFill>
                    <a:srgbClr val="FFFFFF"/>
                  </a:solidFill>
                </a:rPr>
                <a:t>Requirement of trading expertise </a:t>
              </a:r>
              <a:endParaRPr sz="2000">
                <a:solidFill>
                  <a:schemeClr val="dk1"/>
                </a:solidFill>
                <a:highlight>
                  <a:srgbClr val="FFFFFF"/>
                </a:highlight>
              </a:endParaRPr>
            </a:p>
            <a:p>
              <a:pPr indent="0" lvl="0" marL="0" rtl="0" algn="l">
                <a:lnSpc>
                  <a:spcPct val="90000"/>
                </a:lnSpc>
                <a:spcBef>
                  <a:spcPts val="0"/>
                </a:spcBef>
                <a:spcAft>
                  <a:spcPts val="0"/>
                </a:spcAft>
                <a:buClr>
                  <a:schemeClr val="lt1"/>
                </a:buClr>
                <a:buSzPts val="1600"/>
                <a:buFont typeface="Calibri"/>
                <a:buNone/>
              </a:pPr>
              <a:r>
                <a:t/>
              </a:r>
              <a:endParaRPr sz="2000">
                <a:solidFill>
                  <a:srgbClr val="FFFFFF"/>
                </a:solidFill>
              </a:endParaRPr>
            </a:p>
          </p:txBody>
        </p:sp>
        <p:sp>
          <p:nvSpPr>
            <p:cNvPr id="111" name="Google Shape;111;p14"/>
            <p:cNvSpPr/>
            <p:nvPr/>
          </p:nvSpPr>
          <p:spPr>
            <a:xfrm>
              <a:off x="4" y="3431868"/>
              <a:ext cx="5929200" cy="5127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nvSpPr>
          <p:spPr>
            <a:xfrm>
              <a:off x="22820" y="3526121"/>
              <a:ext cx="5929200" cy="3795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2000">
                  <a:solidFill>
                    <a:srgbClr val="FFFFFF"/>
                  </a:solidFill>
                </a:rPr>
                <a:t>Requirement of high computational power</a:t>
              </a:r>
              <a:endParaRPr sz="2000">
                <a:solidFill>
                  <a:srgbClr val="FFFFFF"/>
                </a:solidFill>
              </a:endParaRPr>
            </a:p>
          </p:txBody>
        </p:sp>
      </p:grpSp>
      <p:sp>
        <p:nvSpPr>
          <p:cNvPr id="113" name="Google Shape;113;p14"/>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latin typeface="Calibri"/>
                <a:ea typeface="Calibri"/>
                <a:cs typeface="Calibri"/>
                <a:sym typeface="Calibri"/>
              </a:rPr>
              <a:t>Executive Summary</a:t>
            </a:r>
            <a:endParaRPr b="0" i="0" sz="1800" u="none" cap="none" strike="noStrike">
              <a:solidFill>
                <a:schemeClr val="lt1"/>
              </a:solidFill>
              <a:latin typeface="Calibri"/>
              <a:ea typeface="Calibri"/>
              <a:cs typeface="Calibri"/>
              <a:sym typeface="Calibri"/>
            </a:endParaRPr>
          </a:p>
        </p:txBody>
      </p:sp>
      <p:grpSp>
        <p:nvGrpSpPr>
          <p:cNvPr id="114" name="Google Shape;114;p14"/>
          <p:cNvGrpSpPr/>
          <p:nvPr/>
        </p:nvGrpSpPr>
        <p:grpSpPr>
          <a:xfrm>
            <a:off x="767290" y="681628"/>
            <a:ext cx="1128381" cy="847205"/>
            <a:chOff x="668003" y="1684057"/>
            <a:chExt cx="1128381" cy="847205"/>
          </a:xfrm>
        </p:grpSpPr>
        <p:sp>
          <p:nvSpPr>
            <p:cNvPr id="115" name="Google Shape;115;p14"/>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4"/>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32"/>
          <p:cNvSpPr/>
          <p:nvPr/>
        </p:nvSpPr>
        <p:spPr>
          <a:xfrm>
            <a:off x="0" y="0"/>
            <a:ext cx="12192000" cy="1498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32"/>
          <p:cNvSpPr txBox="1"/>
          <p:nvPr>
            <p:ph type="title"/>
          </p:nvPr>
        </p:nvSpPr>
        <p:spPr>
          <a:xfrm>
            <a:off x="842694" y="-44620"/>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Correlation </a:t>
            </a:r>
            <a:endParaRPr/>
          </a:p>
        </p:txBody>
      </p:sp>
      <p:pic>
        <p:nvPicPr>
          <p:cNvPr id="333" name="Google Shape;333;p32"/>
          <p:cNvPicPr preferRelativeResize="0"/>
          <p:nvPr/>
        </p:nvPicPr>
        <p:blipFill>
          <a:blip r:embed="rId3">
            <a:alphaModFix/>
          </a:blip>
          <a:stretch>
            <a:fillRect/>
          </a:stretch>
        </p:blipFill>
        <p:spPr>
          <a:xfrm>
            <a:off x="2211178" y="1547500"/>
            <a:ext cx="7284800" cy="514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3"/>
          <p:cNvPicPr preferRelativeResize="0"/>
          <p:nvPr/>
        </p:nvPicPr>
        <p:blipFill>
          <a:blip r:embed="rId3">
            <a:alphaModFix/>
          </a:blip>
          <a:stretch>
            <a:fillRect/>
          </a:stretch>
        </p:blipFill>
        <p:spPr>
          <a:xfrm>
            <a:off x="387251" y="1324850"/>
            <a:ext cx="11619721" cy="5469825"/>
          </a:xfrm>
          <a:prstGeom prst="rect">
            <a:avLst/>
          </a:prstGeom>
          <a:noFill/>
          <a:ln>
            <a:noFill/>
          </a:ln>
        </p:spPr>
      </p:pic>
      <p:sp>
        <p:nvSpPr>
          <p:cNvPr id="340" name="Google Shape;340;p33"/>
          <p:cNvSpPr txBox="1"/>
          <p:nvPr/>
        </p:nvSpPr>
        <p:spPr>
          <a:xfrm>
            <a:off x="6334775" y="481950"/>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Strong lift for Lower Band LMA &amp; SMA with the weeks 1,18,36, 53</a:t>
            </a:r>
            <a:endParaRPr>
              <a:latin typeface="Calibri"/>
              <a:ea typeface="Calibri"/>
              <a:cs typeface="Calibri"/>
              <a:sym typeface="Calibri"/>
            </a:endParaRPr>
          </a:p>
        </p:txBody>
      </p:sp>
      <p:sp>
        <p:nvSpPr>
          <p:cNvPr id="341" name="Google Shape;341;p33"/>
          <p:cNvSpPr/>
          <p:nvPr/>
        </p:nvSpPr>
        <p:spPr>
          <a:xfrm>
            <a:off x="0" y="0"/>
            <a:ext cx="58671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3"/>
          <p:cNvSpPr txBox="1"/>
          <p:nvPr>
            <p:ph type="title"/>
          </p:nvPr>
        </p:nvSpPr>
        <p:spPr>
          <a:xfrm>
            <a:off x="546326" y="166350"/>
            <a:ext cx="50535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Association</a:t>
            </a:r>
            <a:r>
              <a:rPr lang="en-US" sz="4800">
                <a:solidFill>
                  <a:srgbClr val="FFFFFF"/>
                </a:solidFill>
              </a:rPr>
              <a:t> Rules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4"/>
          <p:cNvPicPr preferRelativeResize="0"/>
          <p:nvPr/>
        </p:nvPicPr>
        <p:blipFill>
          <a:blip r:embed="rId3">
            <a:alphaModFix/>
          </a:blip>
          <a:stretch>
            <a:fillRect/>
          </a:stretch>
        </p:blipFill>
        <p:spPr>
          <a:xfrm>
            <a:off x="170025" y="1945875"/>
            <a:ext cx="6634550" cy="4152650"/>
          </a:xfrm>
          <a:prstGeom prst="rect">
            <a:avLst/>
          </a:prstGeom>
          <a:noFill/>
          <a:ln>
            <a:noFill/>
          </a:ln>
        </p:spPr>
      </p:pic>
      <p:pic>
        <p:nvPicPr>
          <p:cNvPr id="349" name="Google Shape;349;p34"/>
          <p:cNvPicPr preferRelativeResize="0"/>
          <p:nvPr/>
        </p:nvPicPr>
        <p:blipFill>
          <a:blip r:embed="rId4">
            <a:alphaModFix/>
          </a:blip>
          <a:stretch>
            <a:fillRect/>
          </a:stretch>
        </p:blipFill>
        <p:spPr>
          <a:xfrm>
            <a:off x="6158225" y="1602850"/>
            <a:ext cx="6152100" cy="4838700"/>
          </a:xfrm>
          <a:prstGeom prst="rect">
            <a:avLst/>
          </a:prstGeom>
          <a:noFill/>
          <a:ln>
            <a:noFill/>
          </a:ln>
        </p:spPr>
      </p:pic>
      <p:sp>
        <p:nvSpPr>
          <p:cNvPr id="350" name="Google Shape;350;p34"/>
          <p:cNvSpPr/>
          <p:nvPr/>
        </p:nvSpPr>
        <p:spPr>
          <a:xfrm>
            <a:off x="0" y="0"/>
            <a:ext cx="121920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34"/>
          <p:cNvSpPr txBox="1"/>
          <p:nvPr>
            <p:ph type="title"/>
          </p:nvPr>
        </p:nvSpPr>
        <p:spPr>
          <a:xfrm>
            <a:off x="546326" y="166345"/>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K-Means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5"/>
          <p:cNvSpPr/>
          <p:nvPr/>
        </p:nvSpPr>
        <p:spPr>
          <a:xfrm>
            <a:off x="0" y="0"/>
            <a:ext cx="12192000" cy="1364100"/>
          </a:xfrm>
          <a:prstGeom prst="rect">
            <a:avLst/>
          </a:prstGeom>
          <a:solidFill>
            <a:schemeClr val="dk1"/>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35"/>
          <p:cNvSpPr txBox="1"/>
          <p:nvPr>
            <p:ph type="title"/>
          </p:nvPr>
        </p:nvSpPr>
        <p:spPr>
          <a:xfrm>
            <a:off x="546326" y="166345"/>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4800">
                <a:solidFill>
                  <a:srgbClr val="FFFFFF"/>
                </a:solidFill>
              </a:rPr>
              <a:t>Decision Tree</a:t>
            </a:r>
            <a:endParaRPr sz="4800"/>
          </a:p>
        </p:txBody>
      </p:sp>
      <p:cxnSp>
        <p:nvCxnSpPr>
          <p:cNvPr id="358" name="Google Shape;358;p35"/>
          <p:cNvCxnSpPr/>
          <p:nvPr/>
        </p:nvCxnSpPr>
        <p:spPr>
          <a:xfrm>
            <a:off x="2230078" y="1522292"/>
            <a:ext cx="7772400" cy="0"/>
          </a:xfrm>
          <a:prstGeom prst="straightConnector1">
            <a:avLst/>
          </a:prstGeom>
          <a:noFill/>
          <a:ln cap="flat" cmpd="sng" w="22225">
            <a:solidFill>
              <a:srgbClr val="D9D9D9"/>
            </a:solidFill>
            <a:prstDash val="solid"/>
            <a:miter lim="800000"/>
            <a:headEnd len="sm" w="sm" type="none"/>
            <a:tailEnd len="sm" w="sm" type="none"/>
          </a:ln>
        </p:spPr>
      </p:cxnSp>
      <p:cxnSp>
        <p:nvCxnSpPr>
          <p:cNvPr id="359" name="Google Shape;359;p35"/>
          <p:cNvCxnSpPr/>
          <p:nvPr/>
        </p:nvCxnSpPr>
        <p:spPr>
          <a:xfrm>
            <a:off x="6198041" y="2864361"/>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id="360" name="Google Shape;360;p35"/>
          <p:cNvPicPr preferRelativeResize="0"/>
          <p:nvPr/>
        </p:nvPicPr>
        <p:blipFill>
          <a:blip r:embed="rId3">
            <a:alphaModFix/>
          </a:blip>
          <a:stretch>
            <a:fillRect/>
          </a:stretch>
        </p:blipFill>
        <p:spPr>
          <a:xfrm>
            <a:off x="6619875" y="3082975"/>
            <a:ext cx="5066326" cy="3413383"/>
          </a:xfrm>
          <a:prstGeom prst="rect">
            <a:avLst/>
          </a:prstGeom>
          <a:noFill/>
          <a:ln>
            <a:noFill/>
          </a:ln>
        </p:spPr>
      </p:pic>
      <p:pic>
        <p:nvPicPr>
          <p:cNvPr id="361" name="Google Shape;361;p35"/>
          <p:cNvPicPr preferRelativeResize="0"/>
          <p:nvPr/>
        </p:nvPicPr>
        <p:blipFill>
          <a:blip r:embed="rId4">
            <a:alphaModFix/>
          </a:blip>
          <a:stretch>
            <a:fillRect/>
          </a:stretch>
        </p:blipFill>
        <p:spPr>
          <a:xfrm>
            <a:off x="573942" y="1867500"/>
            <a:ext cx="10930306" cy="873150"/>
          </a:xfrm>
          <a:prstGeom prst="rect">
            <a:avLst/>
          </a:prstGeom>
          <a:noFill/>
          <a:ln>
            <a:noFill/>
          </a:ln>
        </p:spPr>
      </p:pic>
      <p:sp>
        <p:nvSpPr>
          <p:cNvPr id="362" name="Google Shape;362;p35"/>
          <p:cNvSpPr/>
          <p:nvPr/>
        </p:nvSpPr>
        <p:spPr>
          <a:xfrm>
            <a:off x="9641300" y="23491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5"/>
          <p:cNvPicPr preferRelativeResize="0"/>
          <p:nvPr/>
        </p:nvPicPr>
        <p:blipFill>
          <a:blip r:embed="rId5">
            <a:alphaModFix/>
          </a:blip>
          <a:stretch>
            <a:fillRect/>
          </a:stretch>
        </p:blipFill>
        <p:spPr>
          <a:xfrm>
            <a:off x="152400" y="2893050"/>
            <a:ext cx="5850708" cy="3812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36"/>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36"/>
          <p:cNvSpPr txBox="1"/>
          <p:nvPr>
            <p:ph type="title"/>
          </p:nvPr>
        </p:nvSpPr>
        <p:spPr>
          <a:xfrm>
            <a:off x="1608250" y="839525"/>
            <a:ext cx="3220800" cy="1065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SVM Linear</a:t>
            </a:r>
            <a:endParaRPr/>
          </a:p>
        </p:txBody>
      </p:sp>
      <p:grpSp>
        <p:nvGrpSpPr>
          <p:cNvPr id="371" name="Google Shape;371;p36"/>
          <p:cNvGrpSpPr/>
          <p:nvPr/>
        </p:nvGrpSpPr>
        <p:grpSpPr>
          <a:xfrm>
            <a:off x="393215" y="545603"/>
            <a:ext cx="1128382" cy="847206"/>
            <a:chOff x="668003" y="1684057"/>
            <a:chExt cx="1128382" cy="847206"/>
          </a:xfrm>
        </p:grpSpPr>
        <p:sp>
          <p:nvSpPr>
            <p:cNvPr id="372" name="Google Shape;372;p36"/>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6"/>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36"/>
          <p:cNvSpPr txBox="1"/>
          <p:nvPr>
            <p:ph idx="1" type="body"/>
          </p:nvPr>
        </p:nvSpPr>
        <p:spPr>
          <a:xfrm>
            <a:off x="767290" y="3383121"/>
            <a:ext cx="3582072" cy="279325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solidFill>
                <a:schemeClr val="lt1"/>
              </a:solidFill>
            </a:endParaRPr>
          </a:p>
        </p:txBody>
      </p:sp>
      <p:pic>
        <p:nvPicPr>
          <p:cNvPr id="375" name="Google Shape;375;p36"/>
          <p:cNvPicPr preferRelativeResize="0"/>
          <p:nvPr/>
        </p:nvPicPr>
        <p:blipFill>
          <a:blip r:embed="rId3">
            <a:alphaModFix/>
          </a:blip>
          <a:stretch>
            <a:fillRect/>
          </a:stretch>
        </p:blipFill>
        <p:spPr>
          <a:xfrm>
            <a:off x="4694550" y="3077775"/>
            <a:ext cx="7385975" cy="3780225"/>
          </a:xfrm>
          <a:prstGeom prst="rect">
            <a:avLst/>
          </a:prstGeom>
          <a:noFill/>
          <a:ln>
            <a:noFill/>
          </a:ln>
        </p:spPr>
      </p:pic>
      <p:pic>
        <p:nvPicPr>
          <p:cNvPr id="376" name="Google Shape;376;p36"/>
          <p:cNvPicPr preferRelativeResize="0"/>
          <p:nvPr/>
        </p:nvPicPr>
        <p:blipFill>
          <a:blip r:embed="rId4">
            <a:alphaModFix/>
          </a:blip>
          <a:stretch>
            <a:fillRect/>
          </a:stretch>
        </p:blipFill>
        <p:spPr>
          <a:xfrm>
            <a:off x="-1" y="3077775"/>
            <a:ext cx="4694551" cy="3780223"/>
          </a:xfrm>
          <a:prstGeom prst="rect">
            <a:avLst/>
          </a:prstGeom>
          <a:noFill/>
          <a:ln>
            <a:noFill/>
          </a:ln>
        </p:spPr>
      </p:pic>
      <p:pic>
        <p:nvPicPr>
          <p:cNvPr id="377" name="Google Shape;377;p36"/>
          <p:cNvPicPr preferRelativeResize="0"/>
          <p:nvPr/>
        </p:nvPicPr>
        <p:blipFill>
          <a:blip r:embed="rId5">
            <a:alphaModFix/>
          </a:blip>
          <a:stretch>
            <a:fillRect/>
          </a:stretch>
        </p:blipFill>
        <p:spPr>
          <a:xfrm>
            <a:off x="0" y="2093750"/>
            <a:ext cx="11256411" cy="984013"/>
          </a:xfrm>
          <a:prstGeom prst="rect">
            <a:avLst/>
          </a:prstGeom>
          <a:noFill/>
          <a:ln>
            <a:noFill/>
          </a:ln>
        </p:spPr>
      </p:pic>
      <p:sp>
        <p:nvSpPr>
          <p:cNvPr id="378" name="Google Shape;378;p36"/>
          <p:cNvSpPr/>
          <p:nvPr/>
        </p:nvSpPr>
        <p:spPr>
          <a:xfrm>
            <a:off x="9329575" y="264970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7"/>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37"/>
          <p:cNvSpPr txBox="1"/>
          <p:nvPr>
            <p:ph type="title"/>
          </p:nvPr>
        </p:nvSpPr>
        <p:spPr>
          <a:xfrm>
            <a:off x="1980765" y="844761"/>
            <a:ext cx="3582000" cy="146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Random Forest</a:t>
            </a:r>
            <a:endParaRPr/>
          </a:p>
        </p:txBody>
      </p:sp>
      <p:grpSp>
        <p:nvGrpSpPr>
          <p:cNvPr id="386" name="Google Shape;386;p37"/>
          <p:cNvGrpSpPr/>
          <p:nvPr/>
        </p:nvGrpSpPr>
        <p:grpSpPr>
          <a:xfrm>
            <a:off x="767290" y="681628"/>
            <a:ext cx="1128381" cy="847205"/>
            <a:chOff x="668003" y="1684057"/>
            <a:chExt cx="1128381" cy="847205"/>
          </a:xfrm>
        </p:grpSpPr>
        <p:sp>
          <p:nvSpPr>
            <p:cNvPr id="387" name="Google Shape;387;p37"/>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7"/>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9" name="Google Shape;389;p37"/>
          <p:cNvSpPr txBox="1"/>
          <p:nvPr>
            <p:ph idx="1" type="body"/>
          </p:nvPr>
        </p:nvSpPr>
        <p:spPr>
          <a:xfrm>
            <a:off x="767290" y="3383121"/>
            <a:ext cx="3582000" cy="279330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solidFill>
                <a:schemeClr val="lt1"/>
              </a:solidFill>
            </a:endParaRPr>
          </a:p>
        </p:txBody>
      </p:sp>
      <p:pic>
        <p:nvPicPr>
          <p:cNvPr id="390" name="Google Shape;390;p37"/>
          <p:cNvPicPr preferRelativeResize="0"/>
          <p:nvPr/>
        </p:nvPicPr>
        <p:blipFill>
          <a:blip r:embed="rId3">
            <a:alphaModFix/>
          </a:blip>
          <a:stretch>
            <a:fillRect/>
          </a:stretch>
        </p:blipFill>
        <p:spPr>
          <a:xfrm>
            <a:off x="4694400" y="3302950"/>
            <a:ext cx="7497600" cy="3555050"/>
          </a:xfrm>
          <a:prstGeom prst="rect">
            <a:avLst/>
          </a:prstGeom>
          <a:noFill/>
          <a:ln>
            <a:noFill/>
          </a:ln>
        </p:spPr>
      </p:pic>
      <p:pic>
        <p:nvPicPr>
          <p:cNvPr id="391" name="Google Shape;391;p37"/>
          <p:cNvPicPr preferRelativeResize="0"/>
          <p:nvPr/>
        </p:nvPicPr>
        <p:blipFill>
          <a:blip r:embed="rId4">
            <a:alphaModFix/>
          </a:blip>
          <a:stretch>
            <a:fillRect/>
          </a:stretch>
        </p:blipFill>
        <p:spPr>
          <a:xfrm>
            <a:off x="0" y="3302940"/>
            <a:ext cx="4694400" cy="3555060"/>
          </a:xfrm>
          <a:prstGeom prst="rect">
            <a:avLst/>
          </a:prstGeom>
          <a:noFill/>
          <a:ln>
            <a:noFill/>
          </a:ln>
        </p:spPr>
      </p:pic>
      <p:sp>
        <p:nvSpPr>
          <p:cNvPr id="392" name="Google Shape;392;p37"/>
          <p:cNvSpPr txBox="1"/>
          <p:nvPr/>
        </p:nvSpPr>
        <p:spPr>
          <a:xfrm>
            <a:off x="4998775" y="534400"/>
            <a:ext cx="64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Training Accuracy</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But </a:t>
            </a:r>
            <a:r>
              <a:rPr lang="en-US">
                <a:latin typeface="Calibri"/>
                <a:ea typeface="Calibri"/>
                <a:cs typeface="Calibri"/>
                <a:sym typeface="Calibri"/>
              </a:rPr>
              <a:t>just</a:t>
            </a:r>
            <a:r>
              <a:rPr lang="en-US">
                <a:latin typeface="Calibri"/>
                <a:ea typeface="Calibri"/>
                <a:cs typeface="Calibri"/>
                <a:sym typeface="Calibri"/>
              </a:rPr>
              <a:t> ended up </a:t>
            </a:r>
            <a:r>
              <a:rPr lang="en-US">
                <a:latin typeface="Calibri"/>
                <a:ea typeface="Calibri"/>
                <a:cs typeface="Calibri"/>
                <a:sym typeface="Calibri"/>
              </a:rPr>
              <a:t>predicting</a:t>
            </a:r>
            <a:r>
              <a:rPr lang="en-US">
                <a:latin typeface="Calibri"/>
                <a:ea typeface="Calibri"/>
                <a:cs typeface="Calibri"/>
                <a:sym typeface="Calibri"/>
              </a:rPr>
              <a:t> the majority class alone</a:t>
            </a:r>
            <a:endParaRPr>
              <a:latin typeface="Calibri"/>
              <a:ea typeface="Calibri"/>
              <a:cs typeface="Calibri"/>
              <a:sym typeface="Calibri"/>
            </a:endParaRPr>
          </a:p>
        </p:txBody>
      </p:sp>
      <p:pic>
        <p:nvPicPr>
          <p:cNvPr id="393" name="Google Shape;393;p37"/>
          <p:cNvPicPr preferRelativeResize="0"/>
          <p:nvPr/>
        </p:nvPicPr>
        <p:blipFill>
          <a:blip r:embed="rId5">
            <a:alphaModFix/>
          </a:blip>
          <a:stretch>
            <a:fillRect/>
          </a:stretch>
        </p:blipFill>
        <p:spPr>
          <a:xfrm>
            <a:off x="0" y="2250904"/>
            <a:ext cx="12192002" cy="1052042"/>
          </a:xfrm>
          <a:prstGeom prst="rect">
            <a:avLst/>
          </a:prstGeom>
          <a:noFill/>
          <a:ln>
            <a:noFill/>
          </a:ln>
        </p:spPr>
      </p:pic>
      <p:sp>
        <p:nvSpPr>
          <p:cNvPr id="394" name="Google Shape;394;p37"/>
          <p:cNvSpPr/>
          <p:nvPr/>
        </p:nvSpPr>
        <p:spPr>
          <a:xfrm>
            <a:off x="9975300" y="2905750"/>
            <a:ext cx="233700" cy="280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8"/>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01" name="Google Shape;401;p38"/>
          <p:cNvGrpSpPr/>
          <p:nvPr/>
        </p:nvGrpSpPr>
        <p:grpSpPr>
          <a:xfrm>
            <a:off x="767290" y="681628"/>
            <a:ext cx="1128382" cy="847206"/>
            <a:chOff x="668003" y="1684057"/>
            <a:chExt cx="1128382" cy="847206"/>
          </a:xfrm>
        </p:grpSpPr>
        <p:sp>
          <p:nvSpPr>
            <p:cNvPr id="402" name="Google Shape;402;p38"/>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8"/>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4" name="Google Shape;404;p38"/>
          <p:cNvSpPr txBox="1"/>
          <p:nvPr>
            <p:ph type="title"/>
          </p:nvPr>
        </p:nvSpPr>
        <p:spPr>
          <a:xfrm>
            <a:off x="767290" y="1166932"/>
            <a:ext cx="3582073" cy="42797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Conclusion </a:t>
            </a:r>
            <a:endParaRPr/>
          </a:p>
        </p:txBody>
      </p:sp>
      <p:sp>
        <p:nvSpPr>
          <p:cNvPr id="405" name="Google Shape;405;p38"/>
          <p:cNvSpPr txBox="1"/>
          <p:nvPr>
            <p:ph idx="1" type="body"/>
          </p:nvPr>
        </p:nvSpPr>
        <p:spPr>
          <a:xfrm>
            <a:off x="4943100" y="912925"/>
            <a:ext cx="6726000" cy="4850700"/>
          </a:xfrm>
          <a:prstGeom prst="rect">
            <a:avLst/>
          </a:prstGeom>
          <a:noFill/>
          <a:ln>
            <a:noFill/>
          </a:ln>
        </p:spPr>
        <p:txBody>
          <a:bodyPr anchorCtr="0" anchor="ctr"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We explored two </a:t>
            </a:r>
            <a:r>
              <a:rPr lang="en-US" sz="2400"/>
              <a:t>different approaches using different calculated metrics,via a series of machine learning algorithms, we came to the same conclusion - the past market data is not useful for future equity market movement prediction </a:t>
            </a:r>
            <a:endParaRPr/>
          </a:p>
          <a:p>
            <a:pPr indent="-228600" lvl="0" marL="228600" rtl="0" algn="l">
              <a:lnSpc>
                <a:spcPct val="90000"/>
              </a:lnSpc>
              <a:spcBef>
                <a:spcPts val="1000"/>
              </a:spcBef>
              <a:spcAft>
                <a:spcPts val="0"/>
              </a:spcAft>
              <a:buClr>
                <a:schemeClr val="dk1"/>
              </a:buClr>
              <a:buSzPts val="2400"/>
              <a:buChar char="•"/>
            </a:pPr>
            <a:r>
              <a:rPr lang="en-US" sz="2400"/>
              <a:t>Through comprehensive exploratory analysis, we observed that the technical indicators are not very useful to categorize the market directions </a:t>
            </a:r>
            <a:endParaRPr sz="2400"/>
          </a:p>
          <a:p>
            <a:pPr indent="-228600" lvl="0" marL="228600" rtl="0" algn="l">
              <a:lnSpc>
                <a:spcPct val="90000"/>
              </a:lnSpc>
              <a:spcBef>
                <a:spcPts val="1000"/>
              </a:spcBef>
              <a:spcAft>
                <a:spcPts val="0"/>
              </a:spcAft>
              <a:buSzPts val="2400"/>
              <a:buChar char="•"/>
            </a:pPr>
            <a:r>
              <a:rPr lang="en-US" sz="2400"/>
              <a:t>All of the observations throughout the project seem to align with the Weak-form market efficiency hypothesis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39"/>
          <p:cNvSpPr/>
          <p:nvPr/>
        </p:nvSpPr>
        <p:spPr>
          <a:xfrm>
            <a:off x="0" y="0"/>
            <a:ext cx="12192000" cy="24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9"/>
          <p:cNvSpPr txBox="1"/>
          <p:nvPr>
            <p:ph type="title"/>
          </p:nvPr>
        </p:nvSpPr>
        <p:spPr>
          <a:xfrm>
            <a:off x="1027744" y="950780"/>
            <a:ext cx="10506600" cy="11979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13684"/>
              <a:buFont typeface="Calibri"/>
              <a:buNone/>
            </a:pPr>
            <a:r>
              <a:rPr lang="en-US">
                <a:solidFill>
                  <a:schemeClr val="lt1"/>
                </a:solidFill>
              </a:rPr>
              <a:t>What’s Weak-form Market Efficiency Hypothesis?</a:t>
            </a:r>
            <a:endParaRPr sz="4750"/>
          </a:p>
          <a:p>
            <a:pPr indent="0" lvl="0" marL="0" rtl="0" algn="ctr">
              <a:spcBef>
                <a:spcPts val="0"/>
              </a:spcBef>
              <a:spcAft>
                <a:spcPts val="0"/>
              </a:spcAft>
              <a:buClr>
                <a:schemeClr val="dk1"/>
              </a:buClr>
              <a:buSzPts val="990"/>
              <a:buFont typeface="Arial"/>
              <a:buNone/>
            </a:pPr>
            <a:r>
              <a:t/>
            </a:r>
            <a:endParaRPr sz="6000"/>
          </a:p>
        </p:txBody>
      </p:sp>
      <p:sp>
        <p:nvSpPr>
          <p:cNvPr id="412" name="Google Shape;412;p39"/>
          <p:cNvSpPr txBox="1"/>
          <p:nvPr/>
        </p:nvSpPr>
        <p:spPr>
          <a:xfrm>
            <a:off x="684100" y="3189275"/>
            <a:ext cx="11193900" cy="2124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500">
                <a:solidFill>
                  <a:schemeClr val="dk1"/>
                </a:solidFill>
                <a:highlight>
                  <a:schemeClr val="lt1"/>
                </a:highlight>
                <a:latin typeface="Times New Roman"/>
                <a:ea typeface="Times New Roman"/>
                <a:cs typeface="Times New Roman"/>
                <a:sym typeface="Times New Roman"/>
              </a:rPr>
              <a:t> The hypothesis states that current security price fully reflect all currently available security market data. Thus, past price and volume (market) information will have no predictive power about the future direction of security prices. </a:t>
            </a:r>
            <a:endParaRPr sz="3500">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ph type="title"/>
          </p:nvPr>
        </p:nvSpPr>
        <p:spPr>
          <a:xfrm>
            <a:off x="838200" y="365125"/>
            <a:ext cx="2851200" cy="5316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 </a:t>
            </a:r>
            <a:endParaRPr/>
          </a:p>
        </p:txBody>
      </p:sp>
      <p:pic>
        <p:nvPicPr>
          <p:cNvPr id="419" name="Google Shape;419;p40"/>
          <p:cNvPicPr preferRelativeResize="0"/>
          <p:nvPr/>
        </p:nvPicPr>
        <p:blipFill>
          <a:blip r:embed="rId3">
            <a:alphaModFix/>
          </a:blip>
          <a:stretch>
            <a:fillRect/>
          </a:stretch>
        </p:blipFill>
        <p:spPr>
          <a:xfrm>
            <a:off x="3689400" y="668600"/>
            <a:ext cx="7673950" cy="513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p:nvPr/>
        </p:nvSpPr>
        <p:spPr>
          <a:xfrm>
            <a:off x="0" y="-1876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5"/>
          <p:cNvSpPr txBox="1"/>
          <p:nvPr>
            <p:ph type="title"/>
          </p:nvPr>
        </p:nvSpPr>
        <p:spPr>
          <a:xfrm>
            <a:off x="364775" y="1528825"/>
            <a:ext cx="2855700" cy="27132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Calibri"/>
              <a:buNone/>
            </a:pPr>
            <a:r>
              <a:rPr lang="en-US" sz="4800">
                <a:solidFill>
                  <a:schemeClr val="lt1"/>
                </a:solidFill>
              </a:rPr>
              <a:t>Table of Content</a:t>
            </a:r>
            <a:endParaRPr/>
          </a:p>
        </p:txBody>
      </p:sp>
      <p:grpSp>
        <p:nvGrpSpPr>
          <p:cNvPr id="123" name="Google Shape;123;p15"/>
          <p:cNvGrpSpPr/>
          <p:nvPr/>
        </p:nvGrpSpPr>
        <p:grpSpPr>
          <a:xfrm>
            <a:off x="767290" y="681628"/>
            <a:ext cx="1128382" cy="847206"/>
            <a:chOff x="668003" y="1684057"/>
            <a:chExt cx="1128382" cy="847206"/>
          </a:xfrm>
        </p:grpSpPr>
        <p:sp>
          <p:nvSpPr>
            <p:cNvPr id="124" name="Google Shape;124;p1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 name="Google Shape;126;p15"/>
          <p:cNvGrpSpPr/>
          <p:nvPr/>
        </p:nvGrpSpPr>
        <p:grpSpPr>
          <a:xfrm>
            <a:off x="4943675" y="681625"/>
            <a:ext cx="6137766" cy="5133909"/>
            <a:chOff x="0" y="1657"/>
            <a:chExt cx="5929063" cy="3837289"/>
          </a:xfrm>
        </p:grpSpPr>
        <p:sp>
          <p:nvSpPr>
            <p:cNvPr id="127" name="Google Shape;127;p15"/>
            <p:cNvSpPr/>
            <p:nvPr/>
          </p:nvSpPr>
          <p:spPr>
            <a:xfrm>
              <a:off x="0" y="1657"/>
              <a:ext cx="5929063" cy="46708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22801" y="24458"/>
              <a:ext cx="5883461" cy="421483"/>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Approach #1 - Lagged Return </a:t>
              </a:r>
              <a:endParaRPr sz="2800">
                <a:solidFill>
                  <a:schemeClr val="lt1"/>
                </a:solidFill>
                <a:latin typeface="Calibri"/>
                <a:ea typeface="Calibri"/>
                <a:cs typeface="Calibri"/>
                <a:sym typeface="Calibri"/>
              </a:endParaRPr>
            </a:p>
          </p:txBody>
        </p:sp>
        <p:sp>
          <p:nvSpPr>
            <p:cNvPr id="129" name="Google Shape;129;p15"/>
            <p:cNvSpPr/>
            <p:nvPr/>
          </p:nvSpPr>
          <p:spPr>
            <a:xfrm>
              <a:off x="0" y="483114"/>
              <a:ext cx="5929063" cy="467085"/>
            </a:xfrm>
            <a:prstGeom prst="roundRect">
              <a:avLst>
                <a:gd fmla="val 16667" name="adj"/>
              </a:avLst>
            </a:prstGeom>
            <a:solidFill>
              <a:srgbClr val="55B6D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22801" y="505915"/>
              <a:ext cx="5883600" cy="4215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Preprocessing </a:t>
              </a:r>
              <a:endParaRPr/>
            </a:p>
          </p:txBody>
        </p:sp>
        <p:sp>
          <p:nvSpPr>
            <p:cNvPr id="131" name="Google Shape;131;p15"/>
            <p:cNvSpPr/>
            <p:nvPr/>
          </p:nvSpPr>
          <p:spPr>
            <a:xfrm>
              <a:off x="0" y="975370"/>
              <a:ext cx="5929063" cy="467085"/>
            </a:xfrm>
            <a:prstGeom prst="roundRect">
              <a:avLst>
                <a:gd fmla="val 16667" name="adj"/>
              </a:avLst>
            </a:prstGeom>
            <a:solidFill>
              <a:srgbClr val="51CB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22801" y="998171"/>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Exploratory Analysis </a:t>
              </a:r>
              <a:endParaRPr/>
            </a:p>
          </p:txBody>
        </p:sp>
        <p:sp>
          <p:nvSpPr>
            <p:cNvPr id="133" name="Google Shape;133;p15"/>
            <p:cNvSpPr/>
            <p:nvPr/>
          </p:nvSpPr>
          <p:spPr>
            <a:xfrm>
              <a:off x="0" y="1446030"/>
              <a:ext cx="5929063" cy="467085"/>
            </a:xfrm>
            <a:prstGeom prst="roundRect">
              <a:avLst>
                <a:gd fmla="val 16667" name="adj"/>
              </a:avLst>
            </a:prstGeom>
            <a:solidFill>
              <a:srgbClr val="4DC6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nvSpPr>
          <p:spPr>
            <a:xfrm>
              <a:off x="22801" y="1468831"/>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 applications - kNN, SVM, Random Forest </a:t>
              </a:r>
              <a:endParaRPr/>
            </a:p>
          </p:txBody>
        </p:sp>
        <p:sp>
          <p:nvSpPr>
            <p:cNvPr id="135" name="Google Shape;135;p15"/>
            <p:cNvSpPr/>
            <p:nvPr/>
          </p:nvSpPr>
          <p:spPr>
            <a:xfrm>
              <a:off x="0" y="1927488"/>
              <a:ext cx="5929063" cy="467085"/>
            </a:xfrm>
            <a:prstGeom prst="roundRect">
              <a:avLst>
                <a:gd fmla="val 16667" name="adj"/>
              </a:avLst>
            </a:prstGeom>
            <a:solidFill>
              <a:srgbClr val="4AC1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nvSpPr>
          <p:spPr>
            <a:xfrm>
              <a:off x="22801" y="1950289"/>
              <a:ext cx="5883461" cy="421483"/>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Approach #2 - Technical indicators</a:t>
              </a:r>
              <a:endParaRPr sz="2800">
                <a:solidFill>
                  <a:schemeClr val="lt1"/>
                </a:solidFill>
                <a:latin typeface="Calibri"/>
                <a:ea typeface="Calibri"/>
                <a:cs typeface="Calibri"/>
                <a:sym typeface="Calibri"/>
              </a:endParaRPr>
            </a:p>
          </p:txBody>
        </p:sp>
        <p:sp>
          <p:nvSpPr>
            <p:cNvPr id="137" name="Google Shape;137;p15"/>
            <p:cNvSpPr/>
            <p:nvPr/>
          </p:nvSpPr>
          <p:spPr>
            <a:xfrm>
              <a:off x="0" y="2408946"/>
              <a:ext cx="5929063" cy="467085"/>
            </a:xfrm>
            <a:prstGeom prst="roundRect">
              <a:avLst>
                <a:gd fmla="val 16667" name="adj"/>
              </a:avLst>
            </a:prstGeom>
            <a:solidFill>
              <a:srgbClr val="46BC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nvSpPr>
          <p:spPr>
            <a:xfrm>
              <a:off x="22801" y="2431747"/>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Preprocessing </a:t>
              </a:r>
              <a:endParaRPr/>
            </a:p>
          </p:txBody>
        </p:sp>
        <p:sp>
          <p:nvSpPr>
            <p:cNvPr id="139" name="Google Shape;139;p15"/>
            <p:cNvSpPr/>
            <p:nvPr/>
          </p:nvSpPr>
          <p:spPr>
            <a:xfrm>
              <a:off x="0" y="2890404"/>
              <a:ext cx="5929063" cy="467085"/>
            </a:xfrm>
            <a:prstGeom prst="roundRect">
              <a:avLst>
                <a:gd fmla="val 16667" name="adj"/>
              </a:avLst>
            </a:prstGeom>
            <a:solidFill>
              <a:srgbClr val="55B4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nvSpPr>
          <p:spPr>
            <a:xfrm>
              <a:off x="22801" y="2913205"/>
              <a:ext cx="5883461" cy="421483"/>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Exploratory Analysis </a:t>
              </a:r>
              <a:endParaRPr/>
            </a:p>
          </p:txBody>
        </p:sp>
        <p:sp>
          <p:nvSpPr>
            <p:cNvPr id="141" name="Google Shape;141;p15"/>
            <p:cNvSpPr/>
            <p:nvPr/>
          </p:nvSpPr>
          <p:spPr>
            <a:xfrm>
              <a:off x="0" y="3371861"/>
              <a:ext cx="5929063" cy="46708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txBox="1"/>
            <p:nvPr/>
          </p:nvSpPr>
          <p:spPr>
            <a:xfrm>
              <a:off x="22801" y="3394662"/>
              <a:ext cx="5883461" cy="42148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 applications - </a:t>
              </a:r>
              <a:r>
                <a:rPr lang="en-US" sz="1600">
                  <a:solidFill>
                    <a:schemeClr val="lt1"/>
                  </a:solidFill>
                  <a:latin typeface="Calibri"/>
                  <a:ea typeface="Calibri"/>
                  <a:cs typeface="Calibri"/>
                  <a:sym typeface="Calibri"/>
                </a:rPr>
                <a:t>Association Rule, K- Means, Decision Tree, SVM Linear, Random Forest </a:t>
              </a:r>
              <a:endParaRPr/>
            </a:p>
          </p:txBody>
        </p:sp>
      </p:grpSp>
      <p:sp>
        <p:nvSpPr>
          <p:cNvPr id="143" name="Google Shape;143;p15"/>
          <p:cNvSpPr/>
          <p:nvPr/>
        </p:nvSpPr>
        <p:spPr>
          <a:xfrm>
            <a:off x="0" y="0"/>
            <a:ext cx="4694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4" name="Google Shape;144;p15"/>
          <p:cNvGrpSpPr/>
          <p:nvPr/>
        </p:nvGrpSpPr>
        <p:grpSpPr>
          <a:xfrm>
            <a:off x="767290" y="681628"/>
            <a:ext cx="1128381" cy="847205"/>
            <a:chOff x="668003" y="1684057"/>
            <a:chExt cx="1128381" cy="847205"/>
          </a:xfrm>
        </p:grpSpPr>
        <p:sp>
          <p:nvSpPr>
            <p:cNvPr id="145" name="Google Shape;145;p1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5"/>
            <p:cNvSpPr/>
            <p:nvPr/>
          </p:nvSpPr>
          <p:spPr>
            <a:xfrm>
              <a:off x="1245893" y="1684057"/>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 name="Google Shape;147;p15"/>
          <p:cNvSpPr txBox="1"/>
          <p:nvPr>
            <p:ph type="title"/>
          </p:nvPr>
        </p:nvSpPr>
        <p:spPr>
          <a:xfrm>
            <a:off x="1158300" y="2412125"/>
            <a:ext cx="3190800" cy="25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6"/>
          <p:cNvSpPr/>
          <p:nvPr/>
        </p:nvSpPr>
        <p:spPr>
          <a:xfrm rot="-5400000">
            <a:off x="1288521" y="381403"/>
            <a:ext cx="2200313" cy="3342508"/>
          </a:xfrm>
          <a:prstGeom prst="downArrow">
            <a:avLst>
              <a:gd fmla="val 100000" name="adj1"/>
              <a:gd fmla="val 15788" name="adj2"/>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16"/>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Data Set </a:t>
            </a:r>
            <a:br>
              <a:rPr lang="en-US" sz="3200">
                <a:solidFill>
                  <a:srgbClr val="FFFFFF"/>
                </a:solidFill>
                <a:latin typeface="Calibri"/>
                <a:ea typeface="Calibri"/>
                <a:cs typeface="Calibri"/>
                <a:sym typeface="Calibri"/>
              </a:rPr>
            </a:br>
            <a:endParaRPr sz="3200">
              <a:solidFill>
                <a:srgbClr val="FFFFFF"/>
              </a:solidFill>
              <a:latin typeface="Calibri"/>
              <a:ea typeface="Calibri"/>
              <a:cs typeface="Calibri"/>
              <a:sym typeface="Calibri"/>
            </a:endParaRPr>
          </a:p>
        </p:txBody>
      </p:sp>
      <p:sp>
        <p:nvSpPr>
          <p:cNvPr id="155" name="Google Shape;155;p16"/>
          <p:cNvSpPr txBox="1"/>
          <p:nvPr>
            <p:ph idx="1" type="body"/>
          </p:nvPr>
        </p:nvSpPr>
        <p:spPr>
          <a:xfrm>
            <a:off x="717425" y="3544625"/>
            <a:ext cx="3093600" cy="22002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90000"/>
              </a:lnSpc>
              <a:spcBef>
                <a:spcPts val="0"/>
              </a:spcBef>
              <a:spcAft>
                <a:spcPts val="0"/>
              </a:spcAft>
              <a:buClr>
                <a:srgbClr val="000000"/>
              </a:buClr>
              <a:buSzPts val="2000"/>
              <a:buChar char="●"/>
            </a:pPr>
            <a:r>
              <a:rPr lang="en-US" sz="2000">
                <a:solidFill>
                  <a:srgbClr val="000000"/>
                </a:solidFill>
              </a:rPr>
              <a:t>Ticker: SPY (</a:t>
            </a:r>
            <a:r>
              <a:rPr lang="en-US" sz="2000">
                <a:solidFill>
                  <a:srgbClr val="000000"/>
                </a:solidFill>
                <a:highlight>
                  <a:srgbClr val="FFFFFF"/>
                </a:highlight>
                <a:latin typeface="Roboto"/>
                <a:ea typeface="Roboto"/>
                <a:cs typeface="Roboto"/>
                <a:sym typeface="Roboto"/>
              </a:rPr>
              <a:t>SPDR S&amp;P 500 ETF Trust)</a:t>
            </a:r>
            <a:endParaRPr sz="20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a:p>
            <a:pPr indent="-355600" lvl="0" marL="457200" rtl="0" algn="l">
              <a:lnSpc>
                <a:spcPct val="90000"/>
              </a:lnSpc>
              <a:spcBef>
                <a:spcPts val="0"/>
              </a:spcBef>
              <a:spcAft>
                <a:spcPts val="0"/>
              </a:spcAft>
              <a:buClr>
                <a:srgbClr val="000000"/>
              </a:buClr>
              <a:buSzPts val="2000"/>
              <a:buChar char="●"/>
            </a:pPr>
            <a:r>
              <a:rPr lang="en-US" sz="2000">
                <a:solidFill>
                  <a:srgbClr val="000000"/>
                </a:solidFill>
              </a:rPr>
              <a:t>Timeline: </a:t>
            </a:r>
            <a:endParaRPr sz="2000">
              <a:solidFill>
                <a:srgbClr val="000000"/>
              </a:solidFill>
            </a:endParaRPr>
          </a:p>
          <a:p>
            <a:pPr indent="0" lvl="0" marL="457200" rtl="0" algn="l">
              <a:lnSpc>
                <a:spcPct val="90000"/>
              </a:lnSpc>
              <a:spcBef>
                <a:spcPts val="0"/>
              </a:spcBef>
              <a:spcAft>
                <a:spcPts val="0"/>
              </a:spcAft>
              <a:buNone/>
            </a:pPr>
            <a:r>
              <a:rPr lang="en-US" sz="2000">
                <a:solidFill>
                  <a:srgbClr val="000000"/>
                </a:solidFill>
              </a:rPr>
              <a:t>2001 - 2021</a:t>
            </a:r>
            <a:endParaRPr sz="20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a:p>
            <a:pPr indent="-355600" lvl="0" marL="457200" rtl="0" algn="l">
              <a:lnSpc>
                <a:spcPct val="90000"/>
              </a:lnSpc>
              <a:spcBef>
                <a:spcPts val="0"/>
              </a:spcBef>
              <a:spcAft>
                <a:spcPts val="0"/>
              </a:spcAft>
              <a:buSzPts val="2000"/>
              <a:buChar char="●"/>
            </a:pPr>
            <a:r>
              <a:rPr lang="en-US" sz="2000">
                <a:solidFill>
                  <a:srgbClr val="000000"/>
                </a:solidFill>
              </a:rPr>
              <a:t>Frequency: daily</a:t>
            </a:r>
            <a:r>
              <a:rPr lang="en-US" sz="2000"/>
              <a:t> (trading day)</a:t>
            </a:r>
            <a:endParaRPr sz="2000"/>
          </a:p>
        </p:txBody>
      </p:sp>
      <p:pic>
        <p:nvPicPr>
          <p:cNvPr id="156" name="Google Shape;156;p16"/>
          <p:cNvPicPr preferRelativeResize="0"/>
          <p:nvPr/>
        </p:nvPicPr>
        <p:blipFill>
          <a:blip r:embed="rId3">
            <a:alphaModFix/>
          </a:blip>
          <a:stretch>
            <a:fillRect/>
          </a:stretch>
        </p:blipFill>
        <p:spPr>
          <a:xfrm>
            <a:off x="4767749" y="829762"/>
            <a:ext cx="4822100" cy="497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7"/>
          <p:cNvSpPr/>
          <p:nvPr/>
        </p:nvSpPr>
        <p:spPr>
          <a:xfrm>
            <a:off x="0" y="0"/>
            <a:ext cx="12192000" cy="1614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7"/>
          <p:cNvSpPr txBox="1"/>
          <p:nvPr>
            <p:ph type="title"/>
          </p:nvPr>
        </p:nvSpPr>
        <p:spPr>
          <a:xfrm>
            <a:off x="842769" y="66705"/>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Exploratory Analysis </a:t>
            </a:r>
            <a:endParaRPr/>
          </a:p>
        </p:txBody>
      </p:sp>
      <p:pic>
        <p:nvPicPr>
          <p:cNvPr descr="Chart, histogram&#10;&#10;Description automatically generated" id="163" name="Google Shape;163;p17"/>
          <p:cNvPicPr preferRelativeResize="0"/>
          <p:nvPr/>
        </p:nvPicPr>
        <p:blipFill rotWithShape="1">
          <a:blip r:embed="rId3">
            <a:alphaModFix/>
          </a:blip>
          <a:srcRect b="0" l="0" r="0" t="0"/>
          <a:stretch/>
        </p:blipFill>
        <p:spPr>
          <a:xfrm>
            <a:off x="-48176" y="2527225"/>
            <a:ext cx="5995551" cy="3702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678200" y="2489659"/>
            <a:ext cx="6513800" cy="3777391"/>
          </a:xfrm>
          <a:prstGeom prst="rect">
            <a:avLst/>
          </a:prstGeom>
          <a:noFill/>
          <a:ln>
            <a:noFill/>
          </a:ln>
        </p:spPr>
      </p:pic>
      <p:sp>
        <p:nvSpPr>
          <p:cNvPr id="165" name="Google Shape;165;p17"/>
          <p:cNvSpPr/>
          <p:nvPr/>
        </p:nvSpPr>
        <p:spPr>
          <a:xfrm>
            <a:off x="8414925" y="554130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6" name="Google Shape;166;p17"/>
          <p:cNvSpPr/>
          <p:nvPr/>
        </p:nvSpPr>
        <p:spPr>
          <a:xfrm>
            <a:off x="6756125" y="5445775"/>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7" name="Google Shape;167;p17"/>
          <p:cNvSpPr/>
          <p:nvPr/>
        </p:nvSpPr>
        <p:spPr>
          <a:xfrm>
            <a:off x="11453000" y="4001925"/>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8" name="Google Shape;168;p17"/>
          <p:cNvSpPr/>
          <p:nvPr/>
        </p:nvSpPr>
        <p:spPr>
          <a:xfrm>
            <a:off x="2558450" y="329955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69" name="Google Shape;169;p17"/>
          <p:cNvSpPr/>
          <p:nvPr/>
        </p:nvSpPr>
        <p:spPr>
          <a:xfrm>
            <a:off x="5288000" y="4562600"/>
            <a:ext cx="323400" cy="25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nvSpPr>
        <p:spPr>
          <a:xfrm rot="-5400000">
            <a:off x="1288521" y="381403"/>
            <a:ext cx="2200313" cy="3342508"/>
          </a:xfrm>
          <a:prstGeom prst="downArrow">
            <a:avLst>
              <a:gd fmla="val 100000" name="adj1"/>
              <a:gd fmla="val 15788" name="adj2"/>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1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Data Preprocessing </a:t>
            </a:r>
            <a:endParaRPr/>
          </a:p>
        </p:txBody>
      </p:sp>
      <p:sp>
        <p:nvSpPr>
          <p:cNvPr id="176" name="Google Shape;176;p18"/>
          <p:cNvSpPr txBox="1"/>
          <p:nvPr>
            <p:ph idx="1" type="body"/>
          </p:nvPr>
        </p:nvSpPr>
        <p:spPr>
          <a:xfrm>
            <a:off x="669775" y="3697850"/>
            <a:ext cx="3132000" cy="20283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Calculate lagged returns to avoid look-ahead bias</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Label day of week, month and year, etc.</a:t>
            </a:r>
            <a:endParaRPr sz="2000"/>
          </a:p>
          <a:p>
            <a:pPr indent="-228600" lvl="0" marL="228600" rtl="0" algn="l">
              <a:lnSpc>
                <a:spcPct val="90000"/>
              </a:lnSpc>
              <a:spcBef>
                <a:spcPts val="1000"/>
              </a:spcBef>
              <a:spcAft>
                <a:spcPts val="0"/>
              </a:spcAft>
              <a:buClr>
                <a:schemeClr val="dk1"/>
              </a:buClr>
              <a:buSzPts val="2000"/>
              <a:buChar char="•"/>
            </a:pPr>
            <a:r>
              <a:rPr lang="en-US" sz="2000"/>
              <a:t>Create a ‘Class’ column based on 1-day return </a:t>
            </a:r>
            <a:endParaRPr/>
          </a:p>
        </p:txBody>
      </p:sp>
      <p:pic>
        <p:nvPicPr>
          <p:cNvPr id="177" name="Google Shape;177;p18"/>
          <p:cNvPicPr preferRelativeResize="0"/>
          <p:nvPr/>
        </p:nvPicPr>
        <p:blipFill>
          <a:blip r:embed="rId3">
            <a:alphaModFix/>
          </a:blip>
          <a:stretch>
            <a:fillRect/>
          </a:stretch>
        </p:blipFill>
        <p:spPr>
          <a:xfrm>
            <a:off x="4136200" y="1515925"/>
            <a:ext cx="7939400" cy="3403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838200" y="591450"/>
            <a:ext cx="9983100" cy="499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Market Movement </a:t>
            </a:r>
            <a:endParaRPr/>
          </a:p>
          <a:p>
            <a:pPr indent="0" lvl="0" marL="0" rtl="0" algn="ctr">
              <a:spcBef>
                <a:spcPts val="0"/>
              </a:spcBef>
              <a:spcAft>
                <a:spcPts val="0"/>
              </a:spcAft>
              <a:buNone/>
            </a:pPr>
            <a:r>
              <a:t/>
            </a:r>
            <a:endParaRPr/>
          </a:p>
        </p:txBody>
      </p:sp>
      <p:pic>
        <p:nvPicPr>
          <p:cNvPr id="184" name="Google Shape;184;p19"/>
          <p:cNvPicPr preferRelativeResize="0"/>
          <p:nvPr/>
        </p:nvPicPr>
        <p:blipFill>
          <a:blip r:embed="rId3">
            <a:alphaModFix/>
          </a:blip>
          <a:stretch>
            <a:fillRect/>
          </a:stretch>
        </p:blipFill>
        <p:spPr>
          <a:xfrm>
            <a:off x="556725" y="805550"/>
            <a:ext cx="11078547" cy="6052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0"/>
          <p:cNvSpPr/>
          <p:nvPr/>
        </p:nvSpPr>
        <p:spPr>
          <a:xfrm>
            <a:off x="0" y="0"/>
            <a:ext cx="12192000" cy="1498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0"/>
          <p:cNvSpPr txBox="1"/>
          <p:nvPr>
            <p:ph type="title"/>
          </p:nvPr>
        </p:nvSpPr>
        <p:spPr>
          <a:xfrm>
            <a:off x="842769" y="55580"/>
            <a:ext cx="10506600" cy="119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rPr>
              <a:t>Correlation </a:t>
            </a:r>
            <a:endParaRPr/>
          </a:p>
        </p:txBody>
      </p:sp>
      <p:pic>
        <p:nvPicPr>
          <p:cNvPr id="191" name="Google Shape;191;p20"/>
          <p:cNvPicPr preferRelativeResize="0"/>
          <p:nvPr/>
        </p:nvPicPr>
        <p:blipFill>
          <a:blip r:embed="rId3">
            <a:alphaModFix/>
          </a:blip>
          <a:stretch>
            <a:fillRect/>
          </a:stretch>
        </p:blipFill>
        <p:spPr>
          <a:xfrm>
            <a:off x="2545939" y="1498500"/>
            <a:ext cx="7100273" cy="535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1"/>
          <p:cNvSpPr/>
          <p:nvPr/>
        </p:nvSpPr>
        <p:spPr>
          <a:xfrm>
            <a:off x="0" y="0"/>
            <a:ext cx="12192000" cy="6857452"/>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1"/>
          <p:cNvSpPr txBox="1"/>
          <p:nvPr>
            <p:ph type="title"/>
          </p:nvPr>
        </p:nvSpPr>
        <p:spPr>
          <a:xfrm>
            <a:off x="764949" y="3499076"/>
            <a:ext cx="6053558" cy="2424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Modeling </a:t>
            </a:r>
            <a:br>
              <a:rPr lang="en-US">
                <a:solidFill>
                  <a:srgbClr val="FFFFFF"/>
                </a:solidFill>
                <a:latin typeface="Calibri"/>
                <a:ea typeface="Calibri"/>
                <a:cs typeface="Calibri"/>
                <a:sym typeface="Calibri"/>
              </a:rPr>
            </a:br>
            <a:endParaRPr>
              <a:solidFill>
                <a:srgbClr val="FFFFFF"/>
              </a:solidFill>
              <a:latin typeface="Calibri"/>
              <a:ea typeface="Calibri"/>
              <a:cs typeface="Calibri"/>
              <a:sym typeface="Calibri"/>
            </a:endParaRPr>
          </a:p>
        </p:txBody>
      </p:sp>
      <p:sp>
        <p:nvSpPr>
          <p:cNvPr id="198" name="Google Shape;198;p21"/>
          <p:cNvSpPr/>
          <p:nvPr/>
        </p:nvSpPr>
        <p:spPr>
          <a:xfrm>
            <a:off x="3476199" y="548"/>
            <a:ext cx="4349752" cy="3142889"/>
          </a:xfrm>
          <a:custGeom>
            <a:rect b="b" l="l" r="r" t="t"/>
            <a:pathLst>
              <a:path extrusionOk="0" h="3142889" w="4349752">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 name="Google Shape;199;p21"/>
          <p:cNvSpPr/>
          <p:nvPr/>
        </p:nvSpPr>
        <p:spPr>
          <a:xfrm>
            <a:off x="7653759" y="1421356"/>
            <a:ext cx="4538241" cy="5436644"/>
          </a:xfrm>
          <a:custGeom>
            <a:rect b="b" l="l" r="r" t="t"/>
            <a:pathLst>
              <a:path extrusionOk="0" h="5436644" w="4538241">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21"/>
          <p:cNvSpPr/>
          <p:nvPr/>
        </p:nvSpPr>
        <p:spPr>
          <a:xfrm>
            <a:off x="3639395" y="0"/>
            <a:ext cx="4023360" cy="2980240"/>
          </a:xfrm>
          <a:custGeom>
            <a:rect b="b" l="l" r="r" t="t"/>
            <a:pathLst>
              <a:path extrusionOk="0" h="2980240" w="402336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1"/>
          <p:cNvSpPr txBox="1"/>
          <p:nvPr>
            <p:ph idx="1" type="body"/>
          </p:nvPr>
        </p:nvSpPr>
        <p:spPr>
          <a:xfrm>
            <a:off x="4215161" y="356187"/>
            <a:ext cx="2878409" cy="1792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Char char="•"/>
            </a:pPr>
            <a:r>
              <a:rPr lang="en-US" sz="1700"/>
              <a:t>Training data set: </a:t>
            </a:r>
            <a:endParaRPr/>
          </a:p>
          <a:p>
            <a:pPr indent="0" lvl="0" marL="0" rtl="0" algn="l">
              <a:lnSpc>
                <a:spcPct val="90000"/>
              </a:lnSpc>
              <a:spcBef>
                <a:spcPts val="1000"/>
              </a:spcBef>
              <a:spcAft>
                <a:spcPts val="0"/>
              </a:spcAft>
              <a:buClr>
                <a:schemeClr val="dk1"/>
              </a:buClr>
              <a:buSzPts val="1700"/>
              <a:buChar char="•"/>
            </a:pPr>
            <a:r>
              <a:rPr lang="en-US" sz="1700"/>
              <a:t>2001 - 2017 </a:t>
            </a:r>
            <a:endParaRPr/>
          </a:p>
          <a:p>
            <a:pPr indent="0" lvl="0" marL="0" rtl="0" algn="l">
              <a:lnSpc>
                <a:spcPct val="90000"/>
              </a:lnSpc>
              <a:spcBef>
                <a:spcPts val="1000"/>
              </a:spcBef>
              <a:spcAft>
                <a:spcPts val="0"/>
              </a:spcAft>
              <a:buClr>
                <a:schemeClr val="dk1"/>
              </a:buClr>
              <a:buSzPts val="1700"/>
              <a:buChar char="•"/>
            </a:pPr>
            <a:r>
              <a:rPr lang="en-US" sz="1700"/>
              <a:t>Testing data set:  </a:t>
            </a:r>
            <a:endParaRPr/>
          </a:p>
          <a:p>
            <a:pPr indent="0" lvl="0" marL="0" rtl="0" algn="l">
              <a:lnSpc>
                <a:spcPct val="90000"/>
              </a:lnSpc>
              <a:spcBef>
                <a:spcPts val="1000"/>
              </a:spcBef>
              <a:spcAft>
                <a:spcPts val="0"/>
              </a:spcAft>
              <a:buClr>
                <a:schemeClr val="dk1"/>
              </a:buClr>
              <a:buSzPts val="1700"/>
              <a:buChar char="•"/>
            </a:pPr>
            <a:r>
              <a:rPr lang="en-US" sz="1700"/>
              <a:t>2018 - 2020 </a:t>
            </a:r>
            <a:endParaRPr/>
          </a:p>
          <a:p>
            <a:pPr indent="0" lvl="0" marL="0" rtl="0" algn="l">
              <a:lnSpc>
                <a:spcPct val="90000"/>
              </a:lnSpc>
              <a:spcBef>
                <a:spcPts val="1000"/>
              </a:spcBef>
              <a:spcAft>
                <a:spcPts val="0"/>
              </a:spcAft>
              <a:buClr>
                <a:schemeClr val="dk1"/>
              </a:buClr>
              <a:buSzPts val="1700"/>
              <a:buChar char="•"/>
            </a:pPr>
            <a:r>
              <a:rPr lang="en-US" sz="1700"/>
              <a:t>Cross Validation: 5 folds </a:t>
            </a:r>
            <a:endParaRPr/>
          </a:p>
          <a:p>
            <a:pPr indent="-120650" lvl="0" marL="228600" rtl="0" algn="l">
              <a:lnSpc>
                <a:spcPct val="90000"/>
              </a:lnSpc>
              <a:spcBef>
                <a:spcPts val="1000"/>
              </a:spcBef>
              <a:spcAft>
                <a:spcPts val="0"/>
              </a:spcAft>
              <a:buClr>
                <a:schemeClr val="dk1"/>
              </a:buClr>
              <a:buSzPts val="1700"/>
              <a:buNone/>
            </a:pPr>
            <a:r>
              <a:t/>
            </a:r>
            <a:endParaRPr sz="1700"/>
          </a:p>
        </p:txBody>
      </p:sp>
      <p:sp>
        <p:nvSpPr>
          <p:cNvPr id="202" name="Google Shape;202;p21"/>
          <p:cNvSpPr/>
          <p:nvPr/>
        </p:nvSpPr>
        <p:spPr>
          <a:xfrm>
            <a:off x="7816897" y="1584494"/>
            <a:ext cx="4375105" cy="5273507"/>
          </a:xfrm>
          <a:custGeom>
            <a:rect b="b" l="l" r="r" t="t"/>
            <a:pathLst>
              <a:path extrusionOk="0" h="5273507" w="4375105">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 name="Google Shape;203;p21"/>
          <p:cNvSpPr txBox="1"/>
          <p:nvPr/>
        </p:nvSpPr>
        <p:spPr>
          <a:xfrm>
            <a:off x="8386139" y="3143438"/>
            <a:ext cx="3474621" cy="2780412"/>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Approach #1: Lagged Returns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