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0"/>
  </p:notesMasterIdLst>
  <p:sldIdLst>
    <p:sldId id="331" r:id="rId4"/>
    <p:sldId id="306" r:id="rId5"/>
    <p:sldId id="311" r:id="rId6"/>
    <p:sldId id="318" r:id="rId7"/>
    <p:sldId id="321"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96196" autoAdjust="0"/>
  </p:normalViewPr>
  <p:slideViewPr>
    <p:cSldViewPr snapToGrid="0" showGuides="1">
      <p:cViewPr varScale="1">
        <p:scale>
          <a:sx n="83" d="100"/>
          <a:sy n="83" d="100"/>
        </p:scale>
        <p:origin x="691" y="8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291892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lational_database_management_syste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1" name="TextBox 100">
            <a:extLst>
              <a:ext uri="{FF2B5EF4-FFF2-40B4-BE49-F238E27FC236}">
                <a16:creationId xmlns:a16="http://schemas.microsoft.com/office/drawing/2014/main" id="{D34028A9-61BA-4857-8327-DCA59942C815}"/>
              </a:ext>
            </a:extLst>
          </p:cNvPr>
          <p:cNvSpPr txBox="1"/>
          <p:nvPr/>
        </p:nvSpPr>
        <p:spPr>
          <a:xfrm rot="787063">
            <a:off x="2690379" y="2394025"/>
            <a:ext cx="6099817" cy="1813579"/>
          </a:xfrm>
          <a:custGeom>
            <a:avLst/>
            <a:gdLst>
              <a:gd name="connsiteX0" fmla="*/ 5972478 w 6099817"/>
              <a:gd name="connsiteY0" fmla="*/ 542899 h 1813579"/>
              <a:gd name="connsiteX1" fmla="*/ 6008787 w 6099817"/>
              <a:gd name="connsiteY1" fmla="*/ 536357 h 1813579"/>
              <a:gd name="connsiteX2" fmla="*/ 6073272 w 6099817"/>
              <a:gd name="connsiteY2" fmla="*/ 562525 h 1813579"/>
              <a:gd name="connsiteX3" fmla="*/ 6099817 w 6099817"/>
              <a:gd name="connsiteY3" fmla="*/ 626631 h 1813579"/>
              <a:gd name="connsiteX4" fmla="*/ 6073271 w 6099817"/>
              <a:gd name="connsiteY4" fmla="*/ 691109 h 1813579"/>
              <a:gd name="connsiteX5" fmla="*/ 6008787 w 6099817"/>
              <a:gd name="connsiteY5" fmla="*/ 717660 h 1813579"/>
              <a:gd name="connsiteX6" fmla="*/ 5942423 w 6099817"/>
              <a:gd name="connsiteY6" fmla="*/ 691108 h 1813579"/>
              <a:gd name="connsiteX7" fmla="*/ 5915494 w 6099817"/>
              <a:gd name="connsiteY7" fmla="*/ 626631 h 1813579"/>
              <a:gd name="connsiteX8" fmla="*/ 5942423 w 6099817"/>
              <a:gd name="connsiteY8" fmla="*/ 562525 h 1813579"/>
              <a:gd name="connsiteX9" fmla="*/ 5972478 w 6099817"/>
              <a:gd name="connsiteY9" fmla="*/ 542899 h 1813579"/>
              <a:gd name="connsiteX10" fmla="*/ 1460552 w 6099817"/>
              <a:gd name="connsiteY10" fmla="*/ 1222681 h 1813579"/>
              <a:gd name="connsiteX11" fmla="*/ 1419580 w 6099817"/>
              <a:gd name="connsiteY11" fmla="*/ 1232230 h 1813579"/>
              <a:gd name="connsiteX12" fmla="*/ 1510505 w 6099817"/>
              <a:gd name="connsiteY12" fmla="*/ 1622414 h 1813579"/>
              <a:gd name="connsiteX13" fmla="*/ 1551478 w 6099817"/>
              <a:gd name="connsiteY13" fmla="*/ 1612866 h 1813579"/>
              <a:gd name="connsiteX14" fmla="*/ 1693407 w 6099817"/>
              <a:gd name="connsiteY14" fmla="*/ 1505626 h 1813579"/>
              <a:gd name="connsiteX15" fmla="*/ 1704242 w 6099817"/>
              <a:gd name="connsiteY15" fmla="*/ 1371313 h 1813579"/>
              <a:gd name="connsiteX16" fmla="*/ 1635267 w 6099817"/>
              <a:gd name="connsiteY16" fmla="*/ 1256132 h 1813579"/>
              <a:gd name="connsiteX17" fmla="*/ 1460552 w 6099817"/>
              <a:gd name="connsiteY17" fmla="*/ 1222681 h 1813579"/>
              <a:gd name="connsiteX18" fmla="*/ 3991260 w 6099817"/>
              <a:gd name="connsiteY18" fmla="*/ 619107 h 1813579"/>
              <a:gd name="connsiteX19" fmla="*/ 3957827 w 6099817"/>
              <a:gd name="connsiteY19" fmla="*/ 626898 h 1813579"/>
              <a:gd name="connsiteX20" fmla="*/ 3997820 w 6099817"/>
              <a:gd name="connsiteY20" fmla="*/ 798517 h 1813579"/>
              <a:gd name="connsiteX21" fmla="*/ 4031253 w 6099817"/>
              <a:gd name="connsiteY21" fmla="*/ 790726 h 1813579"/>
              <a:gd name="connsiteX22" fmla="*/ 4107299 w 6099817"/>
              <a:gd name="connsiteY22" fmla="*/ 748068 h 1813579"/>
              <a:gd name="connsiteX23" fmla="*/ 4119603 w 6099817"/>
              <a:gd name="connsiteY23" fmla="*/ 679401 h 1813579"/>
              <a:gd name="connsiteX24" fmla="*/ 4078330 w 6099817"/>
              <a:gd name="connsiteY24" fmla="*/ 623754 h 1813579"/>
              <a:gd name="connsiteX25" fmla="*/ 3991260 w 6099817"/>
              <a:gd name="connsiteY25" fmla="*/ 619107 h 1813579"/>
              <a:gd name="connsiteX26" fmla="*/ 5546591 w 6099817"/>
              <a:gd name="connsiteY26" fmla="*/ 251558 h 1813579"/>
              <a:gd name="connsiteX27" fmla="*/ 5408347 w 6099817"/>
              <a:gd name="connsiteY27" fmla="*/ 466855 h 1813579"/>
              <a:gd name="connsiteX28" fmla="*/ 5546591 w 6099817"/>
              <a:gd name="connsiteY28" fmla="*/ 466855 h 1813579"/>
              <a:gd name="connsiteX29" fmla="*/ 1470067 w 6099817"/>
              <a:gd name="connsiteY29" fmla="*/ 1062943 h 1813579"/>
              <a:gd name="connsiteX30" fmla="*/ 1662349 w 6099817"/>
              <a:gd name="connsiteY30" fmla="*/ 1075076 h 1813579"/>
              <a:gd name="connsiteX31" fmla="*/ 1819726 w 6099817"/>
              <a:gd name="connsiteY31" fmla="*/ 1186347 h 1813579"/>
              <a:gd name="connsiteX32" fmla="*/ 1889992 w 6099817"/>
              <a:gd name="connsiteY32" fmla="*/ 1328027 h 1813579"/>
              <a:gd name="connsiteX33" fmla="*/ 1871534 w 6099817"/>
              <a:gd name="connsiteY33" fmla="*/ 1542271 h 1813579"/>
              <a:gd name="connsiteX34" fmla="*/ 1735303 w 6099817"/>
              <a:gd name="connsiteY34" fmla="*/ 1707859 h 1813579"/>
              <a:gd name="connsiteX35" fmla="*/ 1630628 w 6099817"/>
              <a:gd name="connsiteY35" fmla="*/ 1751943 h 1813579"/>
              <a:gd name="connsiteX36" fmla="*/ 1366133 w 6099817"/>
              <a:gd name="connsiteY36" fmla="*/ 1813579 h 1813579"/>
              <a:gd name="connsiteX37" fmla="*/ 1205573 w 6099817"/>
              <a:gd name="connsiteY37" fmla="*/ 1124579 h 1813579"/>
              <a:gd name="connsiteX38" fmla="*/ 3746878 w 6099817"/>
              <a:gd name="connsiteY38" fmla="*/ 532370 h 1813579"/>
              <a:gd name="connsiteX39" fmla="*/ 4025506 w 6099817"/>
              <a:gd name="connsiteY39" fmla="*/ 467441 h 1813579"/>
              <a:gd name="connsiteX40" fmla="*/ 4223267 w 6099817"/>
              <a:gd name="connsiteY40" fmla="*/ 498520 h 1813579"/>
              <a:gd name="connsiteX41" fmla="*/ 4303063 w 6099817"/>
              <a:gd name="connsiteY41" fmla="*/ 626272 h 1813579"/>
              <a:gd name="connsiteX42" fmla="*/ 4282541 w 6099817"/>
              <a:gd name="connsiteY42" fmla="*/ 784854 h 1813579"/>
              <a:gd name="connsiteX43" fmla="*/ 4197929 w 6099817"/>
              <a:gd name="connsiteY43" fmla="*/ 855660 h 1813579"/>
              <a:gd name="connsiteX44" fmla="*/ 4480343 w 6099817"/>
              <a:gd name="connsiteY44" fmla="*/ 1087865 h 1813579"/>
              <a:gd name="connsiteX45" fmla="*/ 4257743 w 6099817"/>
              <a:gd name="connsiteY45" fmla="*/ 1139738 h 1813579"/>
              <a:gd name="connsiteX46" fmla="*/ 4024992 w 6099817"/>
              <a:gd name="connsiteY46" fmla="*/ 915118 h 1813579"/>
              <a:gd name="connsiteX47" fmla="*/ 4086628 w 6099817"/>
              <a:gd name="connsiteY47" fmla="*/ 1179613 h 1813579"/>
              <a:gd name="connsiteX48" fmla="*/ 3907438 w 6099817"/>
              <a:gd name="connsiteY48" fmla="*/ 1221370 h 1813579"/>
              <a:gd name="connsiteX49" fmla="*/ 4777601 w 6099817"/>
              <a:gd name="connsiteY49" fmla="*/ 292177 h 1813579"/>
              <a:gd name="connsiteX50" fmla="*/ 4994649 w 6099817"/>
              <a:gd name="connsiteY50" fmla="*/ 241598 h 1813579"/>
              <a:gd name="connsiteX51" fmla="*/ 4820113 w 6099817"/>
              <a:gd name="connsiteY51" fmla="*/ 659581 h 1813579"/>
              <a:gd name="connsiteX52" fmla="*/ 4897276 w 6099817"/>
              <a:gd name="connsiteY52" fmla="*/ 990705 h 1813579"/>
              <a:gd name="connsiteX53" fmla="*/ 4718084 w 6099817"/>
              <a:gd name="connsiteY53" fmla="*/ 1032463 h 1813579"/>
              <a:gd name="connsiteX54" fmla="*/ 4640921 w 6099817"/>
              <a:gd name="connsiteY54" fmla="*/ 701339 h 1813579"/>
              <a:gd name="connsiteX55" fmla="*/ 4308173 w 6099817"/>
              <a:gd name="connsiteY55" fmla="*/ 401570 h 1813579"/>
              <a:gd name="connsiteX56" fmla="*/ 4522192 w 6099817"/>
              <a:gd name="connsiteY56" fmla="*/ 351696 h 1813579"/>
              <a:gd name="connsiteX57" fmla="*/ 4696177 w 6099817"/>
              <a:gd name="connsiteY57" fmla="*/ 509119 h 1813579"/>
              <a:gd name="connsiteX58" fmla="*/ 3667070 w 6099817"/>
              <a:gd name="connsiteY58" fmla="*/ 550968 h 1813579"/>
              <a:gd name="connsiteX59" fmla="*/ 3701887 w 6099817"/>
              <a:gd name="connsiteY59" fmla="*/ 700376 h 1813579"/>
              <a:gd name="connsiteX60" fmla="*/ 3553486 w 6099817"/>
              <a:gd name="connsiteY60" fmla="*/ 734959 h 1813579"/>
              <a:gd name="connsiteX61" fmla="*/ 3679230 w 6099817"/>
              <a:gd name="connsiteY61" fmla="*/ 1274551 h 1813579"/>
              <a:gd name="connsiteX62" fmla="*/ 3500040 w 6099817"/>
              <a:gd name="connsiteY62" fmla="*/ 1316308 h 1813579"/>
              <a:gd name="connsiteX63" fmla="*/ 3374296 w 6099817"/>
              <a:gd name="connsiteY63" fmla="*/ 776715 h 1813579"/>
              <a:gd name="connsiteX64" fmla="*/ 3228421 w 6099817"/>
              <a:gd name="connsiteY64" fmla="*/ 810709 h 1813579"/>
              <a:gd name="connsiteX65" fmla="*/ 3193604 w 6099817"/>
              <a:gd name="connsiteY65" fmla="*/ 661302 h 1813579"/>
              <a:gd name="connsiteX66" fmla="*/ 2102644 w 6099817"/>
              <a:gd name="connsiteY66" fmla="*/ 915531 h 1813579"/>
              <a:gd name="connsiteX67" fmla="*/ 2189491 w 6099817"/>
              <a:gd name="connsiteY67" fmla="*/ 1288212 h 1813579"/>
              <a:gd name="connsiteX68" fmla="*/ 2206636 w 6099817"/>
              <a:gd name="connsiteY68" fmla="*/ 1354927 h 1813579"/>
              <a:gd name="connsiteX69" fmla="*/ 2293539 w 6099817"/>
              <a:gd name="connsiteY69" fmla="*/ 1437818 h 1813579"/>
              <a:gd name="connsiteX70" fmla="*/ 2349747 w 6099817"/>
              <a:gd name="connsiteY70" fmla="*/ 1436952 h 1813579"/>
              <a:gd name="connsiteX71" fmla="*/ 2437985 w 6099817"/>
              <a:gd name="connsiteY71" fmla="*/ 1368004 h 1813579"/>
              <a:gd name="connsiteX72" fmla="*/ 2432283 w 6099817"/>
              <a:gd name="connsiteY72" fmla="*/ 1231634 h 1813579"/>
              <a:gd name="connsiteX73" fmla="*/ 2345436 w 6099817"/>
              <a:gd name="connsiteY73" fmla="*/ 858953 h 1813579"/>
              <a:gd name="connsiteX74" fmla="*/ 2524626 w 6099817"/>
              <a:gd name="connsiteY74" fmla="*/ 817196 h 1813579"/>
              <a:gd name="connsiteX75" fmla="*/ 2617198 w 6099817"/>
              <a:gd name="connsiteY75" fmla="*/ 1214443 h 1813579"/>
              <a:gd name="connsiteX76" fmla="*/ 2631805 w 6099817"/>
              <a:gd name="connsiteY76" fmla="*/ 1322795 h 1813579"/>
              <a:gd name="connsiteX77" fmla="*/ 2586036 w 6099817"/>
              <a:gd name="connsiteY77" fmla="*/ 1464376 h 1813579"/>
              <a:gd name="connsiteX78" fmla="*/ 2380390 w 6099817"/>
              <a:gd name="connsiteY78" fmla="*/ 1595849 h 1813579"/>
              <a:gd name="connsiteX79" fmla="*/ 2138464 w 6099817"/>
              <a:gd name="connsiteY79" fmla="*/ 1567078 h 1813579"/>
              <a:gd name="connsiteX80" fmla="*/ 2055598 w 6099817"/>
              <a:gd name="connsiteY80" fmla="*/ 1474100 h 1813579"/>
              <a:gd name="connsiteX81" fmla="*/ 2016028 w 6099817"/>
              <a:gd name="connsiteY81" fmla="*/ 1354536 h 1813579"/>
              <a:gd name="connsiteX82" fmla="*/ 1923455 w 6099817"/>
              <a:gd name="connsiteY82" fmla="*/ 957288 h 1813579"/>
              <a:gd name="connsiteX83" fmla="*/ 2897352 w 6099817"/>
              <a:gd name="connsiteY83" fmla="*/ 712775 h 1813579"/>
              <a:gd name="connsiteX84" fmla="*/ 3128971 w 6099817"/>
              <a:gd name="connsiteY84" fmla="*/ 717872 h 1813579"/>
              <a:gd name="connsiteX85" fmla="*/ 3089758 w 6099817"/>
              <a:gd name="connsiteY85" fmla="*/ 873889 h 1813579"/>
              <a:gd name="connsiteX86" fmla="*/ 2960633 w 6099817"/>
              <a:gd name="connsiteY86" fmla="*/ 855553 h 1813579"/>
              <a:gd name="connsiteX87" fmla="*/ 2912438 w 6099817"/>
              <a:gd name="connsiteY87" fmla="*/ 882273 h 1813579"/>
              <a:gd name="connsiteX88" fmla="*/ 2897023 w 6099817"/>
              <a:gd name="connsiteY88" fmla="*/ 932872 h 1813579"/>
              <a:gd name="connsiteX89" fmla="*/ 2941874 w 6099817"/>
              <a:gd name="connsiteY89" fmla="*/ 972087 h 1813579"/>
              <a:gd name="connsiteX90" fmla="*/ 3040209 w 6099817"/>
              <a:gd name="connsiteY90" fmla="*/ 982291 h 1813579"/>
              <a:gd name="connsiteX91" fmla="*/ 3194086 w 6099817"/>
              <a:gd name="connsiteY91" fmla="*/ 1029552 h 1813579"/>
              <a:gd name="connsiteX92" fmla="*/ 3255003 w 6099817"/>
              <a:gd name="connsiteY92" fmla="*/ 1133099 h 1813579"/>
              <a:gd name="connsiteX93" fmla="*/ 3154665 w 6099817"/>
              <a:gd name="connsiteY93" fmla="*/ 1396767 h 1813579"/>
              <a:gd name="connsiteX94" fmla="*/ 3043937 w 6099817"/>
              <a:gd name="connsiteY94" fmla="*/ 1442285 h 1813579"/>
              <a:gd name="connsiteX95" fmla="*/ 2785943 w 6099817"/>
              <a:gd name="connsiteY95" fmla="*/ 1419919 h 1813579"/>
              <a:gd name="connsiteX96" fmla="*/ 2829025 w 6099817"/>
              <a:gd name="connsiteY96" fmla="*/ 1257678 h 1813579"/>
              <a:gd name="connsiteX97" fmla="*/ 3004395 w 6099817"/>
              <a:gd name="connsiteY97" fmla="*/ 1293977 h 1813579"/>
              <a:gd name="connsiteX98" fmla="*/ 3059777 w 6099817"/>
              <a:gd name="connsiteY98" fmla="*/ 1263866 h 1813579"/>
              <a:gd name="connsiteX99" fmla="*/ 3075979 w 6099817"/>
              <a:gd name="connsiteY99" fmla="*/ 1205260 h 1813579"/>
              <a:gd name="connsiteX100" fmla="*/ 3032747 w 6099817"/>
              <a:gd name="connsiteY100" fmla="*/ 1161577 h 1813579"/>
              <a:gd name="connsiteX101" fmla="*/ 2947125 w 6099817"/>
              <a:gd name="connsiteY101" fmla="*/ 1148733 h 1813579"/>
              <a:gd name="connsiteX102" fmla="*/ 2856848 w 6099817"/>
              <a:gd name="connsiteY102" fmla="*/ 1141069 h 1813579"/>
              <a:gd name="connsiteX103" fmla="*/ 2803987 w 6099817"/>
              <a:gd name="connsiteY103" fmla="*/ 1124682 h 1813579"/>
              <a:gd name="connsiteX104" fmla="*/ 2716918 w 6099817"/>
              <a:gd name="connsiteY104" fmla="*/ 1000395 h 1813579"/>
              <a:gd name="connsiteX105" fmla="*/ 2736948 w 6099817"/>
              <a:gd name="connsiteY105" fmla="*/ 828294 h 1813579"/>
              <a:gd name="connsiteX106" fmla="*/ 2897352 w 6099817"/>
              <a:gd name="connsiteY106" fmla="*/ 712775 h 1813579"/>
              <a:gd name="connsiteX107" fmla="*/ 5546591 w 6099817"/>
              <a:gd name="connsiteY107" fmla="*/ 0 h 1813579"/>
              <a:gd name="connsiteX108" fmla="*/ 5699187 w 6099817"/>
              <a:gd name="connsiteY108" fmla="*/ 0 h 1813579"/>
              <a:gd name="connsiteX109" fmla="*/ 5699187 w 6099817"/>
              <a:gd name="connsiteY109" fmla="*/ 466856 h 1813579"/>
              <a:gd name="connsiteX110" fmla="*/ 5779264 w 6099817"/>
              <a:gd name="connsiteY110" fmla="*/ 466855 h 1813579"/>
              <a:gd name="connsiteX111" fmla="*/ 5724118 w 6099817"/>
              <a:gd name="connsiteY111" fmla="*/ 602080 h 1813579"/>
              <a:gd name="connsiteX112" fmla="*/ 5699187 w 6099817"/>
              <a:gd name="connsiteY112" fmla="*/ 602080 h 1813579"/>
              <a:gd name="connsiteX113" fmla="*/ 5699187 w 6099817"/>
              <a:gd name="connsiteY113" fmla="*/ 705574 h 1813579"/>
              <a:gd name="connsiteX114" fmla="*/ 5546591 w 6099817"/>
              <a:gd name="connsiteY114" fmla="*/ 705574 h 1813579"/>
              <a:gd name="connsiteX115" fmla="*/ 5546591 w 6099817"/>
              <a:gd name="connsiteY115" fmla="*/ 602080 h 1813579"/>
              <a:gd name="connsiteX116" fmla="*/ 5254995 w 6099817"/>
              <a:gd name="connsiteY116" fmla="*/ 602080 h 1813579"/>
              <a:gd name="connsiteX117" fmla="*/ 5254995 w 6099817"/>
              <a:gd name="connsiteY117" fmla="*/ 478944 h 1813579"/>
              <a:gd name="connsiteX118" fmla="*/ 434793 w 6099817"/>
              <a:gd name="connsiteY118" fmla="*/ 805520 h 1813579"/>
              <a:gd name="connsiteX119" fmla="*/ 616970 w 6099817"/>
              <a:gd name="connsiteY119" fmla="*/ 831282 h 1813579"/>
              <a:gd name="connsiteX120" fmla="*/ 891481 w 6099817"/>
              <a:gd name="connsiteY120" fmla="*/ 1307176 h 1813579"/>
              <a:gd name="connsiteX121" fmla="*/ 952077 w 6099817"/>
              <a:gd name="connsiteY121" fmla="*/ 878670 h 1813579"/>
              <a:gd name="connsiteX122" fmla="*/ 1134256 w 6099817"/>
              <a:gd name="connsiteY122" fmla="*/ 904433 h 1813579"/>
              <a:gd name="connsiteX123" fmla="*/ 1035198 w 6099817"/>
              <a:gd name="connsiteY123" fmla="*/ 1604924 h 1813579"/>
              <a:gd name="connsiteX124" fmla="*/ 853019 w 6099817"/>
              <a:gd name="connsiteY124" fmla="*/ 1579162 h 1813579"/>
              <a:gd name="connsiteX125" fmla="*/ 578581 w 6099817"/>
              <a:gd name="connsiteY125" fmla="*/ 1102753 h 1813579"/>
              <a:gd name="connsiteX126" fmla="*/ 517912 w 6099817"/>
              <a:gd name="connsiteY126" fmla="*/ 1531774 h 1813579"/>
              <a:gd name="connsiteX127" fmla="*/ 335735 w 6099817"/>
              <a:gd name="connsiteY127" fmla="*/ 1506012 h 1813579"/>
              <a:gd name="connsiteX128" fmla="*/ 99058 w 6099817"/>
              <a:gd name="connsiteY128" fmla="*/ 758043 h 1813579"/>
              <a:gd name="connsiteX129" fmla="*/ 281236 w 6099817"/>
              <a:gd name="connsiteY129" fmla="*/ 783805 h 1813579"/>
              <a:gd name="connsiteX130" fmla="*/ 182178 w 6099817"/>
              <a:gd name="connsiteY130" fmla="*/ 1484297 h 1813579"/>
              <a:gd name="connsiteX131" fmla="*/ 0 w 6099817"/>
              <a:gd name="connsiteY131" fmla="*/ 1458535 h 181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100000">
                <a:schemeClr val="bg1"/>
              </a:gs>
              <a:gs pos="80000">
                <a:schemeClr val="accent1"/>
              </a:gs>
            </a:gsLst>
            <a:lin ang="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1137193" y="3955041"/>
            <a:ext cx="12192000" cy="1754326"/>
          </a:xfrm>
          <a:prstGeom prst="rect">
            <a:avLst/>
          </a:prstGeom>
          <a:noFill/>
        </p:spPr>
        <p:txBody>
          <a:bodyPr wrap="square" rtlCol="0" anchor="ctr">
            <a:spAutoFit/>
          </a:bodyPr>
          <a:lstStyle/>
          <a:p>
            <a:pPr algn="ctr"/>
            <a:r>
              <a:rPr lang="en-US" sz="5400" smtClean="0">
                <a:solidFill>
                  <a:schemeClr val="bg1"/>
                </a:solidFill>
                <a:latin typeface="+mj-lt"/>
              </a:rPr>
              <a:t>PHẦN MỀM QUẢN LÝ </a:t>
            </a:r>
          </a:p>
          <a:p>
            <a:pPr algn="ctr"/>
            <a:r>
              <a:rPr lang="en-US" sz="5400" smtClean="0">
                <a:solidFill>
                  <a:schemeClr val="bg1"/>
                </a:solidFill>
                <a:latin typeface="+mj-lt"/>
              </a:rPr>
              <a:t>THƯƠNG MẠI &amp; DỊCH VỤ</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2470059" y="5893423"/>
            <a:ext cx="12191852" cy="666977"/>
          </a:xfrm>
          <a:prstGeom prst="rect">
            <a:avLst/>
          </a:prstGeom>
          <a:noFill/>
        </p:spPr>
        <p:txBody>
          <a:bodyPr wrap="square" rtlCol="0" anchor="ctr">
            <a:spAutoFit/>
          </a:bodyPr>
          <a:lstStyle/>
          <a:p>
            <a:pPr algn="ctr"/>
            <a:r>
              <a:rPr lang="en-US" altLang="ko-KR" sz="1867" smtClean="0">
                <a:solidFill>
                  <a:schemeClr val="bg1"/>
                </a:solidFill>
                <a:cs typeface="Arial" pitchFamily="34" charset="0"/>
              </a:rPr>
              <a:t>TRÌNH BÀY: MR. NGUYỄN TÂM THIỆN</a:t>
            </a:r>
          </a:p>
          <a:p>
            <a:pPr algn="ctr"/>
            <a:r>
              <a:rPr lang="en-US" altLang="ko-KR" sz="1867" smtClean="0">
                <a:solidFill>
                  <a:schemeClr val="bg1"/>
                </a:solidFill>
                <a:cs typeface="Arial" pitchFamily="34" charset="0"/>
              </a:rPr>
              <a:t>FROM: C0221H1</a:t>
            </a:r>
            <a:endParaRPr lang="ko-KR" altLang="en-US" sz="1867" dirty="0">
              <a:solidFill>
                <a:schemeClr val="bg1"/>
              </a:solidFill>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smtClean="0">
                <a:solidFill>
                  <a:schemeClr val="accent2"/>
                </a:solidFill>
                <a:cs typeface="Arial" pitchFamily="34" charset="0"/>
              </a:rPr>
              <a:t>Lý do chọn đề tài</a:t>
            </a:r>
            <a:endParaRPr lang="ko-KR" altLang="en-US" sz="5400"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23" name="Group 22">
            <a:extLst>
              <a:ext uri="{FF2B5EF4-FFF2-40B4-BE49-F238E27FC236}">
                <a16:creationId xmlns:a16="http://schemas.microsoft.com/office/drawing/2014/main" id="{CB904A8F-9E53-4454-9EE8-7899E445985B}"/>
              </a:ext>
            </a:extLst>
          </p:cNvPr>
          <p:cNvGrpSpPr/>
          <p:nvPr/>
        </p:nvGrpSpPr>
        <p:grpSpPr>
          <a:xfrm>
            <a:off x="5730920" y="1736115"/>
            <a:ext cx="5737181" cy="1122897"/>
            <a:chOff x="665833" y="2698787"/>
            <a:chExt cx="3322837" cy="1122897"/>
          </a:xfrm>
        </p:grpSpPr>
        <p:sp>
          <p:nvSpPr>
            <p:cNvPr id="25" name="TextBox 24">
              <a:extLst>
                <a:ext uri="{FF2B5EF4-FFF2-40B4-BE49-F238E27FC236}">
                  <a16:creationId xmlns:a16="http://schemas.microsoft.com/office/drawing/2014/main" id="{3D67D6A4-5513-4B78-82BC-5AE8CFA67E7E}"/>
                </a:ext>
              </a:extLst>
            </p:cNvPr>
            <p:cNvSpPr txBox="1"/>
            <p:nvPr/>
          </p:nvSpPr>
          <p:spPr>
            <a:xfrm>
              <a:off x="776800" y="3083020"/>
              <a:ext cx="3201171" cy="738664"/>
            </a:xfrm>
            <a:prstGeom prst="rect">
              <a:avLst/>
            </a:prstGeom>
            <a:noFill/>
          </p:spPr>
          <p:txBody>
            <a:bodyPr wrap="square" rtlCol="0" anchor="ctr">
              <a:spAutoFit/>
            </a:bodyPr>
            <a:lstStyle/>
            <a:p>
              <a:r>
                <a:rPr lang="vi-VN" sz="1400">
                  <a:latin typeface="+mj-lt"/>
                  <a:cs typeface="Times New Roman" panose="02020503050405090304" pitchFamily="18" charset="0"/>
                </a:rPr>
                <a:t>Công nghiệp hóa là một trong những nhiệm vụ quan trọng hàng đầu của quá trình phát triển vì nó đưa cả nền sản xuất vật chất và đời sống văn hóa - xã hội của đất nước lên trình độ mới.</a:t>
              </a:r>
              <a:endParaRPr lang="ko-KR" altLang="en-US" sz="1400" dirty="0">
                <a:solidFill>
                  <a:schemeClr val="tx1">
                    <a:lumMod val="75000"/>
                    <a:lumOff val="25000"/>
                  </a:schemeClr>
                </a:solidFill>
                <a:latin typeface="+mj-lt"/>
                <a:cs typeface="Times New Roman" panose="02020503050405090304" pitchFamily="18"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665833" y="2698787"/>
              <a:ext cx="3322837" cy="432792"/>
            </a:xfrm>
            <a:prstGeom prst="roundRect">
              <a:avLst>
                <a:gd name="adj" fmla="val 50000"/>
              </a:avLst>
            </a:prstGeom>
            <a:solidFill>
              <a:schemeClr val="accent1"/>
            </a:solidFill>
          </p:spPr>
          <p:txBody>
            <a:bodyPr wrap="square" lIns="274320" rtlCol="0" anchor="ctr">
              <a:spAutoFit/>
            </a:bodyPr>
            <a:lstStyle/>
            <a:p>
              <a:r>
                <a:rPr lang="en-US" altLang="ko-KR" sz="1400" b="1" smtClean="0">
                  <a:solidFill>
                    <a:schemeClr val="bg1"/>
                  </a:solidFill>
                  <a:cs typeface="Arial" pitchFamily="34" charset="0"/>
                </a:rPr>
                <a:t>Đẩy mạnh công nghiệp hóa, hiện đại hóa</a:t>
              </a:r>
              <a:endParaRPr lang="ko-KR" altLang="en-US" sz="1400"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84E08AEC-260E-4620-A344-02DA4D7253FC}"/>
              </a:ext>
            </a:extLst>
          </p:cNvPr>
          <p:cNvSpPr txBox="1"/>
          <p:nvPr/>
        </p:nvSpPr>
        <p:spPr>
          <a:xfrm>
            <a:off x="4660065" y="282848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8AC77AEE-019F-4BEE-AF9D-872FD75C4204}"/>
              </a:ext>
            </a:extLst>
          </p:cNvPr>
          <p:cNvGrpSpPr/>
          <p:nvPr/>
        </p:nvGrpSpPr>
        <p:grpSpPr>
          <a:xfrm>
            <a:off x="5730920" y="2940165"/>
            <a:ext cx="5737181" cy="1049023"/>
            <a:chOff x="665833" y="2698787"/>
            <a:chExt cx="3322837" cy="1049023"/>
          </a:xfrm>
        </p:grpSpPr>
        <p:sp>
          <p:nvSpPr>
            <p:cNvPr id="31" name="TextBox 30">
              <a:extLst>
                <a:ext uri="{FF2B5EF4-FFF2-40B4-BE49-F238E27FC236}">
                  <a16:creationId xmlns:a16="http://schemas.microsoft.com/office/drawing/2014/main" id="{5047AA3C-D7A9-417B-9843-A86F77CCD3B5}"/>
                </a:ext>
              </a:extLst>
            </p:cNvPr>
            <p:cNvSpPr txBox="1"/>
            <p:nvPr/>
          </p:nvSpPr>
          <p:spPr>
            <a:xfrm>
              <a:off x="787499" y="3101479"/>
              <a:ext cx="3201171" cy="646331"/>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Hiện nay, nhiều trung tâm bảo hành sửa chữa còn sơ sài về khoản phần mềm quản lý vấn đề bảo hành, sửa chữa gây một số vướng mắc ở khâu hậu mãi sau này</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665833" y="2698787"/>
              <a:ext cx="3322837" cy="432792"/>
            </a:xfrm>
            <a:prstGeom prst="roundRect">
              <a:avLst>
                <a:gd name="adj" fmla="val 50000"/>
              </a:avLst>
            </a:prstGeom>
            <a:solidFill>
              <a:schemeClr val="accent2"/>
            </a:solidFill>
          </p:spPr>
          <p:txBody>
            <a:bodyPr wrap="square" lIns="274320" rtlCol="0" anchor="ctr">
              <a:spAutoFit/>
            </a:bodyPr>
            <a:lstStyle/>
            <a:p>
              <a:r>
                <a:rPr lang="en-US" altLang="ko-KR" sz="1400" b="1" smtClean="0">
                  <a:solidFill>
                    <a:schemeClr val="bg1"/>
                  </a:solidFill>
                  <a:cs typeface="Arial" pitchFamily="34" charset="0"/>
                </a:rPr>
                <a:t>Hướng phục vụ cho các trung tâm bảo hành điện máy</a:t>
              </a:r>
              <a:endParaRPr lang="ko-KR" altLang="en-US" sz="1400" b="1" dirty="0">
                <a:solidFill>
                  <a:schemeClr val="bg1"/>
                </a:solidFill>
                <a:cs typeface="Arial" pitchFamily="34" charset="0"/>
              </a:endParaRPr>
            </a:p>
          </p:txBody>
        </p:sp>
      </p:grpSp>
      <p:sp>
        <p:nvSpPr>
          <p:cNvPr id="34" name="TextBox 33">
            <a:extLst>
              <a:ext uri="{FF2B5EF4-FFF2-40B4-BE49-F238E27FC236}">
                <a16:creationId xmlns:a16="http://schemas.microsoft.com/office/drawing/2014/main" id="{9DC92E20-0B25-47A5-9ABF-8CBCF8F31CF5}"/>
              </a:ext>
            </a:extLst>
          </p:cNvPr>
          <p:cNvSpPr txBox="1"/>
          <p:nvPr/>
        </p:nvSpPr>
        <p:spPr>
          <a:xfrm>
            <a:off x="4660065" y="403253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35" name="Group 34">
            <a:extLst>
              <a:ext uri="{FF2B5EF4-FFF2-40B4-BE49-F238E27FC236}">
                <a16:creationId xmlns:a16="http://schemas.microsoft.com/office/drawing/2014/main" id="{276C0250-0F2C-4CDC-A275-45F8850F9452}"/>
              </a:ext>
            </a:extLst>
          </p:cNvPr>
          <p:cNvGrpSpPr/>
          <p:nvPr/>
        </p:nvGrpSpPr>
        <p:grpSpPr>
          <a:xfrm>
            <a:off x="5730920" y="4144215"/>
            <a:ext cx="5737181" cy="956690"/>
            <a:chOff x="665833" y="2698787"/>
            <a:chExt cx="3322837" cy="956690"/>
          </a:xfrm>
        </p:grpSpPr>
        <p:sp>
          <p:nvSpPr>
            <p:cNvPr id="36" name="TextBox 35">
              <a:extLst>
                <a:ext uri="{FF2B5EF4-FFF2-40B4-BE49-F238E27FC236}">
                  <a16:creationId xmlns:a16="http://schemas.microsoft.com/office/drawing/2014/main" id="{B939549C-B0C1-4F98-A44B-8A7A73279643}"/>
                </a:ext>
              </a:extLst>
            </p:cNvPr>
            <p:cNvSpPr txBox="1"/>
            <p:nvPr/>
          </p:nvSpPr>
          <p:spPr>
            <a:xfrm>
              <a:off x="787499" y="3193812"/>
              <a:ext cx="3201171"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Có thể dùng chương trình này để lưu trữ thông tin khách hang đã liên hệ và sửa chữa.</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665833" y="2698787"/>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smtClean="0">
                  <a:solidFill>
                    <a:schemeClr val="bg1"/>
                  </a:solidFill>
                  <a:cs typeface="Arial" pitchFamily="34" charset="0"/>
                </a:rPr>
                <a:t>Phục vụ cho bản thân về khâu quản lý sửa chữa</a:t>
              </a:r>
              <a:endParaRPr lang="ko-KR" altLang="en-US" sz="1400" b="1" dirty="0">
                <a:solidFill>
                  <a:schemeClr val="bg1"/>
                </a:solidFill>
                <a:cs typeface="Arial" pitchFamily="34" charset="0"/>
              </a:endParaRPr>
            </a:p>
          </p:txBody>
        </p:sp>
      </p:grpSp>
      <p:sp>
        <p:nvSpPr>
          <p:cNvPr id="39" name="TextBox 38">
            <a:extLst>
              <a:ext uri="{FF2B5EF4-FFF2-40B4-BE49-F238E27FC236}">
                <a16:creationId xmlns:a16="http://schemas.microsoft.com/office/drawing/2014/main" id="{A775E27B-4D35-43D7-8422-85D445BDB7E1}"/>
              </a:ext>
            </a:extLst>
          </p:cNvPr>
          <p:cNvSpPr txBox="1"/>
          <p:nvPr/>
        </p:nvSpPr>
        <p:spPr>
          <a:xfrm>
            <a:off x="4660065" y="523658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40" name="Group 39">
            <a:extLst>
              <a:ext uri="{FF2B5EF4-FFF2-40B4-BE49-F238E27FC236}">
                <a16:creationId xmlns:a16="http://schemas.microsoft.com/office/drawing/2014/main" id="{3A0B77FE-28D5-4EC6-9841-F3FD55BE7F0E}"/>
              </a:ext>
            </a:extLst>
          </p:cNvPr>
          <p:cNvGrpSpPr/>
          <p:nvPr/>
        </p:nvGrpSpPr>
        <p:grpSpPr>
          <a:xfrm>
            <a:off x="5730920" y="5348265"/>
            <a:ext cx="5737181" cy="1206039"/>
            <a:chOff x="665833" y="2698787"/>
            <a:chExt cx="3322837" cy="1206039"/>
          </a:xfrm>
        </p:grpSpPr>
        <p:sp>
          <p:nvSpPr>
            <p:cNvPr id="41" name="TextBox 40">
              <a:extLst>
                <a:ext uri="{FF2B5EF4-FFF2-40B4-BE49-F238E27FC236}">
                  <a16:creationId xmlns:a16="http://schemas.microsoft.com/office/drawing/2014/main" id="{FA086495-D0E6-4EDF-B0A3-3E7C7F8378EA}"/>
                </a:ext>
              </a:extLst>
            </p:cNvPr>
            <p:cNvSpPr txBox="1"/>
            <p:nvPr/>
          </p:nvSpPr>
          <p:spPr>
            <a:xfrm>
              <a:off x="771451" y="3258495"/>
              <a:ext cx="3201171" cy="646331"/>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Có thể lấy và tính toán đoạn đường gần nhất với nhau, để có thể phân bố nhân viên đảm nhận xử lý ở một khu vực nhất định nào đó, sẽ tối ưu cho vấn đề xử lý nhanh và chất lượng hơn</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665833" y="2698787"/>
              <a:ext cx="3322837" cy="432792"/>
            </a:xfrm>
            <a:prstGeom prst="roundRect">
              <a:avLst>
                <a:gd name="adj" fmla="val 50000"/>
              </a:avLst>
            </a:prstGeom>
            <a:solidFill>
              <a:schemeClr val="accent4"/>
            </a:solidFill>
          </p:spPr>
          <p:txBody>
            <a:bodyPr wrap="square" lIns="274320" rtlCol="0" anchor="ctr">
              <a:spAutoFit/>
            </a:bodyPr>
            <a:lstStyle/>
            <a:p>
              <a:r>
                <a:rPr lang="en-US" altLang="ko-KR" sz="1400" b="1" smtClean="0">
                  <a:solidFill>
                    <a:schemeClr val="bg1"/>
                  </a:solidFill>
                  <a:cs typeface="Arial" pitchFamily="34" charset="0"/>
                </a:rPr>
                <a:t>Mục tiêu hướng tới trong tương lai</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79610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mtClean="0"/>
              <a:t> Các Công Nghệ Sử Dụng</a:t>
            </a:r>
            <a:endParaRPr lang="en-US" dirty="0"/>
          </a:p>
        </p:txBody>
      </p:sp>
      <p:sp>
        <p:nvSpPr>
          <p:cNvPr id="3" name="TextBox 2">
            <a:extLst>
              <a:ext uri="{FF2B5EF4-FFF2-40B4-BE49-F238E27FC236}">
                <a16:creationId xmlns:a16="http://schemas.microsoft.com/office/drawing/2014/main" id="{44C8640D-6CC5-4E9B-8978-5C4F2F24A55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STRENGTHS</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1E86681-DCF3-45CE-8732-0723376C6802}"/>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WEAKNESS</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5E41840C-DFB0-4E1A-8111-358E37664859}"/>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OPPORTUNITIES</a:t>
            </a:r>
            <a:endParaRPr lang="ko-KR" altLang="en-US" sz="14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9F159DD7-8D2D-4635-B670-F26AA6D85739}"/>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THREATS</a:t>
            </a:r>
            <a:endParaRPr lang="ko-KR" altLang="en-US" sz="1400" b="1" dirty="0">
              <a:solidFill>
                <a:schemeClr val="tx1">
                  <a:lumMod val="75000"/>
                  <a:lumOff val="25000"/>
                </a:schemeClr>
              </a:solidFill>
              <a:cs typeface="Arial" pitchFamily="34" charset="0"/>
            </a:endParaRP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384C74DA-011A-47B9-AB56-569ECCBE793D}"/>
              </a:ext>
            </a:extLst>
          </p:cNvPr>
          <p:cNvGrpSpPr/>
          <p:nvPr/>
        </p:nvGrpSpPr>
        <p:grpSpPr>
          <a:xfrm>
            <a:off x="963613" y="4458500"/>
            <a:ext cx="3150344" cy="2336673"/>
            <a:chOff x="3021856" y="4254965"/>
            <a:chExt cx="1932737" cy="2336673"/>
          </a:xfrm>
        </p:grpSpPr>
        <p:sp>
          <p:nvSpPr>
            <p:cNvPr id="17" name="TextBox 16">
              <a:extLst>
                <a:ext uri="{FF2B5EF4-FFF2-40B4-BE49-F238E27FC236}">
                  <a16:creationId xmlns:a16="http://schemas.microsoft.com/office/drawing/2014/main" id="{CF4BACCC-7BB9-4834-A846-FE50F26D0D0E}"/>
                </a:ext>
              </a:extLst>
            </p:cNvPr>
            <p:cNvSpPr txBox="1"/>
            <p:nvPr/>
          </p:nvSpPr>
          <p:spPr>
            <a:xfrm>
              <a:off x="3021856" y="4560313"/>
              <a:ext cx="1886852" cy="2031325"/>
            </a:xfrm>
            <a:prstGeom prst="rect">
              <a:avLst/>
            </a:prstGeom>
            <a:noFill/>
          </p:spPr>
          <p:txBody>
            <a:bodyPr wrap="square" rtlCol="0">
              <a:spAutoFit/>
            </a:bodyPr>
            <a:lstStyle/>
            <a:p>
              <a:r>
                <a:rPr lang="vi-VN" sz="1400"/>
                <a:t>MySQL là một hệ thống quản trị cơ sở dữ liệu mã nguồn mở (Relational Database Management System, viết tắt là RDBMS) hoạt động theo mô hình client-server. </a:t>
              </a:r>
              <a:r>
                <a:rPr lang="vi-VN" sz="1400" b="1">
                  <a:hlinkClick r:id="rId2"/>
                </a:rPr>
                <a:t>RDBMS</a:t>
              </a:r>
              <a:r>
                <a:rPr lang="vi-VN" sz="1400"/>
                <a:t> là một phần mềm hay dịch vụ dùng để tạo và quản lý các cơ sở dữ liệu (Database) theo hình thức quản lý các mối liên hệ giữa chúng.</a:t>
              </a:r>
              <a:endParaRPr lang="en-US" altLang="ko-KR" sz="14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98C6666-841E-4248-8F3D-4E361C165C18}"/>
                </a:ext>
              </a:extLst>
            </p:cNvPr>
            <p:cNvSpPr txBox="1"/>
            <p:nvPr/>
          </p:nvSpPr>
          <p:spPr>
            <a:xfrm>
              <a:off x="3083781" y="4254965"/>
              <a:ext cx="1870812"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MySQL là gì?</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7E922BC-C5E1-44B5-8564-DE860D310104}"/>
              </a:ext>
            </a:extLst>
          </p:cNvPr>
          <p:cNvGrpSpPr/>
          <p:nvPr/>
        </p:nvGrpSpPr>
        <p:grpSpPr>
          <a:xfrm>
            <a:off x="910574" y="1823902"/>
            <a:ext cx="3049406" cy="1107996"/>
            <a:chOff x="3017859" y="4283314"/>
            <a:chExt cx="1870812" cy="1107996"/>
          </a:xfrm>
        </p:grpSpPr>
        <p:sp>
          <p:nvSpPr>
            <p:cNvPr id="20" name="TextBox 19">
              <a:extLst>
                <a:ext uri="{FF2B5EF4-FFF2-40B4-BE49-F238E27FC236}">
                  <a16:creationId xmlns:a16="http://schemas.microsoft.com/office/drawing/2014/main" id="{E2908F7C-EBA5-4131-8A45-D5CEDE62A7A6}"/>
                </a:ext>
              </a:extLst>
            </p:cNvPr>
            <p:cNvSpPr txBox="1"/>
            <p:nvPr/>
          </p:nvSpPr>
          <p:spPr>
            <a:xfrm>
              <a:off x="3021856" y="4560313"/>
              <a:ext cx="1843922" cy="830997"/>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JSP là một công nghệ Java cho phép các nhà phát triển tạo nội dung HTML, XML hay một số định dạng khác cho trang web sinh động hơn.  </a:t>
              </a:r>
              <a:endParaRPr lang="en-US" altLang="ko-KR"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10C016E8-28BD-43F9-A519-1DA247461D2B}"/>
                </a:ext>
              </a:extLst>
            </p:cNvPr>
            <p:cNvSpPr txBox="1"/>
            <p:nvPr/>
          </p:nvSpPr>
          <p:spPr>
            <a:xfrm>
              <a:off x="3017859" y="4283314"/>
              <a:ext cx="1870812"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JSP là gì</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2C9575C4-8AE6-4245-BF60-2BBB7D23769C}"/>
              </a:ext>
            </a:extLst>
          </p:cNvPr>
          <p:cNvGrpSpPr/>
          <p:nvPr/>
        </p:nvGrpSpPr>
        <p:grpSpPr>
          <a:xfrm>
            <a:off x="8235014" y="4936273"/>
            <a:ext cx="3082067" cy="923330"/>
            <a:chOff x="3017859" y="4283314"/>
            <a:chExt cx="1890849" cy="923330"/>
          </a:xfrm>
        </p:grpSpPr>
        <p:sp>
          <p:nvSpPr>
            <p:cNvPr id="23" name="TextBox 22">
              <a:extLst>
                <a:ext uri="{FF2B5EF4-FFF2-40B4-BE49-F238E27FC236}">
                  <a16:creationId xmlns:a16="http://schemas.microsoft.com/office/drawing/2014/main" id="{AB580E32-2B24-45E3-B2BA-589B260D6A08}"/>
                </a:ext>
              </a:extLst>
            </p:cNvPr>
            <p:cNvSpPr txBox="1"/>
            <p:nvPr/>
          </p:nvSpPr>
          <p:spPr>
            <a:xfrm>
              <a:off x="3021856" y="4560313"/>
              <a:ext cx="1886852" cy="646331"/>
            </a:xfrm>
            <a:prstGeom prst="rect">
              <a:avLst/>
            </a:prstGeom>
            <a:noFill/>
          </p:spPr>
          <p:txBody>
            <a:bodyPr wrap="square" rtlCol="0">
              <a:spAutoFit/>
            </a:bodyPr>
            <a:lstStyle/>
            <a:p>
              <a:pPr algn="r"/>
              <a:r>
                <a:rPr lang="en-US" altLang="ko-KR" sz="1200" smtClean="0">
                  <a:solidFill>
                    <a:schemeClr val="tx1">
                      <a:lumMod val="75000"/>
                      <a:lumOff val="25000"/>
                    </a:schemeClr>
                  </a:solidFill>
                  <a:cs typeface="Arial" pitchFamily="34" charset="0"/>
                </a:rPr>
                <a:t>Bootstap là một framework bao gồm các HTML, CSS và JavaScript template dung để phát triển website chuẩn responsive.</a:t>
              </a:r>
              <a:endParaRPr lang="en-US" altLang="ko-KR"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A3DBDC0-48BC-4385-89CF-1B0217041D85}"/>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smtClean="0">
                  <a:solidFill>
                    <a:schemeClr val="tx1">
                      <a:lumMod val="75000"/>
                      <a:lumOff val="25000"/>
                    </a:schemeClr>
                  </a:solidFill>
                  <a:cs typeface="Arial" pitchFamily="34" charset="0"/>
                </a:rPr>
                <a:t>BootStrap</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C75F8D62-44E6-49B0-A63F-FE72735F0408}"/>
              </a:ext>
            </a:extLst>
          </p:cNvPr>
          <p:cNvGrpSpPr/>
          <p:nvPr/>
        </p:nvGrpSpPr>
        <p:grpSpPr>
          <a:xfrm>
            <a:off x="8267676" y="1823902"/>
            <a:ext cx="3049406" cy="1477328"/>
            <a:chOff x="3017859" y="4283314"/>
            <a:chExt cx="1870812" cy="1477328"/>
          </a:xfrm>
        </p:grpSpPr>
        <p:sp>
          <p:nvSpPr>
            <p:cNvPr id="26" name="TextBox 25">
              <a:extLst>
                <a:ext uri="{FF2B5EF4-FFF2-40B4-BE49-F238E27FC236}">
                  <a16:creationId xmlns:a16="http://schemas.microsoft.com/office/drawing/2014/main" id="{F3950782-3B52-4A17-8C94-EA15893CD732}"/>
                </a:ext>
              </a:extLst>
            </p:cNvPr>
            <p:cNvSpPr txBox="1"/>
            <p:nvPr/>
          </p:nvSpPr>
          <p:spPr>
            <a:xfrm>
              <a:off x="3021856" y="4560313"/>
              <a:ext cx="1843922" cy="1200329"/>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smtClean="0">
                  <a:solidFill>
                    <a:schemeClr val="tx1">
                      <a:lumMod val="75000"/>
                      <a:lumOff val="25000"/>
                    </a:schemeClr>
                  </a:solidFill>
                  <a:cs typeface="Arial" pitchFamily="34" charset="0"/>
                </a:rPr>
                <a:t>Một công nghệ được sử dụng để tạo ra ứng dụng web</a:t>
              </a:r>
            </a:p>
            <a:p>
              <a:pPr marL="171450" indent="-171450" algn="r">
                <a:buFont typeface="Arial" panose="020B0604020202020204" pitchFamily="34" charset="0"/>
                <a:buChar char="•"/>
              </a:pPr>
              <a:r>
                <a:rPr lang="en-US" altLang="ko-KR" sz="1200" smtClean="0">
                  <a:solidFill>
                    <a:schemeClr val="tx1">
                      <a:lumMod val="75000"/>
                      <a:lumOff val="25000"/>
                    </a:schemeClr>
                  </a:solidFill>
                  <a:cs typeface="Arial" pitchFamily="34" charset="0"/>
                </a:rPr>
                <a:t>Một API cung cấp các interface và lớp bao gồm các tài liệu</a:t>
              </a:r>
            </a:p>
            <a:p>
              <a:pPr marL="171450" indent="-171450" algn="r">
                <a:buFont typeface="Arial" panose="020B0604020202020204" pitchFamily="34" charset="0"/>
                <a:buChar char="•"/>
              </a:pPr>
              <a:r>
                <a:rPr lang="en-US" altLang="ko-KR" sz="1200" smtClean="0">
                  <a:solidFill>
                    <a:schemeClr val="tx1">
                      <a:lumMod val="75000"/>
                      <a:lumOff val="25000"/>
                    </a:schemeClr>
                  </a:solidFill>
                  <a:cs typeface="Arial" pitchFamily="34" charset="0"/>
                </a:rPr>
                <a:t>Một thành phần web được triển khau trên máy chủ để tạo ra trang web động</a:t>
              </a:r>
            </a:p>
          </p:txBody>
        </p:sp>
        <p:sp>
          <p:nvSpPr>
            <p:cNvPr id="27" name="TextBox 26">
              <a:extLst>
                <a:ext uri="{FF2B5EF4-FFF2-40B4-BE49-F238E27FC236}">
                  <a16:creationId xmlns:a16="http://schemas.microsoft.com/office/drawing/2014/main" id="{DF69FC66-C9F6-4F11-B3CA-B8CBE7012118}"/>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smtClean="0">
                  <a:solidFill>
                    <a:schemeClr val="tx1">
                      <a:lumMod val="75000"/>
                      <a:lumOff val="25000"/>
                    </a:schemeClr>
                  </a:solidFill>
                  <a:cs typeface="Arial" pitchFamily="34" charset="0"/>
                </a:rPr>
                <a:t>Servlet là gì</a:t>
              </a:r>
              <a:endParaRPr lang="ko-KR" altLang="en-US" sz="1200" b="1" dirty="0">
                <a:solidFill>
                  <a:schemeClr val="tx1">
                    <a:lumMod val="75000"/>
                    <a:lumOff val="25000"/>
                  </a:schemeClr>
                </a:solidFill>
                <a:cs typeface="Arial" pitchFamily="34" charset="0"/>
              </a:endParaRPr>
            </a:p>
          </p:txBody>
        </p:sp>
      </p:grpSp>
      <p:sp>
        <p:nvSpPr>
          <p:cNvPr id="28" name="Oval 27">
            <a:extLst>
              <a:ext uri="{FF2B5EF4-FFF2-40B4-BE49-F238E27FC236}">
                <a16:creationId xmlns:a16="http://schemas.microsoft.com/office/drawing/2014/main" id="{9C5AB78D-66CC-48C6-8715-BAB5D0904F97}"/>
              </a:ext>
            </a:extLst>
          </p:cNvPr>
          <p:cNvSpPr/>
          <p:nvPr/>
        </p:nvSpPr>
        <p:spPr>
          <a:xfrm>
            <a:off x="4262456" y="2070379"/>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7054150" y="2078028"/>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4281978" y="4865217"/>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7053154" y="4865217"/>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4269506" y="2264876"/>
            <a:ext cx="764578" cy="461665"/>
          </a:xfrm>
          <a:prstGeom prst="rect">
            <a:avLst/>
          </a:prstGeom>
          <a:noFill/>
        </p:spPr>
        <p:txBody>
          <a:bodyPr wrap="square" rtlCol="0">
            <a:spAutoFit/>
          </a:bodyPr>
          <a:lstStyle/>
          <a:p>
            <a:pPr algn="ctr"/>
            <a:r>
              <a:rPr lang="en-US" altLang="ko-KR" sz="2400" b="1" smtClean="0">
                <a:solidFill>
                  <a:schemeClr val="bg1"/>
                </a:solidFill>
                <a:cs typeface="Arial" pitchFamily="34" charset="0"/>
              </a:rPr>
              <a:t>JSP</a:t>
            </a:r>
            <a:endParaRPr lang="ko-KR" altLang="en-US" sz="24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7053382" y="2138085"/>
            <a:ext cx="825800" cy="707886"/>
          </a:xfrm>
          <a:prstGeom prst="rect">
            <a:avLst/>
          </a:prstGeom>
          <a:noFill/>
        </p:spPr>
        <p:txBody>
          <a:bodyPr wrap="square" rtlCol="0">
            <a:spAutoFit/>
          </a:bodyPr>
          <a:lstStyle/>
          <a:p>
            <a:pPr algn="ctr"/>
            <a:r>
              <a:rPr lang="en-US" altLang="ko-KR" sz="4000" b="1" smtClean="0">
                <a:solidFill>
                  <a:schemeClr val="bg1"/>
                </a:solidFill>
                <a:cs typeface="Arial" pitchFamily="34" charset="0"/>
              </a:rPr>
              <a:t>S</a:t>
            </a:r>
            <a:endParaRPr lang="ko-KR" altLang="en-US" sz="40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4287754" y="5040178"/>
            <a:ext cx="825800" cy="461665"/>
          </a:xfrm>
          <a:prstGeom prst="rect">
            <a:avLst/>
          </a:prstGeom>
          <a:noFill/>
        </p:spPr>
        <p:txBody>
          <a:bodyPr wrap="square" rtlCol="0">
            <a:spAutoFit/>
          </a:bodyPr>
          <a:lstStyle/>
          <a:p>
            <a:pPr algn="ctr"/>
            <a:r>
              <a:rPr lang="en-US" altLang="ko-KR" sz="2400" b="1" smtClean="0">
                <a:solidFill>
                  <a:schemeClr val="bg1"/>
                </a:solidFill>
                <a:cs typeface="Arial" pitchFamily="34" charset="0"/>
              </a:rPr>
              <a:t>SQL</a:t>
            </a:r>
            <a:endParaRPr lang="ko-KR" altLang="en-US" sz="24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7072432" y="4919819"/>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B</a:t>
            </a:r>
            <a:endParaRPr lang="ko-KR" altLang="en-US" sz="4000" b="1" dirty="0">
              <a:solidFill>
                <a:schemeClr val="bg1"/>
              </a:solidFill>
              <a:cs typeface="Arial" pitchFamily="34" charset="0"/>
            </a:endParaRPr>
          </a:p>
        </p:txBody>
      </p:sp>
      <p:grpSp>
        <p:nvGrpSpPr>
          <p:cNvPr id="48" name="Group 47">
            <a:extLst>
              <a:ext uri="{FF2B5EF4-FFF2-40B4-BE49-F238E27FC236}">
                <a16:creationId xmlns:a16="http://schemas.microsoft.com/office/drawing/2014/main" id="{9ABEC3A9-0F59-4D26-85C2-FBCBF5723E3E}"/>
              </a:ext>
            </a:extLst>
          </p:cNvPr>
          <p:cNvGrpSpPr/>
          <p:nvPr/>
        </p:nvGrpSpPr>
        <p:grpSpPr>
          <a:xfrm>
            <a:off x="5732106" y="3522566"/>
            <a:ext cx="880699" cy="655835"/>
            <a:chOff x="970334" y="886028"/>
            <a:chExt cx="8012348" cy="5966596"/>
          </a:xfrm>
          <a:solidFill>
            <a:schemeClr val="bg1"/>
          </a:solidFill>
        </p:grpSpPr>
        <p:sp>
          <p:nvSpPr>
            <p:cNvPr id="49" name="Freeform: Shape 48">
              <a:extLst>
                <a:ext uri="{FF2B5EF4-FFF2-40B4-BE49-F238E27FC236}">
                  <a16:creationId xmlns:a16="http://schemas.microsoft.com/office/drawing/2014/main" id="{E5476E50-1532-4395-AF06-D3E739F7D758}"/>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C3802E8-0919-4F56-9D63-34092746B81F}"/>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323CF90-E6D9-44DD-849A-131CD3D7F515}"/>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1FA7CD5-DF3E-4CFB-9150-A595DC24677A}"/>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endParaRPr lang="en-US"/>
            </a:p>
          </p:txBody>
        </p:sp>
      </p:grpSp>
    </p:spTree>
    <p:extLst>
      <p:ext uri="{BB962C8B-B14F-4D97-AF65-F5344CB8AC3E}">
        <p14:creationId xmlns:p14="http://schemas.microsoft.com/office/powerpoint/2010/main" val="279241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mtClean="0"/>
              <a:t>Các Danh Mục Quản Lý</a:t>
            </a:r>
            <a:endParaRPr lang="en-US" dirty="0"/>
          </a:p>
        </p:txBody>
      </p:sp>
      <p:graphicFrame>
        <p:nvGraphicFramePr>
          <p:cNvPr id="3" name="Table 2">
            <a:extLst>
              <a:ext uri="{FF2B5EF4-FFF2-40B4-BE49-F238E27FC236}">
                <a16:creationId xmlns:a16="http://schemas.microsoft.com/office/drawing/2014/main" id="{CDF670FA-B56D-4DE8-AD35-CAE2B4CCBF92}"/>
              </a:ext>
            </a:extLst>
          </p:cNvPr>
          <p:cNvGraphicFramePr>
            <a:graphicFrameLocks noGrp="1"/>
          </p:cNvGraphicFramePr>
          <p:nvPr>
            <p:extLst>
              <p:ext uri="{D42A27DB-BD31-4B8C-83A1-F6EECF244321}">
                <p14:modId xmlns:p14="http://schemas.microsoft.com/office/powerpoint/2010/main" val="3018221426"/>
              </p:ext>
            </p:extLst>
          </p:nvPr>
        </p:nvGraphicFramePr>
        <p:xfrm>
          <a:off x="921602" y="1767840"/>
          <a:ext cx="10348796" cy="4326839"/>
        </p:xfrm>
        <a:graphic>
          <a:graphicData uri="http://schemas.openxmlformats.org/drawingml/2006/table">
            <a:tbl>
              <a:tblPr firstRow="1" bandRow="1">
                <a:tableStyleId>{5940675A-B579-460E-94D1-54222C63F5DA}</a:tableStyleId>
              </a:tblPr>
              <a:tblGrid>
                <a:gridCol w="282240">
                  <a:extLst>
                    <a:ext uri="{9D8B030D-6E8A-4147-A177-3AD203B41FA5}">
                      <a16:colId xmlns:a16="http://schemas.microsoft.com/office/drawing/2014/main" val="20000"/>
                    </a:ext>
                  </a:extLst>
                </a:gridCol>
                <a:gridCol w="2032837">
                  <a:extLst>
                    <a:ext uri="{9D8B030D-6E8A-4147-A177-3AD203B41FA5}">
                      <a16:colId xmlns:a16="http://schemas.microsoft.com/office/drawing/2014/main" val="20001"/>
                    </a:ext>
                  </a:extLst>
                </a:gridCol>
                <a:gridCol w="272122">
                  <a:extLst>
                    <a:ext uri="{9D8B030D-6E8A-4147-A177-3AD203B41FA5}">
                      <a16:colId xmlns:a16="http://schemas.microsoft.com/office/drawing/2014/main" val="20002"/>
                    </a:ext>
                  </a:extLst>
                </a:gridCol>
                <a:gridCol w="272122">
                  <a:extLst>
                    <a:ext uri="{9D8B030D-6E8A-4147-A177-3AD203B41FA5}">
                      <a16:colId xmlns:a16="http://schemas.microsoft.com/office/drawing/2014/main" val="20003"/>
                    </a:ext>
                  </a:extLst>
                </a:gridCol>
                <a:gridCol w="2032837">
                  <a:extLst>
                    <a:ext uri="{9D8B030D-6E8A-4147-A177-3AD203B41FA5}">
                      <a16:colId xmlns:a16="http://schemas.microsoft.com/office/drawing/2014/main" val="20004"/>
                    </a:ext>
                  </a:extLst>
                </a:gridCol>
                <a:gridCol w="282240">
                  <a:extLst>
                    <a:ext uri="{9D8B030D-6E8A-4147-A177-3AD203B41FA5}">
                      <a16:colId xmlns:a16="http://schemas.microsoft.com/office/drawing/2014/main" val="20005"/>
                    </a:ext>
                  </a:extLst>
                </a:gridCol>
                <a:gridCol w="282240">
                  <a:extLst>
                    <a:ext uri="{9D8B030D-6E8A-4147-A177-3AD203B41FA5}">
                      <a16:colId xmlns:a16="http://schemas.microsoft.com/office/drawing/2014/main" val="20006"/>
                    </a:ext>
                  </a:extLst>
                </a:gridCol>
                <a:gridCol w="2032837">
                  <a:extLst>
                    <a:ext uri="{9D8B030D-6E8A-4147-A177-3AD203B41FA5}">
                      <a16:colId xmlns:a16="http://schemas.microsoft.com/office/drawing/2014/main" val="20007"/>
                    </a:ext>
                  </a:extLst>
                </a:gridCol>
                <a:gridCol w="272122">
                  <a:extLst>
                    <a:ext uri="{9D8B030D-6E8A-4147-A177-3AD203B41FA5}">
                      <a16:colId xmlns:a16="http://schemas.microsoft.com/office/drawing/2014/main" val="20008"/>
                    </a:ext>
                  </a:extLst>
                </a:gridCol>
                <a:gridCol w="272122">
                  <a:extLst>
                    <a:ext uri="{9D8B030D-6E8A-4147-A177-3AD203B41FA5}">
                      <a16:colId xmlns:a16="http://schemas.microsoft.com/office/drawing/2014/main" val="20009"/>
                    </a:ext>
                  </a:extLst>
                </a:gridCol>
                <a:gridCol w="2032837">
                  <a:extLst>
                    <a:ext uri="{9D8B030D-6E8A-4147-A177-3AD203B41FA5}">
                      <a16:colId xmlns:a16="http://schemas.microsoft.com/office/drawing/2014/main" val="20010"/>
                    </a:ext>
                  </a:extLst>
                </a:gridCol>
                <a:gridCol w="282240">
                  <a:extLst>
                    <a:ext uri="{9D8B030D-6E8A-4147-A177-3AD203B41FA5}">
                      <a16:colId xmlns:a16="http://schemas.microsoft.com/office/drawing/2014/main" val="20011"/>
                    </a:ext>
                  </a:extLst>
                </a:gridCol>
              </a:tblGrid>
              <a:tr h="32775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Người</a:t>
                      </a:r>
                      <a:r>
                        <a:rPr lang="en-US" altLang="ko-KR" sz="1100" b="1" baseline="0" smtClean="0">
                          <a:solidFill>
                            <a:schemeClr val="tx1">
                              <a:lumMod val="75000"/>
                              <a:lumOff val="25000"/>
                            </a:schemeClr>
                          </a:solidFill>
                          <a:latin typeface="+mn-lt"/>
                          <a:cs typeface="Arial" pitchFamily="34" charset="0"/>
                        </a:rPr>
                        <a:t> Dùng</a:t>
                      </a:r>
                      <a:endParaRPr lang="ko-KR" altLang="en-US" sz="1100" b="1" dirty="0">
                        <a:solidFill>
                          <a:schemeClr val="tx1">
                            <a:lumMod val="75000"/>
                            <a:lumOff val="25000"/>
                          </a:schemeClr>
                        </a:solidFill>
                        <a:latin typeface="+mn-lt"/>
                        <a:cs typeface="Arial" pitchFamily="34" charset="0"/>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Khách</a:t>
                      </a:r>
                      <a:r>
                        <a:rPr lang="en-US" altLang="ko-KR" sz="1100" b="1" baseline="0" smtClean="0">
                          <a:solidFill>
                            <a:schemeClr val="tx1">
                              <a:lumMod val="75000"/>
                              <a:lumOff val="25000"/>
                            </a:schemeClr>
                          </a:solidFill>
                          <a:latin typeface="+mn-lt"/>
                          <a:cs typeface="Arial" pitchFamily="34" charset="0"/>
                        </a:rPr>
                        <a:t> Hàng</a:t>
                      </a:r>
                      <a:endParaRPr lang="ko-KR" altLang="en-US" sz="1100" b="1" dirty="0">
                        <a:solidFill>
                          <a:schemeClr val="tx1">
                            <a:lumMod val="75000"/>
                            <a:lumOff val="25000"/>
                          </a:schemeClr>
                        </a:solidFill>
                        <a:latin typeface="+mn-lt"/>
                        <a:cs typeface="Arial" pitchFamily="34" charset="0"/>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Dịch</a:t>
                      </a:r>
                      <a:r>
                        <a:rPr lang="en-US" altLang="ko-KR" sz="1100" b="1" baseline="0" smtClean="0">
                          <a:solidFill>
                            <a:schemeClr val="tx1">
                              <a:lumMod val="75000"/>
                              <a:lumOff val="25000"/>
                            </a:schemeClr>
                          </a:solidFill>
                          <a:latin typeface="+mn-lt"/>
                          <a:cs typeface="Arial" pitchFamily="34" charset="0"/>
                        </a:rPr>
                        <a:t> Vụ</a:t>
                      </a:r>
                      <a:endParaRPr lang="ko-KR" altLang="en-US" sz="1100" b="1" dirty="0">
                        <a:solidFill>
                          <a:schemeClr val="tx1">
                            <a:lumMod val="75000"/>
                            <a:lumOff val="25000"/>
                          </a:schemeClr>
                        </a:solidFill>
                        <a:latin typeface="+mn-lt"/>
                        <a:cs typeface="Arial" pitchFamily="34" charset="0"/>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Nhân</a:t>
                      </a:r>
                      <a:r>
                        <a:rPr lang="en-US" altLang="ko-KR" sz="1100" b="1" baseline="0" smtClean="0">
                          <a:solidFill>
                            <a:schemeClr val="tx1">
                              <a:lumMod val="75000"/>
                              <a:lumOff val="25000"/>
                            </a:schemeClr>
                          </a:solidFill>
                          <a:latin typeface="+mn-lt"/>
                          <a:cs typeface="Arial" pitchFamily="34" charset="0"/>
                        </a:rPr>
                        <a:t> Viên</a:t>
                      </a:r>
                      <a:endParaRPr lang="ko-KR" altLang="en-US" sz="1100" b="1" dirty="0">
                        <a:solidFill>
                          <a:schemeClr val="tx1">
                            <a:lumMod val="75000"/>
                            <a:lumOff val="25000"/>
                          </a:schemeClr>
                        </a:solidFill>
                        <a:latin typeface="+mn-lt"/>
                        <a:cs typeface="Arial" pitchFamily="34" charset="0"/>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10105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tx1">
                            <a:lumMod val="75000"/>
                            <a:lumOff val="25000"/>
                          </a:schemeClr>
                        </a:solidFill>
                        <a:latin typeface="+mn-lt"/>
                        <a:cs typeface="Arial" pitchFamily="34" charset="0"/>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endParaRPr lang="ko-KR" altLang="en-US" sz="2300" dirty="0">
                        <a:latin typeface="+mn-lt"/>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endParaRPr lang="ko-KR" altLang="en-US" sz="2300" dirty="0">
                        <a:latin typeface="+mn-lt"/>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endParaRPr lang="ko-KR" altLang="en-US" sz="2300" dirty="0">
                        <a:latin typeface="+mn-lt"/>
                      </a:endParaRPr>
                    </a:p>
                  </a:txBody>
                  <a:tcPr marL="80445" marR="80445" marT="40222" marB="4022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429845">
                <a:tc>
                  <a:txBody>
                    <a:bodyPr/>
                    <a:lstStyle/>
                    <a:p>
                      <a:pPr algn="ctr"/>
                      <a:endParaRPr lang="ko-KR" altLang="en-US" sz="2300" dirty="0"/>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a:t>
                      </a:r>
                      <a:r>
                        <a:rPr lang="en-US" altLang="ko-KR" sz="1100" b="1" baseline="0" smtClean="0">
                          <a:solidFill>
                            <a:schemeClr val="tx1">
                              <a:lumMod val="75000"/>
                              <a:lumOff val="25000"/>
                            </a:schemeClr>
                          </a:solidFill>
                          <a:latin typeface="+mn-lt"/>
                          <a:cs typeface="Arial" pitchFamily="34" charset="0"/>
                        </a:rPr>
                        <a:t> Login</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a:t>
                      </a:r>
                      <a:r>
                        <a:rPr lang="en-US" altLang="ko-KR" sz="1100" b="1" baseline="0" smtClean="0">
                          <a:solidFill>
                            <a:schemeClr val="tx1">
                              <a:lumMod val="75000"/>
                              <a:lumOff val="25000"/>
                            </a:schemeClr>
                          </a:solidFill>
                          <a:latin typeface="+mn-lt"/>
                          <a:cs typeface="Arial" pitchFamily="34" charset="0"/>
                        </a:rPr>
                        <a:t> Khởi Tạo Khách Hàng</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 Khởi</a:t>
                      </a:r>
                      <a:r>
                        <a:rPr lang="en-US" altLang="ko-KR" sz="1100" b="1" baseline="0" smtClean="0">
                          <a:solidFill>
                            <a:schemeClr val="tx1">
                              <a:lumMod val="75000"/>
                              <a:lumOff val="25000"/>
                            </a:schemeClr>
                          </a:solidFill>
                          <a:latin typeface="+mn-lt"/>
                          <a:cs typeface="Arial" pitchFamily="34" charset="0"/>
                        </a:rPr>
                        <a:t> Tạo Dịch Vụ</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 Khởi</a:t>
                      </a:r>
                      <a:r>
                        <a:rPr lang="en-US" altLang="ko-KR" sz="1100" b="1" baseline="0" smtClean="0">
                          <a:solidFill>
                            <a:schemeClr val="tx1">
                              <a:lumMod val="75000"/>
                              <a:lumOff val="25000"/>
                            </a:schemeClr>
                          </a:solidFill>
                          <a:latin typeface="+mn-lt"/>
                          <a:cs typeface="Arial" pitchFamily="34" charset="0"/>
                        </a:rPr>
                        <a:t> Tạo Nhân Viên</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ko-KR" altLang="en-US" sz="2300" dirty="0">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29845">
                <a:tc>
                  <a:txBody>
                    <a:bodyPr/>
                    <a:lstStyle/>
                    <a:p>
                      <a:pPr algn="ctr"/>
                      <a:endParaRPr lang="ko-KR" altLang="en-US" sz="2300" dirty="0"/>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a:t>
                      </a:r>
                      <a:r>
                        <a:rPr lang="en-US" altLang="ko-KR" sz="1100" b="1" baseline="0" smtClean="0">
                          <a:solidFill>
                            <a:schemeClr val="tx1">
                              <a:lumMod val="75000"/>
                              <a:lumOff val="25000"/>
                            </a:schemeClr>
                          </a:solidFill>
                          <a:latin typeface="+mn-lt"/>
                          <a:cs typeface="Arial" pitchFamily="34" charset="0"/>
                        </a:rPr>
                        <a:t> Singup</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a:t>
                      </a:r>
                      <a:r>
                        <a:rPr lang="en-US" altLang="ko-KR" sz="1100" b="1" baseline="0" smtClean="0">
                          <a:solidFill>
                            <a:schemeClr val="tx1">
                              <a:lumMod val="75000"/>
                              <a:lumOff val="25000"/>
                            </a:schemeClr>
                          </a:solidFill>
                          <a:latin typeface="+mn-lt"/>
                          <a:cs typeface="Arial" pitchFamily="34" charset="0"/>
                        </a:rPr>
                        <a:t> Hiển Thị Danh Sách</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a:t>
                      </a:r>
                      <a:r>
                        <a:rPr lang="en-US" altLang="ko-KR" sz="1100" b="1" baseline="0" smtClean="0">
                          <a:solidFill>
                            <a:schemeClr val="tx1">
                              <a:lumMod val="75000"/>
                              <a:lumOff val="25000"/>
                            </a:schemeClr>
                          </a:solidFill>
                          <a:latin typeface="+mn-lt"/>
                          <a:cs typeface="Arial" pitchFamily="34" charset="0"/>
                        </a:rPr>
                        <a:t> Hiển Thị Danh Sách Dịch Vụ</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 Hiển</a:t>
                      </a:r>
                      <a:r>
                        <a:rPr lang="en-US" altLang="ko-KR" sz="1100" b="1" baseline="0" smtClean="0">
                          <a:solidFill>
                            <a:schemeClr val="tx1">
                              <a:lumMod val="75000"/>
                              <a:lumOff val="25000"/>
                            </a:schemeClr>
                          </a:solidFill>
                          <a:latin typeface="+mn-lt"/>
                          <a:cs typeface="Arial" pitchFamily="34" charset="0"/>
                        </a:rPr>
                        <a:t> Thị Danh Sách Nhân Viên</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ko-KR" altLang="en-US" sz="2300" dirty="0">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29845">
                <a:tc>
                  <a:txBody>
                    <a:bodyPr/>
                    <a:lstStyle/>
                    <a:p>
                      <a:pPr algn="ctr"/>
                      <a:endParaRPr lang="ko-KR" altLang="en-US" sz="2300" dirty="0"/>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Kiếm</a:t>
                      </a:r>
                      <a:r>
                        <a:rPr lang="en-US" altLang="ko-KR" sz="1100" b="1" baseline="0" smtClean="0">
                          <a:solidFill>
                            <a:schemeClr val="tx1">
                              <a:lumMod val="75000"/>
                              <a:lumOff val="25000"/>
                            </a:schemeClr>
                          </a:solidFill>
                          <a:latin typeface="+mn-lt"/>
                          <a:cs typeface="Arial" pitchFamily="34" charset="0"/>
                        </a:rPr>
                        <a:t> tra đúng người dùng</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 Chỉnh</a:t>
                      </a:r>
                      <a:r>
                        <a:rPr lang="en-US" altLang="ko-KR" sz="1100" b="1" baseline="0" smtClean="0">
                          <a:solidFill>
                            <a:schemeClr val="tx1">
                              <a:lumMod val="75000"/>
                              <a:lumOff val="25000"/>
                            </a:schemeClr>
                          </a:solidFill>
                          <a:latin typeface="+mn-lt"/>
                          <a:cs typeface="Arial" pitchFamily="34" charset="0"/>
                        </a:rPr>
                        <a:t> Sửa KH</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Form</a:t>
                      </a:r>
                      <a:r>
                        <a:rPr lang="en-US" altLang="ko-KR" sz="1100" b="1" baseline="0" smtClean="0">
                          <a:solidFill>
                            <a:schemeClr val="tx1">
                              <a:lumMod val="75000"/>
                              <a:lumOff val="25000"/>
                            </a:schemeClr>
                          </a:solidFill>
                          <a:latin typeface="+mn-lt"/>
                          <a:cs typeface="Arial" pitchFamily="34" charset="0"/>
                        </a:rPr>
                        <a:t> Chỉnh Sửa Dịch Vụ</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From Chỉnh</a:t>
                      </a:r>
                      <a:r>
                        <a:rPr lang="en-US" altLang="ko-KR" sz="1100" b="1" baseline="0" smtClean="0">
                          <a:solidFill>
                            <a:schemeClr val="tx1">
                              <a:lumMod val="75000"/>
                              <a:lumOff val="25000"/>
                            </a:schemeClr>
                          </a:solidFill>
                          <a:latin typeface="+mn-lt"/>
                          <a:cs typeface="Arial" pitchFamily="34" charset="0"/>
                        </a:rPr>
                        <a:t> Sửa Nhân Viên</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ko-KR" altLang="en-US" sz="2300" dirty="0">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29845">
                <a:tc>
                  <a:txBody>
                    <a:bodyPr/>
                    <a:lstStyle/>
                    <a:p>
                      <a:pPr algn="ctr"/>
                      <a:endParaRPr lang="ko-KR" altLang="en-US" sz="2300" dirty="0"/>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Đăng</a:t>
                      </a:r>
                      <a:r>
                        <a:rPr lang="en-US" altLang="ko-KR" sz="1100" b="1" baseline="0" smtClean="0">
                          <a:solidFill>
                            <a:schemeClr val="tx1">
                              <a:lumMod val="75000"/>
                              <a:lumOff val="25000"/>
                            </a:schemeClr>
                          </a:solidFill>
                          <a:latin typeface="+mn-lt"/>
                          <a:cs typeface="Arial" pitchFamily="34" charset="0"/>
                        </a:rPr>
                        <a:t> ký kiểm tra trùng pass</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Xóa</a:t>
                      </a:r>
                      <a:r>
                        <a:rPr lang="en-US" altLang="ko-KR" sz="1100" b="1" baseline="0" smtClean="0">
                          <a:solidFill>
                            <a:schemeClr val="tx1">
                              <a:lumMod val="75000"/>
                              <a:lumOff val="25000"/>
                            </a:schemeClr>
                          </a:solidFill>
                          <a:latin typeface="+mn-lt"/>
                          <a:cs typeface="Arial" pitchFamily="34" charset="0"/>
                        </a:rPr>
                        <a:t> KH</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Xóa</a:t>
                      </a:r>
                      <a:r>
                        <a:rPr lang="en-US" altLang="ko-KR" sz="1100" b="1" baseline="0" smtClean="0">
                          <a:solidFill>
                            <a:schemeClr val="tx1">
                              <a:lumMod val="75000"/>
                              <a:lumOff val="25000"/>
                            </a:schemeClr>
                          </a:solidFill>
                          <a:latin typeface="+mn-lt"/>
                          <a:cs typeface="Arial" pitchFamily="34" charset="0"/>
                        </a:rPr>
                        <a:t> Dịch Vụ</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Xóa</a:t>
                      </a:r>
                      <a:r>
                        <a:rPr lang="en-US" altLang="ko-KR" sz="1100" b="1" baseline="0" smtClean="0">
                          <a:solidFill>
                            <a:schemeClr val="tx1">
                              <a:lumMod val="75000"/>
                              <a:lumOff val="25000"/>
                            </a:schemeClr>
                          </a:solidFill>
                          <a:latin typeface="+mn-lt"/>
                          <a:cs typeface="Arial" pitchFamily="34" charset="0"/>
                        </a:rPr>
                        <a:t> dịch vụ</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29845">
                <a:tc>
                  <a:txBody>
                    <a:bodyPr/>
                    <a:lstStyle/>
                    <a:p>
                      <a:pPr algn="ctr"/>
                      <a:endParaRPr lang="ko-KR" altLang="en-US" sz="2300" dirty="0"/>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Đăng</a:t>
                      </a:r>
                      <a:r>
                        <a:rPr lang="en-US" altLang="ko-KR" sz="1100" b="1" baseline="0" smtClean="0">
                          <a:solidFill>
                            <a:schemeClr val="tx1">
                              <a:lumMod val="75000"/>
                              <a:lumOff val="25000"/>
                            </a:schemeClr>
                          </a:solidFill>
                          <a:latin typeface="+mn-lt"/>
                          <a:cs typeface="Arial" pitchFamily="34" charset="0"/>
                        </a:rPr>
                        <a:t> ký kiểm tra trùng user</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Lựa</a:t>
                      </a:r>
                      <a:r>
                        <a:rPr lang="en-US" altLang="ko-KR" sz="1100" b="1" baseline="0" smtClean="0">
                          <a:solidFill>
                            <a:schemeClr val="tx1">
                              <a:lumMod val="75000"/>
                              <a:lumOff val="25000"/>
                            </a:schemeClr>
                          </a:solidFill>
                          <a:latin typeface="+mn-lt"/>
                          <a:cs typeface="Arial" pitchFamily="34" charset="0"/>
                        </a:rPr>
                        <a:t> Chọn Dịch Vụ cần xử lý và số tiền cần thanh toán</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Upload</a:t>
                      </a:r>
                      <a:r>
                        <a:rPr lang="en-US" altLang="ko-KR" sz="1100" b="1" baseline="0" smtClean="0">
                          <a:solidFill>
                            <a:schemeClr val="tx1">
                              <a:lumMod val="75000"/>
                              <a:lumOff val="25000"/>
                            </a:schemeClr>
                          </a:solidFill>
                          <a:latin typeface="+mn-lt"/>
                          <a:cs typeface="Arial" pitchFamily="34" charset="0"/>
                        </a:rPr>
                        <a:t> và hiển thị ảnh ra vào định dạng file Base64</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29845">
                <a:tc>
                  <a:txBody>
                    <a:bodyPr/>
                    <a:lstStyle/>
                    <a:p>
                      <a:pPr algn="ctr"/>
                      <a:endParaRPr lang="ko-KR" altLang="en-US" sz="2300" dirty="0"/>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1" smtClean="0">
                          <a:solidFill>
                            <a:schemeClr val="tx1">
                              <a:lumMod val="75000"/>
                              <a:lumOff val="25000"/>
                            </a:schemeClr>
                          </a:solidFill>
                          <a:latin typeface="+mn-lt"/>
                          <a:cs typeface="Arial" pitchFamily="34" charset="0"/>
                        </a:rPr>
                        <a:t>Lựa</a:t>
                      </a:r>
                      <a:r>
                        <a:rPr lang="en-US" altLang="ko-KR" sz="1100" b="1" baseline="0" smtClean="0">
                          <a:solidFill>
                            <a:schemeClr val="tx1">
                              <a:lumMod val="75000"/>
                              <a:lumOff val="25000"/>
                            </a:schemeClr>
                          </a:solidFill>
                          <a:latin typeface="+mn-lt"/>
                          <a:cs typeface="Arial" pitchFamily="34" charset="0"/>
                        </a:rPr>
                        <a:t> Chọn Nhân Viên Xử Lý</a:t>
                      </a: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ko-KR" altLang="en-US" sz="1100" dirty="0">
                        <a:solidFill>
                          <a:schemeClr val="tx1">
                            <a:lumMod val="75000"/>
                            <a:lumOff val="25000"/>
                          </a:schemeClr>
                        </a:solidFill>
                        <a:latin typeface="+mn-lt"/>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tx1">
                            <a:lumMod val="75000"/>
                            <a:lumOff val="25000"/>
                          </a:schemeClr>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0942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tx1">
                            <a:lumMod val="75000"/>
                            <a:lumOff val="25000"/>
                          </a:schemeClr>
                        </a:solidFill>
                        <a:latin typeface="Arial" pitchFamily="34" charset="0"/>
                        <a:cs typeface="Arial" pitchFamily="34" charset="0"/>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altLang="ko-KR" sz="1500" b="1" dirty="0">
                        <a:solidFill>
                          <a:schemeClr val="bg1"/>
                        </a:solidFill>
                        <a:latin typeface="+mn-lt"/>
                        <a:cs typeface="Arial" pitchFamily="34" charset="0"/>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altLang="ko-KR"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381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500" b="1" dirty="0">
                        <a:solidFill>
                          <a:schemeClr val="bg1"/>
                        </a:solidFill>
                        <a:latin typeface="+mn-lt"/>
                        <a:cs typeface="Arial" pitchFamily="34" charset="0"/>
                      </a:endParaRPr>
                    </a:p>
                  </a:txBody>
                  <a:tcPr marL="77372" marR="77372" marT="38686" marB="38686" anchor="ctr">
                    <a:lnL w="762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8"/>
                  </a:ext>
                </a:extLst>
              </a:tr>
            </a:tbl>
          </a:graphicData>
        </a:graphic>
      </p:graphicFrame>
      <p:sp>
        <p:nvSpPr>
          <p:cNvPr id="46" name="Round Same Side Corner Rectangle 8">
            <a:extLst>
              <a:ext uri="{FF2B5EF4-FFF2-40B4-BE49-F238E27FC236}">
                <a16:creationId xmlns:a16="http://schemas.microsoft.com/office/drawing/2014/main" id="{DB67113F-D303-42DA-95BD-610BBED8BE92}"/>
              </a:ext>
            </a:extLst>
          </p:cNvPr>
          <p:cNvSpPr/>
          <p:nvPr/>
        </p:nvSpPr>
        <p:spPr>
          <a:xfrm>
            <a:off x="2045039" y="2298970"/>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Block Arc 11">
            <a:extLst>
              <a:ext uri="{FF2B5EF4-FFF2-40B4-BE49-F238E27FC236}">
                <a16:creationId xmlns:a16="http://schemas.microsoft.com/office/drawing/2014/main" id="{6237B46C-EE2F-45F5-A452-AEF5853F7D2C}"/>
              </a:ext>
            </a:extLst>
          </p:cNvPr>
          <p:cNvSpPr/>
          <p:nvPr/>
        </p:nvSpPr>
        <p:spPr>
          <a:xfrm rot="10800000">
            <a:off x="4545845" y="2319469"/>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9" name="Round Same Side Corner Rectangle 36">
            <a:extLst>
              <a:ext uri="{FF2B5EF4-FFF2-40B4-BE49-F238E27FC236}">
                <a16:creationId xmlns:a16="http://schemas.microsoft.com/office/drawing/2014/main" id="{E0C4F70F-DCCD-48F1-A750-DF4F32AC8F75}"/>
              </a:ext>
            </a:extLst>
          </p:cNvPr>
          <p:cNvSpPr/>
          <p:nvPr/>
        </p:nvSpPr>
        <p:spPr>
          <a:xfrm>
            <a:off x="7115454" y="2352553"/>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30">
            <a:extLst>
              <a:ext uri="{FF2B5EF4-FFF2-40B4-BE49-F238E27FC236}">
                <a16:creationId xmlns:a16="http://schemas.microsoft.com/office/drawing/2014/main" id="{3BFEE74E-183A-4C32-9BDF-AC2573B061E0}"/>
              </a:ext>
            </a:extLst>
          </p:cNvPr>
          <p:cNvSpPr/>
          <p:nvPr/>
        </p:nvSpPr>
        <p:spPr>
          <a:xfrm>
            <a:off x="9712017" y="2347427"/>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3260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4F6199B-2971-40BB-8935-905F573F8B7C}"/>
              </a:ext>
            </a:extLst>
          </p:cNvPr>
          <p:cNvGrpSpPr/>
          <p:nvPr/>
        </p:nvGrpSpPr>
        <p:grpSpPr>
          <a:xfrm>
            <a:off x="588057" y="1808151"/>
            <a:ext cx="3856005" cy="3241698"/>
            <a:chOff x="588057" y="489291"/>
            <a:chExt cx="7012893" cy="5895657"/>
          </a:xfrm>
        </p:grpSpPr>
        <p:grpSp>
          <p:nvGrpSpPr>
            <p:cNvPr id="18" name="Group 17">
              <a:extLst>
                <a:ext uri="{FF2B5EF4-FFF2-40B4-BE49-F238E27FC236}">
                  <a16:creationId xmlns:a16="http://schemas.microsoft.com/office/drawing/2014/main" id="{BC29380C-D701-430A-82D5-D18760DC350D}"/>
                </a:ext>
              </a:extLst>
            </p:cNvPr>
            <p:cNvGrpSpPr/>
            <p:nvPr/>
          </p:nvGrpSpPr>
          <p:grpSpPr>
            <a:xfrm>
              <a:off x="588057" y="489291"/>
              <a:ext cx="7012893" cy="5895657"/>
              <a:chOff x="588057" y="489291"/>
              <a:chExt cx="7012893" cy="5895657"/>
            </a:xfrm>
          </p:grpSpPr>
          <p:sp>
            <p:nvSpPr>
              <p:cNvPr id="15" name="Freeform: Shape 14">
                <a:extLst>
                  <a:ext uri="{FF2B5EF4-FFF2-40B4-BE49-F238E27FC236}">
                    <a16:creationId xmlns:a16="http://schemas.microsoft.com/office/drawing/2014/main"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sp>
          <p:nvSpPr>
            <p:cNvPr id="19" name="TextBox 18">
              <a:extLst>
                <a:ext uri="{FF2B5EF4-FFF2-40B4-BE49-F238E27FC236}">
                  <a16:creationId xmlns:a16="http://schemas.microsoft.com/office/drawing/2014/main" id="{E8B4D8DC-FA44-45FB-8BFB-D992B9DB3DEC}"/>
                </a:ext>
              </a:extLst>
            </p:cNvPr>
            <p:cNvSpPr txBox="1"/>
            <p:nvPr/>
          </p:nvSpPr>
          <p:spPr>
            <a:xfrm>
              <a:off x="2611792" y="3143965"/>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24" name="Group 23">
              <a:extLst>
                <a:ext uri="{FF2B5EF4-FFF2-40B4-BE49-F238E27FC236}">
                  <a16:creationId xmlns:a16="http://schemas.microsoft.com/office/drawing/2014/main" id="{7EFE6713-0ED8-4071-A1CA-B921C19A8C7C}"/>
                </a:ext>
              </a:extLst>
            </p:cNvPr>
            <p:cNvGrpSpPr/>
            <p:nvPr/>
          </p:nvGrpSpPr>
          <p:grpSpPr>
            <a:xfrm>
              <a:off x="2611792" y="4093022"/>
              <a:ext cx="1936189" cy="843861"/>
              <a:chOff x="5715609" y="2581248"/>
              <a:chExt cx="1274355" cy="555410"/>
            </a:xfrm>
            <a:solidFill>
              <a:schemeClr val="bg1"/>
            </a:solidFill>
          </p:grpSpPr>
          <p:sp>
            <p:nvSpPr>
              <p:cNvPr id="20" name="TextBox 19">
                <a:extLst>
                  <a:ext uri="{FF2B5EF4-FFF2-40B4-BE49-F238E27FC236}">
                    <a16:creationId xmlns:a16="http://schemas.microsoft.com/office/drawing/2014/main" id="{6264DBA4-2895-4C0D-8E94-C39FD8CF76BB}"/>
                  </a:ext>
                </a:extLst>
              </p:cNvPr>
              <p:cNvSpPr txBox="1"/>
              <p:nvPr/>
            </p:nvSpPr>
            <p:spPr>
              <a:xfrm>
                <a:off x="5715609" y="2581248"/>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p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21" name="Group 20">
                <a:extLst>
                  <a:ext uri="{FF2B5EF4-FFF2-40B4-BE49-F238E27FC236}">
                    <a16:creationId xmlns:a16="http://schemas.microsoft.com/office/drawing/2014/main" id="{90F2F5C7-8ECC-4ECC-B610-75D1A1BB1324}"/>
                  </a:ext>
                </a:extLst>
              </p:cNvPr>
              <p:cNvGrpSpPr/>
              <p:nvPr/>
            </p:nvGrpSpPr>
            <p:grpSpPr>
              <a:xfrm>
                <a:off x="6433482" y="2581248"/>
                <a:ext cx="556482" cy="555410"/>
                <a:chOff x="7167947" y="1624190"/>
                <a:chExt cx="2677920" cy="2672764"/>
              </a:xfrm>
              <a:grpFill/>
            </p:grpSpPr>
            <p:sp>
              <p:nvSpPr>
                <p:cNvPr id="22" name="Freeform: Shape 21">
                  <a:extLst>
                    <a:ext uri="{FF2B5EF4-FFF2-40B4-BE49-F238E27FC236}">
                      <a16:creationId xmlns:a16="http://schemas.microsoft.com/office/drawing/2014/main"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5981185-B17A-411A-817A-411B329380BA}"/>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grpSp>
      <p:sp>
        <p:nvSpPr>
          <p:cNvPr id="28" name="Rectangle 27">
            <a:extLst>
              <a:ext uri="{FF2B5EF4-FFF2-40B4-BE49-F238E27FC236}">
                <a16:creationId xmlns:a16="http://schemas.microsoft.com/office/drawing/2014/main"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a16="http://schemas.microsoft.com/office/drawing/2014/main"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a16="http://schemas.microsoft.com/office/drawing/2014/main"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a16="http://schemas.microsoft.com/office/drawing/2014/main"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a16="http://schemas.microsoft.com/office/drawing/2014/main"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a16="http://schemas.microsoft.com/office/drawing/2014/main"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a16="http://schemas.microsoft.com/office/drawing/2014/main"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a16="http://schemas.microsoft.com/office/drawing/2014/main"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a16="http://schemas.microsoft.com/office/drawing/2014/main"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a16="http://schemas.microsoft.com/office/drawing/2014/main"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a16="http://schemas.microsoft.com/office/drawing/2014/main"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a16="http://schemas.microsoft.com/office/drawing/2014/main"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650A04D2-3B19-40F2-8C3D-A4860753F897}"/>
              </a:ext>
            </a:extLst>
          </p:cNvPr>
          <p:cNvGrpSpPr/>
          <p:nvPr/>
        </p:nvGrpSpPr>
        <p:grpSpPr>
          <a:xfrm>
            <a:off x="4655178" y="2105330"/>
            <a:ext cx="5498457" cy="4080456"/>
            <a:chOff x="4406505" y="1014865"/>
            <a:chExt cx="3861193" cy="2802514"/>
          </a:xfrm>
        </p:grpSpPr>
        <p:sp>
          <p:nvSpPr>
            <p:cNvPr id="38" name="TextBox 37">
              <a:extLst>
                <a:ext uri="{FF2B5EF4-FFF2-40B4-BE49-F238E27FC236}">
                  <a16:creationId xmlns:a16="http://schemas.microsoft.com/office/drawing/2014/main" id="{1FC220B3-0098-4205-A625-3CCC838CD0D1}"/>
                </a:ext>
              </a:extLst>
            </p:cNvPr>
            <p:cNvSpPr txBox="1"/>
            <p:nvPr/>
          </p:nvSpPr>
          <p:spPr>
            <a:xfrm>
              <a:off x="4406505" y="1014865"/>
              <a:ext cx="3861188" cy="461665"/>
            </a:xfrm>
            <a:prstGeom prst="rect">
              <a:avLst/>
            </a:prstGeom>
            <a:noFill/>
          </p:spPr>
          <p:txBody>
            <a:bodyPr wrap="square" rtlCol="0">
              <a:spAutoFit/>
            </a:bodyPr>
            <a:lstStyle/>
            <a:p>
              <a:r>
                <a:rPr lang="en-US" altLang="ko-KR" sz="2400" smtClean="0">
                  <a:solidFill>
                    <a:schemeClr val="bg1"/>
                  </a:solidFill>
                  <a:cs typeface="Arial" pitchFamily="34" charset="0"/>
                </a:rPr>
                <a:t>Thêm danh mục sản phẩm</a:t>
              </a:r>
              <a:endParaRPr lang="ko-KR" altLang="en-US" sz="2400" b="1" dirty="0">
                <a:solidFill>
                  <a:schemeClr val="bg1"/>
                </a:solidFill>
                <a:cs typeface="Arial" pitchFamily="34" charset="0"/>
              </a:endParaRPr>
            </a:p>
          </p:txBody>
        </p:sp>
        <p:sp>
          <p:nvSpPr>
            <p:cNvPr id="37" name="TextBox 36">
              <a:extLst>
                <a:ext uri="{FF2B5EF4-FFF2-40B4-BE49-F238E27FC236}">
                  <a16:creationId xmlns:a16="http://schemas.microsoft.com/office/drawing/2014/main" id="{EE89CEC1-DC81-41AF-A969-ED5E962DA9E8}"/>
                </a:ext>
              </a:extLst>
            </p:cNvPr>
            <p:cNvSpPr txBox="1"/>
            <p:nvPr/>
          </p:nvSpPr>
          <p:spPr>
            <a:xfrm>
              <a:off x="4406506" y="1471003"/>
              <a:ext cx="3861192" cy="2346376"/>
            </a:xfrm>
            <a:prstGeom prst="rect">
              <a:avLst/>
            </a:prstGeom>
            <a:noFill/>
          </p:spPr>
          <p:txBody>
            <a:bodyPr wrap="square" rtlCol="0">
              <a:spAutoFit/>
            </a:bodyPr>
            <a:lstStyle/>
            <a:p>
              <a:r>
                <a:rPr lang="en-US" altLang="ko-KR" sz="1200">
                  <a:solidFill>
                    <a:schemeClr val="bg1"/>
                  </a:solidFill>
                  <a:cs typeface="Arial" pitchFamily="34" charset="0"/>
                </a:rPr>
                <a:t> </a:t>
              </a:r>
              <a:r>
                <a:rPr lang="en-US" altLang="ko-KR" sz="1200" smtClean="0">
                  <a:solidFill>
                    <a:schemeClr val="bg1"/>
                  </a:solidFill>
                  <a:cs typeface="Arial" pitchFamily="34" charset="0"/>
                </a:rPr>
                <a:t>    </a:t>
              </a:r>
              <a:r>
                <a:rPr lang="en-US" altLang="ko-KR" smtClean="0">
                  <a:solidFill>
                    <a:schemeClr val="bg1"/>
                  </a:solidFill>
                  <a:cs typeface="Arial" pitchFamily="34" charset="0"/>
                </a:rPr>
                <a:t>Hiện tại, em đang tổng hợp lại danh mục sản phẩm để thực hiện chức năng phục vụ cho khách hàng thường xuyên sử dụng hoặc khách vãng lai có thể thực hiện mua hàng online, cho sản phẩm vào giỏ hang,… </a:t>
              </a:r>
            </a:p>
            <a:p>
              <a:r>
                <a:rPr lang="en-US" altLang="ko-KR">
                  <a:solidFill>
                    <a:schemeClr val="bg1"/>
                  </a:solidFill>
                  <a:cs typeface="Arial" pitchFamily="34" charset="0"/>
                </a:rPr>
                <a:t> </a:t>
              </a:r>
              <a:r>
                <a:rPr lang="en-US" altLang="ko-KR" smtClean="0">
                  <a:solidFill>
                    <a:schemeClr val="bg1"/>
                  </a:solidFill>
                  <a:cs typeface="Arial" pitchFamily="34" charset="0"/>
                </a:rPr>
                <a:t>    Có thể tổ chức lại bộ phận nhân viên để phân bố phạm vị phục vụ cho từng nhân viên cụ thể, vd: đối với kế toán có thể phân quyền quản lý giỏ hàng. Hoặc, kỹ thuật trưởng có thể phân bố kỹ thuật viên xử lý ở một khu vực nhất định,vv…	</a:t>
              </a:r>
              <a:endParaRPr lang="en-US" altLang="ko-KR" smtClean="0">
                <a:solidFill>
                  <a:schemeClr val="bg1"/>
                </a:solidFill>
                <a:cs typeface="Arial" pitchFamily="34" charset="0"/>
              </a:endParaRPr>
            </a:p>
            <a:p>
              <a:r>
                <a:rPr lang="en-US" altLang="ko-KR">
                  <a:solidFill>
                    <a:schemeClr val="bg1"/>
                  </a:solidFill>
                  <a:cs typeface="Arial" pitchFamily="34" charset="0"/>
                </a:rPr>
                <a:t> </a:t>
              </a:r>
              <a:r>
                <a:rPr lang="en-US" altLang="ko-KR" smtClean="0">
                  <a:solidFill>
                    <a:schemeClr val="bg1"/>
                  </a:solidFill>
                  <a:cs typeface="Arial" pitchFamily="34" charset="0"/>
                </a:rPr>
                <a:t>    Hoặc xa hơn nữa là có thể tổng hợp lại để dựng một trang build case gaming.</a:t>
              </a:r>
              <a:endParaRPr lang="en-US" altLang="ko-KR" dirty="0">
                <a:solidFill>
                  <a:schemeClr val="bg1"/>
                </a:solidFill>
                <a:cs typeface="Arial" pitchFamily="34" charset="0"/>
              </a:endParaRPr>
            </a:p>
          </p:txBody>
        </p:sp>
      </p:grpSp>
      <p:sp>
        <p:nvSpPr>
          <p:cNvPr id="39" name="TextBox 38">
            <a:extLst>
              <a:ext uri="{FF2B5EF4-FFF2-40B4-BE49-F238E27FC236}">
                <a16:creationId xmlns:a16="http://schemas.microsoft.com/office/drawing/2014/main" id="{2B3F2DEB-2A68-4124-9779-9F76084F904D}"/>
              </a:ext>
            </a:extLst>
          </p:cNvPr>
          <p:cNvSpPr txBox="1"/>
          <p:nvPr/>
        </p:nvSpPr>
        <p:spPr>
          <a:xfrm>
            <a:off x="2071914" y="645312"/>
            <a:ext cx="3068958" cy="1200329"/>
          </a:xfrm>
          <a:prstGeom prst="rect">
            <a:avLst/>
          </a:prstGeom>
          <a:noFill/>
        </p:spPr>
        <p:txBody>
          <a:bodyPr wrap="square" rtlCol="0">
            <a:spAutoFit/>
          </a:bodyPr>
          <a:lstStyle/>
          <a:p>
            <a:pPr algn="r"/>
            <a:r>
              <a:rPr lang="en-US" altLang="ko-KR" sz="3600" b="1" smtClean="0">
                <a:solidFill>
                  <a:schemeClr val="bg1"/>
                </a:solidFill>
                <a:latin typeface="+mj-lt"/>
                <a:cs typeface="Arial" pitchFamily="34" charset="0"/>
              </a:rPr>
              <a:t>Mục tiêu </a:t>
            </a:r>
          </a:p>
          <a:p>
            <a:pPr algn="r"/>
            <a:r>
              <a:rPr lang="en-US" altLang="ko-KR" sz="3600" b="1" smtClean="0">
                <a:solidFill>
                  <a:schemeClr val="bg1"/>
                </a:solidFill>
                <a:latin typeface="+mj-lt"/>
                <a:cs typeface="Arial" pitchFamily="34" charset="0"/>
              </a:rPr>
              <a:t>đề ra</a:t>
            </a:r>
            <a:endParaRPr lang="ko-KR" altLang="en-US" sz="3600" b="1" dirty="0">
              <a:solidFill>
                <a:schemeClr val="bg1"/>
              </a:solidFill>
              <a:latin typeface="+mj-lt"/>
              <a:cs typeface="Arial" pitchFamily="34" charset="0"/>
            </a:endParaRPr>
          </a:p>
        </p:txBody>
      </p:sp>
      <p:grpSp>
        <p:nvGrpSpPr>
          <p:cNvPr id="40" name="Group 39">
            <a:extLst>
              <a:ext uri="{FF2B5EF4-FFF2-40B4-BE49-F238E27FC236}">
                <a16:creationId xmlns:a16="http://schemas.microsoft.com/office/drawing/2014/main" id="{D740BA5B-2F93-4AB5-9411-959D009F0329}"/>
              </a:ext>
            </a:extLst>
          </p:cNvPr>
          <p:cNvGrpSpPr/>
          <p:nvPr/>
        </p:nvGrpSpPr>
        <p:grpSpPr>
          <a:xfrm rot="16200000" flipH="1">
            <a:off x="9646767" y="722578"/>
            <a:ext cx="3273891" cy="1816575"/>
            <a:chOff x="-820977" y="643530"/>
            <a:chExt cx="3273891" cy="1816575"/>
          </a:xfrm>
        </p:grpSpPr>
        <p:sp>
          <p:nvSpPr>
            <p:cNvPr id="41" name="Rectangle 40">
              <a:extLst>
                <a:ext uri="{FF2B5EF4-FFF2-40B4-BE49-F238E27FC236}">
                  <a16:creationId xmlns:a16="http://schemas.microsoft.com/office/drawing/2014/main" id="{AD5C7899-A839-4A96-B212-4CDF34DE411E}"/>
                </a:ext>
              </a:extLst>
            </p:cNvPr>
            <p:cNvSpPr/>
            <p:nvPr/>
          </p:nvSpPr>
          <p:spPr>
            <a:xfrm>
              <a:off x="-820977" y="742951"/>
              <a:ext cx="258310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A5E65A1-B9A9-4E9C-8A5D-7AC8C158EEBE}"/>
                </a:ext>
              </a:extLst>
            </p:cNvPr>
            <p:cNvSpPr/>
            <p:nvPr/>
          </p:nvSpPr>
          <p:spPr>
            <a:xfrm>
              <a:off x="2087653" y="1314450"/>
              <a:ext cx="274320" cy="1145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Block Arc 56">
              <a:extLst>
                <a:ext uri="{FF2B5EF4-FFF2-40B4-BE49-F238E27FC236}">
                  <a16:creationId xmlns:a16="http://schemas.microsoft.com/office/drawing/2014/main" id="{37A21BCC-CB69-4EC7-ADD9-352EB018ABEA}"/>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Rounded Corners 60">
              <a:extLst>
                <a:ext uri="{FF2B5EF4-FFF2-40B4-BE49-F238E27FC236}">
                  <a16:creationId xmlns:a16="http://schemas.microsoft.com/office/drawing/2014/main" id="{FFBE240E-1F3A-4600-BA16-C5A37AA8AD70}"/>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787523B-703C-44BD-87D0-846766EBFA8A}"/>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386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4" name="TextBox 3">
            <a:extLst>
              <a:ext uri="{FF2B5EF4-FFF2-40B4-BE49-F238E27FC236}">
                <a16:creationId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14" name="TextBox 13">
            <a:extLst>
              <a:ext uri="{FF2B5EF4-FFF2-40B4-BE49-F238E27FC236}">
                <a16:creationId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smtClean="0">
                <a:solidFill>
                  <a:schemeClr val="bg1"/>
                </a:solidFill>
                <a:cs typeface="Arial" pitchFamily="34" charset="0"/>
              </a:rPr>
              <a:t>Mong nhận được nhiều sự góp ý từ mọi người để cải thiện bản thân hơn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TotalTime>
  <Words>575</Words>
  <Application>Microsoft Office PowerPoint</Application>
  <PresentationFormat>Widescreen</PresentationFormat>
  <Paragraphs>70</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Aharoni</vt:lpstr>
      <vt:lpstr>Arial</vt:lpstr>
      <vt:lpstr>Arial Unicode MS</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136</cp:revision>
  <dcterms:created xsi:type="dcterms:W3CDTF">2019-01-14T06:35:35Z</dcterms:created>
  <dcterms:modified xsi:type="dcterms:W3CDTF">2021-06-07T23:56:25Z</dcterms:modified>
</cp:coreProperties>
</file>