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1" r:id="rId3"/>
    <p:sldId id="257" r:id="rId4"/>
    <p:sldId id="262" r:id="rId5"/>
    <p:sldId id="263" r:id="rId6"/>
    <p:sldId id="264" r:id="rId7"/>
    <p:sldId id="258" r:id="rId8"/>
    <p:sldId id="265" r:id="rId9"/>
    <p:sldId id="266" r:id="rId10"/>
    <p:sldId id="267" r:id="rId11"/>
    <p:sldId id="260" r:id="rId12"/>
    <p:sldId id="269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0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mtt\Desktop\Project%20Customer%20Engagement\Cohort\CohortNoCu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mtt\Desktop\Project%20Customer%20Engagement\Cohort\CohortNoCu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 smtClean="0"/>
              <a:t>QUANTITY</a:t>
            </a:r>
            <a:r>
              <a:rPr lang="en-US" sz="2000" b="1" baseline="0" dirty="0" smtClean="0"/>
              <a:t> OF NEW CUSTOMERS</a:t>
            </a:r>
            <a:endParaRPr lang="en-US" sz="2000" b="1" dirty="0"/>
          </a:p>
        </c:rich>
      </c:tx>
      <c:layout>
        <c:manualLayout>
          <c:xMode val="edge"/>
          <c:yMode val="edge"/>
          <c:x val="2.3705185951032213E-4"/>
          <c:y val="1.39975473955267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Sheet1!$D$76</c:f>
              <c:strCache>
                <c:ptCount val="1"/>
                <c:pt idx="0">
                  <c:v>No. new customer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Sheet1!$C$77:$C$108</c:f>
              <c:strCache>
                <c:ptCount val="32"/>
                <c:pt idx="0">
                  <c:v>2020-03</c:v>
                </c:pt>
                <c:pt idx="1">
                  <c:v>2020-04</c:v>
                </c:pt>
                <c:pt idx="2">
                  <c:v>2020-05</c:v>
                </c:pt>
                <c:pt idx="3">
                  <c:v>2020-06</c:v>
                </c:pt>
                <c:pt idx="4">
                  <c:v>2020-07</c:v>
                </c:pt>
                <c:pt idx="5">
                  <c:v>2020-08</c:v>
                </c:pt>
                <c:pt idx="6">
                  <c:v>2020-09</c:v>
                </c:pt>
                <c:pt idx="7">
                  <c:v>2020-10</c:v>
                </c:pt>
                <c:pt idx="8">
                  <c:v>2020-11</c:v>
                </c:pt>
                <c:pt idx="9">
                  <c:v>2020-12</c:v>
                </c:pt>
                <c:pt idx="10">
                  <c:v>2021-01</c:v>
                </c:pt>
                <c:pt idx="11">
                  <c:v>2021-02</c:v>
                </c:pt>
                <c:pt idx="12">
                  <c:v>2021-03</c:v>
                </c:pt>
                <c:pt idx="13">
                  <c:v>2021-04</c:v>
                </c:pt>
                <c:pt idx="14">
                  <c:v>2021-05</c:v>
                </c:pt>
                <c:pt idx="15">
                  <c:v>2021-06</c:v>
                </c:pt>
                <c:pt idx="16">
                  <c:v>2021-07</c:v>
                </c:pt>
                <c:pt idx="17">
                  <c:v>2021-08</c:v>
                </c:pt>
                <c:pt idx="18">
                  <c:v>2021-09</c:v>
                </c:pt>
                <c:pt idx="19">
                  <c:v>2021-10</c:v>
                </c:pt>
                <c:pt idx="20">
                  <c:v>2021-11</c:v>
                </c:pt>
                <c:pt idx="21">
                  <c:v>2021-12</c:v>
                </c:pt>
                <c:pt idx="22">
                  <c:v>2022-01</c:v>
                </c:pt>
                <c:pt idx="23">
                  <c:v>2022-02</c:v>
                </c:pt>
                <c:pt idx="24">
                  <c:v>2022-03</c:v>
                </c:pt>
                <c:pt idx="25">
                  <c:v>2022-04</c:v>
                </c:pt>
                <c:pt idx="26">
                  <c:v>2022-05</c:v>
                </c:pt>
                <c:pt idx="27">
                  <c:v>2022-06</c:v>
                </c:pt>
                <c:pt idx="28">
                  <c:v>2022-07</c:v>
                </c:pt>
                <c:pt idx="29">
                  <c:v>2022-08</c:v>
                </c:pt>
                <c:pt idx="30">
                  <c:v>2022-09</c:v>
                </c:pt>
                <c:pt idx="31">
                  <c:v>2022-10</c:v>
                </c:pt>
              </c:strCache>
            </c:strRef>
          </c:cat>
          <c:val>
            <c:numRef>
              <c:f>Sheet1!$D$77:$D$108</c:f>
              <c:numCache>
                <c:formatCode>_(* #,##0_);_(* \(#,##0\);_(* "-"??_);_(@_)</c:formatCode>
                <c:ptCount val="32"/>
                <c:pt idx="0">
                  <c:v>154</c:v>
                </c:pt>
                <c:pt idx="1">
                  <c:v>425</c:v>
                </c:pt>
                <c:pt idx="2">
                  <c:v>1548</c:v>
                </c:pt>
                <c:pt idx="3">
                  <c:v>2845</c:v>
                </c:pt>
                <c:pt idx="4">
                  <c:v>3294</c:v>
                </c:pt>
                <c:pt idx="5">
                  <c:v>3513</c:v>
                </c:pt>
                <c:pt idx="6">
                  <c:v>4700</c:v>
                </c:pt>
                <c:pt idx="7">
                  <c:v>5193</c:v>
                </c:pt>
                <c:pt idx="8">
                  <c:v>6226</c:v>
                </c:pt>
                <c:pt idx="9">
                  <c:v>7886</c:v>
                </c:pt>
                <c:pt idx="10">
                  <c:v>6901</c:v>
                </c:pt>
                <c:pt idx="11">
                  <c:v>5209</c:v>
                </c:pt>
                <c:pt idx="12">
                  <c:v>7405</c:v>
                </c:pt>
                <c:pt idx="13">
                  <c:v>9634</c:v>
                </c:pt>
                <c:pt idx="14">
                  <c:v>19168</c:v>
                </c:pt>
                <c:pt idx="15">
                  <c:v>17965</c:v>
                </c:pt>
                <c:pt idx="16">
                  <c:v>25803</c:v>
                </c:pt>
                <c:pt idx="17">
                  <c:v>17995</c:v>
                </c:pt>
                <c:pt idx="18">
                  <c:v>24317</c:v>
                </c:pt>
                <c:pt idx="19">
                  <c:v>54345</c:v>
                </c:pt>
                <c:pt idx="20">
                  <c:v>42652</c:v>
                </c:pt>
                <c:pt idx="21">
                  <c:v>32404</c:v>
                </c:pt>
                <c:pt idx="22">
                  <c:v>119276</c:v>
                </c:pt>
                <c:pt idx="23">
                  <c:v>87168</c:v>
                </c:pt>
                <c:pt idx="24">
                  <c:v>106662</c:v>
                </c:pt>
                <c:pt idx="25">
                  <c:v>31339</c:v>
                </c:pt>
                <c:pt idx="26">
                  <c:v>78117</c:v>
                </c:pt>
                <c:pt idx="27">
                  <c:v>100871</c:v>
                </c:pt>
                <c:pt idx="28">
                  <c:v>45379</c:v>
                </c:pt>
                <c:pt idx="29">
                  <c:v>86471</c:v>
                </c:pt>
                <c:pt idx="30">
                  <c:v>113142</c:v>
                </c:pt>
                <c:pt idx="31">
                  <c:v>38814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E2-47B9-83B6-DF5EC1ACB26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026072207"/>
        <c:axId val="2026065967"/>
      </c:lineChart>
      <c:catAx>
        <c:axId val="2026072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6065967"/>
        <c:crosses val="autoZero"/>
        <c:auto val="1"/>
        <c:lblAlgn val="ctr"/>
        <c:lblOffset val="100"/>
        <c:noMultiLvlLbl val="0"/>
      </c:catAx>
      <c:valAx>
        <c:axId val="2026065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60722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'Sheet1 (2)'!$D$41</c:f>
              <c:strCache>
                <c:ptCount val="1"/>
                <c:pt idx="0">
                  <c:v>Retention rate after 1 month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'Sheet1 (2)'!$C$42:$C$72</c:f>
              <c:strCache>
                <c:ptCount val="31"/>
                <c:pt idx="0">
                  <c:v>2020-03</c:v>
                </c:pt>
                <c:pt idx="1">
                  <c:v>2020-04</c:v>
                </c:pt>
                <c:pt idx="2">
                  <c:v>2020-05</c:v>
                </c:pt>
                <c:pt idx="3">
                  <c:v>2020-06</c:v>
                </c:pt>
                <c:pt idx="4">
                  <c:v>2020-07</c:v>
                </c:pt>
                <c:pt idx="5">
                  <c:v>2020-08</c:v>
                </c:pt>
                <c:pt idx="6">
                  <c:v>2020-09</c:v>
                </c:pt>
                <c:pt idx="7">
                  <c:v>2020-10</c:v>
                </c:pt>
                <c:pt idx="8">
                  <c:v>2020-11</c:v>
                </c:pt>
                <c:pt idx="9">
                  <c:v>2020-12</c:v>
                </c:pt>
                <c:pt idx="10">
                  <c:v>2021-01</c:v>
                </c:pt>
                <c:pt idx="11">
                  <c:v>2021-02</c:v>
                </c:pt>
                <c:pt idx="12">
                  <c:v>2021-03</c:v>
                </c:pt>
                <c:pt idx="13">
                  <c:v>2021-04</c:v>
                </c:pt>
                <c:pt idx="14">
                  <c:v>2021-05</c:v>
                </c:pt>
                <c:pt idx="15">
                  <c:v>2021-06</c:v>
                </c:pt>
                <c:pt idx="16">
                  <c:v>2021-07</c:v>
                </c:pt>
                <c:pt idx="17">
                  <c:v>2021-08</c:v>
                </c:pt>
                <c:pt idx="18">
                  <c:v>2021-09</c:v>
                </c:pt>
                <c:pt idx="19">
                  <c:v>2021-10</c:v>
                </c:pt>
                <c:pt idx="20">
                  <c:v>2021-11</c:v>
                </c:pt>
                <c:pt idx="21">
                  <c:v>2021-12</c:v>
                </c:pt>
                <c:pt idx="22">
                  <c:v>2022-01</c:v>
                </c:pt>
                <c:pt idx="23">
                  <c:v>2022-02</c:v>
                </c:pt>
                <c:pt idx="24">
                  <c:v>2022-03</c:v>
                </c:pt>
                <c:pt idx="25">
                  <c:v>2022-04</c:v>
                </c:pt>
                <c:pt idx="26">
                  <c:v>2022-05</c:v>
                </c:pt>
                <c:pt idx="27">
                  <c:v>2022-06</c:v>
                </c:pt>
                <c:pt idx="28">
                  <c:v>2022-07</c:v>
                </c:pt>
                <c:pt idx="29">
                  <c:v>2022-08</c:v>
                </c:pt>
                <c:pt idx="30">
                  <c:v>2022-09</c:v>
                </c:pt>
              </c:strCache>
            </c:strRef>
          </c:cat>
          <c:val>
            <c:numRef>
              <c:f>'Sheet1 (2)'!$D$42:$D$72</c:f>
              <c:numCache>
                <c:formatCode>0.0%</c:formatCode>
                <c:ptCount val="31"/>
                <c:pt idx="0">
                  <c:v>0.46100000000000002</c:v>
                </c:pt>
                <c:pt idx="1">
                  <c:v>0.32900000000000001</c:v>
                </c:pt>
                <c:pt idx="2">
                  <c:v>0.44600000000000001</c:v>
                </c:pt>
                <c:pt idx="3">
                  <c:v>0.46100000000000002</c:v>
                </c:pt>
                <c:pt idx="4">
                  <c:v>0.41699999999999998</c:v>
                </c:pt>
                <c:pt idx="5">
                  <c:v>0.40600000000000003</c:v>
                </c:pt>
                <c:pt idx="6">
                  <c:v>0.41399999999999998</c:v>
                </c:pt>
                <c:pt idx="7">
                  <c:v>0.45500000000000002</c:v>
                </c:pt>
                <c:pt idx="8">
                  <c:v>0.45</c:v>
                </c:pt>
                <c:pt idx="9">
                  <c:v>0.41399999999999998</c:v>
                </c:pt>
                <c:pt idx="10">
                  <c:v>0.35299999999999998</c:v>
                </c:pt>
                <c:pt idx="11">
                  <c:v>0.315</c:v>
                </c:pt>
                <c:pt idx="12">
                  <c:v>0.312</c:v>
                </c:pt>
                <c:pt idx="13">
                  <c:v>0.29699999999999999</c:v>
                </c:pt>
                <c:pt idx="14">
                  <c:v>0.28299999999999997</c:v>
                </c:pt>
                <c:pt idx="15">
                  <c:v>0.33300000000000002</c:v>
                </c:pt>
                <c:pt idx="16">
                  <c:v>0.23699999999999999</c:v>
                </c:pt>
                <c:pt idx="17">
                  <c:v>0.24299999999999999</c:v>
                </c:pt>
                <c:pt idx="18">
                  <c:v>0.23499999999999999</c:v>
                </c:pt>
                <c:pt idx="19">
                  <c:v>0.192</c:v>
                </c:pt>
                <c:pt idx="20">
                  <c:v>0.23</c:v>
                </c:pt>
                <c:pt idx="21">
                  <c:v>0.26200000000000001</c:v>
                </c:pt>
                <c:pt idx="22">
                  <c:v>0.21199999999999999</c:v>
                </c:pt>
                <c:pt idx="23">
                  <c:v>0.20100000000000001</c:v>
                </c:pt>
                <c:pt idx="24">
                  <c:v>0.13200000000000001</c:v>
                </c:pt>
                <c:pt idx="25">
                  <c:v>0.23699999999999999</c:v>
                </c:pt>
                <c:pt idx="26">
                  <c:v>0.24</c:v>
                </c:pt>
                <c:pt idx="27">
                  <c:v>0.23300000000000001</c:v>
                </c:pt>
                <c:pt idx="28">
                  <c:v>0.33400000000000002</c:v>
                </c:pt>
                <c:pt idx="29">
                  <c:v>0.27200000000000002</c:v>
                </c:pt>
                <c:pt idx="30">
                  <c:v>0.15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4EA-42A9-BFB7-C4381608E4A3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6542639"/>
        <c:axId val="16544719"/>
      </c:lineChart>
      <c:catAx>
        <c:axId val="16542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44719"/>
        <c:crosses val="autoZero"/>
        <c:auto val="1"/>
        <c:lblAlgn val="ctr"/>
        <c:lblOffset val="100"/>
        <c:noMultiLvlLbl val="0"/>
      </c:catAx>
      <c:valAx>
        <c:axId val="16544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426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ABA81-4F73-4EC8-8AF9-5E77164B3B9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76925-A855-43DF-814A-916FE94B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27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76925-A855-43DF-814A-916FE94BE6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79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76925-A855-43DF-814A-916FE94BE6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96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76925-A855-43DF-814A-916FE94BE6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02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76925-A855-43DF-814A-916FE94BE6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61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76925-A855-43DF-814A-916FE94BE6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36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76925-A855-43DF-814A-916FE94BE6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03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76925-A855-43DF-814A-916FE94BE6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5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3C1EF05-F8DF-40F2-90E4-D1C3A374D676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0954-38AD-4506-99FC-80FCADB465E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81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EF05-F8DF-40F2-90E4-D1C3A374D676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0954-38AD-4506-99FC-80FCADB4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5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EF05-F8DF-40F2-90E4-D1C3A374D676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0954-38AD-4506-99FC-80FCADB465E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01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EF05-F8DF-40F2-90E4-D1C3A374D676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0954-38AD-4506-99FC-80FCADB4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7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EF05-F8DF-40F2-90E4-D1C3A374D676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0954-38AD-4506-99FC-80FCADB465E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07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EF05-F8DF-40F2-90E4-D1C3A374D676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0954-38AD-4506-99FC-80FCADB4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2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EF05-F8DF-40F2-90E4-D1C3A374D676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0954-38AD-4506-99FC-80FCADB4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2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EF05-F8DF-40F2-90E4-D1C3A374D676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0954-38AD-4506-99FC-80FCADB4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7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EF05-F8DF-40F2-90E4-D1C3A374D676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0954-38AD-4506-99FC-80FCADB4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2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EF05-F8DF-40F2-90E4-D1C3A374D676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0954-38AD-4506-99FC-80FCADB4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8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EF05-F8DF-40F2-90E4-D1C3A374D676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0954-38AD-4506-99FC-80FCADB465E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41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3C1EF05-F8DF-40F2-90E4-D1C3A374D676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7AD0954-38AD-4506-99FC-80FCADB465E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8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t.com/en-gb/what-is-customer-retenti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defining-predicting-and-preventing-disengaged-users-in-fintech-30dcb3bc046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who </a:t>
            </a:r>
            <a:r>
              <a:rPr lang="en-US" dirty="0" smtClean="0">
                <a:solidFill>
                  <a:srgbClr val="FF0000"/>
                </a:solidFill>
              </a:rPr>
              <a:t>❤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dirty="0" smtClean="0">
                <a:solidFill>
                  <a:srgbClr val="0070C0"/>
                </a:solidFill>
              </a:rPr>
              <a:t>P</a:t>
            </a:r>
            <a:r>
              <a:rPr lang="en-US" b="1" dirty="0" smtClean="0">
                <a:solidFill>
                  <a:schemeClr val="tx1"/>
                </a:solidFill>
              </a:rPr>
              <a:t>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smtClean="0"/>
              <a:t>Trần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4352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ADABOOST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7170" name="Picture 2" descr="https://i.imgur.com/rWJy2j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74" y="263524"/>
            <a:ext cx="6245226" cy="635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2226" y="2527699"/>
            <a:ext cx="35820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One tree cannot amount to anything, three of them together can look like a mountain</a:t>
            </a:r>
            <a:r>
              <a:rPr lang="en-US" sz="2800" dirty="0"/>
              <a:t>.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8782050" y="2820508"/>
            <a:ext cx="1484147" cy="1560992"/>
          </a:xfrm>
          <a:custGeom>
            <a:avLst/>
            <a:gdLst>
              <a:gd name="connsiteX0" fmla="*/ 1333500 w 1484147"/>
              <a:gd name="connsiteY0" fmla="*/ 1560992 h 1560992"/>
              <a:gd name="connsiteX1" fmla="*/ 1362075 w 1484147"/>
              <a:gd name="connsiteY1" fmla="*/ 151292 h 1560992"/>
              <a:gd name="connsiteX2" fmla="*/ 0 w 1484147"/>
              <a:gd name="connsiteY2" fmla="*/ 94142 h 156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4147" h="1560992">
                <a:moveTo>
                  <a:pt x="1333500" y="1560992"/>
                </a:moveTo>
                <a:cubicBezTo>
                  <a:pt x="1458912" y="978379"/>
                  <a:pt x="1584325" y="395767"/>
                  <a:pt x="1362075" y="151292"/>
                </a:cubicBezTo>
                <a:cubicBezTo>
                  <a:pt x="1139825" y="-93183"/>
                  <a:pt x="73025" y="13179"/>
                  <a:pt x="0" y="94142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266197" y="3300743"/>
            <a:ext cx="1648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SELECT WEEKLEARNER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782050" y="446716"/>
            <a:ext cx="1802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WEIGHT OF EACH ROWS 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92513" y="1123269"/>
            <a:ext cx="1475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Weight adjust based on error rate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345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5996489" y="1727864"/>
            <a:ext cx="49911" cy="4315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29157" y="2047247"/>
            <a:ext cx="258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ON TRAINSET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20487" y="2483769"/>
            <a:ext cx="20008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 75,75%</a:t>
            </a:r>
            <a:endParaRPr lang="en-US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1650007" y="4000167"/>
            <a:ext cx="29418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70C0"/>
                </a:solidFill>
              </a:rPr>
              <a:t>76,86%</a:t>
            </a:r>
            <a:endParaRPr lang="en-US" sz="6600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67957" y="2047247"/>
            <a:ext cx="244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ON TESTSET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759287" y="2483769"/>
            <a:ext cx="20008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 75,75%</a:t>
            </a:r>
            <a:endParaRPr lang="en-US" sz="4000" dirty="0"/>
          </a:p>
        </p:txBody>
      </p:sp>
      <p:sp>
        <p:nvSpPr>
          <p:cNvPr id="22" name="TextBox 21"/>
          <p:cNvSpPr txBox="1"/>
          <p:nvPr/>
        </p:nvSpPr>
        <p:spPr>
          <a:xfrm>
            <a:off x="7288807" y="4000167"/>
            <a:ext cx="29418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70C0"/>
                </a:solidFill>
              </a:rPr>
              <a:t>76,89%</a:t>
            </a:r>
            <a:endParaRPr lang="en-US" sz="6600" dirty="0">
              <a:solidFill>
                <a:srgbClr val="0070C0"/>
              </a:solidFill>
            </a:endParaRPr>
          </a:p>
        </p:txBody>
      </p:sp>
      <p:cxnSp>
        <p:nvCxnSpPr>
          <p:cNvPr id="24" name="Straight Arrow Connector 23"/>
          <p:cNvCxnSpPr>
            <a:stCxn id="16" idx="2"/>
            <a:endCxn id="19" idx="0"/>
          </p:cNvCxnSpPr>
          <p:nvPr/>
        </p:nvCxnSpPr>
        <p:spPr>
          <a:xfrm>
            <a:off x="3120922" y="3191655"/>
            <a:ext cx="1" cy="8085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759720" y="3191655"/>
            <a:ext cx="1" cy="8085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ADABOOST – fine tuning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37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24128" y="2084832"/>
            <a:ext cx="7947689" cy="1675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+ TRY ON OTHERS MACHINE LEARNING MODELS: XGBOOST, </a:t>
            </a:r>
            <a:r>
              <a:rPr lang="en-US" dirty="0"/>
              <a:t>Light GBM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+ TRY TO USING DEEPLEARNING WITH EXPECT TO REACH 80-85% OF ACCURACY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+ BRAINSTORM MORE FEATURES</a:t>
            </a: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NEXT STEPS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121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ình ảnh thank you đẹp - Nhôm kính Nam Phát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7" b="8485"/>
          <a:stretch/>
        </p:blipFill>
        <p:spPr bwMode="auto">
          <a:xfrm>
            <a:off x="1262253" y="609600"/>
            <a:ext cx="9279731" cy="585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90550" y="695325"/>
            <a:ext cx="361950" cy="1257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8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ADABOOST -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907" y="1833562"/>
            <a:ext cx="6386513" cy="463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importance of retention customers</a:t>
            </a:r>
            <a:endParaRPr lang="en-US" dirty="0"/>
          </a:p>
        </p:txBody>
      </p:sp>
      <p:pic>
        <p:nvPicPr>
          <p:cNvPr id="3074" name="Picture 2" descr="Info graphic about customer attention. It costs 6 to 7 times more to gain a new customer then it does to keep your present customers. A 5% increase in customer attention can result in a 25 to 95% increase in company profitability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47" y="1656207"/>
            <a:ext cx="8159034" cy="455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8675" y="6211669"/>
            <a:ext cx="609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https://www.act.com/en-gb/what-is-customer-retention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000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 smtClean="0"/>
              <a:t>RETENTION CUSTOMERS - </a:t>
            </a:r>
            <a:r>
              <a:rPr lang="en-US" dirty="0" smtClean="0">
                <a:solidFill>
                  <a:srgbClr val="FF0000"/>
                </a:solidFill>
              </a:rPr>
              <a:t>V</a:t>
            </a:r>
            <a:r>
              <a:rPr lang="en-US" dirty="0" smtClean="0">
                <a:solidFill>
                  <a:srgbClr val="0070C0"/>
                </a:solidFill>
              </a:rPr>
              <a:t>P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03" y="2141370"/>
            <a:ext cx="12024597" cy="456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90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7759562"/>
              </p:ext>
            </p:extLst>
          </p:nvPr>
        </p:nvGraphicFramePr>
        <p:xfrm>
          <a:off x="1024128" y="1853223"/>
          <a:ext cx="10246703" cy="45983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 smtClean="0"/>
              <a:t>RETENTION CUSTOMERS - </a:t>
            </a: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dirty="0">
                <a:solidFill>
                  <a:srgbClr val="0070C0"/>
                </a:solidFill>
              </a:rPr>
              <a:t>P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791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 smtClean="0"/>
              <a:t>RETENTION CUSTOMERS - </a:t>
            </a: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dirty="0">
                <a:solidFill>
                  <a:srgbClr val="0070C0"/>
                </a:solidFill>
              </a:rPr>
              <a:t>P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2" y="1933758"/>
            <a:ext cx="11828206" cy="451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6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 smtClean="0"/>
              <a:t>CUSTOMER RETENTION AFTER 1 MONTH - </a:t>
            </a: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dirty="0">
                <a:solidFill>
                  <a:srgbClr val="0070C0"/>
                </a:solidFill>
              </a:rPr>
              <a:t>P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6543714"/>
              </p:ext>
            </p:extLst>
          </p:nvPr>
        </p:nvGraphicFramePr>
        <p:xfrm>
          <a:off x="895541" y="1896690"/>
          <a:ext cx="10387360" cy="4599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692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87" y="383792"/>
            <a:ext cx="11112269" cy="5610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96835" y="6211669"/>
            <a:ext cx="11299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  <a:r>
              <a:rPr lang="en-US"/>
              <a:t>: </a:t>
            </a:r>
            <a:r>
              <a:rPr lang="en-US">
                <a:hlinkClick r:id="rId4"/>
              </a:rPr>
              <a:t>https://</a:t>
            </a:r>
            <a:r>
              <a:rPr lang="en-US" smtClean="0">
                <a:hlinkClick r:id="rId4"/>
              </a:rPr>
              <a:t>towardsdatascience.com/defining-predicting-and-preventing-disengaged-users-in-fintech-30dcb3bc0460</a:t>
            </a:r>
            <a:endParaRPr lang="en-US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3354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TRAINING FEATURES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662" y="2127784"/>
            <a:ext cx="6298627" cy="399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3108" y="3646215"/>
            <a:ext cx="2606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VASTXN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1200" dirty="0"/>
              <a:t>No. rows: </a:t>
            </a:r>
            <a:r>
              <a:rPr lang="en-US" sz="1600" b="1" dirty="0"/>
              <a:t>6,161,767</a:t>
            </a:r>
          </a:p>
          <a:p>
            <a:r>
              <a:rPr lang="en-US" sz="1200" dirty="0"/>
              <a:t>From </a:t>
            </a:r>
            <a:r>
              <a:rPr lang="en-US" sz="1600" b="1" dirty="0" smtClean="0"/>
              <a:t>12/3/2020 </a:t>
            </a:r>
            <a:r>
              <a:rPr lang="en-US" sz="1600" b="1" dirty="0"/>
              <a:t>to </a:t>
            </a:r>
            <a:r>
              <a:rPr lang="en-US" sz="1600" b="1" dirty="0" smtClean="0"/>
              <a:t>9/10/2022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744075" y="3223024"/>
            <a:ext cx="2371725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Predict: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Will the customer continue to </a:t>
            </a:r>
            <a:r>
              <a:rPr lang="en-US" sz="2400" dirty="0" smtClean="0">
                <a:solidFill>
                  <a:srgbClr val="FF0000"/>
                </a:solidFill>
              </a:rPr>
              <a:t>make transaction </a:t>
            </a:r>
            <a:r>
              <a:rPr lang="en-US" sz="2400" dirty="0">
                <a:solidFill>
                  <a:srgbClr val="0070C0"/>
                </a:solidFill>
              </a:rPr>
              <a:t>in the next month?</a:t>
            </a:r>
          </a:p>
        </p:txBody>
      </p:sp>
      <p:cxnSp>
        <p:nvCxnSpPr>
          <p:cNvPr id="11" name="Straight Arrow Connector 10"/>
          <p:cNvCxnSpPr>
            <a:stCxn id="6" idx="3"/>
            <a:endCxn id="8" idx="1"/>
          </p:cNvCxnSpPr>
          <p:nvPr/>
        </p:nvCxnSpPr>
        <p:spPr>
          <a:xfrm flipV="1">
            <a:off x="2809876" y="4123268"/>
            <a:ext cx="317786" cy="1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9426289" y="4123268"/>
            <a:ext cx="317786" cy="3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7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Model comparison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151" y="1690687"/>
            <a:ext cx="9090025" cy="497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15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893</TotalTime>
  <Words>163</Words>
  <Application>Microsoft Office PowerPoint</Application>
  <PresentationFormat>Widescreen</PresentationFormat>
  <Paragraphs>41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Tw Cen MT</vt:lpstr>
      <vt:lpstr>Tw Cen MT Condensed</vt:lpstr>
      <vt:lpstr>Wingdings 3</vt:lpstr>
      <vt:lpstr>Integral</vt:lpstr>
      <vt:lpstr>who ❤ VP?</vt:lpstr>
      <vt:lpstr>The importance of retention customers</vt:lpstr>
      <vt:lpstr>RETENTION CUSTOMERS - VP</vt:lpstr>
      <vt:lpstr>RETENTION CUSTOMERS - VP</vt:lpstr>
      <vt:lpstr>RETENTION CUSTOMERS - VP</vt:lpstr>
      <vt:lpstr>CUSTOMER RETENTION AFTER 1 MONTH - VP</vt:lpstr>
      <vt:lpstr>PowerPoint Presentation</vt:lpstr>
      <vt:lpstr>TRAINING FEATURES</vt:lpstr>
      <vt:lpstr>Model comparison</vt:lpstr>
      <vt:lpstr>ADABOOST</vt:lpstr>
      <vt:lpstr>ADABOOST – fine tuning</vt:lpstr>
      <vt:lpstr>NEXT STEPS</vt:lpstr>
      <vt:lpstr>PowerPoint Presentation</vt:lpstr>
      <vt:lpstr>ADABOOST 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❤ VNPAY ?</dc:title>
  <dc:creator>Tam Tran Thanh</dc:creator>
  <cp:lastModifiedBy>Tam Tran Thanh</cp:lastModifiedBy>
  <cp:revision>26</cp:revision>
  <dcterms:created xsi:type="dcterms:W3CDTF">2022-10-13T13:43:47Z</dcterms:created>
  <dcterms:modified xsi:type="dcterms:W3CDTF">2022-10-21T04:39:09Z</dcterms:modified>
</cp:coreProperties>
</file>