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1"/>
  </p:normalViewPr>
  <p:slideViewPr>
    <p:cSldViewPr snapToGrid="0" snapToObjects="1" showGuides="1">
      <p:cViewPr varScale="1">
        <p:scale>
          <a:sx n="125" d="100"/>
          <a:sy n="125" d="100"/>
        </p:scale>
        <p:origin x="192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D0FD-7CC4-6E40-95AB-7BC3D23719CC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61B0B-4996-F543-9DE4-6FBDAF5D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61B0B-4996-F543-9DE4-6FBDAF5D9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C5B29D-DB94-5E42-B229-C6C7BE73FB0C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BAB4D0-D60F-444A-AC5B-CE0587EE4E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43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BEF-0442-6C4B-8B95-2CDBC42D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453 Text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16119-4848-AD4F-893B-E6C00C6CB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Presentation: Tamara Williams</a:t>
            </a:r>
          </a:p>
        </p:txBody>
      </p:sp>
    </p:spTree>
    <p:extLst>
      <p:ext uri="{BB962C8B-B14F-4D97-AF65-F5344CB8AC3E}">
        <p14:creationId xmlns:p14="http://schemas.microsoft.com/office/powerpoint/2010/main" val="371111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94AF-C110-C14E-B57D-345DF89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comparison – </a:t>
            </a:r>
            <a:r>
              <a:rPr lang="en-US"/>
              <a:t>5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13D7-BF4B-1E4C-B376-AFC7D4AA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3501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Topics – My corpus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3D4D-A8D6-D74F-A833-75DEFF1B0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036" y="2524992"/>
            <a:ext cx="5817549" cy="4333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/>
              <a:t>topic:  0</a:t>
            </a:r>
          </a:p>
          <a:p>
            <a:r>
              <a:rPr lang="en-US" sz="1050" dirty="0"/>
              <a:t>['trade', 'deal', '</a:t>
            </a:r>
            <a:r>
              <a:rPr lang="en-US" sz="1050" dirty="0" err="1"/>
              <a:t>countri</a:t>
            </a:r>
            <a:r>
              <a:rPr lang="en-US" sz="1050" dirty="0"/>
              <a:t>', '</a:t>
            </a:r>
            <a:r>
              <a:rPr lang="en-US" sz="1050" dirty="0" err="1"/>
              <a:t>polici</a:t>
            </a:r>
            <a:r>
              <a:rPr lang="en-US" sz="1050" dirty="0"/>
              <a:t>', 'deficit', 'plan', 'elect', 'also', 'agreement', 'year', 'world', 'new', 'withdraw', '</a:t>
            </a:r>
            <a:r>
              <a:rPr lang="en-US" sz="1050" dirty="0" err="1"/>
              <a:t>includ</a:t>
            </a:r>
            <a:r>
              <a:rPr lang="en-US" sz="1050" dirty="0"/>
              <a:t>', 'job', 'look', '</a:t>
            </a:r>
            <a:r>
              <a:rPr lang="en-US" sz="1050" dirty="0" err="1"/>
              <a:t>energi</a:t>
            </a:r>
            <a:r>
              <a:rPr lang="en-US" sz="1050" dirty="0"/>
              <a:t>', 'foreign', '</a:t>
            </a:r>
            <a:r>
              <a:rPr lang="en-US" sz="1050" dirty="0" err="1"/>
              <a:t>industri</a:t>
            </a:r>
            <a:r>
              <a:rPr lang="en-US" sz="1050" dirty="0"/>
              <a:t>', 'tax']</a:t>
            </a:r>
          </a:p>
          <a:p>
            <a:pPr marL="0" indent="0">
              <a:buNone/>
            </a:pPr>
            <a:r>
              <a:rPr lang="en-US" sz="1050" b="1" dirty="0"/>
              <a:t>topic:  1</a:t>
            </a:r>
          </a:p>
          <a:p>
            <a:r>
              <a:rPr lang="en-US" sz="1050" dirty="0"/>
              <a:t>['tariff', '</a:t>
            </a:r>
            <a:r>
              <a:rPr lang="en-US" sz="1050" dirty="0" err="1"/>
              <a:t>automobil</a:t>
            </a:r>
            <a:r>
              <a:rPr lang="en-US" sz="1050" dirty="0"/>
              <a:t>', '</a:t>
            </a:r>
            <a:r>
              <a:rPr lang="en-US" sz="1050" dirty="0" err="1"/>
              <a:t>execut</a:t>
            </a:r>
            <a:r>
              <a:rPr lang="en-US" sz="1050" dirty="0"/>
              <a:t>', 'face', 'would', '</a:t>
            </a:r>
            <a:r>
              <a:rPr lang="en-US" sz="1050" dirty="0" err="1"/>
              <a:t>becom</a:t>
            </a:r>
            <a:r>
              <a:rPr lang="en-US" sz="1050" dirty="0"/>
              <a:t>', 'also', 'good', '</a:t>
            </a:r>
            <a:r>
              <a:rPr lang="en-US" sz="1050" dirty="0" err="1"/>
              <a:t>announc</a:t>
            </a:r>
            <a:r>
              <a:rPr lang="en-US" sz="1050" dirty="0"/>
              <a:t>', 'say', 'year', 'threat', '</a:t>
            </a:r>
            <a:r>
              <a:rPr lang="en-US" sz="1050" dirty="0" err="1"/>
              <a:t>respons</a:t>
            </a:r>
            <a:r>
              <a:rPr lang="en-US" sz="1050" dirty="0"/>
              <a:t>', 'collect', 'last', '</a:t>
            </a:r>
            <a:r>
              <a:rPr lang="en-US" sz="1050" dirty="0" err="1"/>
              <a:t>produc</a:t>
            </a:r>
            <a:r>
              <a:rPr lang="en-US" sz="1050" dirty="0"/>
              <a:t>', 'free', 'seem', 'slap', 'product']</a:t>
            </a:r>
          </a:p>
          <a:p>
            <a:pPr marL="0" indent="0">
              <a:buNone/>
            </a:pPr>
            <a:r>
              <a:rPr lang="en-US" sz="1050" b="1" dirty="0"/>
              <a:t>topic:  2</a:t>
            </a:r>
          </a:p>
          <a:p>
            <a:r>
              <a:rPr lang="en-US" sz="1050" dirty="0"/>
              <a:t>['trade', 'tariff', 'said', 'market', 'product', 'war', '</a:t>
            </a:r>
            <a:r>
              <a:rPr lang="en-US" sz="1050" dirty="0" err="1"/>
              <a:t>littl</a:t>
            </a:r>
            <a:r>
              <a:rPr lang="en-US" sz="1050" dirty="0"/>
              <a:t>', 'want', 'point', 'steel', '</a:t>
            </a:r>
            <a:r>
              <a:rPr lang="en-US" sz="1050" dirty="0" err="1"/>
              <a:t>countri</a:t>
            </a:r>
            <a:r>
              <a:rPr lang="en-US" sz="1050" dirty="0"/>
              <a:t>', 'would', '</a:t>
            </a:r>
            <a:r>
              <a:rPr lang="en-US" sz="1050" dirty="0" err="1"/>
              <a:t>continu</a:t>
            </a:r>
            <a:r>
              <a:rPr lang="en-US" sz="1050" dirty="0"/>
              <a:t>', 'could', 'global', 'attack', '</a:t>
            </a:r>
            <a:r>
              <a:rPr lang="en-US" sz="1050" dirty="0" err="1"/>
              <a:t>economi</a:t>
            </a:r>
            <a:r>
              <a:rPr lang="en-US" sz="1050" dirty="0"/>
              <a:t>', 'though', 'export', 'like’]</a:t>
            </a:r>
          </a:p>
          <a:p>
            <a:pPr marL="0" indent="0">
              <a:buNone/>
            </a:pPr>
            <a:r>
              <a:rPr lang="en-US" sz="1050" b="1" dirty="0"/>
              <a:t>topic:  3</a:t>
            </a:r>
          </a:p>
          <a:p>
            <a:r>
              <a:rPr lang="en-US" sz="1050" dirty="0"/>
              <a:t>['billion', 'trade', 'said', 'media', 'tariff', 'war', 'would', 'last', 'press', '</a:t>
            </a:r>
            <a:r>
              <a:rPr lang="en-US" sz="1050" dirty="0" err="1"/>
              <a:t>presid</a:t>
            </a:r>
            <a:r>
              <a:rPr lang="en-US" sz="1050" dirty="0"/>
              <a:t>', 'benefit', 'say', '</a:t>
            </a:r>
            <a:r>
              <a:rPr lang="en-US" sz="1050" dirty="0" err="1"/>
              <a:t>parti</a:t>
            </a:r>
            <a:r>
              <a:rPr lang="en-US" sz="1050" dirty="0"/>
              <a:t>', 'told', '</a:t>
            </a:r>
            <a:r>
              <a:rPr lang="en-US" sz="1050" dirty="0" err="1"/>
              <a:t>issu</a:t>
            </a:r>
            <a:r>
              <a:rPr lang="en-US" sz="1050" dirty="0"/>
              <a:t>', 'repeat', 'like', 'concern', 'month', 'side’]</a:t>
            </a:r>
          </a:p>
          <a:p>
            <a:pPr marL="0" indent="0">
              <a:buNone/>
            </a:pPr>
            <a:r>
              <a:rPr lang="en-US" sz="1050" b="1" dirty="0"/>
              <a:t>topic:  4</a:t>
            </a:r>
          </a:p>
          <a:p>
            <a:r>
              <a:rPr lang="en-US" sz="1050" dirty="0"/>
              <a:t>['said', 'chemic', 'attack', 'weapon', '</a:t>
            </a:r>
            <a:r>
              <a:rPr lang="en-US" sz="1050" dirty="0" err="1"/>
              <a:t>militari</a:t>
            </a:r>
            <a:r>
              <a:rPr lang="en-US" sz="1050" dirty="0"/>
              <a:t>', '</a:t>
            </a:r>
            <a:r>
              <a:rPr lang="en-US" sz="1050" dirty="0" err="1"/>
              <a:t>respons</a:t>
            </a:r>
            <a:r>
              <a:rPr lang="en-US" sz="1050" dirty="0"/>
              <a:t>', 'strike', 'one', 'global', 'week', 'plan', '</a:t>
            </a:r>
            <a:r>
              <a:rPr lang="en-US" sz="1050" dirty="0" err="1"/>
              <a:t>regim</a:t>
            </a:r>
            <a:r>
              <a:rPr lang="en-US" sz="1050" dirty="0"/>
              <a:t>', '</a:t>
            </a:r>
            <a:r>
              <a:rPr lang="en-US" sz="1050" dirty="0" err="1"/>
              <a:t>alli</a:t>
            </a:r>
            <a:r>
              <a:rPr lang="en-US" sz="1050" dirty="0"/>
              <a:t>', 'even', 'use', '</a:t>
            </a:r>
            <a:r>
              <a:rPr lang="en-US" sz="1050" dirty="0" err="1"/>
              <a:t>presid</a:t>
            </a:r>
            <a:r>
              <a:rPr lang="en-US" sz="1050" dirty="0"/>
              <a:t>', 'threat', 'world', 'made', 'nation']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C165C-D639-3E4F-ACD2-855859078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3501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Topics – My corpus + cohort 12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FFD1E-4F81-5345-9303-880363443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524992"/>
            <a:ext cx="5866040" cy="415636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050" b="1" dirty="0"/>
              <a:t>topic:  0</a:t>
            </a:r>
          </a:p>
          <a:p>
            <a:r>
              <a:rPr lang="en-US" sz="1050" dirty="0"/>
              <a:t>['said', 'elect', '</a:t>
            </a:r>
            <a:r>
              <a:rPr lang="en-US" sz="1050" dirty="0" err="1"/>
              <a:t>respons</a:t>
            </a:r>
            <a:r>
              <a:rPr lang="en-US" sz="1050" dirty="0"/>
              <a:t>', 'use', 'would', 'call', '</a:t>
            </a:r>
            <a:r>
              <a:rPr lang="en-US" sz="1050" dirty="0" err="1"/>
              <a:t>countri</a:t>
            </a:r>
            <a:r>
              <a:rPr lang="en-US" sz="1050" dirty="0"/>
              <a:t>', 'campaign', 'diplomat', 'data', 'plan', '</a:t>
            </a:r>
            <a:r>
              <a:rPr lang="en-US" sz="1050" dirty="0" err="1"/>
              <a:t>announc</a:t>
            </a:r>
            <a:r>
              <a:rPr lang="en-US" sz="1050" dirty="0"/>
              <a:t>', 'order', 'action', 'global', '</a:t>
            </a:r>
            <a:r>
              <a:rPr lang="en-US" sz="1050" dirty="0" err="1"/>
              <a:t>offici</a:t>
            </a:r>
            <a:r>
              <a:rPr lang="en-US" sz="1050" dirty="0"/>
              <a:t>', 'report', 'trade', '</a:t>
            </a:r>
            <a:r>
              <a:rPr lang="en-US" sz="1050" dirty="0" err="1"/>
              <a:t>execut</a:t>
            </a:r>
            <a:r>
              <a:rPr lang="en-US" sz="1050" dirty="0"/>
              <a:t>', 'world']</a:t>
            </a:r>
          </a:p>
          <a:p>
            <a:pPr marL="57150" indent="0">
              <a:buNone/>
            </a:pPr>
            <a:r>
              <a:rPr lang="en-US" sz="1050" b="1" dirty="0"/>
              <a:t>topic:  1</a:t>
            </a:r>
          </a:p>
          <a:p>
            <a:r>
              <a:rPr lang="en-US" sz="1050" dirty="0"/>
              <a:t>['plan', '</a:t>
            </a:r>
            <a:r>
              <a:rPr lang="en-US" sz="1050" dirty="0" err="1"/>
              <a:t>polici</a:t>
            </a:r>
            <a:r>
              <a:rPr lang="en-US" sz="1050" dirty="0"/>
              <a:t>', '</a:t>
            </a:r>
            <a:r>
              <a:rPr lang="en-US" sz="1050" dirty="0" err="1"/>
              <a:t>energi</a:t>
            </a:r>
            <a:r>
              <a:rPr lang="en-US" sz="1050" dirty="0"/>
              <a:t>', 'tax', '</a:t>
            </a:r>
            <a:r>
              <a:rPr lang="en-US" sz="1050" dirty="0" err="1"/>
              <a:t>includ</a:t>
            </a:r>
            <a:r>
              <a:rPr lang="en-US" sz="1050" dirty="0"/>
              <a:t>', '</a:t>
            </a:r>
            <a:r>
              <a:rPr lang="en-US" sz="1050" dirty="0" err="1"/>
              <a:t>militari</a:t>
            </a:r>
            <a:r>
              <a:rPr lang="en-US" sz="1050" dirty="0"/>
              <a:t>', '</a:t>
            </a:r>
            <a:r>
              <a:rPr lang="en-US" sz="1050" dirty="0" err="1"/>
              <a:t>defenc</a:t>
            </a:r>
            <a:r>
              <a:rPr lang="en-US" sz="1050" dirty="0"/>
              <a:t>', 'foreign', 'job', 'trade', 'focus', 'key', 'back', 'develop', 'group', 'nation', 'system', '</a:t>
            </a:r>
            <a:r>
              <a:rPr lang="en-US" sz="1050" dirty="0" err="1"/>
              <a:t>everi</a:t>
            </a:r>
            <a:r>
              <a:rPr lang="en-US" sz="1050" dirty="0"/>
              <a:t>', 'new', '</a:t>
            </a:r>
            <a:r>
              <a:rPr lang="en-US" sz="1050" dirty="0" err="1"/>
              <a:t>defens</a:t>
            </a:r>
            <a:r>
              <a:rPr lang="en-US" sz="1050" dirty="0"/>
              <a:t>']</a:t>
            </a:r>
          </a:p>
          <a:p>
            <a:pPr marL="57150" indent="0">
              <a:buNone/>
            </a:pPr>
            <a:r>
              <a:rPr lang="en-US" sz="1050" b="1" dirty="0"/>
              <a:t>topic:  2</a:t>
            </a:r>
          </a:p>
          <a:p>
            <a:r>
              <a:rPr lang="en-US" sz="1050" dirty="0"/>
              <a:t>['said', 'would', 'state', '</a:t>
            </a:r>
            <a:r>
              <a:rPr lang="en-US" sz="1050" dirty="0" err="1"/>
              <a:t>administr</a:t>
            </a:r>
            <a:r>
              <a:rPr lang="en-US" sz="1050" dirty="0"/>
              <a:t>', 'chemic', 'attack', 'border', 'visa', 'troop', 'tariff', 'trade', 'govern', 'also', 'weapon', 'foreign', 'week', 'say', 'war', 'year', 'part']</a:t>
            </a:r>
          </a:p>
          <a:p>
            <a:pPr marL="57150" indent="0">
              <a:buNone/>
            </a:pPr>
            <a:r>
              <a:rPr lang="en-US" sz="1050" b="1" dirty="0"/>
              <a:t>topic:  3</a:t>
            </a:r>
          </a:p>
          <a:p>
            <a:r>
              <a:rPr lang="en-US" sz="1050" dirty="0"/>
              <a:t>['said', 'attack', '</a:t>
            </a:r>
            <a:r>
              <a:rPr lang="en-US" sz="1050" dirty="0" err="1"/>
              <a:t>presid</a:t>
            </a:r>
            <a:r>
              <a:rPr lang="en-US" sz="1050" dirty="0"/>
              <a:t>', '</a:t>
            </a:r>
            <a:r>
              <a:rPr lang="en-US" sz="1050" dirty="0" err="1"/>
              <a:t>peopl</a:t>
            </a:r>
            <a:r>
              <a:rPr lang="en-US" sz="1050" dirty="0"/>
              <a:t>', 'chemic', 'trade', 'action', 'made', '</a:t>
            </a:r>
            <a:r>
              <a:rPr lang="en-US" sz="1050" dirty="0" err="1"/>
              <a:t>militari</a:t>
            </a:r>
            <a:r>
              <a:rPr lang="en-US" sz="1050" dirty="0"/>
              <a:t>', 'war', 'strike', 'weapon', 'gun', 'support', 'point', '</a:t>
            </a:r>
            <a:r>
              <a:rPr lang="en-US" sz="1050" dirty="0" err="1"/>
              <a:t>sinc</a:t>
            </a:r>
            <a:r>
              <a:rPr lang="en-US" sz="1050" dirty="0"/>
              <a:t>', '</a:t>
            </a:r>
            <a:r>
              <a:rPr lang="en-US" sz="1050" dirty="0" err="1"/>
              <a:t>respons</a:t>
            </a:r>
            <a:r>
              <a:rPr lang="en-US" sz="1050" dirty="0"/>
              <a:t>', 'intern', 'last', '</a:t>
            </a:r>
            <a:r>
              <a:rPr lang="en-US" sz="1050" dirty="0" err="1"/>
              <a:t>regim</a:t>
            </a:r>
            <a:r>
              <a:rPr lang="en-US" sz="1050" dirty="0"/>
              <a:t>']</a:t>
            </a:r>
          </a:p>
          <a:p>
            <a:pPr marL="57150" indent="0">
              <a:buNone/>
            </a:pPr>
            <a:r>
              <a:rPr lang="en-US" sz="1050" b="1" dirty="0"/>
              <a:t>topic:  4</a:t>
            </a:r>
          </a:p>
          <a:p>
            <a:r>
              <a:rPr lang="en-US" sz="1050" dirty="0"/>
              <a:t>['trade', 'would', 'billion', 'nuclear', 'said', 'year', 'threat', 'tariff', 'deal', '</a:t>
            </a:r>
            <a:r>
              <a:rPr lang="en-US" sz="1050" dirty="0" err="1"/>
              <a:t>negoti</a:t>
            </a:r>
            <a:r>
              <a:rPr lang="en-US" sz="1050" dirty="0"/>
              <a:t>', 'come', 'could', 'take', '</a:t>
            </a:r>
            <a:r>
              <a:rPr lang="en-US" sz="1050" dirty="0" err="1"/>
              <a:t>presid</a:t>
            </a:r>
            <a:r>
              <a:rPr lang="en-US" sz="1050" dirty="0"/>
              <a:t>', '</a:t>
            </a:r>
            <a:r>
              <a:rPr lang="en-US" sz="1050" dirty="0" err="1"/>
              <a:t>administr</a:t>
            </a:r>
            <a:r>
              <a:rPr lang="en-US" sz="1050" dirty="0"/>
              <a:t>', '</a:t>
            </a:r>
            <a:r>
              <a:rPr lang="en-US" sz="1050" dirty="0" err="1"/>
              <a:t>offici</a:t>
            </a:r>
            <a:r>
              <a:rPr lang="en-US" sz="1050" dirty="0"/>
              <a:t>', '</a:t>
            </a:r>
            <a:r>
              <a:rPr lang="en-US" sz="1050" dirty="0" err="1"/>
              <a:t>denuclear</a:t>
            </a:r>
            <a:r>
              <a:rPr lang="en-US" sz="1050" dirty="0"/>
              <a:t>', '</a:t>
            </a:r>
            <a:r>
              <a:rPr lang="en-US" sz="1050" dirty="0" err="1"/>
              <a:t>ani</a:t>
            </a:r>
            <a:r>
              <a:rPr lang="en-US" sz="1050" dirty="0"/>
              <a:t>', '</a:t>
            </a:r>
            <a:r>
              <a:rPr lang="en-US" sz="1050" dirty="0" err="1"/>
              <a:t>countri</a:t>
            </a:r>
            <a:r>
              <a:rPr lang="en-US" sz="1050" dirty="0"/>
              <a:t>', 'month']</a:t>
            </a:r>
          </a:p>
        </p:txBody>
      </p:sp>
    </p:spTree>
    <p:extLst>
      <p:ext uri="{BB962C8B-B14F-4D97-AF65-F5344CB8AC3E}">
        <p14:creationId xmlns:p14="http://schemas.microsoft.com/office/powerpoint/2010/main" val="372895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C131-333F-1543-8537-E075E1D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LDA 5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C485-E08E-A041-B20B-C287DFB2D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190" y="2874334"/>
            <a:ext cx="5422390" cy="2643239"/>
          </a:xfrm>
        </p:spPr>
        <p:txBody>
          <a:bodyPr>
            <a:normAutofit/>
          </a:bodyPr>
          <a:lstStyle/>
          <a:p>
            <a:r>
              <a:rPr lang="en-US" dirty="0"/>
              <a:t>topic: 0 - </a:t>
            </a:r>
            <a:r>
              <a:rPr lang="en-US" b="1" dirty="0"/>
              <a:t>basically, the Syrian chemical attacks</a:t>
            </a:r>
          </a:p>
          <a:p>
            <a:r>
              <a:rPr lang="en-US" dirty="0"/>
              <a:t>topic: 1 - a somewhat confusing amalgamation of terms</a:t>
            </a:r>
          </a:p>
          <a:p>
            <a:r>
              <a:rPr lang="en-US" dirty="0"/>
              <a:t>topic: 2 - </a:t>
            </a:r>
            <a:r>
              <a:rPr lang="en-US" b="1" dirty="0"/>
              <a:t>clear topic around trade and tariffs</a:t>
            </a:r>
          </a:p>
          <a:p>
            <a:r>
              <a:rPr lang="en-US" dirty="0"/>
              <a:t>topic: 3 - muddy topic, possibly around economics?</a:t>
            </a:r>
          </a:p>
          <a:p>
            <a:r>
              <a:rPr lang="en-US" dirty="0"/>
              <a:t>topic: 4 - no idea how to classify this one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47BC2-1EEE-A640-8348-AF397FBC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CC04B-C1DC-5745-98A9-9202E6564DD0}"/>
              </a:ext>
            </a:extLst>
          </p:cNvPr>
          <p:cNvSpPr txBox="1"/>
          <p:nvPr/>
        </p:nvSpPr>
        <p:spPr>
          <a:xfrm>
            <a:off x="581193" y="2228003"/>
            <a:ext cx="30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Topic Labels – my corpus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54033-39E5-5049-B89F-7839D50F18C4}"/>
              </a:ext>
            </a:extLst>
          </p:cNvPr>
          <p:cNvSpPr txBox="1"/>
          <p:nvPr/>
        </p:nvSpPr>
        <p:spPr>
          <a:xfrm>
            <a:off x="6417420" y="2228003"/>
            <a:ext cx="485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Topic Labels – My corpus + cohort 12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C9D7F7-F760-804B-B975-633D960361F4}"/>
              </a:ext>
            </a:extLst>
          </p:cNvPr>
          <p:cNvSpPr txBox="1">
            <a:spLocks/>
          </p:cNvSpPr>
          <p:nvPr/>
        </p:nvSpPr>
        <p:spPr>
          <a:xfrm>
            <a:off x="6373253" y="2821620"/>
            <a:ext cx="5422390" cy="2445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topic: 0 - muddy, but mainly about elections</a:t>
            </a:r>
          </a:p>
          <a:p>
            <a:r>
              <a:rPr lang="en-US" dirty="0"/>
              <a:t>topic: 1 - very muddy, can’t determine a theme</a:t>
            </a:r>
          </a:p>
          <a:p>
            <a:r>
              <a:rPr lang="en-US" dirty="0"/>
              <a:t>topic: 2 – muddy, mostly Syrian war</a:t>
            </a:r>
          </a:p>
          <a:p>
            <a:r>
              <a:rPr lang="en-US" dirty="0"/>
              <a:t>topic: 3 - less muddy Syrian War</a:t>
            </a:r>
          </a:p>
          <a:p>
            <a:r>
              <a:rPr lang="en-US" dirty="0"/>
              <a:t>topic: 4 - mixed, trade and nuclear (possible Korea?)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4CA64-F3BD-8842-B53F-37BEFCD94F26}"/>
              </a:ext>
            </a:extLst>
          </p:cNvPr>
          <p:cNvSpPr txBox="1"/>
          <p:nvPr/>
        </p:nvSpPr>
        <p:spPr>
          <a:xfrm>
            <a:off x="716973" y="5663045"/>
            <a:ext cx="1055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dirty="0"/>
              <a:t>: LDA run across the full text of the corpus may perform adequately on small, related DSIs, but it’s not great against a large body of text with multiple topics.  Some preprocessing is required.</a:t>
            </a:r>
          </a:p>
        </p:txBody>
      </p:sp>
    </p:spTree>
    <p:extLst>
      <p:ext uri="{BB962C8B-B14F-4D97-AF65-F5344CB8AC3E}">
        <p14:creationId xmlns:p14="http://schemas.microsoft.com/office/powerpoint/2010/main" val="5395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C331-90B9-F045-A132-B041012D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 Project using non-US Press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706E-B3FA-564F-B6F7-BEC4FBF3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made up of 15 DSIs</a:t>
            </a:r>
          </a:p>
          <a:p>
            <a:pPr lvl="1"/>
            <a:r>
              <a:rPr lang="en-US" dirty="0"/>
              <a:t>All drawn from non-US press sources</a:t>
            </a:r>
          </a:p>
          <a:p>
            <a:pPr lvl="1"/>
            <a:r>
              <a:rPr lang="en-US" dirty="0"/>
              <a:t>13 DSIs unique to this corpus, 1 from Cohort 11, and my DSI contribution to Cohort 12</a:t>
            </a:r>
          </a:p>
          <a:p>
            <a:r>
              <a:rPr lang="en-US" dirty="0"/>
              <a:t>Trade, war in Syria, and Trump as seen in the rest of the world made up the basic topics</a:t>
            </a:r>
          </a:p>
          <a:p>
            <a:pPr lvl="1"/>
            <a:r>
              <a:rPr lang="en-US" dirty="0"/>
              <a:t>Primary question of interest was seeing how these articles clustered</a:t>
            </a:r>
          </a:p>
          <a:p>
            <a:pPr lvl="1"/>
            <a:r>
              <a:rPr lang="en-US" dirty="0"/>
              <a:t>Secondary question of interest was seeing how these articles clustered when added to the corpus from Cohort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CF7B-4180-F243-969C-FBC8BFF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798B-6AEB-284A-8889-E4047406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techniques were used</a:t>
            </a:r>
          </a:p>
          <a:p>
            <a:pPr lvl="1"/>
            <a:r>
              <a:rPr lang="en-US" dirty="0"/>
              <a:t>Clustering against the full text of the corpus</a:t>
            </a:r>
          </a:p>
          <a:p>
            <a:pPr lvl="1"/>
            <a:r>
              <a:rPr lang="en-US" dirty="0"/>
              <a:t>Clustering using RTVs only</a:t>
            </a:r>
          </a:p>
          <a:p>
            <a:pPr lvl="1"/>
            <a:r>
              <a:rPr lang="en-US" dirty="0"/>
              <a:t>LDA against the full text of the corpus</a:t>
            </a:r>
          </a:p>
          <a:p>
            <a:r>
              <a:rPr lang="en-US" dirty="0"/>
              <a:t>Clustering against the full text of the corpus gave surprisingly good results</a:t>
            </a:r>
          </a:p>
          <a:p>
            <a:r>
              <a:rPr lang="en-US" dirty="0"/>
              <a:t>Best clustering results were achieved using the 7</a:t>
            </a:r>
            <a:r>
              <a:rPr lang="en-US" baseline="30000" dirty="0"/>
              <a:t>th</a:t>
            </a:r>
            <a:r>
              <a:rPr lang="en-US" dirty="0"/>
              <a:t> iteration of the RTV	</a:t>
            </a:r>
          </a:p>
          <a:p>
            <a:pPr lvl="1"/>
            <a:r>
              <a:rPr lang="en-US" dirty="0"/>
              <a:t>Lingering questions over the location of some DSIs in their assigned clusters</a:t>
            </a:r>
          </a:p>
          <a:p>
            <a:r>
              <a:rPr lang="en-US" dirty="0"/>
              <a:t>LDA results somewhat ambiguous</a:t>
            </a:r>
          </a:p>
          <a:p>
            <a:pPr lvl="1"/>
            <a:r>
              <a:rPr lang="en-US" dirty="0"/>
              <a:t>Some topics make sense while others do not</a:t>
            </a:r>
          </a:p>
        </p:txBody>
      </p:sp>
    </p:spTree>
    <p:extLst>
      <p:ext uri="{BB962C8B-B14F-4D97-AF65-F5344CB8AC3E}">
        <p14:creationId xmlns:p14="http://schemas.microsoft.com/office/powerpoint/2010/main" val="162326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4CCC960-EBB0-4648-A189-5FEE0EE3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EBC45E5-FC5E-3549-B958-D44038C97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8" r="-2" b="-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B062F-31FC-1A42-A1A4-545F36A8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Interpretation of Cluster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6DDDC-E42E-4B8B-9A96-CA41DF05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1818410"/>
            <a:ext cx="5275001" cy="4407770"/>
          </a:xfrm>
        </p:spPr>
        <p:txBody>
          <a:bodyPr>
            <a:normAutofit/>
          </a:bodyPr>
          <a:lstStyle/>
          <a:p>
            <a:r>
              <a:rPr lang="en-US" dirty="0"/>
              <a:t>For the most part, the clustering makes sense to me. I can come up with meaningful labels for 3 of the 4 groups</a:t>
            </a:r>
          </a:p>
          <a:p>
            <a:pPr lvl="1"/>
            <a:r>
              <a:rPr lang="en-US" dirty="0"/>
              <a:t>Aqua – Isolationist Trump policy impacts in Europe</a:t>
            </a:r>
          </a:p>
          <a:p>
            <a:pPr lvl="1"/>
            <a:r>
              <a:rPr lang="en-US" dirty="0"/>
              <a:t>Red – General Trump policies in Europe</a:t>
            </a:r>
          </a:p>
          <a:p>
            <a:pPr lvl="1"/>
            <a:r>
              <a:rPr lang="en-US" dirty="0"/>
              <a:t>Green – France and Britain in the Trump era</a:t>
            </a:r>
          </a:p>
          <a:p>
            <a:pPr lvl="1"/>
            <a:r>
              <a:rPr lang="en-US" dirty="0"/>
              <a:t>Purple – This one a a mixed bag, it has the war in Syria and trade articles</a:t>
            </a:r>
          </a:p>
          <a:p>
            <a:pPr lvl="2"/>
            <a:r>
              <a:rPr lang="en-US" dirty="0"/>
              <a:t>I’d basically label this one “Trump behaviors”</a:t>
            </a:r>
          </a:p>
          <a:p>
            <a:pPr lvl="1"/>
            <a:r>
              <a:rPr lang="en-US" dirty="0"/>
              <a:t>Try as I might, I was never able to get all the Syrian war articles to cluster together</a:t>
            </a:r>
          </a:p>
          <a:p>
            <a:pPr lvl="2"/>
            <a:r>
              <a:rPr lang="en-US" dirty="0"/>
              <a:t>Note:  DSI-92-10, 11, and 12 come from Asia, whereas DSI-92-3 and 6 come from Europe; </a:t>
            </a:r>
            <a:r>
              <a:rPr lang="en-US"/>
              <a:t>possible regional influence </a:t>
            </a:r>
            <a:r>
              <a:rPr lang="en-US" dirty="0"/>
              <a:t>in the clustering?</a:t>
            </a:r>
          </a:p>
        </p:txBody>
      </p:sp>
    </p:spTree>
    <p:extLst>
      <p:ext uri="{BB962C8B-B14F-4D97-AF65-F5344CB8AC3E}">
        <p14:creationId xmlns:p14="http://schemas.microsoft.com/office/powerpoint/2010/main" val="428011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E253-DCA9-0546-B476-4E7AC3B5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of the Explorations Done</a:t>
            </a:r>
          </a:p>
        </p:txBody>
      </p:sp>
    </p:spTree>
    <p:extLst>
      <p:ext uri="{BB962C8B-B14F-4D97-AF65-F5344CB8AC3E}">
        <p14:creationId xmlns:p14="http://schemas.microsoft.com/office/powerpoint/2010/main" val="84183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0773D-1D4F-604B-A46C-B0AC99D0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322011"/>
            <a:ext cx="7170481" cy="4678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EF241-D0FF-7C47-8D47-340BC0B5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First pass RTV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4CDB-07B2-A442-9BC2-9C761961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1849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174 Total terms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ECs not yet handled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Lots of 1’s and 2’s, words only appearing once</a:t>
            </a:r>
          </a:p>
        </p:txBody>
      </p:sp>
    </p:spTree>
    <p:extLst>
      <p:ext uri="{BB962C8B-B14F-4D97-AF65-F5344CB8AC3E}">
        <p14:creationId xmlns:p14="http://schemas.microsoft.com/office/powerpoint/2010/main" val="104436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50067AA3-966E-5245-94FE-EA05EEFE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36" y="702156"/>
            <a:ext cx="4995308" cy="607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C973A-4974-5E42-93DC-7E7B0140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Ontology – DSI 92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163A437-A6C4-4A5B-B252-1A110DC0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2472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Numerous drafts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draft became clearer and more refined</a:t>
            </a:r>
          </a:p>
          <a:p>
            <a:r>
              <a:rPr lang="en-US" dirty="0">
                <a:solidFill>
                  <a:schemeClr val="bg1"/>
                </a:solidFill>
              </a:rPr>
              <a:t>Example is for one of the DSIs in the corpus, drawings were not made for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2078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4A33A-1ACF-6640-83E4-0AF8F6BD0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1" r="2" b="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221198-49DF-E240-90A4-56B432E9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Revised ETCs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C5FC-CFCE-454F-958B-49FC50C0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Final version of the RTV/EC list is down to 46 terms and </a:t>
            </a:r>
            <a:r>
              <a:rPr lang="en-US" sz="1600" dirty="0" err="1">
                <a:solidFill>
                  <a:schemeClr val="bg2"/>
                </a:solidFill>
              </a:rPr>
              <a:t>ecs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4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76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78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80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6" name="Rectangle 82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5">
            <a:extLst>
              <a:ext uri="{FF2B5EF4-FFF2-40B4-BE49-F238E27FC236}">
                <a16:creationId xmlns:a16="http://schemas.microsoft.com/office/drawing/2014/main" id="{23542893-F4B9-B84B-BC21-D9BFF346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" r="-2" b="-2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07" name="Rectangle 84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FF8B56-71C0-AF4E-8471-F662DD16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My Corpus combined with Cohort 12</a:t>
            </a:r>
          </a:p>
        </p:txBody>
      </p:sp>
      <p:sp>
        <p:nvSpPr>
          <p:cNvPr id="32" name="Content Placeholder 21">
            <a:extLst>
              <a:ext uri="{FF2B5EF4-FFF2-40B4-BE49-F238E27FC236}">
                <a16:creationId xmlns:a16="http://schemas.microsoft.com/office/drawing/2014/main" id="{617757D1-7B5C-48F9-B87E-CF38FF2F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487" y="3908633"/>
            <a:ext cx="3081576" cy="10391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See how my non-US documents tend to be more closely grouped together, even when in clusters on the same topic</a:t>
            </a:r>
          </a:p>
        </p:txBody>
      </p:sp>
    </p:spTree>
    <p:extLst>
      <p:ext uri="{BB962C8B-B14F-4D97-AF65-F5344CB8AC3E}">
        <p14:creationId xmlns:p14="http://schemas.microsoft.com/office/powerpoint/2010/main" val="9957356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{1D024F2F-5FBD-5F45-A06C-26F2ACF5A9D2}tf10001123</Template>
  <TotalTime>110</TotalTime>
  <Words>889</Words>
  <Application>Microsoft Macintosh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MSDS 453 Text Analytics</vt:lpstr>
      <vt:lpstr>Solo Project using non-US Press articles</vt:lpstr>
      <vt:lpstr>Approach</vt:lpstr>
      <vt:lpstr>Interpretation of Cluster Results</vt:lpstr>
      <vt:lpstr>Details of the Explorations Done</vt:lpstr>
      <vt:lpstr>First pass RTV</vt:lpstr>
      <vt:lpstr>   Ontology – DSI 92</vt:lpstr>
      <vt:lpstr>Revised ETCs</vt:lpstr>
      <vt:lpstr>My Corpus combined with Cohort 12</vt:lpstr>
      <vt:lpstr>LDA comparison – 5 topics</vt:lpstr>
      <vt:lpstr>Interpretation of the LDA 5 topics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453 Text Analytics</dc:title>
  <dc:creator>Tam Williams</dc:creator>
  <cp:lastModifiedBy>Tam Williams</cp:lastModifiedBy>
  <cp:revision>12</cp:revision>
  <dcterms:created xsi:type="dcterms:W3CDTF">2018-05-31T15:00:31Z</dcterms:created>
  <dcterms:modified xsi:type="dcterms:W3CDTF">2018-06-05T19:06:09Z</dcterms:modified>
</cp:coreProperties>
</file>