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3" d="100"/>
          <a:sy n="133" d="100"/>
        </p:scale>
        <p:origin x="396"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2671929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Area of interest. Talk about how this is his current map. Looks good but could be better. So we implemented a fusion map.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With this google fusion Map Dr. Johnson can use this to add to his research every time he is looking into other trees. </a:t>
            </a:r>
          </a:p>
          <a:p>
            <a:pPr marL="457200" lvl="0" indent="-228600" rtl="0">
              <a:spcBef>
                <a:spcPts val="0"/>
              </a:spcBef>
            </a:pPr>
            <a:r>
              <a:rPr lang="en"/>
              <a:t>Talk about contribution to the research </a:t>
            </a:r>
          </a:p>
          <a:p>
            <a:pPr marL="457200" lvl="0" indent="-228600" rtl="0">
              <a:spcBef>
                <a:spcPts val="0"/>
              </a:spcBef>
            </a:pPr>
            <a:r>
              <a:rPr lang="en"/>
              <a:t>Each time dr. Johnson conducts research on a new area he can add coordinates that he takes to the map. And each research project can separated by different color dots.</a:t>
            </a:r>
          </a:p>
          <a:p>
            <a:pPr marL="457200" lvl="0" indent="-228600" rtl="0">
              <a:spcBef>
                <a:spcPts val="0"/>
              </a:spcBef>
            </a:pPr>
            <a:r>
              <a:rPr lang="en"/>
              <a:t>When you hover the mouse over a point it shows the Lat and Long of that point.</a:t>
            </a:r>
          </a:p>
          <a:p>
            <a:pPr marL="457200" lvl="0" indent="-228600" rtl="0">
              <a:spcBef>
                <a:spcPts val="0"/>
              </a:spcBef>
            </a:pPr>
            <a:r>
              <a:rPr lang="en"/>
              <a:t>This map can also be represented as a heat map, but google charges money to publish a heat map with more than 1000 points.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Dr. Johnson had a hard time understanding why some parts of the codes couldn't do certain parts. Like understanding why having 5000 points in the scatter plot code couldnt work. </a:t>
            </a:r>
          </a:p>
          <a:p>
            <a:pPr marL="457200" lvl="0" indent="-228600" rtl="0">
              <a:lnSpc>
                <a:spcPct val="115000"/>
              </a:lnSpc>
              <a:spcBef>
                <a:spcPts val="0"/>
              </a:spcBef>
              <a:spcAft>
                <a:spcPts val="1600"/>
              </a:spcAft>
              <a:buClr>
                <a:schemeClr val="dk2"/>
              </a:buClr>
              <a:buFont typeface="Roboto"/>
            </a:pPr>
            <a:r>
              <a:rPr lang="en" sz="1400">
                <a:solidFill>
                  <a:schemeClr val="dk2"/>
                </a:solidFill>
                <a:latin typeface="Roboto"/>
                <a:ea typeface="Roboto"/>
                <a:cs typeface="Roboto"/>
                <a:sym typeface="Roboto"/>
              </a:rPr>
              <a:t>There were so many points that you couldn’t compare all of the variables at once inside a scatterplot</a:t>
            </a:r>
          </a:p>
          <a:p>
            <a:pPr marL="457200" lvl="0" indent="-228600" rtl="0">
              <a:lnSpc>
                <a:spcPct val="115000"/>
              </a:lnSpc>
              <a:spcBef>
                <a:spcPts val="0"/>
              </a:spcBef>
              <a:spcAft>
                <a:spcPts val="1600"/>
              </a:spcAft>
              <a:buClr>
                <a:schemeClr val="dk2"/>
              </a:buClr>
              <a:buFont typeface="Roboto"/>
            </a:pPr>
            <a:r>
              <a:rPr lang="en" sz="1400">
                <a:solidFill>
                  <a:schemeClr val="dk2"/>
                </a:solidFill>
                <a:latin typeface="Roboto"/>
                <a:ea typeface="Roboto"/>
                <a:cs typeface="Roboto"/>
                <a:sym typeface="Roboto"/>
              </a:rPr>
              <a:t>Scatterplot Wasn’t helpful towards his research </a:t>
            </a:r>
          </a:p>
          <a:p>
            <a:pPr marL="457200" lvl="0" indent="-228600" rtl="0">
              <a:lnSpc>
                <a:spcPct val="115000"/>
              </a:lnSpc>
              <a:spcBef>
                <a:spcPts val="0"/>
              </a:spcBef>
              <a:spcAft>
                <a:spcPts val="1600"/>
              </a:spcAft>
              <a:buClr>
                <a:schemeClr val="dk2"/>
              </a:buClr>
              <a:buFont typeface="Roboto"/>
            </a:pPr>
            <a:r>
              <a:rPr lang="en" sz="1400">
                <a:solidFill>
                  <a:schemeClr val="dk2"/>
                </a:solidFill>
                <a:latin typeface="Roboto"/>
                <a:ea typeface="Roboto"/>
                <a:cs typeface="Roboto"/>
                <a:sym typeface="Roboto"/>
              </a:rPr>
              <a:t>Couldn't use a Google API because it can only handle 1000 points so the solution was to use a fusion map</a:t>
            </a:r>
          </a:p>
          <a:p>
            <a:pPr lvl="0" rtl="0">
              <a:lnSpc>
                <a:spcPct val="115000"/>
              </a:lnSpc>
              <a:spcBef>
                <a:spcPts val="0"/>
              </a:spcBef>
              <a:spcAft>
                <a:spcPts val="1600"/>
              </a:spcAft>
              <a:buNone/>
            </a:pPr>
            <a:endParaRPr sz="1400">
              <a:solidFill>
                <a:schemeClr val="dk2"/>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Dr. Johnson didn't know  web maps were a thing </a:t>
            </a:r>
          </a:p>
          <a:p>
            <a:pPr lvl="0">
              <a:spcBef>
                <a:spcPts val="0"/>
              </a:spcBef>
              <a:buNone/>
            </a:pPr>
            <a:r>
              <a:rPr lang="en"/>
              <a:t>So one difficulty was trying to take what dr. Johnson wanted and putting into web map form. </a:t>
            </a:r>
          </a:p>
          <a:p>
            <a:pPr lvl="0">
              <a:spcBef>
                <a:spcPts val="0"/>
              </a:spcBef>
              <a:buNone/>
            </a:pPr>
            <a:r>
              <a:rPr lang="en"/>
              <a:t>Also using d3. </a:t>
            </a:r>
          </a:p>
          <a:p>
            <a:pPr lvl="0">
              <a:spcBef>
                <a:spcPts val="0"/>
              </a:spcBef>
              <a:buNone/>
            </a:pPr>
            <a:endParaRPr/>
          </a:p>
          <a:p>
            <a:pPr lvl="0">
              <a:spcBef>
                <a:spcPts val="0"/>
              </a:spcBef>
              <a:buNone/>
            </a:pPr>
            <a:r>
              <a:rPr lang="en"/>
              <a:t>Helps dr. Johnson by visualizing the co occurrence matrix we have improved how he is able to see what is uncorrelated and what is more correlated. This research will eventually go into his paper. </a:t>
            </a:r>
          </a:p>
          <a:p>
            <a:pPr lvl="0">
              <a:spcBef>
                <a:spcPts val="0"/>
              </a:spcBef>
              <a:buNone/>
            </a:pPr>
            <a:r>
              <a:rPr lang="en"/>
              <a:t>Imporve the science of Dr. Johnsons project. </a:t>
            </a:r>
          </a:p>
          <a:p>
            <a:pPr lvl="0">
              <a:spcBef>
                <a:spcPts val="0"/>
              </a:spcBef>
              <a:buNone/>
            </a:pPr>
            <a:r>
              <a:rPr lang="en"/>
              <a:t>This link will be published in Dr. Johnsons research.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These are the bioclimatic values that were extracted from douglas fir. </a:t>
            </a:r>
          </a:p>
          <a:p>
            <a:pPr lvl="0">
              <a:spcBef>
                <a:spcPts val="0"/>
              </a:spcBef>
              <a:buNone/>
            </a:pPr>
            <a:r>
              <a:rPr lang="en"/>
              <a:t>Variables are never changing here, but the species can change. </a:t>
            </a:r>
          </a:p>
          <a:p>
            <a:pPr lvl="0">
              <a:spcBef>
                <a:spcPts val="0"/>
              </a:spcBef>
              <a:buNone/>
            </a:pPr>
            <a:r>
              <a:rPr lang="en"/>
              <a:t>Look at the variable for </a:t>
            </a:r>
          </a:p>
          <a:p>
            <a:pPr lvl="0">
              <a:spcBef>
                <a:spcPts val="0"/>
              </a:spcBef>
              <a:buNone/>
            </a:pPr>
            <a:endParaRPr/>
          </a:p>
          <a:p>
            <a:pPr lvl="0">
              <a:spcBef>
                <a:spcPts val="0"/>
              </a:spcBef>
              <a:buNone/>
            </a:pPr>
            <a:r>
              <a:rPr lang="en"/>
              <a:t>Ex bio 1 is mean annual temperature </a:t>
            </a:r>
          </a:p>
          <a:p>
            <a:pPr lvl="0">
              <a:spcBef>
                <a:spcPts val="0"/>
              </a:spcBef>
              <a:buNone/>
            </a:pPr>
            <a:r>
              <a:rPr lang="en"/>
              <a:t>Bio 10 mean temperature of warmest quarter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is a before matrix showing… </a:t>
            </a:r>
          </a:p>
          <a:p>
            <a:pPr lvl="0">
              <a:spcBef>
                <a:spcPts val="0"/>
              </a:spcBef>
              <a:buNone/>
            </a:pPr>
            <a:endParaRPr/>
          </a:p>
          <a:p>
            <a:pPr marL="457200" lvl="0" indent="-228600" rtl="0">
              <a:spcBef>
                <a:spcPts val="0"/>
              </a:spcBef>
            </a:pPr>
            <a:r>
              <a:rPr lang="en"/>
              <a:t>The correlation matrix between the bioclimatic variables and the others. </a:t>
            </a:r>
          </a:p>
          <a:p>
            <a:pPr marL="457200" lvl="0" indent="-228600" rtl="0">
              <a:spcBef>
                <a:spcPts val="0"/>
              </a:spcBef>
            </a:pPr>
            <a:r>
              <a:rPr lang="en"/>
              <a:t>Below the diagonal you see the plotted values, </a:t>
            </a:r>
          </a:p>
          <a:p>
            <a:pPr marL="457200" lvl="0" indent="-228600" rtl="0">
              <a:spcBef>
                <a:spcPts val="0"/>
              </a:spcBef>
            </a:pPr>
            <a:r>
              <a:rPr lang="en"/>
              <a:t>Visualized in the actual values of the bioclimatic variables </a:t>
            </a:r>
          </a:p>
          <a:p>
            <a:pPr marL="457200" lvl="0" indent="-228600" rtl="0">
              <a:spcBef>
                <a:spcPts val="0"/>
              </a:spcBef>
            </a:pPr>
            <a:r>
              <a:rPr lang="en"/>
              <a:t>Ex show Temp Vs Precipitation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Explain Matrix… </a:t>
            </a:r>
          </a:p>
          <a:p>
            <a:pPr marL="457200" lvl="0" indent="-228600">
              <a:spcBef>
                <a:spcPts val="0"/>
              </a:spcBef>
            </a:pPr>
            <a:r>
              <a:rPr lang="en"/>
              <a:t>The difference between this and the previous matrix is that we are able to see a numerical value associated with each correlation. </a:t>
            </a:r>
          </a:p>
          <a:p>
            <a:pPr marL="457200" lvl="0" indent="-228600" rtl="0">
              <a:spcBef>
                <a:spcPts val="0"/>
              </a:spcBef>
            </a:pPr>
            <a:r>
              <a:rPr lang="en"/>
              <a:t>This will help further Dr. Johnson's research paper to see how functionally connected the douglas fir are.</a:t>
            </a:r>
          </a:p>
          <a:p>
            <a:pPr marL="914400" lvl="1" indent="-228600" rtl="0">
              <a:spcBef>
                <a:spcPts val="0"/>
              </a:spcBef>
            </a:pPr>
            <a:r>
              <a:rPr lang="en"/>
              <a:t>As climate changes tree have a slow response to a change in temperature but if they are functionally connected the the douglas fir trees will be more resilient when climatic variables are changing. </a:t>
            </a:r>
          </a:p>
          <a:p>
            <a:pPr marL="457200" lvl="0" indent="-228600" rtl="0">
              <a:spcBef>
                <a:spcPts val="0"/>
              </a:spcBef>
            </a:pPr>
            <a:r>
              <a:rPr lang="en"/>
              <a:t>Dr. Johnson plans on putting the link to this matrix in the research paper he will be publishing to showcase a better distribution model. </a:t>
            </a:r>
          </a:p>
          <a:p>
            <a:pPr lvl="0">
              <a:spcBef>
                <a:spcPts val="0"/>
              </a:spcBef>
              <a:buNone/>
            </a:pPr>
            <a:r>
              <a:rPr lang="en"/>
              <a:t> </a:t>
            </a:r>
          </a:p>
          <a:p>
            <a:pPr lvl="0">
              <a:spcBef>
                <a:spcPts val="0"/>
              </a:spcBef>
              <a:buNone/>
            </a:pPr>
            <a:r>
              <a:rPr lang="en"/>
              <a:t>Challenges: </a:t>
            </a:r>
          </a:p>
          <a:p>
            <a:pPr marL="457200" lvl="0" indent="-228600" rtl="0">
              <a:spcBef>
                <a:spcPts val="0"/>
              </a:spcBef>
            </a:pPr>
            <a:r>
              <a:rPr lang="en"/>
              <a:t>Had to figure out the code for when the bio regions are equal to one another that the correlation is one, because it’s a perfect correlation. </a:t>
            </a:r>
          </a:p>
          <a:p>
            <a:pPr marL="457200" lvl="0" indent="-228600" rtl="0">
              <a:spcBef>
                <a:spcPts val="0"/>
              </a:spcBef>
            </a:pPr>
            <a:r>
              <a:rPr lang="en"/>
              <a:t>I did this by creating a loop that says if the x value and the y value are the same the correlation value will be one. </a:t>
            </a:r>
          </a:p>
          <a:p>
            <a:pPr marL="457200" lvl="0" indent="-228600" rtl="0">
              <a:spcBef>
                <a:spcPts val="0"/>
              </a:spcBef>
            </a:pPr>
            <a:r>
              <a:rPr lang="en"/>
              <a:t>From there it was then important to change the color. Because the correlation of one is a perfect correlation it needs to be the brightest color. </a:t>
            </a:r>
          </a:p>
          <a:p>
            <a:pPr marL="457200" lvl="0" indent="-228600" rtl="0">
              <a:spcBef>
                <a:spcPts val="0"/>
              </a:spcBef>
            </a:pPr>
            <a:r>
              <a:rPr lang="en"/>
              <a:t>***transparency represents the same category being represented - customer wanted all different colors but we think that that shows that it is all different categories*** - our judgement over his kind of thing - he doesn’t understand exactly how webmapping works </a:t>
            </a:r>
          </a:p>
          <a:p>
            <a:pPr lvl="0">
              <a:spcBef>
                <a:spcPts val="0"/>
              </a:spcBef>
              <a:buNone/>
            </a:pPr>
            <a:endParaRPr/>
          </a:p>
          <a:p>
            <a:pPr lvl="0">
              <a:spcBef>
                <a:spcPts val="0"/>
              </a:spcBef>
              <a:buNone/>
            </a:pPr>
            <a:endParaRPr/>
          </a:p>
          <a:p>
            <a:pPr lvl="0">
              <a:spcBef>
                <a:spcPts val="0"/>
              </a:spcBef>
              <a:buNone/>
            </a:pPr>
            <a:r>
              <a:rPr lang="en"/>
              <a:t>This will help him further his research to see how functionally connected the douglas fir are. </a:t>
            </a:r>
          </a:p>
          <a:p>
            <a:pPr lvl="0">
              <a:spcBef>
                <a:spcPts val="0"/>
              </a:spcBef>
              <a:buNone/>
            </a:pPr>
            <a:r>
              <a:rPr lang="en"/>
              <a:t>Oregon washington coastal range </a:t>
            </a:r>
          </a:p>
          <a:p>
            <a:pPr lvl="0">
              <a:spcBef>
                <a:spcPts val="0"/>
              </a:spcBef>
              <a:buNone/>
            </a:pPr>
            <a:r>
              <a:rPr lang="en"/>
              <a:t>As climate changes… trees have a slow response to a change in temperature </a:t>
            </a:r>
          </a:p>
          <a:p>
            <a:pPr lvl="0">
              <a:spcBef>
                <a:spcPts val="0"/>
              </a:spcBef>
              <a:buNone/>
            </a:pPr>
            <a:r>
              <a:rPr lang="en"/>
              <a:t>But if they are functionally connected then then the douglas fir trees will be more resilient when climatic variables are changing. </a:t>
            </a:r>
          </a:p>
          <a:p>
            <a:pPr lvl="0">
              <a:spcBef>
                <a:spcPts val="0"/>
              </a:spcBef>
              <a:buNone/>
            </a:pPr>
            <a:r>
              <a:rPr lang="en"/>
              <a:t>What determines how douglas fir can grow. From there you can create the distribution models and by looking at genetic variability. </a:t>
            </a:r>
          </a:p>
          <a:p>
            <a:pPr lvl="0">
              <a:spcBef>
                <a:spcPts val="0"/>
              </a:spcBef>
              <a:buNone/>
            </a:pPr>
            <a:r>
              <a:rPr lang="en"/>
              <a:t>Which ones are important for conducting the </a:t>
            </a:r>
          </a:p>
          <a:p>
            <a:pPr lvl="0">
              <a:spcBef>
                <a:spcPts val="0"/>
              </a:spcBef>
              <a:buNone/>
            </a:pPr>
            <a:r>
              <a:rPr lang="en"/>
              <a:t>Reduce the number </a:t>
            </a:r>
          </a:p>
          <a:p>
            <a:pPr lvl="0">
              <a:spcBef>
                <a:spcPts val="0"/>
              </a:spcBef>
              <a:buNone/>
            </a:pPr>
            <a:r>
              <a:rPr lang="en"/>
              <a:t>Create a better distribution model.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This code shows how we got the correlation into each matrix and then i created an if else statement so that if the correlation were one it would be a perfect correlation between bio 1 and bio 1. </a:t>
            </a:r>
          </a:p>
          <a:p>
            <a:pPr marL="457200" lvl="0" indent="-228600" rtl="0">
              <a:spcBef>
                <a:spcPts val="0"/>
              </a:spcBef>
            </a:pPr>
            <a:r>
              <a:rPr lang="en"/>
              <a:t>Then to change the color to fit the needs of Dr. Johnson's web map we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fusiontables.google.com/embedviz?q=select+col0+from+153lAr9Axo3e319JGqAKVQE-abvsmGpZbt8Nc9w7N&amp;viz=MAP&amp;h=false&amp;lat=43.3200302283126&amp;lng=-119.71941079296874&amp;t=1&amp;z=6&amp;l=col0&amp;y=2&amp;tmplt=2&amp;hml=TWO_COL_LAT_L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stephanie.gibbon2014@tamu.edu"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mailto:tyler2012@tamu.edu" TargetMode="External"/><Relationship Id="rId4" Type="http://schemas.openxmlformats.org/officeDocument/2006/relationships/hyperlink" Target="mailto:alanna.jajeh@tamu.edu"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jsjohnson@tamu.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treelinegenomics.weebly.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geog478-19.geog.tamu.edu/3_RescaleValues%20(2).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353001"/>
            <a:ext cx="8222100" cy="1260900"/>
          </a:xfrm>
          <a:prstGeom prst="rect">
            <a:avLst/>
          </a:prstGeom>
        </p:spPr>
        <p:txBody>
          <a:bodyPr lIns="91425" tIns="91425" rIns="91425" bIns="91425" anchor="b" anchorCtr="0">
            <a:noAutofit/>
          </a:bodyPr>
          <a:lstStyle/>
          <a:p>
            <a:pPr lvl="0" algn="ctr" rtl="0">
              <a:spcBef>
                <a:spcPts val="0"/>
              </a:spcBef>
              <a:buNone/>
            </a:pPr>
            <a:r>
              <a:rPr lang="en"/>
              <a:t>Bioclimatic Regions of</a:t>
            </a:r>
          </a:p>
          <a:p>
            <a:pPr lvl="0" algn="ctr">
              <a:spcBef>
                <a:spcPts val="0"/>
              </a:spcBef>
              <a:buNone/>
            </a:pPr>
            <a:r>
              <a:rPr lang="en"/>
              <a:t> Douglas Fir </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algn="ctr">
              <a:spcBef>
                <a:spcPts val="0"/>
              </a:spcBef>
              <a:buNone/>
            </a:pPr>
            <a:r>
              <a:rPr lang="en"/>
              <a:t>By: Alanna Jajeh, Stephanie Gibbon*, and Tyler Sieckenius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Dr. Johnson’s Current Map</a:t>
            </a:r>
          </a:p>
        </p:txBody>
      </p:sp>
      <p:pic>
        <p:nvPicPr>
          <p:cNvPr id="145" name="Shape 145"/>
          <p:cNvPicPr preferRelativeResize="0"/>
          <p:nvPr/>
        </p:nvPicPr>
        <p:blipFill>
          <a:blip r:embed="rId3">
            <a:alphaModFix/>
          </a:blip>
          <a:stretch>
            <a:fillRect/>
          </a:stretch>
        </p:blipFill>
        <p:spPr>
          <a:xfrm>
            <a:off x="550350" y="1017800"/>
            <a:ext cx="6439976" cy="355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Fusion Google Map </a:t>
            </a:r>
          </a:p>
        </p:txBody>
      </p:sp>
      <p:sp>
        <p:nvSpPr>
          <p:cNvPr id="151" name="Shape 151"/>
          <p:cNvSpPr txBox="1">
            <a:spLocks noGrp="1"/>
          </p:cNvSpPr>
          <p:nvPr>
            <p:ph type="body" idx="1"/>
          </p:nvPr>
        </p:nvSpPr>
        <p:spPr>
          <a:xfrm>
            <a:off x="311700" y="1017800"/>
            <a:ext cx="8520600" cy="3551100"/>
          </a:xfrm>
          <a:prstGeom prst="rect">
            <a:avLst/>
          </a:prstGeom>
        </p:spPr>
        <p:txBody>
          <a:bodyPr lIns="91425" tIns="91425" rIns="91425" bIns="91425" anchor="t" anchorCtr="0">
            <a:noAutofit/>
          </a:bodyPr>
          <a:lstStyle/>
          <a:p>
            <a:pPr lvl="0">
              <a:spcBef>
                <a:spcPts val="0"/>
              </a:spcBef>
              <a:buNone/>
            </a:pPr>
            <a:r>
              <a:rPr lang="en" sz="1100" u="sng">
                <a:solidFill>
                  <a:schemeClr val="hlink"/>
                </a:solidFill>
                <a:latin typeface="Arial"/>
                <a:ea typeface="Arial"/>
                <a:cs typeface="Arial"/>
                <a:sym typeface="Arial"/>
                <a:hlinkClick r:id="rId3"/>
              </a:rPr>
              <a:t>https://fusiontables.google.com/embedviz?q=select+col0+from+153lAr9Axo3e319JGqAKVQE-abvsmGpZbt8Nc9w7N&amp;viz=MAP&amp;h=false&amp;lat=43.3200302283126&amp;lng=-119.71941079296874&amp;t=1&amp;z=6&amp;l=col0&amp;y=2&amp;tmplt=2&amp;hml=TWO_COL_LAT_LNG</a:t>
            </a:r>
          </a:p>
          <a:p>
            <a:pPr lvl="0">
              <a:spcBef>
                <a:spcPts val="0"/>
              </a:spcBef>
              <a:buNone/>
            </a:pPr>
            <a:endParaRPr sz="1100" u="sng">
              <a:solidFill>
                <a:schemeClr val="hlink"/>
              </a:solidFill>
              <a:latin typeface="Arial"/>
              <a:ea typeface="Arial"/>
              <a:cs typeface="Arial"/>
              <a:sym typeface="Arial"/>
              <a:hlinkClick r:id="rId3"/>
            </a:endParaRPr>
          </a:p>
          <a:p>
            <a:pPr lvl="0">
              <a:spcBef>
                <a:spcPts val="0"/>
              </a:spcBef>
              <a:buNone/>
            </a:pPr>
            <a:endParaRPr/>
          </a:p>
        </p:txBody>
      </p:sp>
      <p:pic>
        <p:nvPicPr>
          <p:cNvPr id="152" name="Shape 152"/>
          <p:cNvPicPr preferRelativeResize="0"/>
          <p:nvPr/>
        </p:nvPicPr>
        <p:blipFill>
          <a:blip r:embed="rId4">
            <a:alphaModFix/>
          </a:blip>
          <a:stretch>
            <a:fillRect/>
          </a:stretch>
        </p:blipFill>
        <p:spPr>
          <a:xfrm>
            <a:off x="311700" y="1529925"/>
            <a:ext cx="5793475" cy="3380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107408"/>
            <a:ext cx="8520600" cy="607800"/>
          </a:xfrm>
          <a:prstGeom prst="rect">
            <a:avLst/>
          </a:prstGeom>
        </p:spPr>
        <p:txBody>
          <a:bodyPr lIns="91425" tIns="91425" rIns="91425" bIns="91425" anchor="t" anchorCtr="0">
            <a:noAutofit/>
          </a:bodyPr>
          <a:lstStyle/>
          <a:p>
            <a:pPr lvl="0">
              <a:spcBef>
                <a:spcPts val="0"/>
              </a:spcBef>
              <a:buNone/>
            </a:pPr>
            <a:r>
              <a:rPr lang="en" dirty="0"/>
              <a:t>Challenges</a:t>
            </a:r>
          </a:p>
        </p:txBody>
      </p:sp>
      <p:sp>
        <p:nvSpPr>
          <p:cNvPr id="158" name="Shape 158"/>
          <p:cNvSpPr txBox="1">
            <a:spLocks noGrp="1"/>
          </p:cNvSpPr>
          <p:nvPr>
            <p:ph type="body" idx="1"/>
          </p:nvPr>
        </p:nvSpPr>
        <p:spPr>
          <a:xfrm>
            <a:off x="311700" y="800241"/>
            <a:ext cx="8520600" cy="3705498"/>
          </a:xfrm>
          <a:prstGeom prst="rect">
            <a:avLst/>
          </a:prstGeom>
        </p:spPr>
        <p:txBody>
          <a:bodyPr lIns="91425" tIns="91425" rIns="91425" bIns="91425" anchor="t" anchorCtr="0">
            <a:noAutofit/>
          </a:bodyPr>
          <a:lstStyle/>
          <a:p>
            <a:pPr marL="457200" lvl="0" indent="-228600" rtl="0">
              <a:spcBef>
                <a:spcPts val="0"/>
              </a:spcBef>
            </a:pPr>
            <a:r>
              <a:rPr lang="en" dirty="0" smtClean="0"/>
              <a:t>Trying </a:t>
            </a:r>
            <a:r>
              <a:rPr lang="en" dirty="0"/>
              <a:t>to understand how to accomplish what Dr. Johnson wanted in a Web Map. </a:t>
            </a:r>
          </a:p>
          <a:p>
            <a:pPr marL="457200" lvl="0" indent="-228600" rtl="0">
              <a:spcBef>
                <a:spcPts val="0"/>
              </a:spcBef>
            </a:pPr>
            <a:r>
              <a:rPr lang="en" dirty="0"/>
              <a:t>Understanding and manipulating the data provided</a:t>
            </a:r>
          </a:p>
          <a:p>
            <a:pPr marL="914400" lvl="1" indent="-228600" rtl="0">
              <a:spcBef>
                <a:spcPts val="0"/>
              </a:spcBef>
            </a:pPr>
            <a:r>
              <a:rPr lang="en" dirty="0"/>
              <a:t> 5,000+ random data points to input</a:t>
            </a:r>
          </a:p>
          <a:p>
            <a:pPr marL="457200" lvl="0" indent="-228600" rtl="0">
              <a:spcBef>
                <a:spcPts val="0"/>
              </a:spcBef>
            </a:pPr>
            <a:r>
              <a:rPr lang="en" dirty="0"/>
              <a:t>We created a scatterplot that wasn’t in line with Dr. Johnson’s vision </a:t>
            </a:r>
          </a:p>
          <a:p>
            <a:pPr marL="457200" lvl="0" indent="-228600" rtl="0">
              <a:spcBef>
                <a:spcPts val="0"/>
              </a:spcBef>
            </a:pPr>
            <a:r>
              <a:rPr lang="en" dirty="0"/>
              <a:t>Getting the correlation between the bioClim variables to equal 1</a:t>
            </a:r>
          </a:p>
          <a:p>
            <a:pPr marL="914400" lvl="1" indent="-228600" rtl="0">
              <a:spcBef>
                <a:spcPts val="0"/>
              </a:spcBef>
            </a:pPr>
            <a:r>
              <a:rPr lang="en" dirty="0"/>
              <a:t>Fixed by writing specific code with a loop </a:t>
            </a:r>
          </a:p>
          <a:p>
            <a:pPr marL="457200" lvl="0" indent="-228600" rtl="0">
              <a:spcBef>
                <a:spcPts val="0"/>
              </a:spcBef>
            </a:pPr>
            <a:r>
              <a:rPr lang="en" dirty="0"/>
              <a:t>Creating fusion map instead of a traditional Google API Map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Next </a:t>
            </a:r>
          </a:p>
        </p:txBody>
      </p:sp>
      <p:sp>
        <p:nvSpPr>
          <p:cNvPr id="164" name="Shape 164"/>
          <p:cNvSpPr txBox="1">
            <a:spLocks noGrp="1"/>
          </p:cNvSpPr>
          <p:nvPr>
            <p:ph type="body" idx="1"/>
          </p:nvPr>
        </p:nvSpPr>
        <p:spPr>
          <a:xfrm>
            <a:off x="311700" y="1017800"/>
            <a:ext cx="8520600" cy="3339000"/>
          </a:xfrm>
          <a:prstGeom prst="rect">
            <a:avLst/>
          </a:prstGeom>
        </p:spPr>
        <p:txBody>
          <a:bodyPr lIns="91425" tIns="91425" rIns="91425" bIns="91425" anchor="t" anchorCtr="0">
            <a:noAutofit/>
          </a:bodyPr>
          <a:lstStyle/>
          <a:p>
            <a:pPr marL="457200" lvl="0" indent="-228600" rtl="0">
              <a:spcBef>
                <a:spcPts val="0"/>
              </a:spcBef>
            </a:pPr>
            <a:r>
              <a:rPr lang="en"/>
              <a:t>We are going to embed the code into Dr. Johnson’s website or have Dr. Johnson purchase a domain name. </a:t>
            </a:r>
          </a:p>
          <a:p>
            <a:pPr marL="457200" lvl="0" indent="-228600" rtl="0">
              <a:spcBef>
                <a:spcPts val="0"/>
              </a:spcBef>
            </a:pPr>
            <a:r>
              <a:rPr lang="en"/>
              <a:t>Walk Dr. Johnson through the web maps and explain how he can add/edit the data as his research continues.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Questions</a:t>
            </a:r>
          </a:p>
        </p:txBody>
      </p:sp>
      <p:sp>
        <p:nvSpPr>
          <p:cNvPr id="170" name="Shape 170"/>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u="sng">
                <a:solidFill>
                  <a:schemeClr val="accent5"/>
                </a:solidFill>
                <a:hlinkClick r:id="rId3"/>
              </a:rPr>
              <a:t>stephanie.gibbon2014@tamu.edu</a:t>
            </a:r>
            <a:r>
              <a:rPr lang="en"/>
              <a:t> - Project Leader </a:t>
            </a:r>
          </a:p>
          <a:p>
            <a:pPr lvl="0">
              <a:spcBef>
                <a:spcPts val="0"/>
              </a:spcBef>
              <a:buNone/>
            </a:pPr>
            <a:r>
              <a:rPr lang="en" u="sng">
                <a:solidFill>
                  <a:schemeClr val="hlink"/>
                </a:solidFill>
                <a:hlinkClick r:id="rId4"/>
              </a:rPr>
              <a:t>alanna.jajeh@tamu.edu</a:t>
            </a:r>
          </a:p>
          <a:p>
            <a:pPr lvl="0">
              <a:spcBef>
                <a:spcPts val="0"/>
              </a:spcBef>
              <a:buNone/>
            </a:pPr>
            <a:r>
              <a:rPr lang="en" u="sng">
                <a:solidFill>
                  <a:schemeClr val="hlink"/>
                </a:solidFill>
                <a:hlinkClick r:id="rId5"/>
              </a:rPr>
              <a:t>tyler2012@tamu.edu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Customer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a:t>Dr. Jeremy Johnson </a:t>
            </a:r>
          </a:p>
          <a:p>
            <a:pPr lvl="0">
              <a:spcBef>
                <a:spcPts val="0"/>
              </a:spcBef>
              <a:buNone/>
            </a:pPr>
            <a:r>
              <a:rPr lang="en"/>
              <a:t>Email: </a:t>
            </a:r>
            <a:r>
              <a:rPr lang="en" sz="1200" u="sng">
                <a:solidFill>
                  <a:schemeClr val="hlink"/>
                </a:solidFill>
                <a:highlight>
                  <a:srgbClr val="FFFFFF"/>
                </a:highlight>
                <a:hlinkClick r:id="rId3"/>
              </a:rPr>
              <a:t>jsjohnson@tamu.edu</a:t>
            </a:r>
          </a:p>
          <a:p>
            <a:pPr lvl="0">
              <a:spcBef>
                <a:spcPts val="0"/>
              </a:spcBef>
              <a:buNone/>
            </a:pPr>
            <a:r>
              <a:rPr lang="en" sz="1400"/>
              <a:t>Phone#: </a:t>
            </a:r>
            <a:r>
              <a:rPr lang="en" sz="1400">
                <a:solidFill>
                  <a:srgbClr val="3D3C38"/>
                </a:solidFill>
                <a:highlight>
                  <a:srgbClr val="FFFFFF"/>
                </a:highlight>
                <a:latin typeface="Arial"/>
                <a:ea typeface="Arial"/>
                <a:cs typeface="Arial"/>
                <a:sym typeface="Arial"/>
              </a:rPr>
              <a:t>(979) 845-7141</a:t>
            </a:r>
          </a:p>
          <a:p>
            <a:pPr lvl="0">
              <a:spcBef>
                <a:spcPts val="0"/>
              </a:spcBef>
              <a:buNone/>
            </a:pPr>
            <a:endParaRPr sz="1400">
              <a:solidFill>
                <a:srgbClr val="3D3C38"/>
              </a:solidFill>
              <a:highlight>
                <a:srgbClr val="FFFFFF"/>
              </a:highlight>
              <a:latin typeface="Arial"/>
              <a:ea typeface="Arial"/>
              <a:cs typeface="Arial"/>
              <a:sym typeface="Arial"/>
            </a:endParaRPr>
          </a:p>
        </p:txBody>
      </p:sp>
      <p:pic>
        <p:nvPicPr>
          <p:cNvPr id="93" name="Shape 93"/>
          <p:cNvPicPr preferRelativeResize="0"/>
          <p:nvPr/>
        </p:nvPicPr>
        <p:blipFill>
          <a:blip r:embed="rId4">
            <a:alphaModFix/>
          </a:blip>
          <a:stretch>
            <a:fillRect/>
          </a:stretch>
        </p:blipFill>
        <p:spPr>
          <a:xfrm>
            <a:off x="3754525" y="1070225"/>
            <a:ext cx="2553499" cy="300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Dr. Johnson’s Research On Douglas Fir </a:t>
            </a:r>
          </a:p>
        </p:txBody>
      </p:sp>
      <p:sp>
        <p:nvSpPr>
          <p:cNvPr id="99" name="Shape 99"/>
          <p:cNvSpPr txBox="1">
            <a:spLocks noGrp="1"/>
          </p:cNvSpPr>
          <p:nvPr>
            <p:ph type="body" idx="1"/>
          </p:nvPr>
        </p:nvSpPr>
        <p:spPr>
          <a:xfrm>
            <a:off x="259975" y="1229875"/>
            <a:ext cx="8520600" cy="3339000"/>
          </a:xfrm>
          <a:prstGeom prst="rect">
            <a:avLst/>
          </a:prstGeom>
        </p:spPr>
        <p:txBody>
          <a:bodyPr lIns="91425" tIns="91425" rIns="91425" bIns="91425" anchor="t" anchorCtr="0">
            <a:noAutofit/>
          </a:bodyPr>
          <a:lstStyle/>
          <a:p>
            <a:pPr lvl="0">
              <a:spcBef>
                <a:spcPts val="0"/>
              </a:spcBef>
              <a:buNone/>
            </a:pPr>
            <a:r>
              <a:rPr lang="en"/>
              <a:t>Our client, Dr. Johnson, is a visiting assistant professor at Texas A&amp;M in the college of Geoscience. He teaches a class called Patterns and Process of BioGeography. When Dr. Johnson isn't  teaching he is researching the migration of Douglas Fir trees along the coast of Oregon and Washington. From the locations of these trees he is able to extract the bioclimatic values of each geographic location to show that the 19 Bioclimatic regions are functionally connected.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Dr. Johnson’s Current Website </a:t>
            </a:r>
          </a:p>
        </p:txBody>
      </p:sp>
      <p:sp>
        <p:nvSpPr>
          <p:cNvPr id="105" name="Shape 105"/>
          <p:cNvSpPr txBox="1">
            <a:spLocks noGrp="1"/>
          </p:cNvSpPr>
          <p:nvPr>
            <p:ph type="body" idx="1"/>
          </p:nvPr>
        </p:nvSpPr>
        <p:spPr>
          <a:xfrm>
            <a:off x="311700" y="1229975"/>
            <a:ext cx="3118800" cy="3339000"/>
          </a:xfrm>
          <a:prstGeom prst="rect">
            <a:avLst/>
          </a:prstGeom>
        </p:spPr>
        <p:txBody>
          <a:bodyPr lIns="91425" tIns="91425" rIns="91425" bIns="91425" anchor="t" anchorCtr="0">
            <a:noAutofit/>
          </a:bodyPr>
          <a:lstStyle/>
          <a:p>
            <a:pPr lvl="0">
              <a:spcBef>
                <a:spcPts val="0"/>
              </a:spcBef>
              <a:buNone/>
            </a:pPr>
            <a:r>
              <a:rPr lang="en"/>
              <a:t>Our project will be an addition to his website, where Dr. Johnson is going to post his new research paper. </a:t>
            </a:r>
          </a:p>
          <a:p>
            <a:pPr lvl="0">
              <a:spcBef>
                <a:spcPts val="0"/>
              </a:spcBef>
              <a:buNone/>
            </a:pPr>
            <a:r>
              <a:rPr lang="en" u="sng">
                <a:solidFill>
                  <a:schemeClr val="hlink"/>
                </a:solidFill>
                <a:hlinkClick r:id="rId3"/>
              </a:rPr>
              <a:t>http://treelinegenomics.weebly.com/</a:t>
            </a:r>
          </a:p>
          <a:p>
            <a:pPr lvl="0">
              <a:spcBef>
                <a:spcPts val="0"/>
              </a:spcBef>
              <a:buNone/>
            </a:pPr>
            <a:endParaRPr/>
          </a:p>
        </p:txBody>
      </p:sp>
      <p:sp>
        <p:nvSpPr>
          <p:cNvPr id="106" name="Shape 106"/>
          <p:cNvSpPr txBox="1">
            <a:spLocks noGrp="1"/>
          </p:cNvSpPr>
          <p:nvPr>
            <p:ph type="body" idx="2"/>
          </p:nvPr>
        </p:nvSpPr>
        <p:spPr>
          <a:xfrm>
            <a:off x="4832400" y="1229975"/>
            <a:ext cx="3999900" cy="3339000"/>
          </a:xfrm>
          <a:prstGeom prst="rect">
            <a:avLst/>
          </a:prstGeom>
        </p:spPr>
        <p:txBody>
          <a:bodyPr lIns="91425" tIns="91425" rIns="91425" bIns="91425" anchor="t" anchorCtr="0">
            <a:noAutofit/>
          </a:bodyPr>
          <a:lstStyle/>
          <a:p>
            <a:pPr lvl="0">
              <a:spcBef>
                <a:spcPts val="0"/>
              </a:spcBef>
              <a:buNone/>
            </a:pPr>
            <a:endParaRPr/>
          </a:p>
        </p:txBody>
      </p:sp>
      <p:pic>
        <p:nvPicPr>
          <p:cNvPr id="107" name="Shape 107"/>
          <p:cNvPicPr preferRelativeResize="0"/>
          <p:nvPr/>
        </p:nvPicPr>
        <p:blipFill>
          <a:blip r:embed="rId4">
            <a:alphaModFix/>
          </a:blip>
          <a:stretch>
            <a:fillRect/>
          </a:stretch>
        </p:blipFill>
        <p:spPr>
          <a:xfrm>
            <a:off x="3539625" y="1017800"/>
            <a:ext cx="5292674" cy="382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About </a:t>
            </a:r>
          </a:p>
        </p:txBody>
      </p:sp>
      <p:sp>
        <p:nvSpPr>
          <p:cNvPr id="113" name="Shape 11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a:t>For our project we are making two different web maps. </a:t>
            </a:r>
          </a:p>
          <a:p>
            <a:pPr marL="457200" lvl="0" indent="-228600" rtl="0">
              <a:spcBef>
                <a:spcPts val="0"/>
              </a:spcBef>
              <a:buAutoNum type="arabicPeriod"/>
            </a:pPr>
            <a:r>
              <a:rPr lang="en"/>
              <a:t>Raster matrices containing the 5000+ points plotted against the 19x19 bioclimatic variables. </a:t>
            </a:r>
          </a:p>
          <a:p>
            <a:pPr marL="457200" lvl="0" indent="-228600" rtl="0">
              <a:spcBef>
                <a:spcPts val="0"/>
              </a:spcBef>
              <a:buAutoNum type="arabicPeriod"/>
            </a:pPr>
            <a:r>
              <a:rPr lang="en"/>
              <a:t>A Google Fusion map plotting the latitudes and longitudes of the 5000+ Douglas Fir sample locations.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9600" y="240950"/>
            <a:ext cx="3062999" cy="973500"/>
          </a:xfrm>
          <a:prstGeom prst="rect">
            <a:avLst/>
          </a:prstGeom>
        </p:spPr>
        <p:txBody>
          <a:bodyPr lIns="91425" tIns="91425" rIns="91425" bIns="91425" anchor="t" anchorCtr="0">
            <a:noAutofit/>
          </a:bodyPr>
          <a:lstStyle/>
          <a:p>
            <a:pPr lvl="0" algn="ctr">
              <a:spcBef>
                <a:spcPts val="0"/>
              </a:spcBef>
              <a:buNone/>
            </a:pPr>
            <a:r>
              <a:rPr lang="en"/>
              <a:t>19 BioClimatic Variables </a:t>
            </a:r>
          </a:p>
        </p:txBody>
      </p:sp>
      <p:pic>
        <p:nvPicPr>
          <p:cNvPr id="119" name="Shape 119"/>
          <p:cNvPicPr preferRelativeResize="0"/>
          <p:nvPr/>
        </p:nvPicPr>
        <p:blipFill>
          <a:blip r:embed="rId3">
            <a:alphaModFix/>
          </a:blip>
          <a:stretch>
            <a:fillRect/>
          </a:stretch>
        </p:blipFill>
        <p:spPr>
          <a:xfrm>
            <a:off x="2823575" y="805650"/>
            <a:ext cx="5341976" cy="389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Dr. Johnson’s Current Matrix</a:t>
            </a:r>
          </a:p>
        </p:txBody>
      </p:sp>
      <p:pic>
        <p:nvPicPr>
          <p:cNvPr id="125" name="Shape 125"/>
          <p:cNvPicPr preferRelativeResize="0"/>
          <p:nvPr/>
        </p:nvPicPr>
        <p:blipFill>
          <a:blip r:embed="rId3">
            <a:alphaModFix/>
          </a:blip>
          <a:stretch>
            <a:fillRect/>
          </a:stretch>
        </p:blipFill>
        <p:spPr>
          <a:xfrm>
            <a:off x="436400" y="1133974"/>
            <a:ext cx="5530675" cy="3614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Matrix </a:t>
            </a:r>
          </a:p>
        </p:txBody>
      </p:sp>
      <p:sp>
        <p:nvSpPr>
          <p:cNvPr id="131" name="Shape 131"/>
          <p:cNvSpPr txBox="1">
            <a:spLocks noGrp="1"/>
          </p:cNvSpPr>
          <p:nvPr>
            <p:ph type="body" idx="1"/>
          </p:nvPr>
        </p:nvSpPr>
        <p:spPr>
          <a:xfrm>
            <a:off x="311700" y="1229875"/>
            <a:ext cx="3927900" cy="3612300"/>
          </a:xfrm>
          <a:prstGeom prst="rect">
            <a:avLst/>
          </a:prstGeom>
        </p:spPr>
        <p:txBody>
          <a:bodyPr lIns="91425" tIns="91425" rIns="91425" bIns="91425" anchor="t" anchorCtr="0">
            <a:noAutofit/>
          </a:bodyPr>
          <a:lstStyle/>
          <a:p>
            <a:pPr marL="457200" lvl="0" indent="-228600" rtl="0">
              <a:spcBef>
                <a:spcPts val="0"/>
              </a:spcBef>
            </a:pPr>
            <a:r>
              <a:rPr lang="en"/>
              <a:t>In this matrix you can see the difference in the bio regions. </a:t>
            </a:r>
          </a:p>
          <a:p>
            <a:pPr marL="457200" lvl="0" indent="-228600" rtl="0">
              <a:spcBef>
                <a:spcPts val="0"/>
              </a:spcBef>
            </a:pPr>
            <a:r>
              <a:rPr lang="en"/>
              <a:t>One challenge was getting there to be a perfect correlation. To fix this I created a loop with an if and else statement. </a:t>
            </a:r>
          </a:p>
          <a:p>
            <a:pPr lvl="0" rtl="0">
              <a:spcBef>
                <a:spcPts val="0"/>
              </a:spcBef>
              <a:buNone/>
            </a:pPr>
            <a:endParaRPr/>
          </a:p>
          <a:p>
            <a:pPr lvl="0" rtl="0">
              <a:spcBef>
                <a:spcPts val="0"/>
              </a:spcBef>
              <a:buNone/>
            </a:pPr>
            <a:r>
              <a:rPr lang="en" u="sng">
                <a:solidFill>
                  <a:schemeClr val="hlink"/>
                </a:solidFill>
                <a:hlinkClick r:id="rId3"/>
              </a:rPr>
              <a:t>http://geog478-19.geog.tamu.edu/3_RescaleValues%20(2).html</a:t>
            </a:r>
          </a:p>
          <a:p>
            <a:pPr lvl="0">
              <a:spcBef>
                <a:spcPts val="0"/>
              </a:spcBef>
              <a:buNone/>
            </a:pPr>
            <a:endParaRPr/>
          </a:p>
        </p:txBody>
      </p:sp>
      <p:pic>
        <p:nvPicPr>
          <p:cNvPr id="132" name="Shape 132"/>
          <p:cNvPicPr preferRelativeResize="0"/>
          <p:nvPr/>
        </p:nvPicPr>
        <p:blipFill>
          <a:blip r:embed="rId4">
            <a:alphaModFix/>
          </a:blip>
          <a:stretch>
            <a:fillRect/>
          </a:stretch>
        </p:blipFill>
        <p:spPr>
          <a:xfrm>
            <a:off x="4500125" y="630699"/>
            <a:ext cx="4547125" cy="3882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a:t>Code </a:t>
            </a:r>
          </a:p>
        </p:txBody>
      </p:sp>
      <p:sp>
        <p:nvSpPr>
          <p:cNvPr id="138" name="Shape 138"/>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a:p>
        </p:txBody>
      </p:sp>
      <p:pic>
        <p:nvPicPr>
          <p:cNvPr id="139" name="Shape 139"/>
          <p:cNvPicPr preferRelativeResize="0"/>
          <p:nvPr/>
        </p:nvPicPr>
        <p:blipFill>
          <a:blip r:embed="rId3">
            <a:alphaModFix/>
          </a:blip>
          <a:stretch>
            <a:fillRect/>
          </a:stretch>
        </p:blipFill>
        <p:spPr>
          <a:xfrm>
            <a:off x="311700" y="1340712"/>
            <a:ext cx="5033025" cy="2945624"/>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On-screen Show (16:9)</PresentationFormat>
  <Paragraphs>94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geometric</vt:lpstr>
      <vt:lpstr>Bioclimatic Regions of  Douglas Fir </vt:lpstr>
      <vt:lpstr>Customer </vt:lpstr>
      <vt:lpstr>Dr. Johnson’s Research On Douglas Fir </vt:lpstr>
      <vt:lpstr>Dr. Johnson’s Current Website </vt:lpstr>
      <vt:lpstr>About </vt:lpstr>
      <vt:lpstr>19 BioClimatic Variables </vt:lpstr>
      <vt:lpstr>Dr. Johnson’s Current Matrix</vt:lpstr>
      <vt:lpstr>Matrix </vt:lpstr>
      <vt:lpstr>Code </vt:lpstr>
      <vt:lpstr>Dr. Johnson’s Current Map</vt:lpstr>
      <vt:lpstr>Fusion Google Map </vt:lpstr>
      <vt:lpstr>Challenges</vt:lpstr>
      <vt:lpstr>Next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Bioclimatic Regions of  Douglas Fir</dc:title>
  <dc:creator>Tyler Sieckenius</dc:creator>
  <cp:lastModifiedBy>Tyler Sieckenius</cp:lastModifiedBy>
  <cp:revision>2</cp:revision>
  <dcterms:modified xsi:type="dcterms:W3CDTF">2017-05-01T16:50:26Z</dcterms:modified>
</cp:coreProperties>
</file>