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85" r:id="rId3"/>
    <p:sldId id="274" r:id="rId4"/>
    <p:sldId id="286" r:id="rId5"/>
    <p:sldId id="276" r:id="rId6"/>
    <p:sldId id="275" r:id="rId7"/>
    <p:sldId id="281" r:id="rId8"/>
    <p:sldId id="282" r:id="rId9"/>
    <p:sldId id="284" r:id="rId10"/>
    <p:sldId id="283" r:id="rId11"/>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55" autoAdjust="0"/>
  </p:normalViewPr>
  <p:slideViewPr>
    <p:cSldViewPr snapToGrid="0">
      <p:cViewPr varScale="1">
        <p:scale>
          <a:sx n="101" d="100"/>
          <a:sy n="101" d="100"/>
        </p:scale>
        <p:origin x="936" y="7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67563-90DB-4D1D-AE27-04BD264492FC}" type="datetimeFigureOut">
              <a:rPr lang="en-US" smtClean="0"/>
              <a:t>5/1/2017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C4C79-5BB0-4EA5-B4F3-A274EC7F0F5A}" type="slidenum">
              <a:rPr lang="en-US" smtClean="0"/>
              <a:t>‹#›</a:t>
            </a:fld>
            <a:endParaRPr lang="en-US"/>
          </a:p>
        </p:txBody>
      </p:sp>
    </p:spTree>
    <p:extLst>
      <p:ext uri="{BB962C8B-B14F-4D97-AF65-F5344CB8AC3E}">
        <p14:creationId xmlns:p14="http://schemas.microsoft.com/office/powerpoint/2010/main" val="3821478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mtClean="0"/>
              <a:t>Jiyeon]</a:t>
            </a:r>
            <a:endParaRPr lang="en-US" dirty="0" smtClean="0"/>
          </a:p>
          <a:p>
            <a:endParaRPr lang="en-US" dirty="0" smtClean="0"/>
          </a:p>
          <a:p>
            <a:r>
              <a:rPr lang="en-US" dirty="0" smtClean="0"/>
              <a:t>Hi everyone, our project was</a:t>
            </a:r>
            <a:r>
              <a:rPr lang="en-US" baseline="0" dirty="0" smtClean="0"/>
              <a:t> to</a:t>
            </a:r>
            <a:r>
              <a:rPr lang="en-US" dirty="0" smtClean="0"/>
              <a:t> create story maps</a:t>
            </a:r>
            <a:r>
              <a:rPr lang="en-US" baseline="0" dirty="0" smtClean="0"/>
              <a:t> </a:t>
            </a:r>
            <a:r>
              <a:rPr lang="en-US" dirty="0" smtClean="0"/>
              <a:t>of hurricane</a:t>
            </a:r>
            <a:r>
              <a:rPr lang="en-US" baseline="0" dirty="0" smtClean="0"/>
              <a:t> paths, specifically those which have affected the Florida Keys.</a:t>
            </a:r>
            <a:endParaRPr lang="en-US" dirty="0"/>
          </a:p>
        </p:txBody>
      </p:sp>
      <p:sp>
        <p:nvSpPr>
          <p:cNvPr id="4" name="Slide Number Placeholder 3"/>
          <p:cNvSpPr>
            <a:spLocks noGrp="1"/>
          </p:cNvSpPr>
          <p:nvPr>
            <p:ph type="sldNum" sz="quarter" idx="10"/>
          </p:nvPr>
        </p:nvSpPr>
        <p:spPr/>
        <p:txBody>
          <a:bodyPr/>
          <a:lstStyle/>
          <a:p>
            <a:fld id="{16FC4C79-5BB0-4EA5-B4F3-A274EC7F0F5A}" type="slidenum">
              <a:rPr lang="en-US" smtClean="0"/>
              <a:t>1</a:t>
            </a:fld>
            <a:endParaRPr lang="en-US"/>
          </a:p>
        </p:txBody>
      </p:sp>
    </p:spTree>
    <p:extLst>
      <p:ext uri="{BB962C8B-B14F-4D97-AF65-F5344CB8AC3E}">
        <p14:creationId xmlns:p14="http://schemas.microsoft.com/office/powerpoint/2010/main" val="376987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[Jiyeon]</a:t>
            </a:r>
          </a:p>
          <a:p>
            <a:endParaRPr lang="en-US" dirty="0" smtClean="0"/>
          </a:p>
          <a:p>
            <a:r>
              <a:rPr lang="en-US" dirty="0" smtClean="0"/>
              <a:t>We </a:t>
            </a:r>
            <a:r>
              <a:rPr lang="en-US" baseline="0" dirty="0" smtClean="0"/>
              <a:t>would like to take a moment to thank Dr. Goldberg for helping us throughout the project.  We would also like to acknowledge the staff members in the Maps and GIS department in the library, especially Dr. Cecilia Smith and Mr. Billy Hales for their assistance during the initial phase of our project.</a:t>
            </a:r>
          </a:p>
          <a:p>
            <a:endParaRPr lang="en-US" baseline="0" dirty="0" smtClean="0"/>
          </a:p>
          <a:p>
            <a:r>
              <a:rPr lang="en-US" baseline="0" dirty="0" smtClean="0"/>
              <a:t>Thank you so much!</a:t>
            </a:r>
            <a:endParaRPr lang="en-US" dirty="0"/>
          </a:p>
        </p:txBody>
      </p:sp>
      <p:sp>
        <p:nvSpPr>
          <p:cNvPr id="4" name="Slide Number Placeholder 3"/>
          <p:cNvSpPr>
            <a:spLocks noGrp="1"/>
          </p:cNvSpPr>
          <p:nvPr>
            <p:ph type="sldNum" sz="quarter" idx="10"/>
          </p:nvPr>
        </p:nvSpPr>
        <p:spPr/>
        <p:txBody>
          <a:bodyPr/>
          <a:lstStyle/>
          <a:p>
            <a:fld id="{16FC4C79-5BB0-4EA5-B4F3-A274EC7F0F5A}" type="slidenum">
              <a:rPr lang="en-US" smtClean="0"/>
              <a:t>10</a:t>
            </a:fld>
            <a:endParaRPr lang="en-US"/>
          </a:p>
        </p:txBody>
      </p:sp>
    </p:spTree>
    <p:extLst>
      <p:ext uri="{BB962C8B-B14F-4D97-AF65-F5344CB8AC3E}">
        <p14:creationId xmlns:p14="http://schemas.microsoft.com/office/powerpoint/2010/main" val="283313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[Jiyeon]</a:t>
            </a:r>
          </a:p>
          <a:p>
            <a:endParaRPr lang="en-US" dirty="0" smtClean="0"/>
          </a:p>
          <a:p>
            <a:r>
              <a:rPr lang="en-US" dirty="0" smtClean="0"/>
              <a:t>Some</a:t>
            </a:r>
            <a:r>
              <a:rPr lang="en-US" baseline="0" dirty="0" smtClean="0"/>
              <a:t> motivations for the project are: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200" dirty="0" smtClean="0"/>
              <a:t>Because</a:t>
            </a:r>
            <a:r>
              <a:rPr lang="en-US" sz="1200" baseline="0" dirty="0" smtClean="0"/>
              <a:t> of</a:t>
            </a:r>
            <a:r>
              <a:rPr lang="en-US" sz="1200" dirty="0" smtClean="0"/>
              <a:t> the low elevation of the Florida Keys, there is a constant risk of tropical storms and hurricanes, subsequent threats of storm surges, which leads to flooding.</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n-US" sz="1200" dirty="0" smtClean="0"/>
              <a:t>Despite the constant risk of storm damage, there is not much information on hurricane damage specific to the Florida Keys. This</a:t>
            </a:r>
            <a:r>
              <a:rPr lang="en-US" sz="1200" baseline="0" dirty="0" smtClean="0"/>
              <a:t> information is</a:t>
            </a:r>
            <a:r>
              <a:rPr lang="en-US" sz="1200" dirty="0" smtClean="0"/>
              <a:t> not readily available.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dirty="0" smtClean="0"/>
              <a:t>We wanted to create a site-specific story map of historical hurricanes by integrating all the different formats</a:t>
            </a:r>
            <a:r>
              <a:rPr lang="en-US" sz="1200" baseline="0" dirty="0" smtClean="0"/>
              <a:t> and </a:t>
            </a:r>
            <a:r>
              <a:rPr lang="en-US" sz="1200" dirty="0" smtClean="0"/>
              <a:t>media (such as maps, texts, images as well as short movie clips) we gathered from multiple sources.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sz="1200" dirty="0" smtClean="0"/>
              <a:t>Once completed, the</a:t>
            </a:r>
            <a:r>
              <a:rPr lang="en-US" sz="1200" baseline="0" dirty="0" smtClean="0"/>
              <a:t> project</a:t>
            </a:r>
            <a:r>
              <a:rPr lang="en-US" sz="1200" dirty="0" smtClean="0"/>
              <a:t> could benefit the community members, natural resource managers and other interested users.  It could</a:t>
            </a:r>
            <a:r>
              <a:rPr lang="en-US" sz="1200" baseline="0" dirty="0" smtClean="0"/>
              <a:t> potentially</a:t>
            </a:r>
            <a:r>
              <a:rPr lang="en-US" sz="1200" dirty="0" smtClean="0"/>
              <a:t> aid them in analyzing the patterns of historical hurricanes, and to make educated and informed decisions prior to future hurricanes and storm events. (help analyze hurricane data, help make better decisions</a:t>
            </a:r>
            <a:r>
              <a:rPr lang="en-US" sz="1200" baseline="0" dirty="0" smtClean="0"/>
              <a:t> before hurricanes/storms)</a:t>
            </a:r>
            <a:endParaRPr lang="en-US" sz="1200" dirty="0" smtClean="0"/>
          </a:p>
        </p:txBody>
      </p:sp>
      <p:sp>
        <p:nvSpPr>
          <p:cNvPr id="4" name="Slide Number Placeholder 3"/>
          <p:cNvSpPr>
            <a:spLocks noGrp="1"/>
          </p:cNvSpPr>
          <p:nvPr>
            <p:ph type="sldNum" sz="quarter" idx="10"/>
          </p:nvPr>
        </p:nvSpPr>
        <p:spPr/>
        <p:txBody>
          <a:bodyPr/>
          <a:lstStyle/>
          <a:p>
            <a:fld id="{16FC4C79-5BB0-4EA5-B4F3-A274EC7F0F5A}" type="slidenum">
              <a:rPr lang="en-US" smtClean="0"/>
              <a:t>2</a:t>
            </a:fld>
            <a:endParaRPr lang="en-US"/>
          </a:p>
        </p:txBody>
      </p:sp>
    </p:spTree>
    <p:extLst>
      <p:ext uri="{BB962C8B-B14F-4D97-AF65-F5344CB8AC3E}">
        <p14:creationId xmlns:p14="http://schemas.microsoft.com/office/powerpoint/2010/main" val="355889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1" dirty="0" smtClean="0"/>
              <a:t>Sergio</a:t>
            </a:r>
            <a:r>
              <a:rPr lang="en-US" dirty="0" smtClean="0"/>
              <a:t>]</a:t>
            </a:r>
          </a:p>
          <a:p>
            <a:endParaRPr lang="en-US" dirty="0" smtClean="0"/>
          </a:p>
          <a:p>
            <a:r>
              <a:rPr lang="en-US" dirty="0" smtClean="0"/>
              <a:t>Our overall objectives were to create a story map using the historical hurricane</a:t>
            </a:r>
            <a:r>
              <a:rPr lang="en-US" baseline="0" dirty="0" smtClean="0"/>
              <a:t> tracks information from the NOAA webpage, to try different story map templates in ArcGIS online, and to compare each templates.</a:t>
            </a:r>
            <a:endParaRPr lang="en-US" dirty="0"/>
          </a:p>
        </p:txBody>
      </p:sp>
      <p:sp>
        <p:nvSpPr>
          <p:cNvPr id="4" name="Slide Number Placeholder 3"/>
          <p:cNvSpPr>
            <a:spLocks noGrp="1"/>
          </p:cNvSpPr>
          <p:nvPr>
            <p:ph type="sldNum" sz="quarter" idx="10"/>
          </p:nvPr>
        </p:nvSpPr>
        <p:spPr/>
        <p:txBody>
          <a:bodyPr/>
          <a:lstStyle/>
          <a:p>
            <a:fld id="{16FC4C79-5BB0-4EA5-B4F3-A274EC7F0F5A}" type="slidenum">
              <a:rPr lang="en-US" smtClean="0"/>
              <a:t>3</a:t>
            </a:fld>
            <a:endParaRPr lang="en-US"/>
          </a:p>
        </p:txBody>
      </p:sp>
    </p:spTree>
    <p:extLst>
      <p:ext uri="{BB962C8B-B14F-4D97-AF65-F5344CB8AC3E}">
        <p14:creationId xmlns:p14="http://schemas.microsoft.com/office/powerpoint/2010/main" val="131589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[Jiyeon]</a:t>
            </a:r>
          </a:p>
          <a:p>
            <a:endParaRPr lang="en-US" dirty="0" smtClean="0"/>
          </a:p>
          <a:p>
            <a:r>
              <a:rPr lang="en-US" dirty="0" smtClean="0"/>
              <a:t>These are the steps that we</a:t>
            </a:r>
            <a:r>
              <a:rPr lang="en-US" baseline="0" dirty="0" smtClean="0"/>
              <a:t> have taken to complete the project.</a:t>
            </a:r>
          </a:p>
          <a:p>
            <a:endParaRPr lang="en-US" baseline="0" dirty="0" smtClean="0"/>
          </a:p>
          <a:p>
            <a:r>
              <a:rPr lang="en-US" baseline="0" dirty="0" smtClean="0"/>
              <a:t>We first obtained the past storm track </a:t>
            </a:r>
            <a:r>
              <a:rPr lang="en-US" baseline="0" dirty="0" err="1" smtClean="0"/>
              <a:t>shapefile</a:t>
            </a:r>
            <a:r>
              <a:rPr lang="en-US" baseline="0" dirty="0" smtClean="0"/>
              <a:t> from the NOAA </a:t>
            </a:r>
            <a:r>
              <a:rPr lang="en-US" baseline="0" dirty="0" err="1" smtClean="0"/>
              <a:t>IBTrACS</a:t>
            </a:r>
            <a:r>
              <a:rPr lang="en-US" baseline="0" dirty="0" smtClean="0"/>
              <a:t> webpage.  Using the Florida Keys shapefile, we were able to select only the past hurricane tracks which have passed through the Florida Keys.</a:t>
            </a:r>
          </a:p>
          <a:p>
            <a:r>
              <a:rPr lang="en-US" baseline="0" dirty="0" smtClean="0"/>
              <a:t>We then gathered all the relevant information on each hurricane, including time of occurrence, highest category occurring during a storm’s lifetime, and all the related graphics and multimedia contents.</a:t>
            </a:r>
          </a:p>
          <a:p>
            <a:r>
              <a:rPr lang="en-US" baseline="0" dirty="0" smtClean="0"/>
              <a:t>Here I would like to point out that the highest category refers to the highest during the hurricane’s lifetime, not the category strength as it passed through the Florida Keys.</a:t>
            </a:r>
          </a:p>
          <a:p>
            <a:r>
              <a:rPr lang="en-US" baseline="0" dirty="0" smtClean="0"/>
              <a:t>We selected two story map templates from ArcGIS online, put everything together and compared the two templates.</a:t>
            </a:r>
          </a:p>
        </p:txBody>
      </p:sp>
      <p:sp>
        <p:nvSpPr>
          <p:cNvPr id="4" name="Slide Number Placeholder 3"/>
          <p:cNvSpPr>
            <a:spLocks noGrp="1"/>
          </p:cNvSpPr>
          <p:nvPr>
            <p:ph type="sldNum" sz="quarter" idx="10"/>
          </p:nvPr>
        </p:nvSpPr>
        <p:spPr/>
        <p:txBody>
          <a:bodyPr/>
          <a:lstStyle/>
          <a:p>
            <a:fld id="{16FC4C79-5BB0-4EA5-B4F3-A274EC7F0F5A}" type="slidenum">
              <a:rPr lang="en-US" smtClean="0"/>
              <a:t>4</a:t>
            </a:fld>
            <a:endParaRPr lang="en-US"/>
          </a:p>
        </p:txBody>
      </p:sp>
    </p:spTree>
    <p:extLst>
      <p:ext uri="{BB962C8B-B14F-4D97-AF65-F5344CB8AC3E}">
        <p14:creationId xmlns:p14="http://schemas.microsoft.com/office/powerpoint/2010/main" val="65829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u="sng" dirty="0" smtClean="0"/>
              <a:t>Jiyeon</a:t>
            </a:r>
            <a:r>
              <a:rPr lang="en-US" dirty="0" smtClean="0"/>
              <a: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a screenshot of the Shortlist story map template.</a:t>
            </a:r>
          </a:p>
          <a:p>
            <a:endParaRPr lang="en-US" baseline="0" dirty="0" smtClean="0"/>
          </a:p>
          <a:p>
            <a:r>
              <a:rPr lang="en-US" baseline="0" dirty="0" smtClean="0"/>
              <a:t>[</a:t>
            </a:r>
            <a:r>
              <a:rPr lang="en-US" baseline="0" dirty="0" err="1" smtClean="0"/>
              <a:t>Jiyeon’s</a:t>
            </a:r>
            <a:r>
              <a:rPr lang="en-US" baseline="0" dirty="0" smtClean="0"/>
              <a:t> note]</a:t>
            </a:r>
          </a:p>
          <a:p>
            <a:endParaRPr lang="en-US" baseline="0" dirty="0" smtClean="0"/>
          </a:p>
          <a:p>
            <a:r>
              <a:rPr lang="en-US" baseline="0" dirty="0" smtClean="0"/>
              <a:t>First we used a template called “shortlist.”  This template is a story map with a tabbed structure.  I created a tab with all the hurricanes, a tab for each hurricane category, a tab for statistics, and a tab with references.  Within each tab, there’s a web map of hurricane tracks displayed on the right side, and on the left side, there are pages corresponding to each hurricane.  Each page is tied to their hurricane track line </a:t>
            </a:r>
            <a:r>
              <a:rPr lang="en-US" baseline="0" dirty="0" err="1" smtClean="0"/>
              <a:t>shapefile</a:t>
            </a:r>
            <a:r>
              <a:rPr lang="en-US" baseline="0" dirty="0" smtClean="0"/>
              <a:t>.  In each tab, if you click an image of a specific hurricane, you will be able to go to that specific hurricane image, and the maker or pin will be highlighted.</a:t>
            </a:r>
            <a:endParaRPr lang="en-US" dirty="0" smtClean="0"/>
          </a:p>
        </p:txBody>
      </p:sp>
      <p:sp>
        <p:nvSpPr>
          <p:cNvPr id="4" name="Slide Number Placeholder 3"/>
          <p:cNvSpPr>
            <a:spLocks noGrp="1"/>
          </p:cNvSpPr>
          <p:nvPr>
            <p:ph type="sldNum" sz="quarter" idx="10"/>
          </p:nvPr>
        </p:nvSpPr>
        <p:spPr/>
        <p:txBody>
          <a:bodyPr/>
          <a:lstStyle/>
          <a:p>
            <a:fld id="{16FC4C79-5BB0-4EA5-B4F3-A274EC7F0F5A}" type="slidenum">
              <a:rPr lang="en-US" smtClean="0"/>
              <a:t>5</a:t>
            </a:fld>
            <a:endParaRPr lang="en-US"/>
          </a:p>
        </p:txBody>
      </p:sp>
    </p:spTree>
    <p:extLst>
      <p:ext uri="{BB962C8B-B14F-4D97-AF65-F5344CB8AC3E}">
        <p14:creationId xmlns:p14="http://schemas.microsoft.com/office/powerpoint/2010/main" val="18270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FF00"/>
                </a:solidFill>
              </a:rPr>
              <a:t>[</a:t>
            </a:r>
            <a:r>
              <a:rPr lang="en-US" u="sng" dirty="0" smtClean="0">
                <a:solidFill>
                  <a:srgbClr val="FFFF00"/>
                </a:solidFill>
              </a:rPr>
              <a:t>Sergio</a:t>
            </a:r>
            <a:r>
              <a:rPr lang="en-US" dirty="0" smtClean="0">
                <a:solidFill>
                  <a:srgbClr val="FFFF00"/>
                </a:solidFill>
              </a:rPr>
              <a:t>]</a:t>
            </a:r>
          </a:p>
          <a:p>
            <a:endParaRPr lang="en-US" dirty="0" smtClean="0"/>
          </a:p>
          <a:p>
            <a:r>
              <a:rPr lang="en-US" dirty="0" smtClean="0"/>
              <a:t>So</a:t>
            </a:r>
            <a:r>
              <a:rPr lang="en-US" baseline="0" dirty="0" smtClean="0"/>
              <a:t> far we tried to create story maps using the two different story map templates.</a:t>
            </a:r>
          </a:p>
          <a:p>
            <a:endParaRPr lang="en-US" baseline="0" dirty="0" smtClean="0"/>
          </a:p>
          <a:p>
            <a:r>
              <a:rPr lang="en-US" baseline="0" dirty="0" smtClean="0"/>
              <a:t>This is a screenshot of the Cascade story map template.</a:t>
            </a:r>
            <a:endParaRPr lang="en-US" dirty="0"/>
          </a:p>
        </p:txBody>
      </p:sp>
      <p:sp>
        <p:nvSpPr>
          <p:cNvPr id="4" name="Slide Number Placeholder 3"/>
          <p:cNvSpPr>
            <a:spLocks noGrp="1"/>
          </p:cNvSpPr>
          <p:nvPr>
            <p:ph type="sldNum" sz="quarter" idx="10"/>
          </p:nvPr>
        </p:nvSpPr>
        <p:spPr/>
        <p:txBody>
          <a:bodyPr/>
          <a:lstStyle/>
          <a:p>
            <a:fld id="{16FC4C79-5BB0-4EA5-B4F3-A274EC7F0F5A}" type="slidenum">
              <a:rPr lang="en-US" smtClean="0"/>
              <a:t>6</a:t>
            </a:fld>
            <a:endParaRPr lang="en-US"/>
          </a:p>
        </p:txBody>
      </p:sp>
    </p:spTree>
    <p:extLst>
      <p:ext uri="{BB962C8B-B14F-4D97-AF65-F5344CB8AC3E}">
        <p14:creationId xmlns:p14="http://schemas.microsoft.com/office/powerpoint/2010/main" val="383100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1" u="sng" dirty="0" smtClean="0"/>
              <a:t>Sergio</a:t>
            </a:r>
            <a:r>
              <a:rPr lang="en-US" dirty="0" smtClean="0"/>
              <a:t>]</a:t>
            </a:r>
          </a:p>
          <a:p>
            <a:endParaRPr lang="en-US" dirty="0" smtClean="0"/>
          </a:p>
          <a:p>
            <a:r>
              <a:rPr lang="en-US" dirty="0" smtClean="0"/>
              <a:t>This is a quick comparison</a:t>
            </a:r>
            <a:r>
              <a:rPr lang="en-US" baseline="0" dirty="0" smtClean="0"/>
              <a:t> of the two templates.</a:t>
            </a:r>
            <a:endParaRPr lang="en-US" dirty="0"/>
          </a:p>
        </p:txBody>
      </p:sp>
      <p:sp>
        <p:nvSpPr>
          <p:cNvPr id="4" name="Slide Number Placeholder 3"/>
          <p:cNvSpPr>
            <a:spLocks noGrp="1"/>
          </p:cNvSpPr>
          <p:nvPr>
            <p:ph type="sldNum" sz="quarter" idx="10"/>
          </p:nvPr>
        </p:nvSpPr>
        <p:spPr/>
        <p:txBody>
          <a:bodyPr/>
          <a:lstStyle/>
          <a:p>
            <a:fld id="{16FC4C79-5BB0-4EA5-B4F3-A274EC7F0F5A}" type="slidenum">
              <a:rPr lang="en-US" smtClean="0"/>
              <a:t>7</a:t>
            </a:fld>
            <a:endParaRPr lang="en-US"/>
          </a:p>
        </p:txBody>
      </p:sp>
    </p:spTree>
    <p:extLst>
      <p:ext uri="{BB962C8B-B14F-4D97-AF65-F5344CB8AC3E}">
        <p14:creationId xmlns:p14="http://schemas.microsoft.com/office/powerpoint/2010/main" val="396255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u="sng" dirty="0" smtClean="0"/>
              <a:t>Jiyeon</a:t>
            </a:r>
            <a:r>
              <a:rPr lang="en-US" dirty="0" smtClean="0"/>
              <a:t>]</a:t>
            </a:r>
          </a:p>
          <a:p>
            <a:endParaRPr lang="en-US" dirty="0" smtClean="0"/>
          </a:p>
          <a:p>
            <a:r>
              <a:rPr lang="en-US" dirty="0" smtClean="0"/>
              <a:t>There are a number of ways</a:t>
            </a:r>
            <a:r>
              <a:rPr lang="en-US" baseline="0" dirty="0" smtClean="0"/>
              <a:t> we could improve the current implementation of the story maps.</a:t>
            </a:r>
            <a:endParaRPr lang="en-US" dirty="0" smtClean="0"/>
          </a:p>
          <a:p>
            <a:endParaRPr lang="en-US" dirty="0" smtClean="0"/>
          </a:p>
          <a:p>
            <a:r>
              <a:rPr lang="en-US" dirty="0" smtClean="0"/>
              <a:t>We would </a:t>
            </a:r>
            <a:r>
              <a:rPr lang="en-US" baseline="0" dirty="0" smtClean="0"/>
              <a:t>like to add more content, including media files to the story maps.</a:t>
            </a:r>
          </a:p>
          <a:p>
            <a:endParaRPr lang="en-US" baseline="0" dirty="0" smtClean="0"/>
          </a:p>
          <a:p>
            <a:r>
              <a:rPr lang="en-US" baseline="0" dirty="0" smtClean="0"/>
              <a:t>Specifically, for the cascade story map, a dropdown menu of hurricanes within each category could be created, for easier navigation.</a:t>
            </a:r>
          </a:p>
          <a:p>
            <a:endParaRPr lang="en-US" baseline="0" dirty="0" smtClean="0"/>
          </a:p>
          <a:p>
            <a:r>
              <a:rPr lang="en-US" baseline="0" dirty="0" smtClean="0"/>
              <a:t>And, for the shortlist story map, we would like to add more content, especially pertaining hurricane damage.</a:t>
            </a:r>
          </a:p>
          <a:p>
            <a:endParaRPr lang="en-US" baseline="0" dirty="0" smtClean="0"/>
          </a:p>
          <a:p>
            <a:r>
              <a:rPr lang="en-US" baseline="0" dirty="0" smtClean="0"/>
              <a:t>We would like to have a real time means of updating the story map data whenever any new hurricane information becomes available.</a:t>
            </a:r>
          </a:p>
          <a:p>
            <a:endParaRPr lang="en-US" baseline="0" dirty="0" smtClean="0"/>
          </a:p>
          <a:p>
            <a:r>
              <a:rPr lang="en-US" dirty="0" smtClean="0"/>
              <a:t>In addition to these two</a:t>
            </a:r>
            <a:r>
              <a:rPr lang="en-US" baseline="0" dirty="0" smtClean="0"/>
              <a:t> templates, others could be compared using the same data.</a:t>
            </a:r>
          </a:p>
          <a:p>
            <a:endParaRPr lang="en-US" baseline="0" dirty="0" smtClean="0"/>
          </a:p>
          <a:p>
            <a:r>
              <a:rPr lang="en-US" baseline="0" dirty="0" smtClean="0"/>
              <a:t>The methodology used is not exclusive to the Florida Keys and could potentially be applied to other areas prone to hurricane damage.</a:t>
            </a:r>
          </a:p>
        </p:txBody>
      </p:sp>
      <p:sp>
        <p:nvSpPr>
          <p:cNvPr id="4" name="Slide Number Placeholder 3"/>
          <p:cNvSpPr>
            <a:spLocks noGrp="1"/>
          </p:cNvSpPr>
          <p:nvPr>
            <p:ph type="sldNum" sz="quarter" idx="10"/>
          </p:nvPr>
        </p:nvSpPr>
        <p:spPr/>
        <p:txBody>
          <a:bodyPr/>
          <a:lstStyle/>
          <a:p>
            <a:fld id="{16FC4C79-5BB0-4EA5-B4F3-A274EC7F0F5A}" type="slidenum">
              <a:rPr lang="en-US" smtClean="0"/>
              <a:t>8</a:t>
            </a:fld>
            <a:endParaRPr lang="en-US"/>
          </a:p>
        </p:txBody>
      </p:sp>
    </p:spTree>
    <p:extLst>
      <p:ext uri="{BB962C8B-B14F-4D97-AF65-F5344CB8AC3E}">
        <p14:creationId xmlns:p14="http://schemas.microsoft.com/office/powerpoint/2010/main" val="1671060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u="sng" dirty="0" smtClean="0"/>
              <a:t>Jiyeon</a:t>
            </a:r>
            <a:r>
              <a:rPr lang="en-US" dirty="0" smtClean="0"/>
              <a:t>]</a:t>
            </a:r>
          </a:p>
          <a:p>
            <a:endParaRPr lang="en-US" dirty="0" smtClean="0"/>
          </a:p>
          <a:p>
            <a:r>
              <a:rPr lang="en-US" dirty="0" smtClean="0"/>
              <a:t>These are some of the references</a:t>
            </a:r>
            <a:r>
              <a:rPr lang="en-US" baseline="0" dirty="0" smtClean="0"/>
              <a:t> that we have used.</a:t>
            </a:r>
            <a:endParaRPr lang="en-US" dirty="0"/>
          </a:p>
        </p:txBody>
      </p:sp>
      <p:sp>
        <p:nvSpPr>
          <p:cNvPr id="4" name="Slide Number Placeholder 3"/>
          <p:cNvSpPr>
            <a:spLocks noGrp="1"/>
          </p:cNvSpPr>
          <p:nvPr>
            <p:ph type="sldNum" sz="quarter" idx="10"/>
          </p:nvPr>
        </p:nvSpPr>
        <p:spPr/>
        <p:txBody>
          <a:bodyPr/>
          <a:lstStyle/>
          <a:p>
            <a:fld id="{16FC4C79-5BB0-4EA5-B4F3-A274EC7F0F5A}" type="slidenum">
              <a:rPr lang="en-US" smtClean="0"/>
              <a:t>9</a:t>
            </a:fld>
            <a:endParaRPr lang="en-US"/>
          </a:p>
        </p:txBody>
      </p:sp>
    </p:spTree>
    <p:extLst>
      <p:ext uri="{BB962C8B-B14F-4D97-AF65-F5344CB8AC3E}">
        <p14:creationId xmlns:p14="http://schemas.microsoft.com/office/powerpoint/2010/main" val="177056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0948B5-F23D-45D5-A07F-C32C8C3B2B43}"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3D957-1B10-4AD4-B913-179002F175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83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0948B5-F23D-45D5-A07F-C32C8C3B2B43}"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243756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0948B5-F23D-45D5-A07F-C32C8C3B2B43}"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277663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0948B5-F23D-45D5-A07F-C32C8C3B2B43}"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47360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0948B5-F23D-45D5-A07F-C32C8C3B2B43}"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3D957-1B10-4AD4-B913-179002F175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0948B5-F23D-45D5-A07F-C32C8C3B2B43}"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260973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0948B5-F23D-45D5-A07F-C32C8C3B2B43}"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223143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0948B5-F23D-45D5-A07F-C32C8C3B2B43}"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42543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0948B5-F23D-45D5-A07F-C32C8C3B2B43}" type="datetimeFigureOut">
              <a:rPr lang="en-US" smtClean="0"/>
              <a:t>5/1/2017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247539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0948B5-F23D-45D5-A07F-C32C8C3B2B43}" type="datetimeFigureOut">
              <a:rPr lang="en-US" smtClean="0"/>
              <a:t>5/1/2017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C3D957-1B10-4AD4-B913-179002F17527}" type="slidenum">
              <a:rPr lang="en-US" smtClean="0"/>
              <a:t>‹#›</a:t>
            </a:fld>
            <a:endParaRPr lang="en-US"/>
          </a:p>
        </p:txBody>
      </p:sp>
    </p:spTree>
    <p:extLst>
      <p:ext uri="{BB962C8B-B14F-4D97-AF65-F5344CB8AC3E}">
        <p14:creationId xmlns:p14="http://schemas.microsoft.com/office/powerpoint/2010/main" val="222361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0948B5-F23D-45D5-A07F-C32C8C3B2B43}"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3D957-1B10-4AD4-B913-179002F17527}" type="slidenum">
              <a:rPr lang="en-US" smtClean="0"/>
              <a:t>‹#›</a:t>
            </a:fld>
            <a:endParaRPr lang="en-US"/>
          </a:p>
        </p:txBody>
      </p:sp>
    </p:spTree>
    <p:extLst>
      <p:ext uri="{BB962C8B-B14F-4D97-AF65-F5344CB8AC3E}">
        <p14:creationId xmlns:p14="http://schemas.microsoft.com/office/powerpoint/2010/main" val="372522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0948B5-F23D-45D5-A07F-C32C8C3B2B43}" type="datetimeFigureOut">
              <a:rPr lang="en-US" smtClean="0"/>
              <a:t>5/1/2017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C3D957-1B10-4AD4-B913-179002F1752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9404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amu.maps.arcgis.com/apps/Shortlist/index.html?appid=af46145af0e946e3960bae1d7f9e749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arcgis.com/apps/Cascade/index.html?appid=9a103c3d4279469faaef8bfff323a80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orymaps.arcgis.com/en/" TargetMode="External"/><Relationship Id="rId7" Type="http://schemas.openxmlformats.org/officeDocument/2006/relationships/hyperlink" Target="http://sanctuaries.noaa.gov/library/imast_gi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cdc.noaa.gov/ibtracs/index.php?name=ibtracs-data" TargetMode="External"/><Relationship Id="rId5" Type="http://schemas.openxmlformats.org/officeDocument/2006/relationships/hyperlink" Target="https://coast.noaa.gov/hurricanes/" TargetMode="External"/><Relationship Id="rId4" Type="http://schemas.openxmlformats.org/officeDocument/2006/relationships/hyperlink" Target="https://en.wikipedia.org/wiki/Florida_Key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r>
              <a:rPr lang="en-US" b="1" dirty="0" smtClean="0"/>
              <a:t>Historical Hurricane Story Maps</a:t>
            </a:r>
            <a:endParaRPr lang="en-US" b="1" dirty="0"/>
          </a:p>
        </p:txBody>
      </p:sp>
      <p:sp>
        <p:nvSpPr>
          <p:cNvPr id="3" name="Subtitle 2"/>
          <p:cNvSpPr>
            <a:spLocks noGrp="1"/>
          </p:cNvSpPr>
          <p:nvPr>
            <p:ph type="subTitle" idx="1"/>
          </p:nvPr>
        </p:nvSpPr>
        <p:spPr>
          <a:xfrm>
            <a:off x="1097280" y="4374939"/>
            <a:ext cx="6457745" cy="647598"/>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normAutofit/>
          </a:bodyPr>
          <a:lstStyle/>
          <a:p>
            <a:r>
              <a:rPr lang="en-US" sz="3200" b="1" dirty="0" smtClean="0">
                <a:solidFill>
                  <a:schemeClr val="accent2"/>
                </a:solidFill>
              </a:rPr>
              <a:t>Focus area: </a:t>
            </a:r>
            <a:r>
              <a:rPr lang="en-US" sz="3200" b="1" u="sng" dirty="0" smtClean="0">
                <a:solidFill>
                  <a:schemeClr val="accent2"/>
                </a:solidFill>
              </a:rPr>
              <a:t>the Florida Keys</a:t>
            </a:r>
            <a:endParaRPr lang="en-US" sz="3200" b="1" u="sng" dirty="0">
              <a:solidFill>
                <a:schemeClr val="accent2"/>
              </a:solidFill>
            </a:endParaRPr>
          </a:p>
        </p:txBody>
      </p:sp>
      <p:sp>
        <p:nvSpPr>
          <p:cNvPr id="4" name="TextBox 3"/>
          <p:cNvSpPr txBox="1"/>
          <p:nvPr/>
        </p:nvSpPr>
        <p:spPr>
          <a:xfrm>
            <a:off x="0" y="6396335"/>
            <a:ext cx="2064540" cy="461665"/>
          </a:xfrm>
          <a:prstGeom prst="rect">
            <a:avLst/>
          </a:prstGeom>
          <a:noFill/>
        </p:spPr>
        <p:txBody>
          <a:bodyPr wrap="none" rtlCol="0">
            <a:spAutoFit/>
          </a:bodyPr>
          <a:lstStyle/>
          <a:p>
            <a:r>
              <a:rPr lang="en-US" sz="2400" b="1" dirty="0" smtClean="0"/>
              <a:t>GEOG 478/678</a:t>
            </a:r>
            <a:endParaRPr lang="en-US" sz="2400" b="1" dirty="0"/>
          </a:p>
        </p:txBody>
      </p:sp>
      <p:sp>
        <p:nvSpPr>
          <p:cNvPr id="5" name="TextBox 4"/>
          <p:cNvSpPr txBox="1"/>
          <p:nvPr/>
        </p:nvSpPr>
        <p:spPr>
          <a:xfrm>
            <a:off x="10269164" y="6396334"/>
            <a:ext cx="1721049" cy="461665"/>
          </a:xfrm>
          <a:prstGeom prst="rect">
            <a:avLst/>
          </a:prstGeom>
          <a:noFill/>
        </p:spPr>
        <p:txBody>
          <a:bodyPr wrap="none" rtlCol="0">
            <a:spAutoFit/>
          </a:bodyPr>
          <a:lstStyle/>
          <a:p>
            <a:r>
              <a:rPr lang="en-US" sz="2400" dirty="0" smtClean="0"/>
              <a:t>May 1, 2017</a:t>
            </a:r>
            <a:endParaRPr lang="en-US" sz="2400" dirty="0"/>
          </a:p>
        </p:txBody>
      </p:sp>
      <p:sp>
        <p:nvSpPr>
          <p:cNvPr id="6" name="Subtitle 2"/>
          <p:cNvSpPr txBox="1">
            <a:spLocks/>
          </p:cNvSpPr>
          <p:nvPr/>
        </p:nvSpPr>
        <p:spPr>
          <a:xfrm>
            <a:off x="1097280" y="5862918"/>
            <a:ext cx="10058400" cy="47180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smtClean="0">
                <a:solidFill>
                  <a:srgbClr val="00B050"/>
                </a:solidFill>
              </a:rPr>
              <a:t>Client:  Dr. Daniel Goldberg (Daniel.Goldberg@tamu.edu)</a:t>
            </a:r>
            <a:endParaRPr lang="en-US" b="1" dirty="0">
              <a:solidFill>
                <a:srgbClr val="00B050"/>
              </a:solidFill>
            </a:endParaRPr>
          </a:p>
        </p:txBody>
      </p:sp>
      <p:sp>
        <p:nvSpPr>
          <p:cNvPr id="7" name="TextBox 6"/>
          <p:cNvSpPr txBox="1"/>
          <p:nvPr/>
        </p:nvSpPr>
        <p:spPr>
          <a:xfrm>
            <a:off x="0" y="0"/>
            <a:ext cx="3940502" cy="246221"/>
          </a:xfrm>
          <a:prstGeom prst="rect">
            <a:avLst/>
          </a:prstGeom>
          <a:noFill/>
        </p:spPr>
        <p:txBody>
          <a:bodyPr wrap="none" rtlCol="0">
            <a:spAutoFit/>
          </a:bodyPr>
          <a:lstStyle/>
          <a:p>
            <a:r>
              <a:rPr lang="en-US" sz="1000" dirty="0" smtClean="0"/>
              <a:t>(Image source - http</a:t>
            </a:r>
            <a:r>
              <a:rPr lang="en-US" sz="1000" dirty="0"/>
              <a:t>://</a:t>
            </a:r>
            <a:r>
              <a:rPr lang="en-US" sz="1000" dirty="0" smtClean="0"/>
              <a:t>www.noaa.gov/explainers/hurricane-forecasting)</a:t>
            </a:r>
            <a:endParaRPr lang="en-US" sz="1000" dirty="0"/>
          </a:p>
        </p:txBody>
      </p:sp>
      <p:sp>
        <p:nvSpPr>
          <p:cNvPr id="9" name="TextBox 8"/>
          <p:cNvSpPr txBox="1"/>
          <p:nvPr/>
        </p:nvSpPr>
        <p:spPr>
          <a:xfrm>
            <a:off x="1097280" y="5032937"/>
            <a:ext cx="3144835" cy="830997"/>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none" rtlCol="0">
            <a:spAutoFit/>
          </a:bodyPr>
          <a:lstStyle/>
          <a:p>
            <a:pPr algn="ctr"/>
            <a:r>
              <a:rPr lang="en-US" sz="2400" dirty="0" smtClean="0"/>
              <a:t>Jiyeon Kim</a:t>
            </a:r>
          </a:p>
          <a:p>
            <a:pPr algn="ctr"/>
            <a:r>
              <a:rPr lang="en-US" sz="2400" dirty="0" smtClean="0"/>
              <a:t>(kimjy1747@tamu.edu)</a:t>
            </a:r>
            <a:endParaRPr lang="en-US" sz="2400" dirty="0"/>
          </a:p>
        </p:txBody>
      </p:sp>
      <p:sp>
        <p:nvSpPr>
          <p:cNvPr id="10" name="TextBox 9"/>
          <p:cNvSpPr txBox="1"/>
          <p:nvPr/>
        </p:nvSpPr>
        <p:spPr>
          <a:xfrm>
            <a:off x="4242115" y="5032937"/>
            <a:ext cx="4200061" cy="830997"/>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none" rtlCol="0">
            <a:spAutoFit/>
          </a:bodyPr>
          <a:lstStyle/>
          <a:p>
            <a:pPr algn="ctr"/>
            <a:r>
              <a:rPr lang="en-US" sz="2400" dirty="0" smtClean="0"/>
              <a:t>Sergio Torres</a:t>
            </a:r>
          </a:p>
          <a:p>
            <a:pPr algn="ctr"/>
            <a:r>
              <a:rPr lang="en-US" sz="2400" dirty="0" smtClean="0"/>
              <a:t>(sergioandrestorres@tamu.edu)</a:t>
            </a:r>
            <a:endParaRPr lang="en-US" sz="2400" dirty="0"/>
          </a:p>
        </p:txBody>
      </p:sp>
    </p:spTree>
    <p:extLst>
      <p:ext uri="{BB962C8B-B14F-4D97-AF65-F5344CB8AC3E}">
        <p14:creationId xmlns:p14="http://schemas.microsoft.com/office/powerpoint/2010/main" val="3490993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97551" y="2758750"/>
            <a:ext cx="3419856" cy="3493008"/>
          </a:xfrm>
          <a:prstGeom prst="rect">
            <a:avLst/>
          </a:prstGeom>
          <a:pattFill prst="pct5">
            <a:fgClr>
              <a:schemeClr val="accent1"/>
            </a:fgClr>
            <a:bgClr>
              <a:schemeClr val="bg1"/>
            </a:bgClr>
          </a:patt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0" dirty="0" smtClean="0">
                <a:solidFill>
                  <a:schemeClr val="accent2"/>
                </a:solidFill>
                <a:sym typeface="Wingdings" panose="05000000000000000000" pitchFamily="2" charset="2"/>
              </a:rPr>
              <a:t></a:t>
            </a:r>
            <a:endParaRPr lang="en-US" sz="10000" dirty="0">
              <a:solidFill>
                <a:schemeClr val="accent2"/>
              </a:solidFill>
            </a:endParaRPr>
          </a:p>
        </p:txBody>
      </p:sp>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a:xfrm>
            <a:off x="834155" y="2414068"/>
            <a:ext cx="3003215" cy="421605"/>
          </a:xfrm>
        </p:spPr>
        <p:txBody>
          <a:bodyPr>
            <a:noAutofit/>
          </a:bodyPr>
          <a:lstStyle/>
          <a:p>
            <a:r>
              <a:rPr lang="en-US" sz="2800" dirty="0" smtClean="0"/>
              <a:t>Dr. Daniel Goldberg</a:t>
            </a:r>
            <a:endParaRPr lang="en-US" sz="2800" dirty="0"/>
          </a:p>
        </p:txBody>
      </p:sp>
      <p:grpSp>
        <p:nvGrpSpPr>
          <p:cNvPr id="11" name="Group 10"/>
          <p:cNvGrpSpPr/>
          <p:nvPr/>
        </p:nvGrpSpPr>
        <p:grpSpPr>
          <a:xfrm>
            <a:off x="626025" y="2758750"/>
            <a:ext cx="3419475" cy="3505200"/>
            <a:chOff x="626025" y="2758750"/>
            <a:chExt cx="3419475" cy="3505200"/>
          </a:xfrm>
        </p:grpSpPr>
        <p:pic>
          <p:nvPicPr>
            <p:cNvPr id="5" name="Picture 4"/>
            <p:cNvPicPr>
              <a:picLocks noChangeAspect="1"/>
            </p:cNvPicPr>
            <p:nvPr/>
          </p:nvPicPr>
          <p:blipFill>
            <a:blip r:embed="rId3"/>
            <a:stretch>
              <a:fillRect/>
            </a:stretch>
          </p:blipFill>
          <p:spPr>
            <a:xfrm>
              <a:off x="626025" y="2758750"/>
              <a:ext cx="3419475" cy="3505200"/>
            </a:xfrm>
            <a:prstGeom prst="rect">
              <a:avLst/>
            </a:prstGeom>
            <a:effectLst>
              <a:softEdge rad="152400"/>
            </a:effectLst>
          </p:spPr>
        </p:pic>
        <p:sp>
          <p:nvSpPr>
            <p:cNvPr id="6" name="TextBox 5"/>
            <p:cNvSpPr txBox="1"/>
            <p:nvPr/>
          </p:nvSpPr>
          <p:spPr>
            <a:xfrm>
              <a:off x="738361" y="5941028"/>
              <a:ext cx="2173993" cy="246221"/>
            </a:xfrm>
            <a:prstGeom prst="rect">
              <a:avLst/>
            </a:prstGeom>
            <a:noFill/>
          </p:spPr>
          <p:txBody>
            <a:bodyPr wrap="none" rtlCol="0">
              <a:spAutoFit/>
            </a:bodyPr>
            <a:lstStyle/>
            <a:p>
              <a:r>
                <a:rPr lang="en-US" sz="1000" dirty="0"/>
                <a:t>http://gisday.tamu.edu/presenters/#/</a:t>
              </a:r>
            </a:p>
          </p:txBody>
        </p:sp>
      </p:grpSp>
      <p:grpSp>
        <p:nvGrpSpPr>
          <p:cNvPr id="12" name="Group 11"/>
          <p:cNvGrpSpPr/>
          <p:nvPr/>
        </p:nvGrpSpPr>
        <p:grpSpPr>
          <a:xfrm>
            <a:off x="4511788" y="2763513"/>
            <a:ext cx="3419475" cy="3495675"/>
            <a:chOff x="4511788" y="2763513"/>
            <a:chExt cx="3419475" cy="3495675"/>
          </a:xfrm>
        </p:grpSpPr>
        <p:pic>
          <p:nvPicPr>
            <p:cNvPr id="4" name="Picture 3"/>
            <p:cNvPicPr>
              <a:picLocks noChangeAspect="1"/>
            </p:cNvPicPr>
            <p:nvPr/>
          </p:nvPicPr>
          <p:blipFill>
            <a:blip r:embed="rId4"/>
            <a:stretch>
              <a:fillRect/>
            </a:stretch>
          </p:blipFill>
          <p:spPr>
            <a:xfrm>
              <a:off x="4511788" y="2763513"/>
              <a:ext cx="3419475" cy="3495675"/>
            </a:xfrm>
            <a:prstGeom prst="rect">
              <a:avLst/>
            </a:prstGeom>
            <a:effectLst>
              <a:softEdge rad="152400"/>
            </a:effectLst>
          </p:spPr>
        </p:pic>
        <p:sp>
          <p:nvSpPr>
            <p:cNvPr id="7" name="TextBox 6"/>
            <p:cNvSpPr txBox="1"/>
            <p:nvPr/>
          </p:nvSpPr>
          <p:spPr>
            <a:xfrm>
              <a:off x="4595686" y="5941029"/>
              <a:ext cx="2173993" cy="246221"/>
            </a:xfrm>
            <a:prstGeom prst="rect">
              <a:avLst/>
            </a:prstGeom>
            <a:noFill/>
          </p:spPr>
          <p:txBody>
            <a:bodyPr wrap="none" rtlCol="0">
              <a:spAutoFit/>
            </a:bodyPr>
            <a:lstStyle/>
            <a:p>
              <a:r>
                <a:rPr lang="en-US" sz="1000" dirty="0"/>
                <a:t>http://gisday.tamu.edu/presenters/#/</a:t>
              </a:r>
            </a:p>
          </p:txBody>
        </p:sp>
      </p:grpSp>
      <p:sp>
        <p:nvSpPr>
          <p:cNvPr id="9" name="Content Placeholder 2"/>
          <p:cNvSpPr txBox="1">
            <a:spLocks/>
          </p:cNvSpPr>
          <p:nvPr/>
        </p:nvSpPr>
        <p:spPr>
          <a:xfrm>
            <a:off x="9050632" y="2415312"/>
            <a:ext cx="2113695" cy="41911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800" dirty="0" smtClean="0"/>
              <a:t>Mr. Billy Hales</a:t>
            </a:r>
            <a:endParaRPr lang="en-US" sz="2800" dirty="0"/>
          </a:p>
        </p:txBody>
      </p:sp>
      <p:sp>
        <p:nvSpPr>
          <p:cNvPr id="10" name="Content Placeholder 2"/>
          <p:cNvSpPr txBox="1">
            <a:spLocks/>
          </p:cNvSpPr>
          <p:nvPr/>
        </p:nvSpPr>
        <p:spPr>
          <a:xfrm>
            <a:off x="5010919" y="2381832"/>
            <a:ext cx="2421213" cy="4860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800" dirty="0" smtClean="0"/>
              <a:t>Dr. Cecilia Smith</a:t>
            </a:r>
            <a:endParaRPr lang="en-US" sz="2800" dirty="0"/>
          </a:p>
        </p:txBody>
      </p:sp>
    </p:spTree>
    <p:extLst>
      <p:ext uri="{BB962C8B-B14F-4D97-AF65-F5344CB8AC3E}">
        <p14:creationId xmlns:p14="http://schemas.microsoft.com/office/powerpoint/2010/main" val="34679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the project</a:t>
            </a:r>
            <a:endParaRPr lang="en-US" dirty="0"/>
          </a:p>
        </p:txBody>
      </p:sp>
      <p:sp>
        <p:nvSpPr>
          <p:cNvPr id="3" name="Content Placeholder 2"/>
          <p:cNvSpPr>
            <a:spLocks noGrp="1"/>
          </p:cNvSpPr>
          <p:nvPr>
            <p:ph idx="1"/>
          </p:nvPr>
        </p:nvSpPr>
        <p:spPr>
          <a:xfrm>
            <a:off x="950475" y="1737361"/>
            <a:ext cx="11225463" cy="4575890"/>
          </a:xfrm>
        </p:spPr>
        <p:txBody>
          <a:bodyPr>
            <a:normAutofit/>
          </a:bodyPr>
          <a:lstStyle/>
          <a:p>
            <a:r>
              <a:rPr lang="en-US" sz="3600" dirty="0" smtClean="0"/>
              <a:t>1.  Constant risk of damage from tropical storms and  </a:t>
            </a:r>
            <a:br>
              <a:rPr lang="en-US" sz="3600" dirty="0" smtClean="0"/>
            </a:br>
            <a:r>
              <a:rPr lang="en-US" sz="3600" dirty="0" smtClean="0"/>
              <a:t>      hurricanes. </a:t>
            </a:r>
          </a:p>
          <a:p>
            <a:r>
              <a:rPr lang="en-US" sz="3600" dirty="0" smtClean="0"/>
              <a:t>2.  Not much information on damage from each hurricane.</a:t>
            </a:r>
          </a:p>
          <a:p>
            <a:r>
              <a:rPr lang="en-US" sz="3600" dirty="0" smtClean="0"/>
              <a:t>3.  A site-specific story map of the historical hurricanes.</a:t>
            </a:r>
          </a:p>
          <a:p>
            <a:r>
              <a:rPr lang="en-US" sz="3600" dirty="0" smtClean="0"/>
              <a:t>4.  Integrated user experience.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944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097280" y="1845733"/>
            <a:ext cx="10058400" cy="4399423"/>
          </a:xfrm>
        </p:spPr>
        <p:txBody>
          <a:bodyPr>
            <a:normAutofit/>
          </a:bodyPr>
          <a:lstStyle/>
          <a:p>
            <a:r>
              <a:rPr lang="en-US" sz="3600" dirty="0" smtClean="0"/>
              <a:t>- Create a story map showing the historical hurricanes tracks (obtained from NOAA) which have affected the Florida Keys. </a:t>
            </a:r>
          </a:p>
          <a:p>
            <a:r>
              <a:rPr lang="en-US" sz="3600" dirty="0" smtClean="0"/>
              <a:t>- Compare different story map templates in ArcGIS online to see distinctive features that each one can provide.</a:t>
            </a:r>
          </a:p>
        </p:txBody>
      </p:sp>
    </p:spTree>
    <p:extLst>
      <p:ext uri="{BB962C8B-B14F-4D97-AF65-F5344CB8AC3E}">
        <p14:creationId xmlns:p14="http://schemas.microsoft.com/office/powerpoint/2010/main" val="251100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a:xfrm>
            <a:off x="1097280" y="1737360"/>
            <a:ext cx="10058400" cy="4747661"/>
          </a:xfrm>
        </p:spPr>
        <p:txBody>
          <a:bodyPr>
            <a:normAutofit lnSpcReduction="10000"/>
          </a:bodyPr>
          <a:lstStyle/>
          <a:p>
            <a:r>
              <a:rPr lang="en-US" dirty="0" smtClean="0"/>
              <a:t>1.  </a:t>
            </a:r>
            <a:r>
              <a:rPr lang="en-US" dirty="0"/>
              <a:t>O</a:t>
            </a:r>
            <a:r>
              <a:rPr lang="en-US" dirty="0" smtClean="0"/>
              <a:t>btain the past storm track shapefile from the NOAA </a:t>
            </a:r>
            <a:r>
              <a:rPr lang="en-US" dirty="0" err="1"/>
              <a:t>IBTrACS</a:t>
            </a:r>
            <a:r>
              <a:rPr lang="en-US" dirty="0"/>
              <a:t> </a:t>
            </a:r>
            <a:r>
              <a:rPr lang="en-US" dirty="0" smtClean="0"/>
              <a:t>webpage.</a:t>
            </a:r>
          </a:p>
          <a:p>
            <a:r>
              <a:rPr lang="en-US" dirty="0" smtClean="0"/>
              <a:t>2.  </a:t>
            </a:r>
            <a:r>
              <a:rPr lang="en-US" dirty="0"/>
              <a:t>S</a:t>
            </a:r>
            <a:r>
              <a:rPr lang="en-US" dirty="0" smtClean="0"/>
              <a:t>elect only the past hurricane tracks which have passed through the Florida Keys using the Florida Keys shapefile.</a:t>
            </a:r>
          </a:p>
          <a:p>
            <a:r>
              <a:rPr lang="en-US" dirty="0" smtClean="0"/>
              <a:t>3.  Find relevant information on each hurricane, including:</a:t>
            </a:r>
          </a:p>
          <a:p>
            <a:pPr>
              <a:buFont typeface="Wingdings" panose="05000000000000000000" pitchFamily="2" charset="2"/>
              <a:buChar char="q"/>
            </a:pPr>
            <a:r>
              <a:rPr lang="en-US" dirty="0" smtClean="0"/>
              <a:t> Time of occurrence</a:t>
            </a:r>
          </a:p>
          <a:p>
            <a:pPr>
              <a:buFont typeface="Wingdings" panose="05000000000000000000" pitchFamily="2" charset="2"/>
              <a:buChar char="q"/>
            </a:pPr>
            <a:r>
              <a:rPr lang="en-US" dirty="0" smtClean="0"/>
              <a:t> Highest category occurring during a storm’s lifetime (not necessarily when each storm is passing though the Florida Keys)</a:t>
            </a:r>
          </a:p>
          <a:p>
            <a:pPr>
              <a:buFont typeface="Wingdings" panose="05000000000000000000" pitchFamily="2" charset="2"/>
              <a:buChar char="q"/>
            </a:pPr>
            <a:r>
              <a:rPr lang="en-US" dirty="0" smtClean="0"/>
              <a:t> Related graphics (e.g. charts, images of damage) and multimedia contents</a:t>
            </a:r>
          </a:p>
          <a:p>
            <a:r>
              <a:rPr lang="en-US" dirty="0" smtClean="0"/>
              <a:t>4.  </a:t>
            </a:r>
            <a:r>
              <a:rPr lang="en-US" dirty="0"/>
              <a:t>S</a:t>
            </a:r>
            <a:r>
              <a:rPr lang="en-US" dirty="0" smtClean="0"/>
              <a:t>elect a story map template which suits our project needs from www.arcgis.com</a:t>
            </a:r>
          </a:p>
          <a:p>
            <a:r>
              <a:rPr lang="en-US" dirty="0" smtClean="0"/>
              <a:t>5.  Integrate all the information (maps with the past hurricane tracks and all the relevant information).</a:t>
            </a:r>
          </a:p>
          <a:p>
            <a:r>
              <a:rPr lang="en-US" dirty="0" smtClean="0"/>
              <a:t>6.  Compare each template and evaluate the final product.</a:t>
            </a:r>
          </a:p>
          <a:p>
            <a:endParaRPr lang="en-US" dirty="0"/>
          </a:p>
        </p:txBody>
      </p:sp>
    </p:spTree>
    <p:extLst>
      <p:ext uri="{BB962C8B-B14F-4D97-AF65-F5344CB8AC3E}">
        <p14:creationId xmlns:p14="http://schemas.microsoft.com/office/powerpoint/2010/main" val="29248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Screenshots and demo of each story map</a:t>
            </a:r>
            <a:endParaRPr lang="en-US" dirty="0"/>
          </a:p>
        </p:txBody>
      </p:sp>
      <p:sp>
        <p:nvSpPr>
          <p:cNvPr id="3" name="Content Placeholder 2"/>
          <p:cNvSpPr>
            <a:spLocks noGrp="1"/>
          </p:cNvSpPr>
          <p:nvPr>
            <p:ph idx="1"/>
          </p:nvPr>
        </p:nvSpPr>
        <p:spPr/>
        <p:txBody>
          <a:bodyPr>
            <a:normAutofit/>
          </a:bodyPr>
          <a:lstStyle/>
          <a:p>
            <a:r>
              <a:rPr lang="en-US" sz="2800" b="1" dirty="0"/>
              <a:t>1</a:t>
            </a:r>
            <a:r>
              <a:rPr lang="en-US" sz="2800" b="1" dirty="0" smtClean="0"/>
              <a:t>. SHORTLIST</a:t>
            </a:r>
            <a:endParaRPr lang="en-US" sz="2800" b="1" dirty="0"/>
          </a:p>
        </p:txBody>
      </p:sp>
      <p:pic>
        <p:nvPicPr>
          <p:cNvPr id="4" name="Picture 3">
            <a:hlinkClick r:id="rId3"/>
          </p:cNvPr>
          <p:cNvPicPr>
            <a:picLocks noChangeAspect="1"/>
          </p:cNvPicPr>
          <p:nvPr/>
        </p:nvPicPr>
        <p:blipFill>
          <a:blip r:embed="rId4"/>
          <a:stretch>
            <a:fillRect/>
          </a:stretch>
        </p:blipFill>
        <p:spPr>
          <a:xfrm>
            <a:off x="5047488" y="1845734"/>
            <a:ext cx="6108192" cy="4349927"/>
          </a:xfrm>
          <a:prstGeom prst="rect">
            <a:avLst/>
          </a:prstGeom>
        </p:spPr>
      </p:pic>
    </p:spTree>
    <p:extLst>
      <p:ext uri="{BB962C8B-B14F-4D97-AF65-F5344CB8AC3E}">
        <p14:creationId xmlns:p14="http://schemas.microsoft.com/office/powerpoint/2010/main" val="1659777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and demo of each story map</a:t>
            </a:r>
            <a:endParaRPr lang="en-US" dirty="0"/>
          </a:p>
        </p:txBody>
      </p:sp>
      <p:sp>
        <p:nvSpPr>
          <p:cNvPr id="3" name="Content Placeholder 2"/>
          <p:cNvSpPr>
            <a:spLocks noGrp="1"/>
          </p:cNvSpPr>
          <p:nvPr>
            <p:ph idx="1"/>
          </p:nvPr>
        </p:nvSpPr>
        <p:spPr>
          <a:xfrm>
            <a:off x="1097280" y="1845734"/>
            <a:ext cx="10058400" cy="4486972"/>
          </a:xfrm>
        </p:spPr>
        <p:txBody>
          <a:bodyPr>
            <a:normAutofit/>
          </a:bodyPr>
          <a:lstStyle/>
          <a:p>
            <a:r>
              <a:rPr lang="en-US" sz="2800" b="1" dirty="0"/>
              <a:t>2</a:t>
            </a:r>
            <a:r>
              <a:rPr lang="en-US" sz="2800" b="1" dirty="0" smtClean="0"/>
              <a:t>. CASCADE</a:t>
            </a:r>
            <a:endParaRPr lang="en-US" sz="2800" b="1" dirty="0"/>
          </a:p>
        </p:txBody>
      </p:sp>
      <p:pic>
        <p:nvPicPr>
          <p:cNvPr id="102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77" y="1898976"/>
            <a:ext cx="6607084" cy="4281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654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Comparing Templates</a:t>
            </a:r>
            <a:endParaRPr lang="en-US" dirty="0"/>
          </a:p>
        </p:txBody>
      </p:sp>
      <p:sp>
        <p:nvSpPr>
          <p:cNvPr id="5" name="Text Placeholder 4"/>
          <p:cNvSpPr>
            <a:spLocks noGrp="1"/>
          </p:cNvSpPr>
          <p:nvPr>
            <p:ph type="body" idx="1"/>
          </p:nvPr>
        </p:nvSpPr>
        <p:spPr/>
        <p:txBody>
          <a:bodyPr>
            <a:normAutofit/>
          </a:bodyPr>
          <a:lstStyle/>
          <a:p>
            <a:r>
              <a:rPr lang="en-US" sz="2800" b="1" dirty="0" smtClean="0"/>
              <a:t>CASCADE</a:t>
            </a:r>
            <a:endParaRPr lang="en-US" sz="2800" b="1" dirty="0"/>
          </a:p>
        </p:txBody>
      </p:sp>
      <p:sp>
        <p:nvSpPr>
          <p:cNvPr id="6" name="Content Placeholder 5"/>
          <p:cNvSpPr>
            <a:spLocks noGrp="1"/>
          </p:cNvSpPr>
          <p:nvPr>
            <p:ph sz="half" idx="2"/>
          </p:nvPr>
        </p:nvSpPr>
        <p:spPr>
          <a:xfrm>
            <a:off x="1097280" y="2582335"/>
            <a:ext cx="4937760" cy="3623912"/>
          </a:xfrm>
        </p:spPr>
        <p:txBody>
          <a:bodyPr/>
          <a:lstStyle/>
          <a:p>
            <a:r>
              <a:rPr lang="en-US" sz="2400" u="sng" dirty="0" smtClean="0"/>
              <a:t>Pros</a:t>
            </a:r>
            <a:r>
              <a:rPr lang="en-US" sz="2400" dirty="0" smtClean="0"/>
              <a:t>:</a:t>
            </a:r>
          </a:p>
          <a:p>
            <a:pPr lvl="1">
              <a:buFont typeface="Arial" panose="020B0604020202020204" pitchFamily="34" charset="0"/>
              <a:buChar char="•"/>
            </a:pPr>
            <a:r>
              <a:rPr lang="en-US" sz="2000" dirty="0" smtClean="0"/>
              <a:t>Better aesthetic presentation</a:t>
            </a:r>
          </a:p>
          <a:p>
            <a:pPr lvl="1">
              <a:buFont typeface="Arial" panose="020B0604020202020204" pitchFamily="34" charset="0"/>
              <a:buChar char="•"/>
            </a:pPr>
            <a:r>
              <a:rPr lang="en-US" sz="2000" dirty="0" smtClean="0"/>
              <a:t>Allows for multiple images</a:t>
            </a:r>
          </a:p>
          <a:p>
            <a:pPr lvl="1">
              <a:buFont typeface="Arial" panose="020B0604020202020204" pitchFamily="34" charset="0"/>
              <a:buChar char="•"/>
            </a:pPr>
            <a:r>
              <a:rPr lang="en-US" sz="2000" dirty="0" smtClean="0"/>
              <a:t>Multimedia files</a:t>
            </a:r>
          </a:p>
          <a:p>
            <a:pPr lvl="1">
              <a:buFont typeface="Arial" panose="020B0604020202020204" pitchFamily="34" charset="0"/>
              <a:buChar char="•"/>
            </a:pPr>
            <a:r>
              <a:rPr lang="en-US" sz="2000" dirty="0" smtClean="0"/>
              <a:t>Can easily add links to other sites</a:t>
            </a:r>
            <a:endParaRPr lang="en-US" sz="2000" dirty="0"/>
          </a:p>
          <a:p>
            <a:r>
              <a:rPr lang="en-US" sz="2400" u="sng" dirty="0" smtClean="0"/>
              <a:t>Cons</a:t>
            </a:r>
            <a:r>
              <a:rPr lang="en-US" sz="2400" dirty="0" smtClean="0"/>
              <a:t>:</a:t>
            </a:r>
          </a:p>
          <a:p>
            <a:pPr lvl="1">
              <a:buFont typeface="Arial" panose="020B0604020202020204" pitchFamily="34" charset="0"/>
              <a:buChar char="•"/>
            </a:pPr>
            <a:r>
              <a:rPr lang="en-US" sz="2000" dirty="0" smtClean="0"/>
              <a:t>A LOT of scrolling</a:t>
            </a:r>
          </a:p>
          <a:p>
            <a:pPr lvl="1">
              <a:buFont typeface="Arial" panose="020B0604020202020204" pitchFamily="34" charset="0"/>
              <a:buChar char="•"/>
            </a:pPr>
            <a:r>
              <a:rPr lang="en-US" sz="2000" dirty="0" smtClean="0"/>
              <a:t>Requires high resolution media to look nice</a:t>
            </a:r>
          </a:p>
        </p:txBody>
      </p:sp>
      <p:sp>
        <p:nvSpPr>
          <p:cNvPr id="7" name="Text Placeholder 6"/>
          <p:cNvSpPr>
            <a:spLocks noGrp="1"/>
          </p:cNvSpPr>
          <p:nvPr>
            <p:ph type="body" sz="quarter" idx="3"/>
          </p:nvPr>
        </p:nvSpPr>
        <p:spPr/>
        <p:txBody>
          <a:bodyPr>
            <a:normAutofit/>
          </a:bodyPr>
          <a:lstStyle/>
          <a:p>
            <a:r>
              <a:rPr lang="en-US" sz="2800" b="1" dirty="0" smtClean="0"/>
              <a:t>shortlist</a:t>
            </a:r>
            <a:endParaRPr lang="en-US" sz="2800" b="1" dirty="0"/>
          </a:p>
        </p:txBody>
      </p:sp>
      <p:sp>
        <p:nvSpPr>
          <p:cNvPr id="8" name="Content Placeholder 7"/>
          <p:cNvSpPr>
            <a:spLocks noGrp="1"/>
          </p:cNvSpPr>
          <p:nvPr>
            <p:ph sz="quarter" idx="4"/>
          </p:nvPr>
        </p:nvSpPr>
        <p:spPr>
          <a:xfrm>
            <a:off x="6217919" y="2582333"/>
            <a:ext cx="5393055" cy="3711589"/>
          </a:xfrm>
        </p:spPr>
        <p:txBody>
          <a:bodyPr>
            <a:normAutofit lnSpcReduction="10000"/>
          </a:bodyPr>
          <a:lstStyle/>
          <a:p>
            <a:r>
              <a:rPr lang="en-US" sz="2400" u="sng" dirty="0" smtClean="0"/>
              <a:t>Pros</a:t>
            </a:r>
            <a:r>
              <a:rPr lang="en-US" sz="2400" dirty="0" smtClean="0"/>
              <a:t>:</a:t>
            </a:r>
          </a:p>
          <a:p>
            <a:pPr lvl="1">
              <a:buFont typeface="Arial" panose="020B0604020202020204" pitchFamily="34" charset="0"/>
              <a:buChar char="•"/>
            </a:pPr>
            <a:r>
              <a:rPr lang="en-US" sz="2000" dirty="0" smtClean="0"/>
              <a:t>Well organized</a:t>
            </a:r>
          </a:p>
          <a:p>
            <a:pPr lvl="1">
              <a:buFont typeface="Arial" panose="020B0604020202020204" pitchFamily="34" charset="0"/>
              <a:buChar char="•"/>
            </a:pPr>
            <a:r>
              <a:rPr lang="en-US" sz="2000" dirty="0" smtClean="0"/>
              <a:t>Easier to navigate</a:t>
            </a:r>
          </a:p>
          <a:p>
            <a:pPr lvl="1">
              <a:buFont typeface="Arial" panose="020B0604020202020204" pitchFamily="34" charset="0"/>
              <a:buChar char="•"/>
            </a:pPr>
            <a:r>
              <a:rPr lang="en-US" sz="2000" dirty="0" smtClean="0"/>
              <a:t>Easier to learn and create (simple interface)</a:t>
            </a:r>
          </a:p>
          <a:p>
            <a:endParaRPr lang="en-US" dirty="0"/>
          </a:p>
          <a:p>
            <a:pPr marL="0" indent="0">
              <a:buNone/>
            </a:pPr>
            <a:r>
              <a:rPr lang="en-US" dirty="0"/>
              <a:t> </a:t>
            </a:r>
            <a:r>
              <a:rPr lang="en-US" sz="2400" u="sng" dirty="0" smtClean="0"/>
              <a:t>Cons</a:t>
            </a:r>
            <a:r>
              <a:rPr lang="en-US" sz="2400" dirty="0" smtClean="0"/>
              <a:t>:</a:t>
            </a:r>
          </a:p>
          <a:p>
            <a:pPr lvl="1">
              <a:buFont typeface="Arial" panose="020B0604020202020204" pitchFamily="34" charset="0"/>
              <a:buChar char="•"/>
            </a:pPr>
            <a:r>
              <a:rPr lang="en-US" sz="2000" dirty="0" smtClean="0"/>
              <a:t>Does not allow multimedia files</a:t>
            </a:r>
          </a:p>
          <a:p>
            <a:pPr lvl="1">
              <a:buFont typeface="Arial" panose="020B0604020202020204" pitchFamily="34" charset="0"/>
              <a:buChar char="•"/>
            </a:pPr>
            <a:r>
              <a:rPr lang="en-US" sz="2000" dirty="0" smtClean="0"/>
              <a:t>Every entry was only allowed a single image.</a:t>
            </a:r>
          </a:p>
          <a:p>
            <a:pPr lvl="1">
              <a:buFont typeface="Arial" panose="020B0604020202020204" pitchFamily="34" charset="0"/>
              <a:buChar char="•"/>
            </a:pPr>
            <a:r>
              <a:rPr lang="en-US" sz="2000" dirty="0" smtClean="0"/>
              <a:t>Every entry needs to be tied to a specific location marker.</a:t>
            </a:r>
          </a:p>
        </p:txBody>
      </p:sp>
    </p:spTree>
    <p:extLst>
      <p:ext uri="{BB962C8B-B14F-4D97-AF65-F5344CB8AC3E}">
        <p14:creationId xmlns:p14="http://schemas.microsoft.com/office/powerpoint/2010/main" val="426665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for future improvement</a:t>
            </a:r>
            <a:endParaRPr lang="en-US" dirty="0"/>
          </a:p>
        </p:txBody>
      </p:sp>
      <p:sp>
        <p:nvSpPr>
          <p:cNvPr id="3" name="Content Placeholder 2"/>
          <p:cNvSpPr>
            <a:spLocks noGrp="1"/>
          </p:cNvSpPr>
          <p:nvPr>
            <p:ph idx="1"/>
          </p:nvPr>
        </p:nvSpPr>
        <p:spPr>
          <a:xfrm>
            <a:off x="1097279" y="1714211"/>
            <a:ext cx="10778346" cy="4956048"/>
          </a:xfrm>
        </p:spPr>
        <p:txBody>
          <a:bodyPr>
            <a:normAutofit lnSpcReduction="10000"/>
          </a:bodyPr>
          <a:lstStyle/>
          <a:p>
            <a:pPr>
              <a:buFont typeface="Wingdings" panose="05000000000000000000" pitchFamily="2" charset="2"/>
              <a:buChar char="q"/>
            </a:pPr>
            <a:r>
              <a:rPr lang="en-US" dirty="0" smtClean="0"/>
              <a:t> </a:t>
            </a:r>
            <a:r>
              <a:rPr lang="en-US" sz="2500" dirty="0" smtClean="0"/>
              <a:t>More contents including </a:t>
            </a:r>
            <a:r>
              <a:rPr lang="en-US" sz="2500" dirty="0"/>
              <a:t>m</a:t>
            </a:r>
            <a:r>
              <a:rPr lang="en-US" sz="2500" dirty="0" smtClean="0"/>
              <a:t>edia files could be added to the current story map templates.</a:t>
            </a:r>
          </a:p>
          <a:p>
            <a:r>
              <a:rPr lang="en-US" sz="2500" b="1" dirty="0" smtClean="0"/>
              <a:t>1.  Cascade</a:t>
            </a:r>
          </a:p>
          <a:p>
            <a:r>
              <a:rPr lang="en-US" sz="2500" dirty="0" smtClean="0"/>
              <a:t>- Create a dropdown menu for bookmarks.</a:t>
            </a:r>
            <a:endParaRPr lang="en-US" sz="2500" dirty="0"/>
          </a:p>
          <a:p>
            <a:r>
              <a:rPr lang="en-US" sz="2500" b="1" dirty="0" smtClean="0"/>
              <a:t>2.  Shortlist</a:t>
            </a:r>
            <a:endParaRPr lang="en-US" sz="2500" b="1" dirty="0"/>
          </a:p>
          <a:p>
            <a:r>
              <a:rPr lang="en-US" sz="2500" dirty="0" smtClean="0"/>
              <a:t>- Further Information on each hurricane’s damage specific to the Florida Keys could be added.</a:t>
            </a:r>
          </a:p>
          <a:p>
            <a:pPr>
              <a:buFont typeface="Wingdings" panose="05000000000000000000" pitchFamily="2" charset="2"/>
              <a:buChar char="q"/>
            </a:pPr>
            <a:r>
              <a:rPr lang="en-US" sz="2500" dirty="0" smtClean="0"/>
              <a:t> Add a </a:t>
            </a:r>
            <a:r>
              <a:rPr lang="en-US" sz="2500" dirty="0"/>
              <a:t>real time means of updating the story map data whenever any new hurricane information becomes available</a:t>
            </a:r>
            <a:r>
              <a:rPr lang="en-US" sz="2500" dirty="0" smtClean="0"/>
              <a:t>.</a:t>
            </a:r>
          </a:p>
          <a:p>
            <a:pPr>
              <a:buFont typeface="Wingdings" panose="05000000000000000000" pitchFamily="2" charset="2"/>
              <a:buChar char="q"/>
            </a:pPr>
            <a:r>
              <a:rPr lang="en-US" sz="2500" dirty="0" smtClean="0"/>
              <a:t> Compare the current templates with other potential templates.</a:t>
            </a:r>
            <a:endParaRPr lang="en-US" sz="2500" dirty="0"/>
          </a:p>
          <a:p>
            <a:pPr>
              <a:buFont typeface="Wingdings" panose="05000000000000000000" pitchFamily="2" charset="2"/>
              <a:buChar char="q"/>
            </a:pPr>
            <a:r>
              <a:rPr lang="en-US" sz="2500" dirty="0" smtClean="0"/>
              <a:t> </a:t>
            </a:r>
            <a:r>
              <a:rPr lang="en-US" sz="2500" dirty="0"/>
              <a:t>The methodology </a:t>
            </a:r>
            <a:r>
              <a:rPr lang="en-US" sz="2500" dirty="0" smtClean="0"/>
              <a:t>could be </a:t>
            </a:r>
            <a:r>
              <a:rPr lang="en-US" sz="2500" dirty="0"/>
              <a:t>applied to other areas prone to hurricane damage.</a:t>
            </a:r>
          </a:p>
        </p:txBody>
      </p:sp>
    </p:spTree>
    <p:extLst>
      <p:ext uri="{BB962C8B-B14F-4D97-AF65-F5344CB8AC3E}">
        <p14:creationId xmlns:p14="http://schemas.microsoft.com/office/powerpoint/2010/main" val="14845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845734"/>
            <a:ext cx="10058400" cy="4407582"/>
          </a:xfrm>
        </p:spPr>
        <p:txBody>
          <a:bodyPr>
            <a:normAutofit fontScale="92500"/>
          </a:bodyPr>
          <a:lstStyle/>
          <a:p>
            <a:r>
              <a:rPr lang="en-US" dirty="0"/>
              <a:t>1</a:t>
            </a:r>
            <a:r>
              <a:rPr lang="en-US" dirty="0" smtClean="0"/>
              <a:t>.  </a:t>
            </a:r>
            <a:r>
              <a:rPr lang="en-US" dirty="0"/>
              <a:t>ESRI Story Maps</a:t>
            </a:r>
          </a:p>
          <a:p>
            <a:r>
              <a:rPr lang="en-US" dirty="0"/>
              <a:t>: </a:t>
            </a:r>
            <a:r>
              <a:rPr lang="en-US" dirty="0">
                <a:hlinkClick r:id="rId3"/>
              </a:rPr>
              <a:t>https://storymaps.arcgis.com/en/</a:t>
            </a:r>
            <a:r>
              <a:rPr lang="en-US" dirty="0"/>
              <a:t> </a:t>
            </a:r>
            <a:r>
              <a:rPr lang="en-US" dirty="0" smtClean="0"/>
              <a:t> (</a:t>
            </a:r>
            <a:r>
              <a:rPr lang="en-US" dirty="0"/>
              <a:t>accessed since February 2017</a:t>
            </a:r>
            <a:r>
              <a:rPr lang="en-US" dirty="0" smtClean="0"/>
              <a:t>)</a:t>
            </a:r>
          </a:p>
          <a:p>
            <a:r>
              <a:rPr lang="en-US" dirty="0"/>
              <a:t>2</a:t>
            </a:r>
            <a:r>
              <a:rPr lang="en-US" dirty="0" smtClean="0"/>
              <a:t>.  Florida Keys, Wikipedia</a:t>
            </a:r>
          </a:p>
          <a:p>
            <a:r>
              <a:rPr lang="en-US" dirty="0"/>
              <a:t>: </a:t>
            </a:r>
            <a:r>
              <a:rPr lang="en-US" dirty="0">
                <a:hlinkClick r:id="rId4"/>
              </a:rPr>
              <a:t>https://</a:t>
            </a:r>
            <a:r>
              <a:rPr lang="en-US" dirty="0" smtClean="0">
                <a:hlinkClick r:id="rId4"/>
              </a:rPr>
              <a:t>en.wikipedia.org/wiki/Florida_Keys</a:t>
            </a:r>
            <a:r>
              <a:rPr lang="en-US" dirty="0" smtClean="0"/>
              <a:t>  (accessed on April 13, 2017)</a:t>
            </a:r>
          </a:p>
          <a:p>
            <a:r>
              <a:rPr lang="en-US" dirty="0"/>
              <a:t>3</a:t>
            </a:r>
            <a:r>
              <a:rPr lang="en-US" dirty="0" smtClean="0"/>
              <a:t>.  NOAA Historical Hurricane Tracks webpage</a:t>
            </a:r>
          </a:p>
          <a:p>
            <a:r>
              <a:rPr lang="en-US" dirty="0"/>
              <a:t>: </a:t>
            </a:r>
            <a:r>
              <a:rPr lang="en-US" dirty="0">
                <a:hlinkClick r:id="rId5"/>
              </a:rPr>
              <a:t>https://coast.noaa.gov/hurricanes</a:t>
            </a:r>
            <a:r>
              <a:rPr lang="en-US" dirty="0" smtClean="0">
                <a:hlinkClick r:id="rId5"/>
              </a:rPr>
              <a:t>/</a:t>
            </a:r>
            <a:r>
              <a:rPr lang="en-US" dirty="0" smtClean="0"/>
              <a:t>  (accessed since January 2017)</a:t>
            </a:r>
          </a:p>
          <a:p>
            <a:r>
              <a:rPr lang="en-US" dirty="0"/>
              <a:t>4</a:t>
            </a:r>
            <a:r>
              <a:rPr lang="en-US" dirty="0" smtClean="0"/>
              <a:t>.  NOAA International Best Track Archive for Climate Stewardship (</a:t>
            </a:r>
            <a:r>
              <a:rPr lang="en-US" dirty="0" err="1" smtClean="0"/>
              <a:t>IBTrACS</a:t>
            </a:r>
            <a:r>
              <a:rPr lang="en-US" dirty="0" smtClean="0"/>
              <a:t>) webpage </a:t>
            </a:r>
            <a:r>
              <a:rPr lang="en-US" sz="1200" dirty="0" smtClean="0"/>
              <a:t>(All storms lines </a:t>
            </a:r>
            <a:r>
              <a:rPr lang="en-US" sz="1200" dirty="0" err="1" smtClean="0"/>
              <a:t>shapefile</a:t>
            </a:r>
            <a:r>
              <a:rPr lang="en-US" sz="1200" dirty="0" smtClean="0"/>
              <a:t>)</a:t>
            </a:r>
          </a:p>
          <a:p>
            <a:r>
              <a:rPr lang="en-US" dirty="0"/>
              <a:t>: </a:t>
            </a:r>
            <a:r>
              <a:rPr lang="en-US" dirty="0">
                <a:hlinkClick r:id="rId6"/>
              </a:rPr>
              <a:t>https://</a:t>
            </a:r>
            <a:r>
              <a:rPr lang="en-US" dirty="0" smtClean="0">
                <a:hlinkClick r:id="rId6"/>
              </a:rPr>
              <a:t>www.ncdc.noaa.gov/ibtracs/index.php?name=ibtracs-data</a:t>
            </a:r>
            <a:r>
              <a:rPr lang="en-US" dirty="0"/>
              <a:t> </a:t>
            </a:r>
            <a:r>
              <a:rPr lang="en-US" dirty="0" smtClean="0"/>
              <a:t> (accessed on March 21, 2017)</a:t>
            </a:r>
          </a:p>
          <a:p>
            <a:r>
              <a:rPr lang="en-US" dirty="0"/>
              <a:t>5</a:t>
            </a:r>
            <a:r>
              <a:rPr lang="en-US" dirty="0" smtClean="0"/>
              <a:t>.  NOAA National Marine Sanctuaries Geographic Information System </a:t>
            </a:r>
            <a:r>
              <a:rPr lang="en-US" dirty="0"/>
              <a:t>Data </a:t>
            </a:r>
            <a:r>
              <a:rPr lang="en-US" sz="1500" dirty="0"/>
              <a:t>(Florida Keys Boundary </a:t>
            </a:r>
            <a:r>
              <a:rPr lang="en-US" sz="1500" dirty="0" smtClean="0"/>
              <a:t>Polygon)</a:t>
            </a:r>
          </a:p>
          <a:p>
            <a:r>
              <a:rPr lang="en-US" dirty="0"/>
              <a:t>: </a:t>
            </a:r>
            <a:r>
              <a:rPr lang="en-US" dirty="0">
                <a:hlinkClick r:id="rId7"/>
              </a:rPr>
              <a:t>http://</a:t>
            </a:r>
            <a:r>
              <a:rPr lang="en-US" dirty="0" smtClean="0">
                <a:hlinkClick r:id="rId7"/>
              </a:rPr>
              <a:t>sanctuaries.noaa.gov/library/imast_gis.html</a:t>
            </a:r>
            <a:r>
              <a:rPr lang="en-US" dirty="0" smtClean="0"/>
              <a:t>  (accessed on March28, 2017)</a:t>
            </a:r>
            <a:endParaRPr lang="en-US" dirty="0"/>
          </a:p>
        </p:txBody>
      </p:sp>
    </p:spTree>
    <p:extLst>
      <p:ext uri="{BB962C8B-B14F-4D97-AF65-F5344CB8AC3E}">
        <p14:creationId xmlns:p14="http://schemas.microsoft.com/office/powerpoint/2010/main" val="17556763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68b307db-8002-4e71-b730-4f3ecdbd0945"/>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1055</TotalTime>
  <Words>1359</Words>
  <Application>Microsoft Office PowerPoint</Application>
  <PresentationFormat>Widescreen</PresentationFormat>
  <Paragraphs>152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Historical Hurricane Story Maps</vt:lpstr>
      <vt:lpstr>Motivation for the project</vt:lpstr>
      <vt:lpstr>Objectives</vt:lpstr>
      <vt:lpstr>Method</vt:lpstr>
      <vt:lpstr>Screenshots and demo of each story map</vt:lpstr>
      <vt:lpstr>Screenshots and demo of each story map</vt:lpstr>
      <vt:lpstr>Comparing Templates</vt:lpstr>
      <vt:lpstr>Potential for future improvement</vt:lpstr>
      <vt:lpstr>References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Jiyeon</dc:creator>
  <cp:lastModifiedBy>Kim, Jiyeon</cp:lastModifiedBy>
  <cp:revision>129</cp:revision>
  <dcterms:created xsi:type="dcterms:W3CDTF">2017-02-03T21:24:44Z</dcterms:created>
  <dcterms:modified xsi:type="dcterms:W3CDTF">2017-05-01T06:39:35Z</dcterms:modified>
</cp:coreProperties>
</file>