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regular.fntdata"/><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roximaNova-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5"/>
            <a:ext cx="1081625" cy="1124949"/>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sp>
        <p:nvSpPr>
          <p:cNvPr id="11" name="Shape 11"/>
          <p:cNvSpPr/>
          <p:nvPr/>
        </p:nvSpPr>
        <p:spPr>
          <a:xfrm rot="10800000">
            <a:off x="6537562"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a:headEnd len="med" w="med" type="none"/>
            <a:tailEnd len="med" w="med" type="none"/>
          </a:ln>
        </p:spPr>
      </p:sp>
      <p:cxnSp>
        <p:nvCxnSpPr>
          <p:cNvPr id="12" name="Shape 12"/>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1" y="1188925"/>
            <a:ext cx="5783400" cy="1457399"/>
          </a:xfrm>
          <a:prstGeom prst="rect">
            <a:avLst/>
          </a:prstGeom>
        </p:spPr>
        <p:txBody>
          <a:bodyPr anchorCtr="0" anchor="b" bIns="91425" lIns="91425" rIns="91425"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1" y="3049450"/>
            <a:ext cx="5783400" cy="9090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1" y="2817463"/>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2" y="1260283"/>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6"/>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1"/>
              </a:buClr>
              <a:buSzPct val="100000"/>
              <a:buFont typeface="Roboto"/>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lan_mendoza34@tam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fusiontables.googleusercontent.com/embedviz?q=select+col7+from+1oMx2qjUtN8S3-1hLmDRx6uzFlOENsZlSFdin_iug&amp;viz=MAP&amp;h=false&amp;lat=30.61078645700353&amp;lng=-96.3352386152539&amp;t=1&amp;z=13&amp;l=col7&amp;y=2&amp;tmplt=2&amp;hml=TWO_COL_LAT_LNG" TargetMode="External"/><Relationship Id="rId4" Type="http://schemas.openxmlformats.org/officeDocument/2006/relationships/hyperlink" Target="https://fusiontables.googleusercontent.com/embedviz?q=select+col7,+col8+from+1oMx2qjUtN8S3-1hLmDRx6uzFlOENsZlSFdin_iug+limit+1000&amp;viz=HEATMAP&amp;h=true&amp;lat=30.61078645700353&amp;lng=-96.3352386152539&amp;t=1&amp;z=13&amp;l=col7&amp;y=2&amp;tmplt=2&amp;hmd=true&amp;hmg=%2366ff0000,%2393ff00ff,%23c1ff00ff,%23eeff00ff,%23f4e300ff,%23f4e300ff,%23f9c600ff,%23ffaa00ff,%23ff7100ff,%23ff3900ff,%23ff0000ff&amp;hmo=0.6&amp;hmr=21&amp;hmw=0&amp;hml=TWO_COL_LAT_L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1680301" y="1188925"/>
            <a:ext cx="5783400" cy="1457399"/>
          </a:xfrm>
          <a:prstGeom prst="rect">
            <a:avLst/>
          </a:prstGeom>
        </p:spPr>
        <p:txBody>
          <a:bodyPr anchorCtr="0" anchor="b" bIns="91425" lIns="91425" rIns="91425" tIns="91425">
            <a:noAutofit/>
          </a:bodyPr>
          <a:lstStyle/>
          <a:p>
            <a:pPr lvl="0" rtl="0">
              <a:lnSpc>
                <a:spcPct val="115000"/>
              </a:lnSpc>
              <a:spcBef>
                <a:spcPts val="0"/>
              </a:spcBef>
              <a:buNone/>
            </a:pPr>
            <a:r>
              <a:rPr b="1" lang="en" sz="3600">
                <a:latin typeface="Arial"/>
                <a:ea typeface="Arial"/>
                <a:cs typeface="Arial"/>
                <a:sym typeface="Arial"/>
              </a:rPr>
              <a:t>Traffic Accidents in College Station &amp; Bryan</a:t>
            </a:r>
          </a:p>
        </p:txBody>
      </p:sp>
      <p:sp>
        <p:nvSpPr>
          <p:cNvPr id="64" name="Shape 64"/>
          <p:cNvSpPr txBox="1"/>
          <p:nvPr>
            <p:ph idx="1" type="subTitle"/>
          </p:nvPr>
        </p:nvSpPr>
        <p:spPr>
          <a:xfrm>
            <a:off x="1680301" y="3049450"/>
            <a:ext cx="5783400" cy="909000"/>
          </a:xfrm>
          <a:prstGeom prst="rect">
            <a:avLst/>
          </a:prstGeom>
        </p:spPr>
        <p:txBody>
          <a:bodyPr anchorCtr="0" anchor="t" bIns="91425" lIns="91425" rIns="91425" tIns="91425">
            <a:noAutofit/>
          </a:bodyPr>
          <a:lstStyle/>
          <a:p>
            <a:pPr lvl="0">
              <a:spcBef>
                <a:spcPts val="0"/>
              </a:spcBef>
              <a:buNone/>
            </a:pPr>
            <a:r>
              <a:rPr lang="en"/>
              <a:t>Alan Mendoza</a:t>
            </a:r>
          </a:p>
          <a:p>
            <a:pPr lvl="0">
              <a:spcBef>
                <a:spcPts val="0"/>
              </a:spcBef>
              <a:buNone/>
            </a:pPr>
            <a:r>
              <a:rPr lang="en" u="sng">
                <a:solidFill>
                  <a:schemeClr val="hlink"/>
                </a:solidFill>
                <a:hlinkClick r:id="rId3"/>
              </a:rPr>
              <a:t>alan_mendoza34@tamu.edu</a:t>
            </a:r>
          </a:p>
          <a:p>
            <a:pPr lvl="0">
              <a:spcBef>
                <a:spcPts val="0"/>
              </a:spcBef>
              <a:buNone/>
            </a:pPr>
            <a:r>
              <a:rPr lang="en"/>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pic>
        <p:nvPicPr>
          <p:cNvPr descr="mond.PNG" id="121" name="Shape 121"/>
          <p:cNvPicPr preferRelativeResize="0"/>
          <p:nvPr/>
        </p:nvPicPr>
        <p:blipFill>
          <a:blip r:embed="rId3">
            <a:alphaModFix/>
          </a:blip>
          <a:stretch>
            <a:fillRect/>
          </a:stretch>
        </p:blipFill>
        <p:spPr>
          <a:xfrm>
            <a:off x="482375" y="1211712"/>
            <a:ext cx="3968200" cy="2720075"/>
          </a:xfrm>
          <a:prstGeom prst="rect">
            <a:avLst/>
          </a:prstGeom>
          <a:noFill/>
          <a:ln>
            <a:noFill/>
          </a:ln>
        </p:spPr>
      </p:pic>
      <p:pic>
        <p:nvPicPr>
          <p:cNvPr descr="tuesday.PNG" id="122" name="Shape 122"/>
          <p:cNvPicPr preferRelativeResize="0"/>
          <p:nvPr/>
        </p:nvPicPr>
        <p:blipFill>
          <a:blip r:embed="rId4">
            <a:alphaModFix/>
          </a:blip>
          <a:stretch>
            <a:fillRect/>
          </a:stretch>
        </p:blipFill>
        <p:spPr>
          <a:xfrm>
            <a:off x="4887125" y="1211712"/>
            <a:ext cx="3953292" cy="2720075"/>
          </a:xfrm>
          <a:prstGeom prst="rect">
            <a:avLst/>
          </a:prstGeom>
          <a:noFill/>
          <a:ln>
            <a:noFill/>
          </a:ln>
        </p:spPr>
      </p:pic>
      <p:sp>
        <p:nvSpPr>
          <p:cNvPr id="123" name="Shape 123"/>
          <p:cNvSpPr txBox="1"/>
          <p:nvPr/>
        </p:nvSpPr>
        <p:spPr>
          <a:xfrm>
            <a:off x="482375" y="4047925"/>
            <a:ext cx="1825500" cy="32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Monday</a:t>
            </a:r>
          </a:p>
        </p:txBody>
      </p:sp>
      <p:sp>
        <p:nvSpPr>
          <p:cNvPr id="124" name="Shape 124"/>
          <p:cNvSpPr txBox="1"/>
          <p:nvPr/>
        </p:nvSpPr>
        <p:spPr>
          <a:xfrm>
            <a:off x="4879000" y="4007300"/>
            <a:ext cx="1825500" cy="32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Tuesday</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pic>
        <p:nvPicPr>
          <p:cNvPr descr="wed.PNG" id="129" name="Shape 129"/>
          <p:cNvPicPr preferRelativeResize="0"/>
          <p:nvPr/>
        </p:nvPicPr>
        <p:blipFill>
          <a:blip r:embed="rId3">
            <a:alphaModFix/>
          </a:blip>
          <a:stretch>
            <a:fillRect/>
          </a:stretch>
        </p:blipFill>
        <p:spPr>
          <a:xfrm>
            <a:off x="237700" y="1152475"/>
            <a:ext cx="4198400" cy="2856549"/>
          </a:xfrm>
          <a:prstGeom prst="rect">
            <a:avLst/>
          </a:prstGeom>
          <a:noFill/>
          <a:ln>
            <a:noFill/>
          </a:ln>
        </p:spPr>
      </p:pic>
      <p:pic>
        <p:nvPicPr>
          <p:cNvPr descr="thurs.PNG" id="130" name="Shape 130"/>
          <p:cNvPicPr preferRelativeResize="0"/>
          <p:nvPr/>
        </p:nvPicPr>
        <p:blipFill>
          <a:blip r:embed="rId4">
            <a:alphaModFix/>
          </a:blip>
          <a:stretch>
            <a:fillRect/>
          </a:stretch>
        </p:blipFill>
        <p:spPr>
          <a:xfrm>
            <a:off x="4737644" y="1152475"/>
            <a:ext cx="4094655" cy="2856550"/>
          </a:xfrm>
          <a:prstGeom prst="rect">
            <a:avLst/>
          </a:prstGeom>
          <a:noFill/>
          <a:ln>
            <a:noFill/>
          </a:ln>
        </p:spPr>
      </p:pic>
      <p:sp>
        <p:nvSpPr>
          <p:cNvPr id="131" name="Shape 131"/>
          <p:cNvSpPr txBox="1"/>
          <p:nvPr/>
        </p:nvSpPr>
        <p:spPr>
          <a:xfrm>
            <a:off x="311700" y="4143775"/>
            <a:ext cx="1825500" cy="32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Wednesday</a:t>
            </a:r>
          </a:p>
        </p:txBody>
      </p:sp>
      <p:sp>
        <p:nvSpPr>
          <p:cNvPr id="132" name="Shape 132"/>
          <p:cNvSpPr txBox="1"/>
          <p:nvPr/>
        </p:nvSpPr>
        <p:spPr>
          <a:xfrm>
            <a:off x="4737650" y="4143775"/>
            <a:ext cx="1825500" cy="32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Thursday</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pic>
        <p:nvPicPr>
          <p:cNvPr descr="saturda.PNG" id="137" name="Shape 137"/>
          <p:cNvPicPr preferRelativeResize="0"/>
          <p:nvPr/>
        </p:nvPicPr>
        <p:blipFill>
          <a:blip r:embed="rId3">
            <a:alphaModFix/>
          </a:blip>
          <a:stretch>
            <a:fillRect/>
          </a:stretch>
        </p:blipFill>
        <p:spPr>
          <a:xfrm>
            <a:off x="311700" y="1199300"/>
            <a:ext cx="4155524" cy="2782014"/>
          </a:xfrm>
          <a:prstGeom prst="rect">
            <a:avLst/>
          </a:prstGeom>
          <a:noFill/>
          <a:ln>
            <a:noFill/>
          </a:ln>
        </p:spPr>
      </p:pic>
      <p:pic>
        <p:nvPicPr>
          <p:cNvPr descr="friday.PNG" id="138" name="Shape 138"/>
          <p:cNvPicPr preferRelativeResize="0"/>
          <p:nvPr/>
        </p:nvPicPr>
        <p:blipFill>
          <a:blip r:embed="rId4">
            <a:alphaModFix/>
          </a:blip>
          <a:stretch>
            <a:fillRect/>
          </a:stretch>
        </p:blipFill>
        <p:spPr>
          <a:xfrm>
            <a:off x="4676775" y="1181050"/>
            <a:ext cx="4155525" cy="2818530"/>
          </a:xfrm>
          <a:prstGeom prst="rect">
            <a:avLst/>
          </a:prstGeom>
          <a:noFill/>
          <a:ln>
            <a:noFill/>
          </a:ln>
        </p:spPr>
      </p:pic>
      <p:sp>
        <p:nvSpPr>
          <p:cNvPr id="139" name="Shape 139"/>
          <p:cNvSpPr txBox="1"/>
          <p:nvPr/>
        </p:nvSpPr>
        <p:spPr>
          <a:xfrm>
            <a:off x="311700" y="4162900"/>
            <a:ext cx="1825500" cy="32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Friday</a:t>
            </a:r>
          </a:p>
        </p:txBody>
      </p:sp>
      <p:sp>
        <p:nvSpPr>
          <p:cNvPr id="140" name="Shape 140"/>
          <p:cNvSpPr txBox="1"/>
          <p:nvPr/>
        </p:nvSpPr>
        <p:spPr>
          <a:xfrm>
            <a:off x="4676775" y="4162900"/>
            <a:ext cx="1825500" cy="32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Saturday</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pic>
        <p:nvPicPr>
          <p:cNvPr descr="sunday.PNG" id="145" name="Shape 145"/>
          <p:cNvPicPr preferRelativeResize="0"/>
          <p:nvPr/>
        </p:nvPicPr>
        <p:blipFill>
          <a:blip r:embed="rId3">
            <a:alphaModFix/>
          </a:blip>
          <a:stretch>
            <a:fillRect/>
          </a:stretch>
        </p:blipFill>
        <p:spPr>
          <a:xfrm>
            <a:off x="443075" y="1168724"/>
            <a:ext cx="4430899" cy="3062525"/>
          </a:xfrm>
          <a:prstGeom prst="rect">
            <a:avLst/>
          </a:prstGeom>
          <a:noFill/>
          <a:ln>
            <a:noFill/>
          </a:ln>
        </p:spPr>
      </p:pic>
      <p:sp>
        <p:nvSpPr>
          <p:cNvPr id="146" name="Shape 146"/>
          <p:cNvSpPr txBox="1"/>
          <p:nvPr/>
        </p:nvSpPr>
        <p:spPr>
          <a:xfrm>
            <a:off x="443075" y="4431025"/>
            <a:ext cx="1825500" cy="32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FFFF"/>
                </a:solidFill>
              </a:rPr>
              <a:t>Sunday</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Web Map</a:t>
            </a:r>
          </a:p>
        </p:txBody>
      </p:sp>
      <p:sp>
        <p:nvSpPr>
          <p:cNvPr id="152" name="Shape 15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https://fusiontables.googleusercontent.com/embedviz?q=select+col7+from+1oMx2qjUtN8S3-1hLmDRx6uzFlOENsZlSFdin_iug&amp;viz=MAP&amp;h=false&amp;lat=30.61078645700353&amp;lng=-96.3352386152539&amp;t=1&amp;z=13&amp;l=col7&amp;y=2&amp;tmplt=2&amp;hml=TWO_COL_LAT_LNG</a:t>
            </a:r>
            <a:r>
              <a:rPr lang="en"/>
              <a:t> </a:t>
            </a:r>
          </a:p>
          <a:p>
            <a:pPr lvl="0">
              <a:spcBef>
                <a:spcPts val="0"/>
              </a:spcBef>
              <a:buNone/>
            </a:pPr>
            <a:r>
              <a:rPr lang="en" u="sng">
                <a:solidFill>
                  <a:schemeClr val="hlink"/>
                </a:solidFill>
                <a:hlinkClick r:id="rId4"/>
              </a:rPr>
              <a:t>https://fusiontables.googleusercontent.com/embedviz?q=select+col7,+col8+from+1oMx2qjUtN8S3-1hLmDRx6uzFlOENsZlSFdin_iug+limit+1000&amp;viz=HEATMAP&amp;h=true&amp;lat=30.61078645700353&amp;lng=-96.3352386152539&amp;t=1&amp;z=13&amp;l=col7&amp;y=2&amp;tmplt=2&amp;hmd=true&amp;hmg=%2366ff0000,%2393ff00ff,%23c1ff00ff,%23eeff00ff,%23f4e300ff,%23f4e300ff,%23f9c600ff,%23ffaa00ff,%23ff7100ff,%23ff3900ff,%23ff0000ff&amp;hmo=0.6&amp;hmr=21&amp;hmw=0&amp;hml=TWO_COL_LAT_LNG</a:t>
            </a:r>
            <a:r>
              <a:rPr lang="en"/>
              <a:t> </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Results </a:t>
            </a:r>
          </a:p>
        </p:txBody>
      </p:sp>
      <p:sp>
        <p:nvSpPr>
          <p:cNvPr id="158" name="Shape 158"/>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342900" lvl="0" marL="457200" rtl="0">
              <a:lnSpc>
                <a:spcPct val="100000"/>
              </a:lnSpc>
              <a:spcBef>
                <a:spcPts val="0"/>
              </a:spcBef>
              <a:spcAft>
                <a:spcPts val="0"/>
              </a:spcAft>
              <a:buClr>
                <a:schemeClr val="dk1"/>
              </a:buClr>
              <a:buSzPct val="100000"/>
              <a:buFont typeface="Proxima Nova"/>
              <a:buChar char="●"/>
            </a:pPr>
            <a:r>
              <a:rPr lang="en">
                <a:latin typeface="Proxima Nova"/>
                <a:ea typeface="Proxima Nova"/>
                <a:cs typeface="Proxima Nova"/>
                <a:sym typeface="Proxima Nova"/>
              </a:rPr>
              <a:t>Overall the crash hotspot for each of the days of week were similar from one and another, except the few which are Friday and Wednesday</a:t>
            </a:r>
          </a:p>
          <a:p>
            <a:pPr indent="-342900" lvl="0" marL="457200" rtl="0">
              <a:lnSpc>
                <a:spcPct val="100000"/>
              </a:lnSpc>
              <a:spcBef>
                <a:spcPts val="0"/>
              </a:spcBef>
              <a:spcAft>
                <a:spcPts val="0"/>
              </a:spcAft>
              <a:buClr>
                <a:schemeClr val="dk1"/>
              </a:buClr>
              <a:buSzPct val="100000"/>
              <a:buFont typeface="Proxima Nova"/>
              <a:buChar char="●"/>
            </a:pPr>
            <a:r>
              <a:rPr lang="en">
                <a:latin typeface="Proxima Nova"/>
                <a:ea typeface="Proxima Nova"/>
                <a:cs typeface="Proxima Nova"/>
                <a:sym typeface="Proxima Nova"/>
              </a:rPr>
              <a:t>Most of the crashes occur in the intersection between Texas and University, with having some spill over from those intersection.</a:t>
            </a:r>
          </a:p>
          <a:p>
            <a:pPr lvl="0" rtl="0">
              <a:lnSpc>
                <a:spcPct val="100000"/>
              </a:lnSpc>
              <a:spcBef>
                <a:spcPts val="0"/>
              </a:spcBef>
              <a:spcAft>
                <a:spcPts val="0"/>
              </a:spcAft>
              <a:buNone/>
            </a:pPr>
            <a:r>
              <a:t/>
            </a:r>
            <a:endParaRPr>
              <a:latin typeface="Proxima Nova"/>
              <a:ea typeface="Proxima Nova"/>
              <a:cs typeface="Proxima Nova"/>
              <a:sym typeface="Proxima Nova"/>
            </a:endParaRPr>
          </a:p>
          <a:p>
            <a:pPr lvl="0" rtl="0">
              <a:lnSpc>
                <a:spcPct val="100000"/>
              </a:lnSpc>
              <a:spcBef>
                <a:spcPts val="0"/>
              </a:spcBef>
              <a:spcAft>
                <a:spcPts val="0"/>
              </a:spcAft>
              <a:buNone/>
            </a:pPr>
            <a:r>
              <a:rPr lang="en">
                <a:latin typeface="Proxima Nova"/>
                <a:ea typeface="Proxima Nova"/>
                <a:cs typeface="Proxima Nova"/>
                <a:sym typeface="Proxima Nova"/>
              </a:rPr>
              <a:t>Most accidents happen during day with good conditions at major intersections.</a:t>
            </a:r>
          </a:p>
          <a:p>
            <a:pPr lvl="0" rtl="0">
              <a:lnSpc>
                <a:spcPct val="100000"/>
              </a:lnSpc>
              <a:spcBef>
                <a:spcPts val="0"/>
              </a:spcBef>
              <a:spcAft>
                <a:spcPts val="0"/>
              </a:spcAft>
              <a:buNone/>
            </a:pPr>
            <a:r>
              <a:t/>
            </a:r>
            <a:endParaRPr>
              <a:latin typeface="Proxima Nova"/>
              <a:ea typeface="Proxima Nova"/>
              <a:cs typeface="Proxima Nova"/>
              <a:sym typeface="Proxima Nova"/>
            </a:endParaRPr>
          </a:p>
          <a:p>
            <a:pPr lvl="0">
              <a:spcBef>
                <a:spcPts val="0"/>
              </a:spcBef>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Results</a:t>
            </a:r>
          </a:p>
        </p:txBody>
      </p:sp>
      <p:sp>
        <p:nvSpPr>
          <p:cNvPr id="164" name="Shape 164"/>
          <p:cNvSpPr txBox="1"/>
          <p:nvPr>
            <p:ph idx="1" type="body"/>
          </p:nvPr>
        </p:nvSpPr>
        <p:spPr>
          <a:xfrm>
            <a:off x="5791675" y="1315050"/>
            <a:ext cx="3094500" cy="3078900"/>
          </a:xfrm>
          <a:prstGeom prst="rect">
            <a:avLst/>
          </a:prstGeom>
        </p:spPr>
        <p:txBody>
          <a:bodyPr anchorCtr="0" anchor="t" bIns="91425" lIns="91425" rIns="91425" tIns="91425">
            <a:noAutofit/>
          </a:bodyPr>
          <a:lstStyle/>
          <a:p>
            <a:pPr indent="-228600" lvl="0" marL="457200" rtl="0">
              <a:spcBef>
                <a:spcPts val="0"/>
              </a:spcBef>
              <a:buClr>
                <a:srgbClr val="F3F3F3"/>
              </a:buClr>
              <a:buFont typeface="Proxima Nova"/>
            </a:pPr>
            <a:r>
              <a:rPr lang="en">
                <a:solidFill>
                  <a:srgbClr val="F3F3F3"/>
                </a:solidFill>
                <a:latin typeface="Proxima Nova"/>
                <a:ea typeface="Proxima Nova"/>
                <a:cs typeface="Proxima Nova"/>
                <a:sym typeface="Proxima Nova"/>
              </a:rPr>
              <a:t>Overall throughout the week the area with the most crashes occur are at S. Texas Ave. and it’s intersecting roads, Northgate area, and the intersection between Frontage Rd. and University Dr.</a:t>
            </a:r>
          </a:p>
          <a:p>
            <a:pPr lvl="0">
              <a:spcBef>
                <a:spcPts val="0"/>
              </a:spcBef>
              <a:buNone/>
            </a:pPr>
            <a:r>
              <a:t/>
            </a:r>
            <a:endParaRPr/>
          </a:p>
        </p:txBody>
      </p:sp>
      <p:pic>
        <p:nvPicPr>
          <p:cNvPr descr="total.png" id="165" name="Shape 165"/>
          <p:cNvPicPr preferRelativeResize="0"/>
          <p:nvPr/>
        </p:nvPicPr>
        <p:blipFill>
          <a:blip r:embed="rId3">
            <a:alphaModFix/>
          </a:blip>
          <a:stretch>
            <a:fillRect/>
          </a:stretch>
        </p:blipFill>
        <p:spPr>
          <a:xfrm>
            <a:off x="387900" y="1591398"/>
            <a:ext cx="3994827" cy="2666125"/>
          </a:xfrm>
          <a:prstGeom prst="rect">
            <a:avLst/>
          </a:prstGeom>
          <a:noFill/>
          <a:ln>
            <a:noFill/>
          </a:ln>
        </p:spPr>
      </p:pic>
      <p:pic>
        <p:nvPicPr>
          <p:cNvPr descr="legend.PNG" id="166" name="Shape 166"/>
          <p:cNvPicPr preferRelativeResize="0"/>
          <p:nvPr/>
        </p:nvPicPr>
        <p:blipFill>
          <a:blip r:embed="rId4">
            <a:alphaModFix/>
          </a:blip>
          <a:stretch>
            <a:fillRect/>
          </a:stretch>
        </p:blipFill>
        <p:spPr>
          <a:xfrm>
            <a:off x="4382726" y="3168776"/>
            <a:ext cx="1408948" cy="10887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Conclusion </a:t>
            </a:r>
          </a:p>
        </p:txBody>
      </p:sp>
      <p:sp>
        <p:nvSpPr>
          <p:cNvPr id="172" name="Shape 17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After creating each map for everyday of the week I came to the conclusion that Friday and Wednesday are the days with more traffic accidents in the College Station area. Also found a high correlation between the area and accidents. Our hypothesis was correct in the sense that the higher frequency of accidents occurred around the Northgate district. </a:t>
            </a:r>
          </a:p>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87900" y="497775"/>
            <a:ext cx="8368200" cy="686100"/>
          </a:xfrm>
          <a:prstGeom prst="rect">
            <a:avLst/>
          </a:prstGeom>
        </p:spPr>
        <p:txBody>
          <a:bodyPr anchorCtr="0" anchor="b" bIns="91425" lIns="91425" rIns="91425" tIns="91425">
            <a:noAutofit/>
          </a:bodyPr>
          <a:lstStyle/>
          <a:p>
            <a:pPr lvl="0">
              <a:spcBef>
                <a:spcPts val="0"/>
              </a:spcBef>
              <a:buNone/>
            </a:pPr>
            <a:r>
              <a:rPr lang="en"/>
              <a:t>Potential Customers</a:t>
            </a:r>
          </a:p>
        </p:txBody>
      </p:sp>
      <p:sp>
        <p:nvSpPr>
          <p:cNvPr id="70" name="Shape 70"/>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College Station Police Department</a:t>
            </a:r>
          </a:p>
          <a:p>
            <a:pPr lvl="0">
              <a:spcBef>
                <a:spcPts val="0"/>
              </a:spcBef>
              <a:buNone/>
            </a:pPr>
            <a:r>
              <a:rPr lang="en">
                <a:latin typeface="Proxima Nova"/>
                <a:ea typeface="Proxima Nova"/>
                <a:cs typeface="Proxima Nova"/>
                <a:sym typeface="Proxima Nova"/>
              </a:rPr>
              <a:t>-Stormy R. Potter, the Public Safety GIS Analyst</a:t>
            </a:r>
          </a:p>
          <a:p>
            <a:pPr lvl="0">
              <a:spcBef>
                <a:spcPts val="0"/>
              </a:spcBef>
              <a:buNone/>
            </a:pPr>
            <a:r>
              <a:rPr lang="en">
                <a:latin typeface="Proxima Nova"/>
                <a:ea typeface="Proxima Nova"/>
                <a:cs typeface="Proxima Nova"/>
                <a:sym typeface="Proxima Nova"/>
              </a:rPr>
              <a:t>EMS Agencies</a:t>
            </a:r>
          </a:p>
          <a:p>
            <a:pPr lvl="0" rtl="0">
              <a:spcBef>
                <a:spcPts val="0"/>
              </a:spcBef>
              <a:buNone/>
            </a:pPr>
            <a:r>
              <a:rPr lang="en">
                <a:latin typeface="Proxima Nova"/>
                <a:ea typeface="Proxima Nova"/>
                <a:cs typeface="Proxima Nova"/>
                <a:sym typeface="Proxima Nova"/>
              </a:rPr>
              <a:t>-Coordinators or Director Program</a:t>
            </a:r>
          </a:p>
          <a:p>
            <a:pPr lvl="0" rtl="0">
              <a:spcBef>
                <a:spcPts val="0"/>
              </a:spcBef>
              <a:buNone/>
            </a:pPr>
            <a:r>
              <a:t/>
            </a:r>
            <a:endParaRPr>
              <a:latin typeface="Proxima Nova"/>
              <a:ea typeface="Proxima Nova"/>
              <a:cs typeface="Proxima Nova"/>
              <a:sym typeface="Proxima Nova"/>
            </a:endParaRPr>
          </a:p>
          <a:p>
            <a:pPr lvl="0" rtl="0">
              <a:spcBef>
                <a:spcPts val="0"/>
              </a:spcBef>
              <a:buNone/>
            </a:pPr>
            <a:r>
              <a:t/>
            </a:r>
            <a:endParaRPr>
              <a:latin typeface="Proxima Nova"/>
              <a:ea typeface="Proxima Nova"/>
              <a:cs typeface="Proxima Nova"/>
              <a:sym typeface="Proxima Nova"/>
            </a:endParaRPr>
          </a:p>
          <a:p>
            <a:pPr lv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	Introduction</a:t>
            </a:r>
          </a:p>
        </p:txBody>
      </p:sp>
      <p:sp>
        <p:nvSpPr>
          <p:cNvPr id="76" name="Shape 76"/>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Objective: Map the locations of traffic accidents to see if there is a solution/correlation to better EMS response at peak times. </a:t>
            </a:r>
          </a:p>
          <a:p>
            <a:pPr lvl="0">
              <a:spcBef>
                <a:spcPts val="0"/>
              </a:spcBef>
              <a:buNone/>
            </a:pPr>
            <a:r>
              <a:rPr lang="en">
                <a:latin typeface="Proxima Nova"/>
                <a:ea typeface="Proxima Nova"/>
                <a:cs typeface="Proxima Nova"/>
                <a:sym typeface="Proxima Nova"/>
              </a:rPr>
              <a:t>Questions I wanted to answer.</a:t>
            </a:r>
          </a:p>
          <a:p>
            <a:pPr indent="-228600" lvl="0" marL="457200" rtl="0">
              <a:lnSpc>
                <a:spcPct val="100000"/>
              </a:lnSpc>
              <a:spcBef>
                <a:spcPts val="0"/>
              </a:spcBef>
              <a:spcAft>
                <a:spcPts val="0"/>
              </a:spcAft>
              <a:buClr>
                <a:schemeClr val="dk1"/>
              </a:buClr>
              <a:buFont typeface="Proxima Nova"/>
              <a:buChar char="-"/>
            </a:pPr>
            <a:r>
              <a:rPr lang="en">
                <a:latin typeface="Proxima Nova"/>
                <a:ea typeface="Proxima Nova"/>
                <a:cs typeface="Proxima Nova"/>
                <a:sym typeface="Proxima Nova"/>
              </a:rPr>
              <a:t>Where and when do most vehicular accidents occur in the College Station area?</a:t>
            </a:r>
          </a:p>
          <a:p>
            <a:pPr lvl="0" rtl="0">
              <a:lnSpc>
                <a:spcPct val="100000"/>
              </a:lnSpc>
              <a:spcBef>
                <a:spcPts val="0"/>
              </a:spcBef>
              <a:spcAft>
                <a:spcPts val="0"/>
              </a:spcAft>
              <a:buNone/>
            </a:pPr>
            <a:r>
              <a:t/>
            </a:r>
            <a:endParaRPr>
              <a:latin typeface="Proxima Nova"/>
              <a:ea typeface="Proxima Nova"/>
              <a:cs typeface="Proxima Nova"/>
              <a:sym typeface="Proxima Nova"/>
            </a:endParaRPr>
          </a:p>
          <a:p>
            <a:pPr indent="-228600" lvl="0" marL="457200" rtl="0">
              <a:spcBef>
                <a:spcPts val="0"/>
              </a:spcBef>
              <a:buClr>
                <a:schemeClr val="dk1"/>
              </a:buClr>
              <a:buFont typeface="Proxima Nova"/>
              <a:buChar char="-"/>
            </a:pPr>
            <a:r>
              <a:rPr lang="en">
                <a:latin typeface="Proxima Nova"/>
                <a:ea typeface="Proxima Nova"/>
                <a:cs typeface="Proxima Nova"/>
                <a:sym typeface="Proxima Nova"/>
              </a:rPr>
              <a:t>Is there a correlation between traffic accidents and proximity to bars or other alcohol-serving locations? </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sz="2800">
                <a:latin typeface="Proxima Nova"/>
                <a:ea typeface="Proxima Nova"/>
                <a:cs typeface="Proxima Nova"/>
                <a:sym typeface="Proxima Nova"/>
              </a:rPr>
              <a:t>Introduction (cont.)</a:t>
            </a:r>
          </a:p>
        </p:txBody>
      </p:sp>
      <p:sp>
        <p:nvSpPr>
          <p:cNvPr id="82" name="Shape 82"/>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latin typeface="Proxima Nova"/>
                <a:ea typeface="Proxima Nova"/>
                <a:cs typeface="Proxima Nova"/>
                <a:sym typeface="Proxima Nova"/>
              </a:rPr>
              <a:t>Hypothesis: Most accidents are bound to occur on the roads directly bordering campus like the Northgate area due to high levels of alcohol consumption.</a:t>
            </a:r>
          </a:p>
          <a:p>
            <a:pPr lvl="0">
              <a:spcBef>
                <a:spcPts val="0"/>
              </a:spcBef>
              <a:buNone/>
            </a:pPr>
            <a:r>
              <a:rPr lang="en">
                <a:latin typeface="Proxima Nova"/>
                <a:ea typeface="Proxima Nova"/>
                <a:cs typeface="Proxima Nova"/>
                <a:sym typeface="Proxima Nova"/>
              </a:rPr>
              <a:t>Why I chose this project?</a:t>
            </a:r>
          </a:p>
          <a:p>
            <a:pPr lvl="0" rtl="0">
              <a:lnSpc>
                <a:spcPct val="100000"/>
              </a:lnSpc>
              <a:spcBef>
                <a:spcPts val="0"/>
              </a:spcBef>
              <a:spcAft>
                <a:spcPts val="0"/>
              </a:spcAft>
              <a:buNone/>
            </a:pPr>
            <a:r>
              <a:rPr lang="en">
                <a:latin typeface="Proxima Nova"/>
                <a:ea typeface="Proxima Nova"/>
                <a:cs typeface="Proxima Nova"/>
                <a:sym typeface="Proxima Nova"/>
              </a:rPr>
              <a:t>- By having access to this data, students can take precautions in high risk areas during high risk times.</a:t>
            </a:r>
          </a:p>
          <a:p>
            <a:pPr lvl="0" rtl="0">
              <a:lnSpc>
                <a:spcPct val="100000"/>
              </a:lnSpc>
              <a:spcBef>
                <a:spcPts val="0"/>
              </a:spcBef>
              <a:spcAft>
                <a:spcPts val="0"/>
              </a:spcAft>
              <a:buNone/>
            </a:pPr>
            <a:r>
              <a:t/>
            </a:r>
            <a:endParaRPr>
              <a:latin typeface="Proxima Nova"/>
              <a:ea typeface="Proxima Nova"/>
              <a:cs typeface="Proxima Nova"/>
              <a:sym typeface="Proxima Nova"/>
            </a:endParaRPr>
          </a:p>
          <a:p>
            <a:pPr lvl="0" rtl="0">
              <a:lnSpc>
                <a:spcPct val="100000"/>
              </a:lnSpc>
              <a:spcBef>
                <a:spcPts val="0"/>
              </a:spcBef>
              <a:spcAft>
                <a:spcPts val="0"/>
              </a:spcAft>
              <a:buNone/>
            </a:pPr>
            <a:r>
              <a:rPr lang="en">
                <a:latin typeface="Proxima Nova"/>
                <a:ea typeface="Proxima Nova"/>
                <a:cs typeface="Proxima Nova"/>
                <a:sym typeface="Proxima Nova"/>
              </a:rPr>
              <a:t>- I hope that the College Station Police Department can use this data to better understand traffic flow within the city to patrol the area more closely. </a:t>
            </a:r>
          </a:p>
          <a:p>
            <a:pPr lvl="0" rtl="0">
              <a:lnSpc>
                <a:spcPct val="100000"/>
              </a:lnSpc>
              <a:spcBef>
                <a:spcPts val="0"/>
              </a:spcBef>
              <a:spcAft>
                <a:spcPts val="0"/>
              </a:spcAft>
              <a:buNone/>
            </a:pPr>
            <a:r>
              <a:t/>
            </a:r>
            <a:endParaRPr>
              <a:latin typeface="Proxima Nova"/>
              <a:ea typeface="Proxima Nova"/>
              <a:cs typeface="Proxima Nova"/>
              <a:sym typeface="Proxima Nova"/>
            </a:endParaRPr>
          </a:p>
          <a:p>
            <a:pPr lvl="0" rtl="0">
              <a:lnSpc>
                <a:spcPct val="100000"/>
              </a:lnSpc>
              <a:spcBef>
                <a:spcPts val="0"/>
              </a:spcBef>
              <a:spcAft>
                <a:spcPts val="0"/>
              </a:spcAft>
              <a:buNone/>
            </a:pPr>
            <a:r>
              <a:rPr lang="en">
                <a:latin typeface="Proxima Nova"/>
                <a:ea typeface="Proxima Nova"/>
                <a:cs typeface="Proxima Nova"/>
                <a:sym typeface="Proxima Nova"/>
              </a:rPr>
              <a:t>- Personal curiosity</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Motivation	</a:t>
            </a:r>
          </a:p>
        </p:txBody>
      </p:sp>
      <p:sp>
        <p:nvSpPr>
          <p:cNvPr id="88" name="Shape 88"/>
          <p:cNvSpPr txBox="1"/>
          <p:nvPr>
            <p:ph idx="1" type="body"/>
          </p:nvPr>
        </p:nvSpPr>
        <p:spPr>
          <a:xfrm>
            <a:off x="387900" y="1489824"/>
            <a:ext cx="8368200" cy="3078900"/>
          </a:xfrm>
          <a:prstGeom prst="rect">
            <a:avLst/>
          </a:prstGeom>
        </p:spPr>
        <p:txBody>
          <a:bodyPr anchorCtr="0" anchor="t" bIns="91425" lIns="91425" rIns="91425" tIns="91425">
            <a:noAutofit/>
          </a:bodyPr>
          <a:lstStyle/>
          <a:p>
            <a:pPr lvl="0">
              <a:spcBef>
                <a:spcPts val="0"/>
              </a:spcBef>
              <a:buNone/>
            </a:pPr>
            <a:r>
              <a:rPr lang="en"/>
              <a:t>National Average of Response time is 8 minutes. </a:t>
            </a:r>
          </a:p>
          <a:p>
            <a:pPr lvl="0">
              <a:spcBef>
                <a:spcPts val="0"/>
              </a:spcBef>
              <a:buNone/>
            </a:pPr>
            <a:r>
              <a:rPr lang="en"/>
              <a:t>Critical Treatment: CPR</a:t>
            </a:r>
          </a:p>
          <a:p>
            <a:pPr lvl="0">
              <a:spcBef>
                <a:spcPts val="0"/>
              </a:spcBef>
              <a:buNone/>
            </a:pPr>
            <a:r>
              <a:rPr lang="en"/>
              <a:t>For every minute without CPR you have already lost 10% of survival rate. </a:t>
            </a:r>
          </a:p>
          <a:p>
            <a:pPr lvl="0">
              <a:spcBef>
                <a:spcPts val="0"/>
              </a:spcBef>
              <a:buNone/>
            </a:pPr>
            <a:r>
              <a:rPr lang="en"/>
              <a:t>Agencies &amp; Cities already have applications but they are not shared with the public. </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sz="2800">
                <a:latin typeface="Proxima Nova"/>
                <a:ea typeface="Proxima Nova"/>
                <a:cs typeface="Proxima Nova"/>
                <a:sym typeface="Proxima Nova"/>
              </a:rPr>
              <a:t>Methods/Results</a:t>
            </a:r>
          </a:p>
        </p:txBody>
      </p:sp>
      <p:sp>
        <p:nvSpPr>
          <p:cNvPr id="94" name="Shape 94"/>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chemeClr val="dk1"/>
              </a:buClr>
              <a:buFont typeface="Proxima Nova"/>
            </a:pPr>
            <a:r>
              <a:rPr lang="en">
                <a:latin typeface="Proxima Nova"/>
                <a:ea typeface="Proxima Nova"/>
                <a:cs typeface="Proxima Nova"/>
                <a:sym typeface="Proxima Nova"/>
              </a:rPr>
              <a:t>Obtained the data  from  Stormy R. Potter, the Public Safety GIS Analyst of College Station Police Department</a:t>
            </a:r>
          </a:p>
          <a:p>
            <a:pPr indent="-228600" lvl="0" marL="457200" rtl="0">
              <a:spcBef>
                <a:spcPts val="0"/>
              </a:spcBef>
              <a:buClr>
                <a:schemeClr val="dk1"/>
              </a:buClr>
              <a:buFont typeface="Proxima Nova"/>
            </a:pPr>
            <a:r>
              <a:rPr lang="en">
                <a:latin typeface="Proxima Nova"/>
                <a:ea typeface="Proxima Nova"/>
                <a:cs typeface="Proxima Nova"/>
                <a:sym typeface="Proxima Nova"/>
              </a:rPr>
              <a:t>Data obtained was in this format </a:t>
            </a:r>
          </a:p>
          <a:p>
            <a:pPr lvl="0" rtl="0">
              <a:lnSpc>
                <a:spcPct val="100000"/>
              </a:lnSpc>
              <a:spcBef>
                <a:spcPts val="0"/>
              </a:spcBef>
              <a:spcAft>
                <a:spcPts val="0"/>
              </a:spcAft>
              <a:buNone/>
            </a:pPr>
            <a:r>
              <a:t/>
            </a:r>
            <a:endParaRPr sz="2800">
              <a:latin typeface="Proxima Nova"/>
              <a:ea typeface="Proxima Nova"/>
              <a:cs typeface="Proxima Nova"/>
              <a:sym typeface="Proxima Nova"/>
            </a:endParaRPr>
          </a:p>
        </p:txBody>
      </p:sp>
      <p:pic>
        <p:nvPicPr>
          <p:cNvPr descr="table.PNG" id="95" name="Shape 95"/>
          <p:cNvPicPr preferRelativeResize="0"/>
          <p:nvPr/>
        </p:nvPicPr>
        <p:blipFill rotWithShape="1">
          <a:blip r:embed="rId3">
            <a:alphaModFix/>
          </a:blip>
          <a:srcRect b="92255" l="8819" r="4548" t="0"/>
          <a:stretch/>
        </p:blipFill>
        <p:spPr>
          <a:xfrm>
            <a:off x="739650" y="2820425"/>
            <a:ext cx="8016449" cy="1048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Methods/Results Con’t</a:t>
            </a:r>
          </a:p>
        </p:txBody>
      </p:sp>
      <p:sp>
        <p:nvSpPr>
          <p:cNvPr id="101" name="Shape 101"/>
          <p:cNvSpPr txBox="1"/>
          <p:nvPr>
            <p:ph idx="1" type="body"/>
          </p:nvPr>
        </p:nvSpPr>
        <p:spPr>
          <a:xfrm>
            <a:off x="387900" y="1489824"/>
            <a:ext cx="8368200" cy="3078900"/>
          </a:xfrm>
          <a:prstGeom prst="rect">
            <a:avLst/>
          </a:prstGeom>
        </p:spPr>
        <p:txBody>
          <a:bodyPr anchorCtr="0" anchor="t" bIns="91425" lIns="91425" rIns="91425" tIns="91425">
            <a:noAutofit/>
          </a:bodyPr>
          <a:lstStyle/>
          <a:p>
            <a:pPr indent="-228600" lvl="0" marL="457200" rtl="0">
              <a:spcBef>
                <a:spcPts val="0"/>
              </a:spcBef>
              <a:buClr>
                <a:schemeClr val="dk1"/>
              </a:buClr>
              <a:buFont typeface="Proxima Nova"/>
            </a:pPr>
            <a:r>
              <a:rPr lang="en">
                <a:latin typeface="Proxima Nova"/>
                <a:ea typeface="Proxima Nova"/>
                <a:cs typeface="Proxima Nova"/>
                <a:sym typeface="Proxima Nova"/>
              </a:rPr>
              <a:t>Received 3,364 crashes within 2 years ( January 2015-December 2016 )</a:t>
            </a:r>
          </a:p>
          <a:p>
            <a:pPr indent="-228600" lvl="1" marL="914400" rtl="0">
              <a:spcBef>
                <a:spcPts val="0"/>
              </a:spcBef>
              <a:buClr>
                <a:schemeClr val="dk1"/>
              </a:buClr>
              <a:buFont typeface="Proxima Nova"/>
            </a:pPr>
            <a:r>
              <a:rPr lang="en">
                <a:latin typeface="Proxima Nova"/>
                <a:ea typeface="Proxima Nova"/>
                <a:cs typeface="Proxima Nova"/>
                <a:sym typeface="Proxima Nova"/>
              </a:rPr>
              <a:t>Monday = 465 crashes</a:t>
            </a:r>
          </a:p>
          <a:p>
            <a:pPr indent="-228600" lvl="1" marL="914400" rtl="0">
              <a:spcBef>
                <a:spcPts val="0"/>
              </a:spcBef>
              <a:buClr>
                <a:schemeClr val="dk1"/>
              </a:buClr>
              <a:buFont typeface="Proxima Nova"/>
            </a:pPr>
            <a:r>
              <a:rPr lang="en">
                <a:latin typeface="Proxima Nova"/>
                <a:ea typeface="Proxima Nova"/>
                <a:cs typeface="Proxima Nova"/>
                <a:sym typeface="Proxima Nova"/>
              </a:rPr>
              <a:t>Tuesday = 472 crashes</a:t>
            </a:r>
          </a:p>
          <a:p>
            <a:pPr indent="-228600" lvl="1" marL="914400" rtl="0">
              <a:spcBef>
                <a:spcPts val="0"/>
              </a:spcBef>
              <a:buClr>
                <a:schemeClr val="dk1"/>
              </a:buClr>
              <a:buFont typeface="Proxima Nova"/>
            </a:pPr>
            <a:r>
              <a:rPr lang="en">
                <a:latin typeface="Proxima Nova"/>
                <a:ea typeface="Proxima Nova"/>
                <a:cs typeface="Proxima Nova"/>
                <a:sym typeface="Proxima Nova"/>
              </a:rPr>
              <a:t>Wednesday = 521 crashes</a:t>
            </a:r>
          </a:p>
          <a:p>
            <a:pPr indent="-228600" lvl="1" marL="914400" rtl="0">
              <a:spcBef>
                <a:spcPts val="0"/>
              </a:spcBef>
              <a:buClr>
                <a:schemeClr val="dk1"/>
              </a:buClr>
              <a:buFont typeface="Proxima Nova"/>
            </a:pPr>
            <a:r>
              <a:rPr lang="en">
                <a:latin typeface="Proxima Nova"/>
                <a:ea typeface="Proxima Nova"/>
                <a:cs typeface="Proxima Nova"/>
                <a:sym typeface="Proxima Nova"/>
              </a:rPr>
              <a:t>Thursday = 470 crashes</a:t>
            </a:r>
          </a:p>
          <a:p>
            <a:pPr indent="-228600" lvl="1" marL="914400" rtl="0">
              <a:spcBef>
                <a:spcPts val="0"/>
              </a:spcBef>
              <a:buClr>
                <a:schemeClr val="dk1"/>
              </a:buClr>
              <a:buFont typeface="Proxima Nova"/>
            </a:pPr>
            <a:r>
              <a:rPr lang="en">
                <a:latin typeface="Proxima Nova"/>
                <a:ea typeface="Proxima Nova"/>
                <a:cs typeface="Proxima Nova"/>
                <a:sym typeface="Proxima Nova"/>
              </a:rPr>
              <a:t>Friday = 631 crashes</a:t>
            </a:r>
          </a:p>
          <a:p>
            <a:pPr indent="-228600" lvl="1" marL="914400" rtl="0">
              <a:spcBef>
                <a:spcPts val="0"/>
              </a:spcBef>
              <a:buClr>
                <a:schemeClr val="dk1"/>
              </a:buClr>
              <a:buFont typeface="Proxima Nova"/>
            </a:pPr>
            <a:r>
              <a:rPr lang="en">
                <a:latin typeface="Proxima Nova"/>
                <a:ea typeface="Proxima Nova"/>
                <a:cs typeface="Proxima Nova"/>
                <a:sym typeface="Proxima Nova"/>
              </a:rPr>
              <a:t>Saturday = 477 crashes</a:t>
            </a:r>
          </a:p>
          <a:p>
            <a:pPr indent="-228600" lvl="1" marL="914400" rtl="0">
              <a:spcBef>
                <a:spcPts val="0"/>
              </a:spcBef>
              <a:buClr>
                <a:schemeClr val="dk1"/>
              </a:buClr>
              <a:buFont typeface="Proxima Nova"/>
            </a:pPr>
            <a:r>
              <a:rPr lang="en">
                <a:latin typeface="Proxima Nova"/>
                <a:ea typeface="Proxima Nova"/>
                <a:cs typeface="Proxima Nova"/>
                <a:sym typeface="Proxima Nova"/>
              </a:rPr>
              <a:t>Sunday = 328 crashes</a:t>
            </a:r>
          </a:p>
          <a:p>
            <a:pPr lvl="0">
              <a:spcBef>
                <a:spcPts val="0"/>
              </a:spcBef>
              <a:buNone/>
            </a:pPr>
            <a:r>
              <a:rPr lang="en"/>
              <a:t>Average = 32.346 crashes per week within the 2 years.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rPr lang="en"/>
              <a:t>Map</a:t>
            </a:r>
          </a:p>
        </p:txBody>
      </p:sp>
      <p:sp>
        <p:nvSpPr>
          <p:cNvPr id="107" name="Shape 107"/>
          <p:cNvSpPr txBox="1"/>
          <p:nvPr>
            <p:ph idx="1" type="body"/>
          </p:nvPr>
        </p:nvSpPr>
        <p:spPr>
          <a:xfrm>
            <a:off x="387900" y="1489825"/>
            <a:ext cx="4245000" cy="3078900"/>
          </a:xfrm>
          <a:prstGeom prst="rect">
            <a:avLst/>
          </a:prstGeom>
        </p:spPr>
        <p:txBody>
          <a:bodyPr anchorCtr="0" anchor="t" bIns="91425" lIns="91425" rIns="91425" tIns="91425">
            <a:noAutofit/>
          </a:bodyPr>
          <a:lstStyle/>
          <a:p>
            <a:pPr lvl="0">
              <a:spcBef>
                <a:spcPts val="0"/>
              </a:spcBef>
              <a:buNone/>
            </a:pPr>
            <a:r>
              <a:rPr lang="en"/>
              <a:t>-Plotted the data after creating a geodatabase with the received data </a:t>
            </a:r>
          </a:p>
          <a:p>
            <a:pPr lvl="0">
              <a:spcBef>
                <a:spcPts val="0"/>
              </a:spcBef>
              <a:buNone/>
            </a:pPr>
            <a:r>
              <a:rPr lang="en"/>
              <a:t>- The data was then divided into 7 categories, based on the days of the week.</a:t>
            </a:r>
          </a:p>
        </p:txBody>
      </p:sp>
      <p:pic>
        <p:nvPicPr>
          <p:cNvPr descr="totalpoint.PNG" id="108" name="Shape 108"/>
          <p:cNvPicPr preferRelativeResize="0"/>
          <p:nvPr/>
        </p:nvPicPr>
        <p:blipFill>
          <a:blip r:embed="rId3">
            <a:alphaModFix/>
          </a:blip>
          <a:stretch>
            <a:fillRect/>
          </a:stretch>
        </p:blipFill>
        <p:spPr>
          <a:xfrm>
            <a:off x="4869825" y="1543125"/>
            <a:ext cx="3803600" cy="309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87900" y="458025"/>
            <a:ext cx="8368200" cy="686100"/>
          </a:xfrm>
          <a:prstGeom prst="rect">
            <a:avLst/>
          </a:prstGeom>
        </p:spPr>
        <p:txBody>
          <a:bodyPr anchorCtr="0" anchor="b" bIns="91425" lIns="91425" rIns="91425" tIns="91425">
            <a:noAutofit/>
          </a:bodyPr>
          <a:lstStyle/>
          <a:p>
            <a:pPr lvl="0">
              <a:spcBef>
                <a:spcPts val="0"/>
              </a:spcBef>
              <a:buNone/>
            </a:pPr>
            <a:r>
              <a:t/>
            </a:r>
            <a:endParaRPr/>
          </a:p>
        </p:txBody>
      </p:sp>
      <p:sp>
        <p:nvSpPr>
          <p:cNvPr id="114" name="Shape 114"/>
          <p:cNvSpPr txBox="1"/>
          <p:nvPr>
            <p:ph idx="1" type="body"/>
          </p:nvPr>
        </p:nvSpPr>
        <p:spPr>
          <a:xfrm>
            <a:off x="387900" y="1489825"/>
            <a:ext cx="3724800" cy="3078900"/>
          </a:xfrm>
          <a:prstGeom prst="rect">
            <a:avLst/>
          </a:prstGeom>
        </p:spPr>
        <p:txBody>
          <a:bodyPr anchorCtr="0" anchor="t" bIns="91425" lIns="91425" rIns="91425" tIns="91425">
            <a:noAutofit/>
          </a:bodyPr>
          <a:lstStyle/>
          <a:p>
            <a:pPr indent="-228600" lvl="0" marL="457200" rtl="0">
              <a:spcBef>
                <a:spcPts val="0"/>
              </a:spcBef>
              <a:buClr>
                <a:schemeClr val="dk1"/>
              </a:buClr>
              <a:buFont typeface="Proxima Nova"/>
            </a:pPr>
            <a:r>
              <a:rPr lang="en">
                <a:latin typeface="Proxima Nova"/>
                <a:ea typeface="Proxima Nova"/>
                <a:cs typeface="Proxima Nova"/>
                <a:sym typeface="Proxima Nova"/>
              </a:rPr>
              <a:t>Applied the Optimized Hotspot Analysis from ArcMap to gain the hotspot data</a:t>
            </a:r>
          </a:p>
        </p:txBody>
      </p:sp>
      <p:pic>
        <p:nvPicPr>
          <p:cNvPr descr="total.png" id="115" name="Shape 115"/>
          <p:cNvPicPr preferRelativeResize="0"/>
          <p:nvPr/>
        </p:nvPicPr>
        <p:blipFill>
          <a:blip r:embed="rId3">
            <a:alphaModFix/>
          </a:blip>
          <a:stretch>
            <a:fillRect/>
          </a:stretch>
        </p:blipFill>
        <p:spPr>
          <a:xfrm>
            <a:off x="4112700" y="1644550"/>
            <a:ext cx="3385525" cy="2924175"/>
          </a:xfrm>
          <a:prstGeom prst="rect">
            <a:avLst/>
          </a:prstGeom>
          <a:noFill/>
          <a:ln>
            <a:noFill/>
          </a:ln>
        </p:spPr>
      </p:pic>
      <p:pic>
        <p:nvPicPr>
          <p:cNvPr descr="legend.PNG" id="116" name="Shape 116"/>
          <p:cNvPicPr preferRelativeResize="0"/>
          <p:nvPr/>
        </p:nvPicPr>
        <p:blipFill>
          <a:blip r:embed="rId4">
            <a:alphaModFix/>
          </a:blip>
          <a:stretch>
            <a:fillRect/>
          </a:stretch>
        </p:blipFill>
        <p:spPr>
          <a:xfrm>
            <a:off x="7530800" y="3374600"/>
            <a:ext cx="1545324" cy="11941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