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OHSl6Hv8pEYbyV8T7lFNj5NhU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3461DE-6010-4AE0-9508-D05EEE6539E3}">
  <a:tblStyle styleId="{743461DE-6010-4AE0-9508-D05EEE6539E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dea9a36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dea9a3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3dea9a36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3dea9a3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dea9a36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dea9a3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077825" y="2937775"/>
            <a:ext cx="79494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2400"/>
              <a:t>Team members: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0" lang="en-US" sz="2400"/>
              <a:t>Kelton Chesshire, Holden Haile, Abhi</a:t>
            </a:r>
            <a:r>
              <a:rPr b="0" lang="en-US" sz="2400"/>
              <a:t> </a:t>
            </a:r>
            <a:r>
              <a:rPr b="0" lang="en-US" sz="2400"/>
              <a:t>Singh</a:t>
            </a:r>
            <a:endParaRPr b="0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t/>
            </a:r>
            <a:endParaRPr b="0" sz="2400"/>
          </a:p>
          <a:p>
            <a:pPr indent="0" lvl="0" marL="2743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0" lang="en-US" sz="2400"/>
              <a:t>  </a:t>
            </a:r>
            <a:r>
              <a:rPr lang="en-US" sz="2400"/>
              <a:t>Sponsor</a:t>
            </a:r>
            <a:r>
              <a:rPr b="0" lang="en-US" sz="2400"/>
              <a:t>:</a:t>
            </a:r>
            <a:endParaRPr b="0" sz="2400"/>
          </a:p>
          <a:p>
            <a:pPr indent="0" lvl="0" marL="2743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0" lang="en-US" sz="2400"/>
              <a:t>Skyelar Head</a:t>
            </a:r>
            <a:endParaRPr b="0" sz="2400"/>
          </a:p>
          <a:p>
            <a:pPr indent="0" lvl="0" marL="2743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t/>
            </a:r>
            <a:endParaRPr b="0" sz="2400"/>
          </a:p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0" lang="en-US" sz="2400"/>
              <a:t>  </a:t>
            </a:r>
            <a:r>
              <a:rPr lang="en-US" sz="2400"/>
              <a:t>TA</a:t>
            </a:r>
            <a:r>
              <a:rPr b="0" lang="en-US" sz="2400"/>
              <a:t>:</a:t>
            </a:r>
            <a:endParaRPr b="0" sz="2400"/>
          </a:p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0" lang="en-US" sz="2400"/>
              <a:t> Sambandh Dhal</a:t>
            </a:r>
            <a:endParaRPr b="0" sz="24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5141100" cy="53985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659125" y="2174700"/>
            <a:ext cx="63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b="1" lang="en-US" sz="2600" u="sng">
                <a:solidFill>
                  <a:schemeClr val="lt1"/>
                </a:solidFill>
              </a:rPr>
              <a:t>Hypoglycemic Center - C</a:t>
            </a:r>
            <a:r>
              <a:rPr b="1" baseline="-25000" lang="en-US" sz="2600" u="sng">
                <a:solidFill>
                  <a:schemeClr val="lt1"/>
                </a:solidFill>
              </a:rPr>
              <a:t>6</a:t>
            </a:r>
            <a:r>
              <a:rPr b="1" lang="en-US" sz="2600" u="sng">
                <a:solidFill>
                  <a:schemeClr val="lt1"/>
                </a:solidFill>
              </a:rPr>
              <a:t>H</a:t>
            </a:r>
            <a:r>
              <a:rPr b="1" baseline="-25000" lang="en-US" sz="2600" u="sng">
                <a:solidFill>
                  <a:schemeClr val="lt1"/>
                </a:solidFill>
              </a:rPr>
              <a:t>12</a:t>
            </a:r>
            <a:r>
              <a:rPr b="1" lang="en-US" sz="2600" u="sng">
                <a:solidFill>
                  <a:schemeClr val="lt1"/>
                </a:solidFill>
              </a:rPr>
              <a:t>O</a:t>
            </a:r>
            <a:r>
              <a:rPr b="1" baseline="-25000" lang="en-US" sz="2600" u="sng">
                <a:solidFill>
                  <a:schemeClr val="lt1"/>
                </a:solidFill>
              </a:rPr>
              <a:t>6</a:t>
            </a:r>
            <a:r>
              <a:rPr b="1" lang="en-US" sz="2600" u="sng">
                <a:solidFill>
                  <a:schemeClr val="lt1"/>
                </a:solidFill>
              </a:rPr>
              <a:t>-MATE</a:t>
            </a:r>
            <a:endParaRPr b="1" sz="26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 order status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1016000" y="2285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{743461DE-6010-4AE0-9508-D05EEE6539E3}</a:tableStyleId>
              </a:tblPr>
              <a:tblGrid>
                <a:gridCol w="3066775"/>
                <a:gridCol w="4350025"/>
              </a:tblGrid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part description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Status (order approved/order placed/part received)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Ra</a:t>
                      </a:r>
                      <a:r>
                        <a:rPr lang="en-US" sz="1100"/>
                        <a:t>spberry Pi x 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Part Rec</a:t>
                      </a:r>
                      <a:r>
                        <a:rPr lang="en-US" sz="1100"/>
                        <a:t>ei</a:t>
                      </a:r>
                      <a:r>
                        <a:rPr lang="en-US" sz="1100" u="none" cap="none" strike="noStrike"/>
                        <a:t>ved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Arduino Nano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Part Received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Test 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Par</a:t>
                      </a:r>
                      <a:r>
                        <a:rPr lang="en-US" sz="1100"/>
                        <a:t>t Received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Peristaltic Liquid Pump</a:t>
                      </a:r>
                      <a:endParaRPr sz="11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Not </a:t>
                      </a:r>
                      <a:r>
                        <a:rPr lang="en-US" sz="1100"/>
                        <a:t>Ordered Yet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9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 - Background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In the U.S. Alone over 10% of the population suffers from </a:t>
            </a:r>
            <a:r>
              <a:rPr lang="en-US" sz="2900"/>
              <a:t>Diabetes</a:t>
            </a:r>
            <a:r>
              <a:rPr lang="en-US" sz="2900"/>
              <a:t>. This group has been the inspiration for many devices that make checking blood sugar simple and consistent, but none to help maintain their daily glucose intake.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 - Solution Proposal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5"/>
            <a:ext cx="42069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Develop a device that can accurately dispense carbohydrates in a consistent and easily-consumable manner so that users can accurately manage their glucose levels.</a:t>
            </a:r>
            <a:endParaRPr sz="2700"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20182" l="9998" r="56816" t="23911"/>
          <a:stretch/>
        </p:blipFill>
        <p:spPr>
          <a:xfrm>
            <a:off x="4842300" y="2049275"/>
            <a:ext cx="3844500" cy="431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Flow Chart of Subsystems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109" r="99" t="0"/>
          <a:stretch/>
        </p:blipFill>
        <p:spPr>
          <a:xfrm>
            <a:off x="1340563" y="1898083"/>
            <a:ext cx="6462866" cy="470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dea9a36d_0_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Supply: Holden Haile</a:t>
            </a:r>
            <a:endParaRPr/>
          </a:p>
        </p:txBody>
      </p:sp>
      <p:sp>
        <p:nvSpPr>
          <p:cNvPr id="82" name="Google Shape;82;g113dea9a36d_0_3"/>
          <p:cNvSpPr txBox="1"/>
          <p:nvPr>
            <p:ph idx="1" type="body"/>
          </p:nvPr>
        </p:nvSpPr>
        <p:spPr>
          <a:xfrm>
            <a:off x="457200" y="2049275"/>
            <a:ext cx="8229600" cy="20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Consists of: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2 Buck converters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 x (12V, 4W) to 1 output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 x (5V, 7.5W) to 3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Surge Protector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2400"/>
              <a:t>Battery Backup</a:t>
            </a:r>
            <a:endParaRPr sz="2400"/>
          </a:p>
        </p:txBody>
      </p:sp>
      <p:pic>
        <p:nvPicPr>
          <p:cNvPr id="83" name="Google Shape;83;g113dea9a36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875" y="4091975"/>
            <a:ext cx="3240927" cy="24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13dea9a36d_0_3"/>
          <p:cNvSpPr txBox="1"/>
          <p:nvPr/>
        </p:nvSpPr>
        <p:spPr>
          <a:xfrm>
            <a:off x="5459775" y="6558375"/>
            <a:ext cx="32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Image from Shudderstock.com</a:t>
            </a:r>
            <a:endParaRPr sz="800"/>
          </a:p>
        </p:txBody>
      </p:sp>
      <p:pic>
        <p:nvPicPr>
          <p:cNvPr id="85" name="Google Shape;85;g113dea9a36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049276"/>
            <a:ext cx="8473667" cy="44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dea9a36d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Dispensing System &amp; MCU: Abhi Singh</a:t>
            </a:r>
            <a:endParaRPr/>
          </a:p>
        </p:txBody>
      </p:sp>
      <p:sp>
        <p:nvSpPr>
          <p:cNvPr id="91" name="Google Shape;91;g113dea9a36d_0_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Dispensing System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Skittle Dispenser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Juice Dispenser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Onboard </a:t>
            </a:r>
            <a:r>
              <a:rPr lang="en-US" sz="2400"/>
              <a:t>User Interface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Touch Screen Display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Communicates with MCU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MCU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Connected via WiFi/Bluetooth to our backend which enables us to automatically dispense and alert.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dea9a36d_0_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&amp; Machine Learning: Kelton Chesshire</a:t>
            </a:r>
            <a:endParaRPr/>
          </a:p>
        </p:txBody>
      </p:sp>
      <p:pic>
        <p:nvPicPr>
          <p:cNvPr id="97" name="Google Shape;97;g113dea9a36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675" y="1916750"/>
            <a:ext cx="2462450" cy="24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3dea9a36d_0_1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Consists of: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Application Frontend &amp; UI Design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Expo/Native React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Application Backend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Firebase &amp; Express.js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Communication Protocols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WiFi Communication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Bluetooth Communication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Machine Learning</a:t>
            </a:r>
            <a:endParaRPr/>
          </a:p>
        </p:txBody>
      </p:sp>
      <p:pic>
        <p:nvPicPr>
          <p:cNvPr id="99" name="Google Shape;99;g113dea9a36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675" y="4443075"/>
            <a:ext cx="1388250" cy="14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89" r="348" t="1107"/>
          <a:stretch/>
        </p:blipFill>
        <p:spPr>
          <a:xfrm>
            <a:off x="0" y="2044150"/>
            <a:ext cx="9108999" cy="35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7" y="2318600"/>
            <a:ext cx="9061323" cy="3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