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Ad1KUWWCacWQV4FBQ/VvQPeWw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61E85D-24E1-4412-8D8E-F8F2021913A5}">
  <a:tblStyle styleId="{E361E85D-24E1-4412-8D8E-F8F2021913A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939efd8a9_2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939efd8a9_2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4939efd8a9_2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9336599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9" name="Google Shape;209;g14933659940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9738171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5" name="Google Shape;215;g149738171c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9738171cf_2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49738171cf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49738171cf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939efd8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4939efd8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939efd8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4939efd8a9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939efd8a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4939efd8a9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939efd8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g14939efd8a9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939efd8a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g14939efd8a9_2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939efd8a9_0_188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4939efd8a9_0_18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4939efd8a9_0_18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14939efd8a9_0_18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939efd8a9_0_193"/>
          <p:cNvSpPr txBox="1"/>
          <p:nvPr>
            <p:ph type="title"/>
          </p:nvPr>
        </p:nvSpPr>
        <p:spPr>
          <a:xfrm>
            <a:off x="457200" y="1066968"/>
            <a:ext cx="3008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14939efd8a9_0_193"/>
          <p:cNvSpPr txBox="1"/>
          <p:nvPr>
            <p:ph idx="1" type="body"/>
          </p:nvPr>
        </p:nvSpPr>
        <p:spPr>
          <a:xfrm>
            <a:off x="3575050" y="1073720"/>
            <a:ext cx="5111700" cy="5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g14939efd8a9_0_193"/>
          <p:cNvSpPr txBox="1"/>
          <p:nvPr>
            <p:ph idx="2" type="body"/>
          </p:nvPr>
        </p:nvSpPr>
        <p:spPr>
          <a:xfrm>
            <a:off x="457200" y="1803850"/>
            <a:ext cx="30084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g14939efd8a9_0_19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4939efd8a9_0_19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14939efd8a9_0_19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939efd8a9_0_200"/>
          <p:cNvSpPr txBox="1"/>
          <p:nvPr>
            <p:ph type="title"/>
          </p:nvPr>
        </p:nvSpPr>
        <p:spPr>
          <a:xfrm>
            <a:off x="457200" y="1196430"/>
            <a:ext cx="2573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4939efd8a9_0_200"/>
          <p:cNvSpPr/>
          <p:nvPr>
            <p:ph idx="2" type="pic"/>
          </p:nvPr>
        </p:nvSpPr>
        <p:spPr>
          <a:xfrm>
            <a:off x="3200400" y="1196430"/>
            <a:ext cx="5486400" cy="48504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g14939efd8a9_0_200"/>
          <p:cNvSpPr txBox="1"/>
          <p:nvPr>
            <p:ph idx="1" type="body"/>
          </p:nvPr>
        </p:nvSpPr>
        <p:spPr>
          <a:xfrm>
            <a:off x="457200" y="1768043"/>
            <a:ext cx="2573700" cy="4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g14939efd8a9_0_20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4939efd8a9_0_20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4939efd8a9_0_20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939efd8a9_0_168"/>
          <p:cNvSpPr txBox="1"/>
          <p:nvPr>
            <p:ph type="ctrTitle"/>
          </p:nvPr>
        </p:nvSpPr>
        <p:spPr>
          <a:xfrm>
            <a:off x="3969582" y="2130425"/>
            <a:ext cx="4488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14939efd8a9_0_168"/>
          <p:cNvSpPr txBox="1"/>
          <p:nvPr>
            <p:ph idx="1" type="subTitle"/>
          </p:nvPr>
        </p:nvSpPr>
        <p:spPr>
          <a:xfrm>
            <a:off x="3124200" y="3886200"/>
            <a:ext cx="533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g14939efd8a9_0_16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14939efd8a9_0_16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4939efd8a9_0_16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39efd8a9_0_17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4939efd8a9_0_174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g14939efd8a9_0_17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14939efd8a9_0_17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4939efd8a9_0_17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72" name="Google Shape;72;g14939efd8a9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4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939efd8a9_0_181"/>
          <p:cNvSpPr txBox="1"/>
          <p:nvPr>
            <p:ph idx="1" type="body"/>
          </p:nvPr>
        </p:nvSpPr>
        <p:spPr>
          <a:xfrm>
            <a:off x="457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g14939efd8a9_0_181"/>
          <p:cNvSpPr txBox="1"/>
          <p:nvPr>
            <p:ph idx="2" type="body"/>
          </p:nvPr>
        </p:nvSpPr>
        <p:spPr>
          <a:xfrm>
            <a:off x="4648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6" name="Google Shape;76;g14939efd8a9_0_18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14939efd8a9_0_18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14939efd8a9_0_1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g14939efd8a9_0_18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4939efd8a9_0_1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g14939efd8a9_0_16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14939efd8a9_0_16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g14939efd8a9_0_16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g14939efd8a9_0_16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14.jpg"/><Relationship Id="rId6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675700" y="4345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6760"/>
              <a:buFont typeface="Arial"/>
              <a:buNone/>
            </a:pPr>
            <a:r>
              <a:rPr lang="en-US" sz="3155"/>
              <a:t>Bi-Weekly Update 1</a:t>
            </a:r>
            <a:endParaRPr sz="31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br>
              <a:rPr lang="en-US"/>
            </a:br>
            <a:r>
              <a:rPr lang="en-US" sz="2455"/>
              <a:t>Team 32:</a:t>
            </a:r>
            <a:r>
              <a:rPr b="0" lang="en-US" sz="2455"/>
              <a:t> Abhi Singh, Holden Haile, Kelton Chesshire</a:t>
            </a:r>
            <a:br>
              <a:rPr b="0" lang="en-US" sz="2455"/>
            </a:br>
            <a:r>
              <a:rPr lang="en-US" sz="2455"/>
              <a:t>Sponsor:</a:t>
            </a:r>
            <a:r>
              <a:rPr b="0" lang="en-US" sz="2455"/>
              <a:t> </a:t>
            </a:r>
            <a:r>
              <a:rPr b="0" lang="en-US" sz="2455"/>
              <a:t>Skyelar </a:t>
            </a:r>
            <a:r>
              <a:rPr b="0" lang="en-US" sz="2455"/>
              <a:t>Head</a:t>
            </a:r>
            <a:br>
              <a:rPr b="0" lang="en-US" sz="2455"/>
            </a:br>
            <a:r>
              <a:rPr lang="en-US" sz="2455"/>
              <a:t>TA:</a:t>
            </a:r>
            <a:r>
              <a:rPr b="0" lang="en-US" sz="2455"/>
              <a:t> Eric Lloyd Robles</a:t>
            </a:r>
            <a:r>
              <a:rPr lang="en-US" sz="2455"/>
              <a:t> </a:t>
            </a:r>
            <a:endParaRPr sz="2455"/>
          </a:p>
        </p:txBody>
      </p:sp>
      <p:sp>
        <p:nvSpPr>
          <p:cNvPr id="104" name="Google Shape;104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105" name="Google Shape;10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5100" y="2542100"/>
            <a:ext cx="6325798" cy="21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939efd8a9_2_1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Dispenser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558"/>
              <a:buFont typeface="Arial"/>
              <a:buNone/>
            </a:pPr>
            <a:r>
              <a:rPr lang="en-US" sz="1720"/>
              <a:t>Abhi Singh</a:t>
            </a:r>
            <a:endParaRPr/>
          </a:p>
        </p:txBody>
      </p:sp>
      <p:sp>
        <p:nvSpPr>
          <p:cNvPr id="205" name="Google Shape;205;g14939efd8a9_2_11"/>
          <p:cNvSpPr txBox="1"/>
          <p:nvPr>
            <p:ph idx="1" type="body"/>
          </p:nvPr>
        </p:nvSpPr>
        <p:spPr>
          <a:xfrm>
            <a:off x="457200" y="2049275"/>
            <a:ext cx="40035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N Channel MOSFET on the low side of the load (pump &amp; solenoid)</a:t>
            </a:r>
            <a:endParaRPr sz="23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Components are here, just have to test the circuit for proof of concept</a:t>
            </a:r>
            <a:endParaRPr sz="23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Better alternative to what we used last semester (HV relay Optocoupler)</a:t>
            </a:r>
            <a:endParaRPr sz="2300"/>
          </a:p>
        </p:txBody>
      </p:sp>
      <p:pic>
        <p:nvPicPr>
          <p:cNvPr id="206" name="Google Shape;206;g14939efd8a9_2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2049263"/>
            <a:ext cx="4566746" cy="480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933659940_0_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Application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Kelton Chesshire</a:t>
            </a:r>
            <a:endParaRPr sz="2980"/>
          </a:p>
        </p:txBody>
      </p:sp>
      <p:graphicFrame>
        <p:nvGraphicFramePr>
          <p:cNvPr id="212" name="Google Shape;212;g14933659940_0_2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{E361E85D-24E1-4412-8D8E-F8F2021913A5}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57981" lvl="0" marL="457200" rtl="0" algn="l">
                        <a:lnSpc>
                          <a:spcPct val="8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38"/>
                        <a:buChar char="•"/>
                      </a:pPr>
                      <a:r>
                        <a:rPr lang="en-US" sz="2037">
                          <a:solidFill>
                            <a:schemeClr val="dk1"/>
                          </a:solidFill>
                        </a:rPr>
                        <a:t>MQTT Communication w/ Dispenser</a:t>
                      </a:r>
                      <a:endParaRPr sz="2037">
                        <a:solidFill>
                          <a:schemeClr val="dk1"/>
                        </a:solidFill>
                      </a:endParaRPr>
                    </a:p>
                    <a:p>
                      <a:pPr indent="-357981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38"/>
                        <a:buChar char="•"/>
                      </a:pPr>
                      <a:r>
                        <a:rPr lang="en-US" sz="2037">
                          <a:solidFill>
                            <a:schemeClr val="dk1"/>
                          </a:solidFill>
                        </a:rPr>
                        <a:t>Google Firestore Database</a:t>
                      </a:r>
                      <a:endParaRPr sz="2037">
                        <a:solidFill>
                          <a:schemeClr val="dk1"/>
                        </a:solidFill>
                      </a:endParaRPr>
                    </a:p>
                    <a:p>
                      <a:pPr indent="-357981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38"/>
                        <a:buChar char="•"/>
                      </a:pPr>
                      <a:r>
                        <a:rPr lang="en-US" sz="2037">
                          <a:solidFill>
                            <a:schemeClr val="dk1"/>
                          </a:solidFill>
                        </a:rPr>
                        <a:t>Firebase Authentication</a:t>
                      </a:r>
                      <a:endParaRPr sz="2037">
                        <a:solidFill>
                          <a:schemeClr val="dk1"/>
                        </a:solidFill>
                      </a:endParaRPr>
                    </a:p>
                    <a:p>
                      <a:pPr indent="-357981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38"/>
                        <a:buChar char="•"/>
                      </a:pPr>
                      <a:r>
                        <a:rPr lang="en-US" sz="2037">
                          <a:solidFill>
                            <a:schemeClr val="dk1"/>
                          </a:solidFill>
                        </a:rPr>
                        <a:t>Basic Dispense Function</a:t>
                      </a:r>
                      <a:endParaRPr sz="2037">
                        <a:solidFill>
                          <a:schemeClr val="dk1"/>
                        </a:solidFill>
                      </a:endParaRPr>
                    </a:p>
                    <a:p>
                      <a:pPr indent="-357981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38"/>
                        <a:buChar char="•"/>
                      </a:pPr>
                      <a:r>
                        <a:rPr lang="en-US" sz="2037">
                          <a:solidFill>
                            <a:schemeClr val="dk1"/>
                          </a:solidFill>
                        </a:rPr>
                        <a:t>Previous Dispensings Screen</a:t>
                      </a:r>
                      <a:endParaRPr sz="2037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57981" lvl="0" marL="457200" rtl="0" algn="l">
                        <a:lnSpc>
                          <a:spcPct val="8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38"/>
                        <a:buChar char="•"/>
                      </a:pPr>
                      <a:r>
                        <a:rPr lang="en-US" sz="2037">
                          <a:solidFill>
                            <a:schemeClr val="dk1"/>
                          </a:solidFill>
                        </a:rPr>
                        <a:t>Dispenser Notifications</a:t>
                      </a:r>
                      <a:endParaRPr sz="2037">
                        <a:solidFill>
                          <a:schemeClr val="dk1"/>
                        </a:solidFill>
                      </a:endParaRPr>
                    </a:p>
                    <a:p>
                      <a:pPr indent="-357981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38"/>
                        <a:buChar char="•"/>
                      </a:pPr>
                      <a:r>
                        <a:rPr lang="en-US" sz="2037">
                          <a:solidFill>
                            <a:schemeClr val="dk1"/>
                          </a:solidFill>
                        </a:rPr>
                        <a:t>Glucose Input</a:t>
                      </a:r>
                      <a:endParaRPr sz="2037">
                        <a:solidFill>
                          <a:schemeClr val="dk1"/>
                        </a:solidFill>
                      </a:endParaRPr>
                    </a:p>
                    <a:p>
                      <a:pPr indent="-357981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38"/>
                        <a:buChar char="•"/>
                      </a:pPr>
                      <a:r>
                        <a:rPr lang="en-US" sz="2037">
                          <a:solidFill>
                            <a:schemeClr val="dk1"/>
                          </a:solidFill>
                        </a:rPr>
                        <a:t>BMI Information</a:t>
                      </a:r>
                      <a:endParaRPr sz="2037">
                        <a:solidFill>
                          <a:schemeClr val="dk1"/>
                        </a:solidFill>
                      </a:endParaRPr>
                    </a:p>
                    <a:p>
                      <a:pPr indent="-357981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38"/>
                        <a:buChar char="•"/>
                      </a:pPr>
                      <a:r>
                        <a:rPr lang="en-US" sz="2037">
                          <a:solidFill>
                            <a:schemeClr val="dk1"/>
                          </a:solidFill>
                        </a:rPr>
                        <a:t>Work on Nextion Display with Abhi</a:t>
                      </a:r>
                      <a:endParaRPr sz="2037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9738171cf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Application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Kelton Chesshire</a:t>
            </a:r>
            <a:endParaRPr sz="2980"/>
          </a:p>
        </p:txBody>
      </p:sp>
      <p:sp>
        <p:nvSpPr>
          <p:cNvPr id="218" name="Google Shape;218;g149738171cf_1_0"/>
          <p:cNvSpPr/>
          <p:nvPr/>
        </p:nvSpPr>
        <p:spPr>
          <a:xfrm>
            <a:off x="192000" y="2017675"/>
            <a:ext cx="8760000" cy="4398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g149738171c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25" y="2487275"/>
            <a:ext cx="1727300" cy="366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49738171c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826" y="2614896"/>
            <a:ext cx="1588187" cy="3438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49738171cf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2275" y="2614901"/>
            <a:ext cx="1588199" cy="343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149738171cf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0522" y="2614901"/>
            <a:ext cx="1588199" cy="343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</a:t>
            </a:r>
            <a:r>
              <a:rPr lang="en-US"/>
              <a:t> Plan</a:t>
            </a:r>
            <a:endParaRPr/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38" y="2556488"/>
            <a:ext cx="9028324" cy="17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9738171cf_2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235" name="Google Shape;235;g149738171cf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0" y="2212150"/>
            <a:ext cx="8807526" cy="276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939efd8a9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2" name="Google Shape;112;g14939efd8a9_0_0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In the U.S. Alone over 10% of the population suffers from Diabetes. Type 1 diabetes can require a person to monitor their blood sugar level 4-10 times a day and intake carbohydrates if their blood sugar is low. This can become a guess and check game where the person is not able to consistently and accurately dose themselves, and can lead to detrimental effects on quality of life.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939efd8a9_0_5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Solution Proposal</a:t>
            </a:r>
            <a:endParaRPr/>
          </a:p>
        </p:txBody>
      </p:sp>
      <p:sp>
        <p:nvSpPr>
          <p:cNvPr id="118" name="Google Shape;118;g14939efd8a9_0_50"/>
          <p:cNvSpPr txBox="1"/>
          <p:nvPr>
            <p:ph idx="1" type="body"/>
          </p:nvPr>
        </p:nvSpPr>
        <p:spPr>
          <a:xfrm>
            <a:off x="457200" y="2049275"/>
            <a:ext cx="42069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Our system will dispense carbohydrates in a consistent, accurate, and easily-consumable manner so that users have an easy way of maintaining a normal blood sugar level 24/7.</a:t>
            </a:r>
            <a:endParaRPr sz="2700"/>
          </a:p>
        </p:txBody>
      </p:sp>
      <p:pic>
        <p:nvPicPr>
          <p:cNvPr id="119" name="Google Shape;119;g14939efd8a9_0_50"/>
          <p:cNvPicPr preferRelativeResize="0"/>
          <p:nvPr/>
        </p:nvPicPr>
        <p:blipFill rotWithShape="1">
          <a:blip r:embed="rId3">
            <a:alphaModFix/>
          </a:blip>
          <a:srcRect b="20182" l="9998" r="56816" t="23911"/>
          <a:stretch/>
        </p:blipFill>
        <p:spPr>
          <a:xfrm>
            <a:off x="4842300" y="2049275"/>
            <a:ext cx="3844500" cy="431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14939efd8a9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25" y="1494975"/>
            <a:ext cx="6306825" cy="52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939efd8a9_0_154"/>
          <p:cNvSpPr txBox="1"/>
          <p:nvPr>
            <p:ph type="title"/>
          </p:nvPr>
        </p:nvSpPr>
        <p:spPr>
          <a:xfrm>
            <a:off x="4051775" y="0"/>
            <a:ext cx="57612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Overview</a:t>
            </a:r>
            <a:endParaRPr/>
          </a:p>
        </p:txBody>
      </p:sp>
      <p:sp>
        <p:nvSpPr>
          <p:cNvPr id="126" name="Google Shape;126;g14939efd8a9_0_154"/>
          <p:cNvSpPr txBox="1"/>
          <p:nvPr/>
        </p:nvSpPr>
        <p:spPr>
          <a:xfrm>
            <a:off x="0" y="1398625"/>
            <a:ext cx="2554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highlight>
                  <a:srgbClr val="6AA84F"/>
                </a:highlight>
              </a:rPr>
              <a:t>Power Supply</a:t>
            </a:r>
            <a:endParaRPr/>
          </a:p>
        </p:txBody>
      </p:sp>
      <p:sp>
        <p:nvSpPr>
          <p:cNvPr id="127" name="Google Shape;127;g14939efd8a9_0_154"/>
          <p:cNvSpPr txBox="1"/>
          <p:nvPr/>
        </p:nvSpPr>
        <p:spPr>
          <a:xfrm>
            <a:off x="-445800" y="31596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highlight>
                  <a:srgbClr val="E69138"/>
                </a:highlight>
              </a:rPr>
              <a:t>Dispenser</a:t>
            </a:r>
            <a:endParaRPr/>
          </a:p>
        </p:txBody>
      </p:sp>
      <p:sp>
        <p:nvSpPr>
          <p:cNvPr id="128" name="Google Shape;128;g14939efd8a9_0_154"/>
          <p:cNvSpPr txBox="1"/>
          <p:nvPr/>
        </p:nvSpPr>
        <p:spPr>
          <a:xfrm>
            <a:off x="-228600" y="52607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highlight>
                  <a:srgbClr val="8E7CC3"/>
                </a:highlight>
              </a:rPr>
              <a:t>Application</a:t>
            </a:r>
            <a:endParaRPr>
              <a:highlight>
                <a:srgbClr val="8E7CC3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US"/>
              <a:t>Subsystem Changes/Improvements for 404  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457199" y="1852920"/>
            <a:ext cx="7958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Design</a:t>
            </a:r>
            <a:r>
              <a:rPr lang="en-US" sz="1800">
                <a:solidFill>
                  <a:schemeClr val="dk1"/>
                </a:solidFill>
              </a:rPr>
              <a:t> Changes proposed to us by Dr. John Lusher and Subsystem Improvements that are being added for 404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Dispenser:</a:t>
            </a:r>
            <a:r>
              <a:rPr lang="en-US" sz="1800">
                <a:solidFill>
                  <a:schemeClr val="dk1"/>
                </a:solidFill>
              </a:rPr>
              <a:t> Implementing the Skittle &amp; Juice Stock Checker for our Dispenser, improving switching design of the dispenser, implement Nextion display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Power Supply: </a:t>
            </a:r>
            <a:r>
              <a:rPr lang="en-US" sz="1800">
                <a:solidFill>
                  <a:schemeClr val="dk1"/>
                </a:solidFill>
              </a:rPr>
              <a:t>Swapping Voltage Regulators out and Downsizing Capacitors on Power Supply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Application: </a:t>
            </a:r>
            <a:r>
              <a:rPr lang="en-US" sz="1800">
                <a:solidFill>
                  <a:schemeClr val="dk1"/>
                </a:solidFill>
              </a:rPr>
              <a:t>Status notifications, Glucose input, integration with Apple HealthKit and Google Fit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grpSp>
        <p:nvGrpSpPr>
          <p:cNvPr id="140" name="Google Shape;140;p5"/>
          <p:cNvGrpSpPr/>
          <p:nvPr/>
        </p:nvGrpSpPr>
        <p:grpSpPr>
          <a:xfrm>
            <a:off x="796138" y="2438400"/>
            <a:ext cx="1606073" cy="2315200"/>
            <a:chOff x="796138" y="1574025"/>
            <a:chExt cx="1606073" cy="2315200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796138" y="1695421"/>
              <a:ext cx="1606073" cy="908429"/>
              <a:chOff x="796138" y="1695421"/>
              <a:chExt cx="1606073" cy="908429"/>
            </a:xfrm>
          </p:grpSpPr>
          <p:cxnSp>
            <p:nvCxnSpPr>
              <p:cNvPr id="142" name="Google Shape;142;p5"/>
              <p:cNvCxnSpPr/>
              <p:nvPr/>
            </p:nvCxnSpPr>
            <p:spPr>
              <a:xfrm>
                <a:off x="1664415" y="1695421"/>
                <a:ext cx="718500" cy="74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5DD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3" name="Google Shape;143;p5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  </a:t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" name="Google Shape;145;p5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Discuss System Improvements </a:t>
              </a:r>
              <a:endParaRPr b="1"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918274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 focused on how to improve our subsystems from the good baseline from 403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1085439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Last Week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5"/>
          <p:cNvGrpSpPr/>
          <p:nvPr/>
        </p:nvGrpSpPr>
        <p:grpSpPr>
          <a:xfrm>
            <a:off x="3768859" y="2438400"/>
            <a:ext cx="1606073" cy="2315200"/>
            <a:chOff x="3768859" y="1574025"/>
            <a:chExt cx="1606073" cy="2315200"/>
          </a:xfrm>
        </p:grpSpPr>
        <p:cxnSp>
          <p:nvCxnSpPr>
            <p:cNvPr id="149" name="Google Shape;149;p5"/>
            <p:cNvCxnSpPr/>
            <p:nvPr/>
          </p:nvCxnSpPr>
          <p:spPr>
            <a:xfrm>
              <a:off x="463713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" name="Google Shape;150;p5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388999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Major Project Design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5"/>
            <p:cNvSpPr txBox="1"/>
            <p:nvPr/>
          </p:nvSpPr>
          <p:spPr>
            <a:xfrm>
              <a:off x="389244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Design Housing and PCBs for Power Supply and Dispenser, App integration with Health Apps, HMI control implemented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4059607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10/5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5"/>
          <p:cNvGrpSpPr/>
          <p:nvPr/>
        </p:nvGrpSpPr>
        <p:grpSpPr>
          <a:xfrm>
            <a:off x="5256641" y="2438400"/>
            <a:ext cx="1606073" cy="2315200"/>
            <a:chOff x="5256641" y="1574025"/>
            <a:chExt cx="1606073" cy="2315200"/>
          </a:xfrm>
        </p:grpSpPr>
        <p:cxnSp>
          <p:nvCxnSpPr>
            <p:cNvPr id="156" name="Google Shape;156;p5"/>
            <p:cNvCxnSpPr/>
            <p:nvPr/>
          </p:nvCxnSpPr>
          <p:spPr>
            <a:xfrm>
              <a:off x="612491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5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Final Subsystem Integration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538022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Dispenser and Power Supply will be installed in the housing, testing and validation of System: </a:t>
              </a:r>
              <a:r>
                <a:rPr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Dispenser powered with our Power Supply and Tested with Our App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554739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11/5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5"/>
          <p:cNvGrpSpPr/>
          <p:nvPr/>
        </p:nvGrpSpPr>
        <p:grpSpPr>
          <a:xfrm>
            <a:off x="6741789" y="2438400"/>
            <a:ext cx="1606073" cy="2315200"/>
            <a:chOff x="6741789" y="1574025"/>
            <a:chExt cx="1606073" cy="2315200"/>
          </a:xfrm>
        </p:grpSpPr>
        <p:cxnSp>
          <p:nvCxnSpPr>
            <p:cNvPr id="163" name="Google Shape;163;p5"/>
            <p:cNvCxnSpPr/>
            <p:nvPr/>
          </p:nvCxnSpPr>
          <p:spPr>
            <a:xfrm>
              <a:off x="761006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5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6868139" y="284447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Preparation for Final Presentation &amp; Demo</a:t>
              </a:r>
              <a:endParaRPr b="1" sz="10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686813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Final Tweaks to subsystems if needed, polishing the product for presentation and testing user experience</a:t>
              </a:r>
              <a:endParaRPr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7035305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11/16</a:t>
              </a:r>
              <a:endParaRPr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5"/>
          <p:cNvGrpSpPr/>
          <p:nvPr/>
        </p:nvGrpSpPr>
        <p:grpSpPr>
          <a:xfrm>
            <a:off x="2283710" y="2438400"/>
            <a:ext cx="1606073" cy="2315200"/>
            <a:chOff x="2283710" y="1574025"/>
            <a:chExt cx="1606073" cy="2315200"/>
          </a:xfrm>
        </p:grpSpPr>
        <p:cxnSp>
          <p:nvCxnSpPr>
            <p:cNvPr id="170" name="Google Shape;170;p5"/>
            <p:cNvCxnSpPr/>
            <p:nvPr/>
          </p:nvCxnSpPr>
          <p:spPr>
            <a:xfrm>
              <a:off x="315198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5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240493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Subsystem Improvements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240738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Subsystem Improvements will be made and tested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2574547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Next 2 weeks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939efd8a9_2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Power Supply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Holden Haile</a:t>
            </a:r>
            <a:endParaRPr sz="2980"/>
          </a:p>
        </p:txBody>
      </p:sp>
      <p:graphicFrame>
        <p:nvGraphicFramePr>
          <p:cNvPr id="181" name="Google Shape;181;g14939efd8a9_2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{E361E85D-24E1-4412-8D8E-F8F2021913A5}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15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8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Buck converters integrated with the MCU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Discussed issues with Dr. Lusher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800"/>
                        <a:t>Implementation of re-design suggestions from Dr. Lusher</a:t>
                      </a:r>
                      <a:endParaRPr sz="1800"/>
                    </a:p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800"/>
                        <a:t>Begin PCB design</a:t>
                      </a:r>
                      <a:endParaRPr sz="1800"/>
                    </a:p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800"/>
                        <a:t>Begin housing design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300"/>
              <a:buChar char="•"/>
            </a:pPr>
            <a:r>
              <a:rPr lang="en-US" sz="2337"/>
              <a:t>5V buck - working</a:t>
            </a:r>
            <a:endParaRPr sz="2337"/>
          </a:p>
          <a:p>
            <a:pPr indent="-313531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8"/>
              <a:buChar char="•"/>
            </a:pPr>
            <a:r>
              <a:rPr lang="en-US" sz="2337"/>
              <a:t>12V buck - not providing enough power to operate at the speeds that we would like</a:t>
            </a:r>
            <a:endParaRPr sz="2337"/>
          </a:p>
          <a:p>
            <a:pPr indent="-313531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8"/>
              <a:buChar char="•"/>
            </a:pPr>
            <a:r>
              <a:rPr lang="en-US" sz="2337"/>
              <a:t>Revised buck design below</a:t>
            </a:r>
            <a:endParaRPr/>
          </a:p>
        </p:txBody>
      </p:sp>
      <p:sp>
        <p:nvSpPr>
          <p:cNvPr id="187" name="Google Shape;187;p7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Power Supply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Holden Haile</a:t>
            </a:r>
            <a:endParaRPr sz="2980"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6676" r="9126" t="0"/>
          <a:stretch/>
        </p:blipFill>
        <p:spPr>
          <a:xfrm>
            <a:off x="4526100" y="3299700"/>
            <a:ext cx="4160699" cy="32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75" y="3299700"/>
            <a:ext cx="4160701" cy="326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939efd8a9_2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Dispenser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Abhi Singh</a:t>
            </a:r>
            <a:endParaRPr sz="2980"/>
          </a:p>
        </p:txBody>
      </p:sp>
      <p:graphicFrame>
        <p:nvGraphicFramePr>
          <p:cNvPr id="195" name="Google Shape;195;g14939efd8a9_2_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{E361E85D-24E1-4412-8D8E-F8F2021913A5}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8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Research and Sourced Sensors for Stock Checker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8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8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Designed improved circuitry for dispenser using CMOS transistors instead of HV Relays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Test Ultrasonic and Pressure sensors with ESP32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800"/>
                        <a:t>Test MOSFET circuit on breadboard</a:t>
                      </a:r>
                      <a:endParaRPr sz="18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Implement Nextion Display (HMI)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6" name="Google Shape;196;g14939efd8a9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38227"/>
            <a:ext cx="1967373" cy="1967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4939efd8a9_2_6"/>
          <p:cNvPicPr preferRelativeResize="0"/>
          <p:nvPr/>
        </p:nvPicPr>
        <p:blipFill rotWithShape="1">
          <a:blip r:embed="rId4">
            <a:alphaModFix/>
          </a:blip>
          <a:srcRect b="43707" l="0" r="40119" t="5646"/>
          <a:stretch/>
        </p:blipFill>
        <p:spPr>
          <a:xfrm>
            <a:off x="2335950" y="4662024"/>
            <a:ext cx="2618150" cy="22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4939efd8a9_2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9625" y="4685027"/>
            <a:ext cx="2621362" cy="1967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