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6" roundtripDataSignature="AMtx7mikSNZIYZoafoXmjhiQNWivL3v0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F94270-D107-4F45-A9EB-2BF6496D3EA3}">
  <a:tblStyle styleId="{74F94270-D107-4F45-A9EB-2BF6496D3EA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e97237659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e97237659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g11e97237659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ecfa39dcf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g11ecfa39dc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ecfa39dcf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g11ecfa39dcf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ecfa39dcf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 name="Google Shape;122;g11ecfa39dcf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 name="Google Shape;12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e97237659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6" name="Google Shape;136;g11e97237659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1e97237659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e97237659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5" name="Google Shape;155;g11e97237659_0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1e97237659_0_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g11e97237659_0_6"/>
          <p:cNvSpPr txBox="1"/>
          <p:nvPr>
            <p:ph type="ctrTitle"/>
          </p:nvPr>
        </p:nvSpPr>
        <p:spPr>
          <a:xfrm>
            <a:off x="3969582" y="2130425"/>
            <a:ext cx="4488600" cy="1470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g11e97237659_0_6"/>
          <p:cNvSpPr txBox="1"/>
          <p:nvPr>
            <p:ph idx="1" type="subTitle"/>
          </p:nvPr>
        </p:nvSpPr>
        <p:spPr>
          <a:xfrm>
            <a:off x="3124200" y="3886200"/>
            <a:ext cx="5334000"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g11e97237659_0_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g11e97237659_0_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g11e97237659_0_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g11ecfa39dcf_0_18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000"/>
              <a:buFont typeface="Arial"/>
              <a:buNone/>
              <a:defRPr b="1"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g11ecfa39dcf_0_18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g11ecfa39dcf_0_18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g11ecfa39dcf_0_18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g11ecfa39dcf_0_188"/>
          <p:cNvSpPr txBox="1"/>
          <p:nvPr>
            <p:ph type="title"/>
          </p:nvPr>
        </p:nvSpPr>
        <p:spPr>
          <a:xfrm>
            <a:off x="457200" y="1066968"/>
            <a:ext cx="3008400" cy="736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Arial"/>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g11ecfa39dcf_0_188"/>
          <p:cNvSpPr txBox="1"/>
          <p:nvPr>
            <p:ph idx="1" type="body"/>
          </p:nvPr>
        </p:nvSpPr>
        <p:spPr>
          <a:xfrm>
            <a:off x="3575050" y="1073720"/>
            <a:ext cx="5111700" cy="50523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b="1" sz="28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88" name="Google Shape;88;g11ecfa39dcf_0_188"/>
          <p:cNvSpPr txBox="1"/>
          <p:nvPr>
            <p:ph idx="2" type="body"/>
          </p:nvPr>
        </p:nvSpPr>
        <p:spPr>
          <a:xfrm>
            <a:off x="457200" y="1803850"/>
            <a:ext cx="3008400" cy="4322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9" name="Google Shape;89;g11ecfa39dcf_0_18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11ecfa39dcf_0_18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11ecfa39dcf_0_18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g11ecfa39dcf_0_195"/>
          <p:cNvSpPr txBox="1"/>
          <p:nvPr>
            <p:ph type="title"/>
          </p:nvPr>
        </p:nvSpPr>
        <p:spPr>
          <a:xfrm>
            <a:off x="457200" y="1196430"/>
            <a:ext cx="25737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1"/>
              </a:buClr>
              <a:buSzPts val="1800"/>
              <a:buFont typeface="Arial"/>
              <a:buNone/>
              <a:defRPr b="1"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g11ecfa39dcf_0_195"/>
          <p:cNvSpPr/>
          <p:nvPr>
            <p:ph idx="2" type="pic"/>
          </p:nvPr>
        </p:nvSpPr>
        <p:spPr>
          <a:xfrm>
            <a:off x="3200400" y="1196430"/>
            <a:ext cx="5486400" cy="4850400"/>
          </a:xfrm>
          <a:prstGeom prst="rect">
            <a:avLst/>
          </a:prstGeom>
          <a:noFill/>
          <a:ln>
            <a:noFill/>
          </a:ln>
        </p:spPr>
      </p:sp>
      <p:sp>
        <p:nvSpPr>
          <p:cNvPr id="95" name="Google Shape;95;g11ecfa39dcf_0_195"/>
          <p:cNvSpPr txBox="1"/>
          <p:nvPr>
            <p:ph idx="1" type="body"/>
          </p:nvPr>
        </p:nvSpPr>
        <p:spPr>
          <a:xfrm>
            <a:off x="457200" y="1768043"/>
            <a:ext cx="2573700" cy="42786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96" name="Google Shape;96;g11ecfa39dcf_0_19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g11ecfa39dcf_0_19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11ecfa39dcf_0_19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g11e97237659_0_1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g11e97237659_0_12"/>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g11e97237659_0_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g11e97237659_0_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g11e97237659_0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g11e97237659_0_12"/>
          <p:cNvPicPr preferRelativeResize="0"/>
          <p:nvPr/>
        </p:nvPicPr>
        <p:blipFill rotWithShape="1">
          <a:blip r:embed="rId3">
            <a:alphaModFix/>
          </a:blip>
          <a:srcRect b="0" l="0" r="0" t="0"/>
          <a:stretch/>
        </p:blipFill>
        <p:spPr>
          <a:xfrm>
            <a:off x="450851" y="234146"/>
            <a:ext cx="2443864"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g11e97237659_0_19"/>
          <p:cNvSpPr txBox="1"/>
          <p:nvPr>
            <p:ph idx="1" type="body"/>
          </p:nvPr>
        </p:nvSpPr>
        <p:spPr>
          <a:xfrm>
            <a:off x="457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g11e97237659_0_19"/>
          <p:cNvSpPr txBox="1"/>
          <p:nvPr>
            <p:ph idx="2" type="body"/>
          </p:nvPr>
        </p:nvSpPr>
        <p:spPr>
          <a:xfrm>
            <a:off x="4648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g11e97237659_0_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g11e97237659_0_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g11e97237659_0_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g11e97237659_0_19"/>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11e97237659_0_26"/>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g11e97237659_0_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g11e97237659_0_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g11e97237659_0_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g11e97237659_0_31"/>
          <p:cNvSpPr txBox="1"/>
          <p:nvPr>
            <p:ph type="title"/>
          </p:nvPr>
        </p:nvSpPr>
        <p:spPr>
          <a:xfrm>
            <a:off x="457200" y="1066968"/>
            <a:ext cx="3008400" cy="736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g11e97237659_0_31"/>
          <p:cNvSpPr txBox="1"/>
          <p:nvPr>
            <p:ph idx="1" type="body"/>
          </p:nvPr>
        </p:nvSpPr>
        <p:spPr>
          <a:xfrm>
            <a:off x="3575050" y="1073720"/>
            <a:ext cx="5111700" cy="50523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g11e97237659_0_31"/>
          <p:cNvSpPr txBox="1"/>
          <p:nvPr>
            <p:ph idx="2" type="body"/>
          </p:nvPr>
        </p:nvSpPr>
        <p:spPr>
          <a:xfrm>
            <a:off x="457200" y="1803850"/>
            <a:ext cx="3008400" cy="4322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g11e97237659_0_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g11e97237659_0_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g11e97237659_0_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g11e97237659_0_38"/>
          <p:cNvSpPr txBox="1"/>
          <p:nvPr>
            <p:ph type="title"/>
          </p:nvPr>
        </p:nvSpPr>
        <p:spPr>
          <a:xfrm>
            <a:off x="457200" y="1196430"/>
            <a:ext cx="2573700" cy="566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g11e97237659_0_38"/>
          <p:cNvSpPr/>
          <p:nvPr>
            <p:ph idx="2" type="pic"/>
          </p:nvPr>
        </p:nvSpPr>
        <p:spPr>
          <a:xfrm>
            <a:off x="3200400" y="1196430"/>
            <a:ext cx="5486400" cy="4850400"/>
          </a:xfrm>
          <a:prstGeom prst="rect">
            <a:avLst/>
          </a:prstGeom>
          <a:noFill/>
          <a:ln>
            <a:noFill/>
          </a:ln>
        </p:spPr>
      </p:sp>
      <p:sp>
        <p:nvSpPr>
          <p:cNvPr id="50" name="Google Shape;50;g11e97237659_0_38"/>
          <p:cNvSpPr txBox="1"/>
          <p:nvPr>
            <p:ph idx="1" type="body"/>
          </p:nvPr>
        </p:nvSpPr>
        <p:spPr>
          <a:xfrm>
            <a:off x="457200" y="1768043"/>
            <a:ext cx="2573700" cy="4278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g11e97237659_0_3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g11e97237659_0_3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g11e97237659_0_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g11ecfa39dcf_0_163"/>
          <p:cNvSpPr txBox="1"/>
          <p:nvPr>
            <p:ph type="ctrTitle"/>
          </p:nvPr>
        </p:nvSpPr>
        <p:spPr>
          <a:xfrm>
            <a:off x="3969582" y="2130425"/>
            <a:ext cx="4488600" cy="1470000"/>
          </a:xfrm>
          <a:prstGeom prst="rect">
            <a:avLst/>
          </a:prstGeom>
          <a:noFill/>
          <a:ln>
            <a:noFill/>
          </a:ln>
        </p:spPr>
        <p:txBody>
          <a:bodyPr anchorCtr="0" anchor="ctr" bIns="45700" lIns="91425" spcFirstLastPara="1" rIns="91425" wrap="square" tIns="45700">
            <a:normAutofit/>
          </a:bodyPr>
          <a:lstStyle>
            <a:lvl1pPr lvl="0" rtl="0" algn="r">
              <a:spcBef>
                <a:spcPts val="0"/>
              </a:spcBef>
              <a:spcAft>
                <a:spcPts val="0"/>
              </a:spcAft>
              <a:buClr>
                <a:schemeClr val="lt1"/>
              </a:buClr>
              <a:buSzPts val="3600"/>
              <a:buFont typeface="Arial"/>
              <a:buNone/>
              <a:defRPr b="1" sz="3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g11ecfa39dcf_0_163"/>
          <p:cNvSpPr txBox="1"/>
          <p:nvPr>
            <p:ph idx="1" type="subTitle"/>
          </p:nvPr>
        </p:nvSpPr>
        <p:spPr>
          <a:xfrm>
            <a:off x="3124200" y="3886200"/>
            <a:ext cx="5334000" cy="1752600"/>
          </a:xfrm>
          <a:prstGeom prst="rect">
            <a:avLst/>
          </a:prstGeom>
          <a:noFill/>
          <a:ln>
            <a:noFill/>
          </a:ln>
        </p:spPr>
        <p:txBody>
          <a:bodyPr anchorCtr="0" anchor="t" bIns="45700" lIns="91425" spcFirstLastPara="1" rIns="91425" wrap="square" tIns="45700">
            <a:normAutofit/>
          </a:bodyPr>
          <a:lstStyle>
            <a:lvl1pPr lvl="0" rtl="0" algn="r">
              <a:spcBef>
                <a:spcPts val="560"/>
              </a:spcBef>
              <a:spcAft>
                <a:spcPts val="0"/>
              </a:spcAft>
              <a:buClr>
                <a:srgbClr val="FFFFFF"/>
              </a:buClr>
              <a:buSzPts val="2800"/>
              <a:buNone/>
              <a:defRPr sz="2800">
                <a:solidFill>
                  <a:srgbClr val="FFFFFF"/>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63" name="Google Shape;63;g11ecfa39dcf_0_16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1ecfa39dcf_0_16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g11ecfa39dcf_0_16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g11ecfa39dcf_0_169"/>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Arial"/>
              <a:buNone/>
              <a:defRPr b="1"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g11ecfa39dcf_0_169"/>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9" name="Google Shape;69;g11ecfa39dcf_0_16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11ecfa39dcf_0_16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g11ecfa39dcf_0_1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72" name="Google Shape;72;g11ecfa39dcf_0_169"/>
          <p:cNvPicPr preferRelativeResize="0"/>
          <p:nvPr/>
        </p:nvPicPr>
        <p:blipFill rotWithShape="1">
          <a:blip r:embed="rId3">
            <a:alphaModFix/>
          </a:blip>
          <a:srcRect b="0" l="0" r="0" t="0"/>
          <a:stretch/>
        </p:blipFill>
        <p:spPr>
          <a:xfrm>
            <a:off x="450851" y="234146"/>
            <a:ext cx="2443864" cy="412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3" name="Shape 73"/>
        <p:cNvGrpSpPr/>
        <p:nvPr/>
      </p:nvGrpSpPr>
      <p:grpSpPr>
        <a:xfrm>
          <a:off x="0" y="0"/>
          <a:ext cx="0" cy="0"/>
          <a:chOff x="0" y="0"/>
          <a:chExt cx="0" cy="0"/>
        </a:xfrm>
      </p:grpSpPr>
      <p:sp>
        <p:nvSpPr>
          <p:cNvPr id="74" name="Google Shape;74;g11ecfa39dcf_0_176"/>
          <p:cNvSpPr txBox="1"/>
          <p:nvPr>
            <p:ph idx="1" type="body"/>
          </p:nvPr>
        </p:nvSpPr>
        <p:spPr>
          <a:xfrm>
            <a:off x="457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5" name="Google Shape;75;g11ecfa39dcf_0_176"/>
          <p:cNvSpPr txBox="1"/>
          <p:nvPr>
            <p:ph idx="2" type="body"/>
          </p:nvPr>
        </p:nvSpPr>
        <p:spPr>
          <a:xfrm>
            <a:off x="4648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6" name="Google Shape;76;g11ecfa39dcf_0_17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11ecfa39dcf_0_17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11ecfa39dcf_0_17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11ecfa39dcf_0_17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3200"/>
              <a:buFont typeface="Arial"/>
              <a:buNone/>
              <a:defRPr b="1"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1e97237659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11e97237659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g11e97237659_0_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g11e97237659_0_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g11e97237659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g11ecfa39dcf_0_1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g11ecfa39dcf_0_15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g11ecfa39dcf_0_15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g11ecfa39dcf_0_15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g11ecfa39dcf_0_15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4.jpg"/><Relationship Id="rId5" Type="http://schemas.openxmlformats.org/officeDocument/2006/relationships/image" Target="../media/image10.jpg"/><Relationship Id="rId6"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1e97237659_0_47"/>
          <p:cNvSpPr txBox="1"/>
          <p:nvPr/>
        </p:nvSpPr>
        <p:spPr>
          <a:xfrm>
            <a:off x="5321525" y="4051775"/>
            <a:ext cx="3752700" cy="2770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2400">
                <a:solidFill>
                  <a:schemeClr val="lt1"/>
                </a:solidFill>
              </a:rPr>
              <a:t>Team members:</a:t>
            </a:r>
            <a:endParaRPr b="1" sz="2400">
              <a:solidFill>
                <a:schemeClr val="lt1"/>
              </a:solidFill>
            </a:endParaRPr>
          </a:p>
          <a:p>
            <a:pPr indent="0" lvl="0" marL="0" rtl="0" algn="r">
              <a:spcBef>
                <a:spcPts val="0"/>
              </a:spcBef>
              <a:spcAft>
                <a:spcPts val="0"/>
              </a:spcAft>
              <a:buNone/>
            </a:pPr>
            <a:r>
              <a:rPr lang="en-US" sz="2400">
                <a:solidFill>
                  <a:schemeClr val="lt1"/>
                </a:solidFill>
              </a:rPr>
              <a:t>Kelton Chesshire</a:t>
            </a:r>
            <a:endParaRPr sz="2400">
              <a:solidFill>
                <a:schemeClr val="lt1"/>
              </a:solidFill>
            </a:endParaRPr>
          </a:p>
          <a:p>
            <a:pPr indent="0" lvl="0" marL="0" rtl="0" algn="r">
              <a:spcBef>
                <a:spcPts val="0"/>
              </a:spcBef>
              <a:spcAft>
                <a:spcPts val="0"/>
              </a:spcAft>
              <a:buNone/>
            </a:pPr>
            <a:r>
              <a:rPr lang="en-US" sz="2400">
                <a:solidFill>
                  <a:schemeClr val="lt1"/>
                </a:solidFill>
              </a:rPr>
              <a:t>Holden Haile</a:t>
            </a:r>
            <a:endParaRPr sz="2400">
              <a:solidFill>
                <a:schemeClr val="lt1"/>
              </a:solidFill>
            </a:endParaRPr>
          </a:p>
          <a:p>
            <a:pPr indent="0" lvl="0" marL="0" rtl="0" algn="r">
              <a:spcBef>
                <a:spcPts val="0"/>
              </a:spcBef>
              <a:spcAft>
                <a:spcPts val="0"/>
              </a:spcAft>
              <a:buNone/>
            </a:pPr>
            <a:r>
              <a:rPr lang="en-US" sz="2400">
                <a:solidFill>
                  <a:schemeClr val="lt1"/>
                </a:solidFill>
              </a:rPr>
              <a:t>Abhi Singh</a:t>
            </a:r>
            <a:endParaRPr sz="2400">
              <a:solidFill>
                <a:schemeClr val="lt1"/>
              </a:solidFill>
            </a:endParaRPr>
          </a:p>
          <a:p>
            <a:pPr indent="0" lvl="0" marL="0" rtl="0" algn="r">
              <a:spcBef>
                <a:spcPts val="0"/>
              </a:spcBef>
              <a:spcAft>
                <a:spcPts val="0"/>
              </a:spcAft>
              <a:buNone/>
            </a:pPr>
            <a:r>
              <a:t/>
            </a:r>
            <a:endParaRPr sz="2400">
              <a:solidFill>
                <a:schemeClr val="lt1"/>
              </a:solidFill>
            </a:endParaRPr>
          </a:p>
          <a:p>
            <a:pPr indent="0" lvl="0" marL="0" rtl="0" algn="r">
              <a:spcBef>
                <a:spcPts val="0"/>
              </a:spcBef>
              <a:spcAft>
                <a:spcPts val="0"/>
              </a:spcAft>
              <a:buNone/>
            </a:pPr>
            <a:r>
              <a:rPr b="1" lang="en-US" sz="2400">
                <a:solidFill>
                  <a:schemeClr val="lt1"/>
                </a:solidFill>
              </a:rPr>
              <a:t>Teaching Assistant</a:t>
            </a:r>
            <a:r>
              <a:rPr lang="en-US" sz="2400">
                <a:solidFill>
                  <a:schemeClr val="lt1"/>
                </a:solidFill>
              </a:rPr>
              <a:t>: Sambandh Dhal</a:t>
            </a:r>
            <a:endParaRPr sz="2400">
              <a:solidFill>
                <a:schemeClr val="lt1"/>
              </a:solidFill>
            </a:endParaRPr>
          </a:p>
        </p:txBody>
      </p:sp>
      <p:sp>
        <p:nvSpPr>
          <p:cNvPr id="105" name="Google Shape;105;g11e97237659_0_47"/>
          <p:cNvSpPr txBox="1"/>
          <p:nvPr/>
        </p:nvSpPr>
        <p:spPr>
          <a:xfrm>
            <a:off x="33000" y="4051775"/>
            <a:ext cx="4185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chemeClr val="lt1"/>
                </a:solidFill>
              </a:rPr>
              <a:t>Sponsor</a:t>
            </a:r>
            <a:r>
              <a:rPr lang="en-US" sz="2400">
                <a:solidFill>
                  <a:schemeClr val="lt1"/>
                </a:solidFill>
              </a:rPr>
              <a:t>:</a:t>
            </a:r>
            <a:endParaRPr sz="2400">
              <a:solidFill>
                <a:schemeClr val="lt1"/>
              </a:solidFill>
            </a:endParaRPr>
          </a:p>
          <a:p>
            <a:pPr indent="0" lvl="0" marL="0" rtl="0" algn="l">
              <a:spcBef>
                <a:spcPts val="0"/>
              </a:spcBef>
              <a:spcAft>
                <a:spcPts val="0"/>
              </a:spcAft>
              <a:buNone/>
            </a:pPr>
            <a:r>
              <a:rPr lang="en-US" sz="2400">
                <a:solidFill>
                  <a:schemeClr val="lt1"/>
                </a:solidFill>
              </a:rPr>
              <a:t>Skyelar Head</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b="1" lang="en-US" sz="2400">
                <a:solidFill>
                  <a:schemeClr val="lt1"/>
                </a:solidFill>
              </a:rPr>
              <a:t>Professor:</a:t>
            </a:r>
            <a:endParaRPr b="1" sz="2400">
              <a:solidFill>
                <a:schemeClr val="lt1"/>
              </a:solidFill>
            </a:endParaRPr>
          </a:p>
          <a:p>
            <a:pPr indent="0" lvl="0" marL="0" rtl="0" algn="l">
              <a:spcBef>
                <a:spcPts val="0"/>
              </a:spcBef>
              <a:spcAft>
                <a:spcPts val="0"/>
              </a:spcAft>
              <a:buClr>
                <a:schemeClr val="dk1"/>
              </a:buClr>
              <a:buSzPts val="1100"/>
              <a:buFont typeface="Arial"/>
              <a:buNone/>
            </a:pPr>
            <a:r>
              <a:rPr lang="en-US" sz="2400">
                <a:solidFill>
                  <a:schemeClr val="lt1"/>
                </a:solidFill>
              </a:rPr>
              <a:t>Dr. Kevin Nowka</a:t>
            </a:r>
            <a:endParaRPr sz="2400">
              <a:solidFill>
                <a:schemeClr val="lt1"/>
              </a:solidFill>
            </a:endParaRPr>
          </a:p>
        </p:txBody>
      </p:sp>
      <p:pic>
        <p:nvPicPr>
          <p:cNvPr id="106" name="Google Shape;106;g11e97237659_0_47"/>
          <p:cNvPicPr preferRelativeResize="0"/>
          <p:nvPr/>
        </p:nvPicPr>
        <p:blipFill>
          <a:blip r:embed="rId3">
            <a:alphaModFix/>
          </a:blip>
          <a:stretch>
            <a:fillRect/>
          </a:stretch>
        </p:blipFill>
        <p:spPr>
          <a:xfrm>
            <a:off x="2555704" y="1260300"/>
            <a:ext cx="4185000" cy="418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1ecfa39dcf_0_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Description - Background</a:t>
            </a:r>
            <a:endParaRPr/>
          </a:p>
        </p:txBody>
      </p:sp>
      <p:sp>
        <p:nvSpPr>
          <p:cNvPr id="112" name="Google Shape;112;g11ecfa39dcf_0_1"/>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sz="2900"/>
              <a:t>In the U.S. Alone over 10% of the population suffers from Diabetes. This group has been the inspiration for many devices that make checking blood sugar simple and consistent, but none to help maintain their daily glucose intake.</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1ecfa39dcf_0_5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Description - Solution Proposal</a:t>
            </a:r>
            <a:endParaRPr/>
          </a:p>
        </p:txBody>
      </p:sp>
      <p:sp>
        <p:nvSpPr>
          <p:cNvPr id="118" name="Google Shape;118;g11ecfa39dcf_0_51"/>
          <p:cNvSpPr txBox="1"/>
          <p:nvPr>
            <p:ph idx="1" type="body"/>
          </p:nvPr>
        </p:nvSpPr>
        <p:spPr>
          <a:xfrm>
            <a:off x="457200" y="2049275"/>
            <a:ext cx="4206900" cy="46374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sz="2700"/>
              <a:t>Develop a device that can dispense carbs</a:t>
            </a:r>
            <a:endParaRPr sz="2700"/>
          </a:p>
          <a:p>
            <a:pPr indent="-400050" lvl="0" marL="914400" rtl="0" algn="l">
              <a:spcBef>
                <a:spcPts val="0"/>
              </a:spcBef>
              <a:spcAft>
                <a:spcPts val="0"/>
              </a:spcAft>
              <a:buSzPts val="2700"/>
              <a:buChar char="-"/>
            </a:pPr>
            <a:r>
              <a:rPr lang="en-US" sz="2700"/>
              <a:t>consistently </a:t>
            </a:r>
            <a:endParaRPr sz="2700"/>
          </a:p>
          <a:p>
            <a:pPr indent="-400050" lvl="0" marL="914400" rtl="0" algn="l">
              <a:spcBef>
                <a:spcPts val="0"/>
              </a:spcBef>
              <a:spcAft>
                <a:spcPts val="0"/>
              </a:spcAft>
              <a:buSzPts val="2700"/>
              <a:buChar char="-"/>
            </a:pPr>
            <a:r>
              <a:rPr lang="en-US" sz="2700"/>
              <a:t>accurately</a:t>
            </a:r>
            <a:endParaRPr sz="2700"/>
          </a:p>
          <a:p>
            <a:pPr indent="-400050" lvl="0" marL="914400" rtl="0" algn="l">
              <a:spcBef>
                <a:spcPts val="0"/>
              </a:spcBef>
              <a:spcAft>
                <a:spcPts val="0"/>
              </a:spcAft>
              <a:buSzPts val="2700"/>
              <a:buChar char="-"/>
            </a:pPr>
            <a:r>
              <a:rPr lang="en-US" sz="2700"/>
              <a:t>easily-consumable manner so that users can accurately manage their glucose levels.</a:t>
            </a:r>
            <a:endParaRPr sz="2700"/>
          </a:p>
        </p:txBody>
      </p:sp>
      <p:pic>
        <p:nvPicPr>
          <p:cNvPr id="119" name="Google Shape;119;g11ecfa39dcf_0_51"/>
          <p:cNvPicPr preferRelativeResize="0"/>
          <p:nvPr/>
        </p:nvPicPr>
        <p:blipFill rotWithShape="1">
          <a:blip r:embed="rId3">
            <a:alphaModFix/>
          </a:blip>
          <a:srcRect b="20182" l="9998" r="56816" t="23911"/>
          <a:stretch/>
        </p:blipFill>
        <p:spPr>
          <a:xfrm>
            <a:off x="4842300" y="2049275"/>
            <a:ext cx="3844500" cy="43165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1ecfa39dcf_0_15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Flow Chart of Subsystems</a:t>
            </a:r>
            <a:endParaRPr/>
          </a:p>
        </p:txBody>
      </p:sp>
      <p:pic>
        <p:nvPicPr>
          <p:cNvPr id="125" name="Google Shape;125;g11ecfa39dcf_0_152"/>
          <p:cNvPicPr preferRelativeResize="0"/>
          <p:nvPr/>
        </p:nvPicPr>
        <p:blipFill rotWithShape="1">
          <a:blip r:embed="rId3">
            <a:alphaModFix/>
          </a:blip>
          <a:srcRect b="0" l="109" r="99" t="0"/>
          <a:stretch/>
        </p:blipFill>
        <p:spPr>
          <a:xfrm>
            <a:off x="1340563" y="1898083"/>
            <a:ext cx="6462866" cy="47002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1"/>
          <p:cNvGraphicFramePr/>
          <p:nvPr/>
        </p:nvGraphicFramePr>
        <p:xfrm>
          <a:off x="831050" y="1331363"/>
          <a:ext cx="3000000" cy="3000000"/>
        </p:xfrm>
        <a:graphic>
          <a:graphicData uri="http://schemas.openxmlformats.org/drawingml/2006/table">
            <a:tbl>
              <a:tblPr>
                <a:noFill/>
                <a:tableStyleId>{74F94270-D107-4F45-A9EB-2BF6496D3EA3}</a:tableStyleId>
              </a:tblPr>
              <a:tblGrid>
                <a:gridCol w="1297775"/>
                <a:gridCol w="1292800"/>
                <a:gridCol w="1295300"/>
                <a:gridCol w="1305250"/>
                <a:gridCol w="1297775"/>
                <a:gridCol w="1297775"/>
              </a:tblGrid>
              <a:tr h="1257950">
                <a:tc>
                  <a:txBody>
                    <a:bodyPr/>
                    <a:lstStyle/>
                    <a:p>
                      <a:pPr indent="0" lvl="0" marL="0" marR="0" rtl="0" algn="ctr">
                        <a:spcBef>
                          <a:spcPts val="0"/>
                        </a:spcBef>
                        <a:spcAft>
                          <a:spcPts val="0"/>
                        </a:spcAft>
                        <a:buNone/>
                      </a:pPr>
                      <a:r>
                        <a:t/>
                      </a:r>
                      <a:endParaRPr sz="1300"/>
                    </a:p>
                    <a:p>
                      <a:pPr indent="0" lvl="0" marL="0" marR="0" rtl="0" algn="ctr">
                        <a:spcBef>
                          <a:spcPts val="0"/>
                        </a:spcBef>
                        <a:spcAft>
                          <a:spcPts val="0"/>
                        </a:spcAft>
                        <a:buNone/>
                      </a:pPr>
                      <a:r>
                        <a:t/>
                      </a:r>
                      <a:endParaRPr sz="1300"/>
                    </a:p>
                    <a:p>
                      <a:pPr indent="0" lvl="0" marL="0" marR="0" rtl="0" algn="ctr">
                        <a:spcBef>
                          <a:spcPts val="0"/>
                        </a:spcBef>
                        <a:spcAft>
                          <a:spcPts val="0"/>
                        </a:spcAft>
                        <a:buNone/>
                      </a:pPr>
                      <a:r>
                        <a:rPr lang="en-US" sz="1300"/>
                        <a:t>Power Supply Status</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300"/>
                    </a:p>
                    <a:p>
                      <a:pPr indent="0" lvl="0" marL="0" marR="0" rtl="0" algn="ctr">
                        <a:spcBef>
                          <a:spcPts val="0"/>
                        </a:spcBef>
                        <a:spcAft>
                          <a:spcPts val="0"/>
                        </a:spcAft>
                        <a:buNone/>
                      </a:pPr>
                      <a:r>
                        <a:rPr lang="en-US" sz="1300"/>
                        <a:t>Buck Converter Schematic </a:t>
                      </a:r>
                      <a:r>
                        <a:rPr lang="en-US" sz="1300">
                          <a:solidFill>
                            <a:schemeClr val="dk1"/>
                          </a:solidFill>
                        </a:rPr>
                        <a:t>Design</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800"/>
                      </a:srgbClr>
                    </a:solidFill>
                  </a:tcPr>
                </a:tc>
                <a:tc>
                  <a:txBody>
                    <a:bodyPr/>
                    <a:lstStyle/>
                    <a:p>
                      <a:pPr indent="0" lvl="0" marL="0" marR="0" rtl="0" algn="ctr">
                        <a:spcBef>
                          <a:spcPts val="0"/>
                        </a:spcBef>
                        <a:spcAft>
                          <a:spcPts val="0"/>
                        </a:spcAft>
                        <a:buNone/>
                      </a:pPr>
                      <a:r>
                        <a:t/>
                      </a:r>
                      <a:endParaRPr sz="1300"/>
                    </a:p>
                    <a:p>
                      <a:pPr indent="0" lvl="0" marL="0" marR="0" rtl="0" algn="ctr">
                        <a:spcBef>
                          <a:spcPts val="0"/>
                        </a:spcBef>
                        <a:spcAft>
                          <a:spcPts val="0"/>
                        </a:spcAft>
                        <a:buNone/>
                      </a:pPr>
                      <a:r>
                        <a:t/>
                      </a:r>
                      <a:endParaRPr sz="1300"/>
                    </a:p>
                    <a:p>
                      <a:pPr indent="0" lvl="0" marL="0" marR="0" rtl="0" algn="ctr">
                        <a:spcBef>
                          <a:spcPts val="0"/>
                        </a:spcBef>
                        <a:spcAft>
                          <a:spcPts val="0"/>
                        </a:spcAft>
                        <a:buNone/>
                      </a:pPr>
                      <a:r>
                        <a:rPr lang="en-US" sz="1300"/>
                        <a:t>Buck converter parts order </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800"/>
                      </a:srgbClr>
                    </a:solidFill>
                  </a:tcPr>
                </a:tc>
                <a:tc>
                  <a:txBody>
                    <a:bodyPr/>
                    <a:lstStyle/>
                    <a:p>
                      <a:pPr indent="0" lvl="0" marL="0" marR="0" rtl="0" algn="ctr">
                        <a:spcBef>
                          <a:spcPts val="0"/>
                        </a:spcBef>
                        <a:spcAft>
                          <a:spcPts val="0"/>
                        </a:spcAft>
                        <a:buNone/>
                      </a:pPr>
                      <a:r>
                        <a:t/>
                      </a:r>
                      <a:endParaRPr sz="1300"/>
                    </a:p>
                    <a:p>
                      <a:pPr indent="0" lvl="0" marL="0" marR="0" rtl="0" algn="ctr">
                        <a:spcBef>
                          <a:spcPts val="0"/>
                        </a:spcBef>
                        <a:spcAft>
                          <a:spcPts val="0"/>
                        </a:spcAft>
                        <a:buNone/>
                      </a:pPr>
                      <a:r>
                        <a:t/>
                      </a:r>
                      <a:endParaRPr sz="1300"/>
                    </a:p>
                    <a:p>
                      <a:pPr indent="0" lvl="0" marL="0" marR="0" rtl="0" algn="ctr">
                        <a:spcBef>
                          <a:spcPts val="0"/>
                        </a:spcBef>
                        <a:spcAft>
                          <a:spcPts val="0"/>
                        </a:spcAft>
                        <a:buNone/>
                      </a:pPr>
                      <a:r>
                        <a:rPr lang="en-US" sz="1300"/>
                        <a:t>Proto Board construction</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800"/>
                      </a:srgbClr>
                    </a:solidFill>
                  </a:tcPr>
                </a:tc>
                <a:tc>
                  <a:txBody>
                    <a:bodyPr/>
                    <a:lstStyle/>
                    <a:p>
                      <a:pPr indent="0" lvl="0" marL="0" marR="0" rtl="0" algn="ctr">
                        <a:spcBef>
                          <a:spcPts val="0"/>
                        </a:spcBef>
                        <a:spcAft>
                          <a:spcPts val="0"/>
                        </a:spcAft>
                        <a:buNone/>
                      </a:pPr>
                      <a:r>
                        <a:t/>
                      </a:r>
                      <a:endParaRPr sz="1300"/>
                    </a:p>
                    <a:p>
                      <a:pPr indent="0" lvl="0" marL="0" marR="0" rtl="0" algn="ctr">
                        <a:spcBef>
                          <a:spcPts val="0"/>
                        </a:spcBef>
                        <a:spcAft>
                          <a:spcPts val="0"/>
                        </a:spcAft>
                        <a:buNone/>
                      </a:pPr>
                      <a:r>
                        <a:t/>
                      </a:r>
                      <a:endParaRPr sz="1300"/>
                    </a:p>
                    <a:p>
                      <a:pPr indent="0" lvl="0" marL="0" marR="0" rtl="0" algn="ctr">
                        <a:spcBef>
                          <a:spcPts val="0"/>
                        </a:spcBef>
                        <a:spcAft>
                          <a:spcPts val="0"/>
                        </a:spcAft>
                        <a:buNone/>
                      </a:pPr>
                      <a:r>
                        <a:rPr lang="en-US" sz="1300"/>
                        <a:t>Proto Board testing</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300"/>
                    </a:p>
                    <a:p>
                      <a:pPr indent="0" lvl="0" marL="0" marR="0" rtl="0" algn="ctr">
                        <a:spcBef>
                          <a:spcPts val="0"/>
                        </a:spcBef>
                        <a:spcAft>
                          <a:spcPts val="0"/>
                        </a:spcAft>
                        <a:buNone/>
                      </a:pPr>
                      <a:r>
                        <a:t/>
                      </a:r>
                      <a:endParaRPr sz="1300"/>
                    </a:p>
                    <a:p>
                      <a:pPr indent="0" lvl="0" marL="0" marR="0" rtl="0" algn="ctr">
                        <a:spcBef>
                          <a:spcPts val="0"/>
                        </a:spcBef>
                        <a:spcAft>
                          <a:spcPts val="0"/>
                        </a:spcAft>
                        <a:buNone/>
                      </a:pPr>
                      <a:r>
                        <a:rPr lang="en-US" sz="1300"/>
                        <a:t>PCB Design</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32" name="Google Shape;132;p1"/>
          <p:cNvGraphicFramePr/>
          <p:nvPr/>
        </p:nvGraphicFramePr>
        <p:xfrm>
          <a:off x="831050" y="2611413"/>
          <a:ext cx="3000000" cy="3000000"/>
        </p:xfrm>
        <a:graphic>
          <a:graphicData uri="http://schemas.openxmlformats.org/drawingml/2006/table">
            <a:tbl>
              <a:tblPr>
                <a:noFill/>
                <a:tableStyleId>{74F94270-D107-4F45-A9EB-2BF6496D3EA3}</a:tableStyleId>
              </a:tblPr>
              <a:tblGrid>
                <a:gridCol w="1297775"/>
                <a:gridCol w="1292800"/>
                <a:gridCol w="1295300"/>
                <a:gridCol w="1305250"/>
                <a:gridCol w="1297775"/>
                <a:gridCol w="1297775"/>
              </a:tblGrid>
              <a:tr h="1257950">
                <a:tc>
                  <a:txBody>
                    <a:bodyPr/>
                    <a:lstStyle/>
                    <a:p>
                      <a:pPr indent="0" lvl="0" marL="0" marR="0" rtl="0" algn="ctr">
                        <a:spcBef>
                          <a:spcPts val="0"/>
                        </a:spcBef>
                        <a:spcAft>
                          <a:spcPts val="0"/>
                        </a:spcAft>
                        <a:buNone/>
                      </a:pPr>
                      <a:r>
                        <a:t/>
                      </a:r>
                      <a:endParaRPr sz="1300"/>
                    </a:p>
                    <a:p>
                      <a:pPr indent="0" lvl="0" marL="0" marR="0" rtl="0" algn="ctr">
                        <a:spcBef>
                          <a:spcPts val="0"/>
                        </a:spcBef>
                        <a:spcAft>
                          <a:spcPts val="0"/>
                        </a:spcAft>
                        <a:buNone/>
                      </a:pPr>
                      <a:r>
                        <a:t/>
                      </a:r>
                      <a:endParaRPr sz="1300"/>
                    </a:p>
                    <a:p>
                      <a:pPr indent="0" lvl="0" marL="0" marR="0" rtl="0" algn="ctr">
                        <a:spcBef>
                          <a:spcPts val="0"/>
                        </a:spcBef>
                        <a:spcAft>
                          <a:spcPts val="0"/>
                        </a:spcAft>
                        <a:buNone/>
                      </a:pPr>
                      <a:r>
                        <a:rPr lang="en-US" sz="1300"/>
                        <a:t>Microcontroller</a:t>
                      </a:r>
                      <a:endParaRPr sz="1300"/>
                    </a:p>
                    <a:p>
                      <a:pPr indent="0" lvl="0" marL="0" marR="0" rtl="0" algn="ctr">
                        <a:spcBef>
                          <a:spcPts val="0"/>
                        </a:spcBef>
                        <a:spcAft>
                          <a:spcPts val="0"/>
                        </a:spcAft>
                        <a:buNone/>
                      </a:pPr>
                      <a:r>
                        <a:rPr lang="en-US" sz="1300"/>
                        <a:t>Status</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a:t>Dispenser Proof of Concept &amp; Barebones Networking</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800"/>
                      </a:srgbClr>
                    </a:solidFill>
                  </a:tcPr>
                </a:tc>
                <a:tc>
                  <a:txBody>
                    <a:bodyPr/>
                    <a:lstStyle/>
                    <a:p>
                      <a:pPr indent="0" lvl="0" marL="0" marR="0" rtl="0" algn="ctr">
                        <a:spcBef>
                          <a:spcPts val="0"/>
                        </a:spcBef>
                        <a:spcAft>
                          <a:spcPts val="0"/>
                        </a:spcAft>
                        <a:buNone/>
                      </a:pPr>
                      <a:r>
                        <a:rPr lang="en-US" sz="1300"/>
                        <a:t>MQTT Broker setup &amp; Testing with Dispenser</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800"/>
                      </a:srgbClr>
                    </a:solidFill>
                  </a:tcPr>
                </a:tc>
                <a:tc>
                  <a:txBody>
                    <a:bodyPr/>
                    <a:lstStyle/>
                    <a:p>
                      <a:pPr indent="0" lvl="0" marL="0" rtl="0" algn="ctr">
                        <a:spcBef>
                          <a:spcPts val="0"/>
                        </a:spcBef>
                        <a:spcAft>
                          <a:spcPts val="0"/>
                        </a:spcAft>
                        <a:buClr>
                          <a:schemeClr val="dk1"/>
                        </a:buClr>
                        <a:buFont typeface="Arial"/>
                        <a:buNone/>
                      </a:pPr>
                      <a:r>
                        <a:rPr lang="en-US" sz="1300">
                          <a:solidFill>
                            <a:schemeClr val="dk1"/>
                          </a:solidFill>
                        </a:rPr>
                        <a:t>Nextion Display Interface setup</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300">
                          <a:solidFill>
                            <a:schemeClr val="dk1"/>
                          </a:solidFill>
                        </a:rPr>
                        <a:t>Dispenser Housing &amp; Dispensing Accuracy </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300"/>
                        <a:t>Stock Level check &amp; MQTT multi topic messages</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33" name="Google Shape;133;p1"/>
          <p:cNvGraphicFramePr/>
          <p:nvPr/>
        </p:nvGraphicFramePr>
        <p:xfrm>
          <a:off x="831050" y="3891463"/>
          <a:ext cx="3000000" cy="3000000"/>
        </p:xfrm>
        <a:graphic>
          <a:graphicData uri="http://schemas.openxmlformats.org/drawingml/2006/table">
            <a:tbl>
              <a:tblPr>
                <a:noFill/>
                <a:tableStyleId>{74F94270-D107-4F45-A9EB-2BF6496D3EA3}</a:tableStyleId>
              </a:tblPr>
              <a:tblGrid>
                <a:gridCol w="1297775"/>
                <a:gridCol w="1292800"/>
                <a:gridCol w="1295300"/>
                <a:gridCol w="1305250"/>
                <a:gridCol w="1297775"/>
                <a:gridCol w="1297775"/>
              </a:tblGrid>
              <a:tr h="1257950">
                <a:tc>
                  <a:txBody>
                    <a:bodyPr/>
                    <a:lstStyle/>
                    <a:p>
                      <a:pPr indent="0" lvl="0" marL="0" marR="0" rtl="0" algn="ctr">
                        <a:spcBef>
                          <a:spcPts val="0"/>
                        </a:spcBef>
                        <a:spcAft>
                          <a:spcPts val="0"/>
                        </a:spcAft>
                        <a:buNone/>
                      </a:pPr>
                      <a:r>
                        <a:t/>
                      </a:r>
                      <a:endParaRPr sz="1300"/>
                    </a:p>
                    <a:p>
                      <a:pPr indent="0" lvl="0" marL="0" marR="0" rtl="0" algn="ctr">
                        <a:spcBef>
                          <a:spcPts val="0"/>
                        </a:spcBef>
                        <a:spcAft>
                          <a:spcPts val="0"/>
                        </a:spcAft>
                        <a:buNone/>
                      </a:pPr>
                      <a:r>
                        <a:t/>
                      </a:r>
                      <a:endParaRPr sz="1300"/>
                    </a:p>
                    <a:p>
                      <a:pPr indent="0" lvl="0" marL="0" marR="0" rtl="0" algn="ctr">
                        <a:spcBef>
                          <a:spcPts val="0"/>
                        </a:spcBef>
                        <a:spcAft>
                          <a:spcPts val="0"/>
                        </a:spcAft>
                        <a:buNone/>
                      </a:pPr>
                      <a:r>
                        <a:rPr lang="en-US" sz="1300"/>
                        <a:t>Software Status</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a:t>Application UI Development</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800"/>
                      </a:srgbClr>
                    </a:solidFill>
                  </a:tcPr>
                </a:tc>
                <a:tc>
                  <a:txBody>
                    <a:bodyPr/>
                    <a:lstStyle/>
                    <a:p>
                      <a:pPr indent="0" lvl="0" marL="0" marR="0" rtl="0" algn="ctr">
                        <a:spcBef>
                          <a:spcPts val="0"/>
                        </a:spcBef>
                        <a:spcAft>
                          <a:spcPts val="0"/>
                        </a:spcAft>
                        <a:buNone/>
                      </a:pPr>
                      <a:r>
                        <a:rPr lang="en-US" sz="1300"/>
                        <a:t>Application Authentication Backend</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800"/>
                      </a:srgbClr>
                    </a:solidFill>
                  </a:tcPr>
                </a:tc>
                <a:tc>
                  <a:txBody>
                    <a:bodyPr/>
                    <a:lstStyle/>
                    <a:p>
                      <a:pPr indent="0" lvl="0" marL="0" marR="0" rtl="0" algn="ctr">
                        <a:spcBef>
                          <a:spcPts val="0"/>
                        </a:spcBef>
                        <a:spcAft>
                          <a:spcPts val="0"/>
                        </a:spcAft>
                        <a:buNone/>
                      </a:pPr>
                      <a:r>
                        <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aphicFrame>
        <p:nvGraphicFramePr>
          <p:cNvPr id="139" name="Google Shape;139;g11e97237659_0_66"/>
          <p:cNvGraphicFramePr/>
          <p:nvPr/>
        </p:nvGraphicFramePr>
        <p:xfrm>
          <a:off x="685800" y="1100800"/>
          <a:ext cx="3000000" cy="3000000"/>
        </p:xfrm>
        <a:graphic>
          <a:graphicData uri="http://schemas.openxmlformats.org/drawingml/2006/table">
            <a:tbl>
              <a:tblPr>
                <a:noFill/>
                <a:tableStyleId>{74F94270-D107-4F45-A9EB-2BF6496D3EA3}</a:tableStyleId>
              </a:tblPr>
              <a:tblGrid>
                <a:gridCol w="3886200"/>
                <a:gridCol w="3886200"/>
              </a:tblGrid>
              <a:tr h="806100">
                <a:tc>
                  <a:txBody>
                    <a:bodyPr/>
                    <a:lstStyle/>
                    <a:p>
                      <a:pPr indent="0" lvl="0" marL="0" marR="0" rtl="0" algn="l">
                        <a:lnSpc>
                          <a:spcPct val="100000"/>
                        </a:lnSpc>
                        <a:spcBef>
                          <a:spcPts val="0"/>
                        </a:spcBef>
                        <a:spcAft>
                          <a:spcPts val="0"/>
                        </a:spcAft>
                        <a:buClr>
                          <a:schemeClr val="dk1"/>
                        </a:buClr>
                        <a:buSzPts val="1800"/>
                        <a:buFont typeface="Calibri"/>
                        <a:buNone/>
                      </a:pPr>
                      <a:r>
                        <a:rPr lang="en-US" sz="1800"/>
                        <a:t>Finalized Design of Both Buck Converters - 17 Hrs</a:t>
                      </a:r>
                      <a:endParaRPr sz="1800">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spcBef>
                          <a:spcPts val="0"/>
                        </a:spcBef>
                        <a:spcAft>
                          <a:spcPts val="0"/>
                        </a:spcAft>
                        <a:buSzPts val="1800"/>
                        <a:buChar char="-"/>
                      </a:pPr>
                      <a:r>
                        <a:rPr lang="en-US" sz="1800"/>
                        <a:t>adjusted </a:t>
                      </a:r>
                      <a:r>
                        <a:rPr lang="en-US" sz="1800"/>
                        <a:t>designs to accommodate changes</a:t>
                      </a:r>
                      <a:r>
                        <a:rPr lang="en-US" sz="1800"/>
                        <a:t> in hardware</a:t>
                      </a:r>
                      <a:endParaRPr sz="1800"/>
                    </a:p>
                    <a:p>
                      <a:pPr indent="-342900" lvl="0" marL="457200" marR="0" rtl="0" algn="l">
                        <a:spcBef>
                          <a:spcPts val="0"/>
                        </a:spcBef>
                        <a:spcAft>
                          <a:spcPts val="0"/>
                        </a:spcAft>
                        <a:buSzPts val="1800"/>
                        <a:buChar char="-"/>
                      </a:pPr>
                      <a:r>
                        <a:rPr lang="en-US" sz="1800"/>
                        <a:t>finalized designs and produced schematics</a:t>
                      </a:r>
                      <a:endParaRPr sz="1800"/>
                    </a:p>
                    <a:p>
                      <a:pPr indent="-342900" lvl="0" marL="457200" marR="0" rtl="0" algn="l">
                        <a:spcBef>
                          <a:spcPts val="0"/>
                        </a:spcBef>
                        <a:spcAft>
                          <a:spcPts val="0"/>
                        </a:spcAft>
                        <a:buSzPts val="1800"/>
                        <a:buChar char="-"/>
                      </a:pPr>
                      <a:r>
                        <a:rPr lang="en-US" sz="1800"/>
                        <a:t>ordered parts for prototype board</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Awaiting parts ordered (end of week)</a:t>
                      </a:r>
                      <a:endParaRPr sz="1800"/>
                    </a:p>
                    <a:p>
                      <a:pPr indent="-342900" lvl="0" marL="457200" marR="0" rtl="0" algn="l">
                        <a:spcBef>
                          <a:spcPts val="0"/>
                        </a:spcBef>
                        <a:spcAft>
                          <a:spcPts val="0"/>
                        </a:spcAft>
                        <a:buSzPts val="1800"/>
                        <a:buChar char="-"/>
                      </a:pPr>
                      <a:r>
                        <a:rPr lang="en-US" sz="1800"/>
                        <a:t>Beginning design of PCB</a:t>
                      </a:r>
                      <a:endParaRPr sz="1800"/>
                    </a:p>
                    <a:p>
                      <a:pPr indent="-342900" lvl="0" marL="457200" marR="0" rtl="0" algn="l">
                        <a:spcBef>
                          <a:spcPts val="0"/>
                        </a:spcBef>
                        <a:spcAft>
                          <a:spcPts val="0"/>
                        </a:spcAft>
                        <a:buSzPts val="1800"/>
                        <a:buChar char="-"/>
                      </a:pPr>
                      <a:r>
                        <a:rPr lang="en-US" sz="1800"/>
                        <a:t>Practice </a:t>
                      </a:r>
                      <a:r>
                        <a:rPr lang="en-US" sz="1800"/>
                        <a:t>soldering</a:t>
                      </a:r>
                      <a:r>
                        <a:rPr lang="en-US" sz="1800"/>
                        <a:t> using parts ordered</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0" name="Google Shape;140;g11e97237659_0_66"/>
          <p:cNvSpPr txBox="1"/>
          <p:nvPr/>
        </p:nvSpPr>
        <p:spPr>
          <a:xfrm>
            <a:off x="685800" y="3940175"/>
            <a:ext cx="77724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g11e97237659_0_66"/>
          <p:cNvSpPr txBox="1"/>
          <p:nvPr/>
        </p:nvSpPr>
        <p:spPr>
          <a:xfrm>
            <a:off x="5639650" y="69050"/>
            <a:ext cx="35043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Power Supply</a:t>
            </a: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Holden Haile</a:t>
            </a:r>
            <a:endParaRPr sz="1600"/>
          </a:p>
        </p:txBody>
      </p:sp>
      <p:pic>
        <p:nvPicPr>
          <p:cNvPr id="142" name="Google Shape;142;g11e97237659_0_66"/>
          <p:cNvPicPr preferRelativeResize="0"/>
          <p:nvPr/>
        </p:nvPicPr>
        <p:blipFill>
          <a:blip r:embed="rId3">
            <a:alphaModFix/>
          </a:blip>
          <a:stretch>
            <a:fillRect/>
          </a:stretch>
        </p:blipFill>
        <p:spPr>
          <a:xfrm>
            <a:off x="4597250" y="3940175"/>
            <a:ext cx="3857850" cy="2739900"/>
          </a:xfrm>
          <a:prstGeom prst="rect">
            <a:avLst/>
          </a:prstGeom>
          <a:noFill/>
          <a:ln>
            <a:noFill/>
          </a:ln>
        </p:spPr>
      </p:pic>
      <p:pic>
        <p:nvPicPr>
          <p:cNvPr id="143" name="Google Shape;143;g11e97237659_0_66"/>
          <p:cNvPicPr preferRelativeResize="0"/>
          <p:nvPr/>
        </p:nvPicPr>
        <p:blipFill>
          <a:blip r:embed="rId4">
            <a:alphaModFix/>
          </a:blip>
          <a:stretch>
            <a:fillRect/>
          </a:stretch>
        </p:blipFill>
        <p:spPr>
          <a:xfrm>
            <a:off x="685790" y="3918644"/>
            <a:ext cx="3857860" cy="2761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4"/>
          <p:cNvGraphicFramePr/>
          <p:nvPr/>
        </p:nvGraphicFramePr>
        <p:xfrm>
          <a:off x="685800" y="1100800"/>
          <a:ext cx="3000000" cy="3000000"/>
        </p:xfrm>
        <a:graphic>
          <a:graphicData uri="http://schemas.openxmlformats.org/drawingml/2006/table">
            <a:tbl>
              <a:tblPr>
                <a:noFill/>
                <a:tableStyleId>{74F94270-D107-4F45-A9EB-2BF6496D3EA3}</a:tableStyleId>
              </a:tblPr>
              <a:tblGrid>
                <a:gridCol w="3886200"/>
                <a:gridCol w="3886200"/>
              </a:tblGrid>
              <a:tr h="806100">
                <a:tc>
                  <a:txBody>
                    <a:bodyPr/>
                    <a:lstStyle/>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rPr>
                        <a:t>Dispenser Proof of Concept &amp; WiFi</a:t>
                      </a:r>
                      <a:r>
                        <a:rPr lang="en-US" sz="1800"/>
                        <a:t>                              </a:t>
                      </a:r>
                      <a:endParaRPr sz="1800">
                        <a:solidFill>
                          <a:srgbClr val="FF0000"/>
                        </a:solidFill>
                      </a:endParaRPr>
                    </a:p>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rPr>
                        <a:t>10 </a:t>
                      </a:r>
                      <a:r>
                        <a:rPr lang="en-US" sz="1800">
                          <a:solidFill>
                            <a:schemeClr val="dk1"/>
                          </a:solidFill>
                        </a:rPr>
                        <a:t>hrs</a:t>
                      </a:r>
                      <a:endParaRPr sz="1800">
                        <a:solidFill>
                          <a:schemeClr val="dk1"/>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spcBef>
                          <a:spcPts val="0"/>
                        </a:spcBef>
                        <a:spcAft>
                          <a:spcPts val="0"/>
                        </a:spcAft>
                        <a:buSzPts val="1800"/>
                        <a:buChar char="-"/>
                      </a:pPr>
                      <a:r>
                        <a:rPr lang="en-US" sz="1800"/>
                        <a:t>Peristaltic</a:t>
                      </a:r>
                      <a:r>
                        <a:rPr lang="en-US" sz="1800"/>
                        <a:t> pump PWM testing with arduino nano and L298N motor controller</a:t>
                      </a:r>
                      <a:endParaRPr sz="1800"/>
                    </a:p>
                    <a:p>
                      <a:pPr indent="-342900" lvl="0" marL="457200" marR="0" rtl="0" algn="l">
                        <a:spcBef>
                          <a:spcPts val="0"/>
                        </a:spcBef>
                        <a:spcAft>
                          <a:spcPts val="0"/>
                        </a:spcAft>
                        <a:buSzPts val="1800"/>
                        <a:buChar char="-"/>
                      </a:pPr>
                      <a:r>
                        <a:rPr lang="en-US" sz="1800"/>
                        <a:t>esp32 network connection (Wi-Fi) achieved</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setting up MQTT broker and testing dispense commands</a:t>
                      </a:r>
                      <a:endParaRPr sz="1800"/>
                    </a:p>
                    <a:p>
                      <a:pPr indent="-342900" lvl="0" marL="457200" marR="0" rtl="0" algn="l">
                        <a:spcBef>
                          <a:spcPts val="0"/>
                        </a:spcBef>
                        <a:spcAft>
                          <a:spcPts val="0"/>
                        </a:spcAft>
                        <a:buSzPts val="1800"/>
                        <a:buChar char="-"/>
                      </a:pPr>
                      <a:r>
                        <a:rPr lang="en-US" sz="1800"/>
                        <a:t>skittle dispenser test with actuator</a:t>
                      </a:r>
                      <a:endParaRPr sz="1800"/>
                    </a:p>
                    <a:p>
                      <a:pPr indent="-342900" lvl="0" marL="457200" marR="0" rtl="0" algn="l">
                        <a:spcBef>
                          <a:spcPts val="0"/>
                        </a:spcBef>
                        <a:spcAft>
                          <a:spcPts val="0"/>
                        </a:spcAft>
                        <a:buSzPts val="1800"/>
                        <a:buChar char="-"/>
                      </a:pPr>
                      <a:r>
                        <a:rPr lang="en-US" sz="1800"/>
                        <a:t>Dispenser housing design in SolidWorks</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0" name="Google Shape;150;p4"/>
          <p:cNvSpPr txBox="1"/>
          <p:nvPr/>
        </p:nvSpPr>
        <p:spPr>
          <a:xfrm>
            <a:off x="685800" y="3940175"/>
            <a:ext cx="77724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t/>
            </a:r>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4"/>
          <p:cNvSpPr txBox="1"/>
          <p:nvPr/>
        </p:nvSpPr>
        <p:spPr>
          <a:xfrm>
            <a:off x="4953850" y="69050"/>
            <a:ext cx="40878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Dispensing System</a:t>
            </a: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Abhi Singh</a:t>
            </a:r>
            <a:endParaRPr/>
          </a:p>
        </p:txBody>
      </p:sp>
      <p:pic>
        <p:nvPicPr>
          <p:cNvPr id="152" name="Google Shape;152;p4"/>
          <p:cNvPicPr preferRelativeResize="0"/>
          <p:nvPr/>
        </p:nvPicPr>
        <p:blipFill>
          <a:blip r:embed="rId3">
            <a:alphaModFix/>
          </a:blip>
          <a:stretch>
            <a:fillRect/>
          </a:stretch>
        </p:blipFill>
        <p:spPr>
          <a:xfrm>
            <a:off x="2060425" y="3796675"/>
            <a:ext cx="4821473" cy="3027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1e97237659_0_59"/>
          <p:cNvSpPr/>
          <p:nvPr/>
        </p:nvSpPr>
        <p:spPr>
          <a:xfrm>
            <a:off x="206125" y="3813125"/>
            <a:ext cx="8760000" cy="29886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9" name="Google Shape;159;g11e97237659_0_59"/>
          <p:cNvGraphicFramePr/>
          <p:nvPr/>
        </p:nvGraphicFramePr>
        <p:xfrm>
          <a:off x="685800" y="1100800"/>
          <a:ext cx="3000000" cy="3000000"/>
        </p:xfrm>
        <a:graphic>
          <a:graphicData uri="http://schemas.openxmlformats.org/drawingml/2006/table">
            <a:tbl>
              <a:tblPr>
                <a:noFill/>
                <a:tableStyleId>{74F94270-D107-4F45-A9EB-2BF6496D3EA3}</a:tableStyleId>
              </a:tblPr>
              <a:tblGrid>
                <a:gridCol w="3886200"/>
                <a:gridCol w="3886200"/>
              </a:tblGrid>
              <a:tr h="806100">
                <a:tc>
                  <a:txBody>
                    <a:bodyPr/>
                    <a:lstStyle/>
                    <a:p>
                      <a:pPr indent="0" lvl="0" marL="0" marR="0" rtl="0" algn="l">
                        <a:lnSpc>
                          <a:spcPct val="100000"/>
                        </a:lnSpc>
                        <a:spcBef>
                          <a:spcPts val="0"/>
                        </a:spcBef>
                        <a:spcAft>
                          <a:spcPts val="0"/>
                        </a:spcAft>
                        <a:buClr>
                          <a:schemeClr val="dk1"/>
                        </a:buClr>
                        <a:buSzPts val="1800"/>
                        <a:buFont typeface="Calibri"/>
                        <a:buNone/>
                      </a:pPr>
                      <a:r>
                        <a:rPr lang="en-US" sz="1800"/>
                        <a:t>Accomplishments since the last presentation                                   </a:t>
                      </a:r>
                      <a:r>
                        <a:rPr lang="en-US" sz="1800">
                          <a:solidFill>
                            <a:srgbClr val="FF0000"/>
                          </a:solidFill>
                        </a:rPr>
                        <a:t>14</a:t>
                      </a:r>
                      <a:r>
                        <a:rPr lang="en-US" sz="1800">
                          <a:solidFill>
                            <a:srgbClr val="FF0000"/>
                          </a:solidFill>
                        </a:rPr>
                        <a:t> hrs</a:t>
                      </a:r>
                      <a:endParaRPr sz="1800">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spcBef>
                          <a:spcPts val="0"/>
                        </a:spcBef>
                        <a:spcAft>
                          <a:spcPts val="0"/>
                        </a:spcAft>
                        <a:buSzPts val="1800"/>
                        <a:buChar char="-"/>
                      </a:pPr>
                      <a:r>
                        <a:rPr lang="en-US" sz="1800"/>
                        <a:t>Basic Application UI Library</a:t>
                      </a:r>
                      <a:endParaRPr sz="1800"/>
                    </a:p>
                    <a:p>
                      <a:pPr indent="-342900" lvl="0" marL="457200" marR="0" rtl="0" algn="l">
                        <a:spcBef>
                          <a:spcPts val="0"/>
                        </a:spcBef>
                        <a:spcAft>
                          <a:spcPts val="0"/>
                        </a:spcAft>
                        <a:buSzPts val="1800"/>
                        <a:buChar char="-"/>
                      </a:pPr>
                      <a:r>
                        <a:rPr lang="en-US" sz="1800"/>
                        <a:t>UI screens</a:t>
                      </a:r>
                      <a:endParaRPr sz="1800"/>
                    </a:p>
                    <a:p>
                      <a:pPr indent="-342900" lvl="0" marL="457200" marR="0" rtl="0" algn="l">
                        <a:spcBef>
                          <a:spcPts val="0"/>
                        </a:spcBef>
                        <a:spcAft>
                          <a:spcPts val="0"/>
                        </a:spcAft>
                        <a:buSzPts val="1800"/>
                        <a:buChar char="-"/>
                      </a:pPr>
                      <a:r>
                        <a:rPr lang="en-US" sz="1800"/>
                        <a:t>Application Form Validation and Authentication</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Further backend development</a:t>
                      </a:r>
                      <a:endParaRPr sz="1800"/>
                    </a:p>
                    <a:p>
                      <a:pPr indent="-342900" lvl="0" marL="457200" marR="0" rtl="0" algn="l">
                        <a:spcBef>
                          <a:spcPts val="0"/>
                        </a:spcBef>
                        <a:spcAft>
                          <a:spcPts val="0"/>
                        </a:spcAft>
                        <a:buSzPts val="1800"/>
                        <a:buChar char="-"/>
                      </a:pPr>
                      <a:r>
                        <a:rPr lang="en-US" sz="1800"/>
                        <a:t>Connection between application and Raspberry Pi testing system using MQTT</a:t>
                      </a:r>
                      <a:endParaRPr sz="1800"/>
                    </a:p>
                    <a:p>
                      <a:pPr indent="-342900" lvl="0" marL="457200" marR="0" rtl="0" algn="l">
                        <a:spcBef>
                          <a:spcPts val="0"/>
                        </a:spcBef>
                        <a:spcAft>
                          <a:spcPts val="0"/>
                        </a:spcAft>
                        <a:buSzPts val="1800"/>
                        <a:buChar char="-"/>
                      </a:pPr>
                      <a:r>
                        <a:rPr lang="en-US" sz="1800"/>
                        <a:t>Glucometer connection</a:t>
                      </a:r>
                      <a:endParaRPr sz="1800"/>
                    </a:p>
                    <a:p>
                      <a:pPr indent="-342900" lvl="0" marL="457200" marR="0" rtl="0" algn="l">
                        <a:spcBef>
                          <a:spcPts val="0"/>
                        </a:spcBef>
                        <a:spcAft>
                          <a:spcPts val="0"/>
                        </a:spcAft>
                        <a:buSzPts val="1800"/>
                        <a:buChar char="-"/>
                      </a:pPr>
                      <a:r>
                        <a:rPr lang="en-US" sz="1800"/>
                        <a:t>Push Notifications</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60" name="Google Shape;160;g11e97237659_0_59"/>
          <p:cNvSpPr txBox="1"/>
          <p:nvPr/>
        </p:nvSpPr>
        <p:spPr>
          <a:xfrm>
            <a:off x="4953850" y="69050"/>
            <a:ext cx="40878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Arial"/>
              <a:buNone/>
            </a:pPr>
            <a:r>
              <a:rPr lang="en-US" sz="3600">
                <a:solidFill>
                  <a:schemeClr val="dk1"/>
                </a:solidFill>
                <a:latin typeface="Calibri"/>
                <a:ea typeface="Calibri"/>
                <a:cs typeface="Calibri"/>
                <a:sym typeface="Calibri"/>
              </a:rPr>
              <a:t>Mobile Application</a:t>
            </a:r>
            <a:r>
              <a:rPr b="0" i="0" lang="en-US" sz="1600" u="none" cap="none" strike="noStrik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	Kelton Chesshire</a:t>
            </a:r>
            <a:endParaRPr/>
          </a:p>
        </p:txBody>
      </p:sp>
      <p:pic>
        <p:nvPicPr>
          <p:cNvPr id="161" name="Google Shape;161;g11e97237659_0_59"/>
          <p:cNvPicPr preferRelativeResize="0"/>
          <p:nvPr/>
        </p:nvPicPr>
        <p:blipFill>
          <a:blip r:embed="rId3">
            <a:alphaModFix/>
          </a:blip>
          <a:stretch>
            <a:fillRect/>
          </a:stretch>
        </p:blipFill>
        <p:spPr>
          <a:xfrm>
            <a:off x="685801" y="3841225"/>
            <a:ext cx="1368100" cy="2904325"/>
          </a:xfrm>
          <a:prstGeom prst="rect">
            <a:avLst/>
          </a:prstGeom>
          <a:noFill/>
          <a:ln>
            <a:noFill/>
          </a:ln>
        </p:spPr>
      </p:pic>
      <p:pic>
        <p:nvPicPr>
          <p:cNvPr id="162" name="Google Shape;162;g11e97237659_0_59"/>
          <p:cNvPicPr preferRelativeResize="0"/>
          <p:nvPr/>
        </p:nvPicPr>
        <p:blipFill>
          <a:blip r:embed="rId4">
            <a:alphaModFix/>
          </a:blip>
          <a:stretch>
            <a:fillRect/>
          </a:stretch>
        </p:blipFill>
        <p:spPr>
          <a:xfrm>
            <a:off x="2951098" y="3968862"/>
            <a:ext cx="1223627" cy="2649052"/>
          </a:xfrm>
          <a:prstGeom prst="rect">
            <a:avLst/>
          </a:prstGeom>
          <a:noFill/>
          <a:ln>
            <a:noFill/>
          </a:ln>
        </p:spPr>
      </p:pic>
      <p:pic>
        <p:nvPicPr>
          <p:cNvPr id="163" name="Google Shape;163;g11e97237659_0_59"/>
          <p:cNvPicPr preferRelativeResize="0"/>
          <p:nvPr/>
        </p:nvPicPr>
        <p:blipFill>
          <a:blip r:embed="rId5">
            <a:alphaModFix/>
          </a:blip>
          <a:stretch>
            <a:fillRect/>
          </a:stretch>
        </p:blipFill>
        <p:spPr>
          <a:xfrm>
            <a:off x="7234550" y="3968848"/>
            <a:ext cx="1223651" cy="2649078"/>
          </a:xfrm>
          <a:prstGeom prst="rect">
            <a:avLst/>
          </a:prstGeom>
          <a:noFill/>
          <a:ln>
            <a:noFill/>
          </a:ln>
        </p:spPr>
      </p:pic>
      <p:pic>
        <p:nvPicPr>
          <p:cNvPr id="164" name="Google Shape;164;g11e97237659_0_59"/>
          <p:cNvPicPr preferRelativeResize="0"/>
          <p:nvPr/>
        </p:nvPicPr>
        <p:blipFill>
          <a:blip r:embed="rId6">
            <a:alphaModFix/>
          </a:blip>
          <a:stretch>
            <a:fillRect/>
          </a:stretch>
        </p:blipFill>
        <p:spPr>
          <a:xfrm>
            <a:off x="5092810" y="3968847"/>
            <a:ext cx="1223651" cy="2649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2012-01-20T14:22:33Z</dcterms:created>
  <dc:creator>Samuel Villareal</dc:creator>
</cp:coreProperties>
</file>