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g4uixcuPmzrJv3iMWoYlGebfzI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877845-E2C2-4B12-A330-67B1D8C8CF2A}">
  <a:tblStyle styleId="{18877845-E2C2-4B12-A330-67B1D8C8CF2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939efd8a9_2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4939efd8a9_2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14939efd8a9_2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93365994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8" name="Google Shape;208;g14933659940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9738171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4" name="Google Shape;214;g149738171cf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49738171cf_2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49738171cf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149738171cf_2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939efd8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14939efd8a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939efd8a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14939efd8a9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939efd8a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14939efd8a9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939efd8a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8" name="Google Shape;178;g14939efd8a9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939efd8a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2" name="Google Shape;192;g14939efd8a9_2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939efd8a9_0_188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14939efd8a9_0_18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14939efd8a9_0_18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g14939efd8a9_0_18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939efd8a9_0_193"/>
          <p:cNvSpPr txBox="1"/>
          <p:nvPr>
            <p:ph type="title"/>
          </p:nvPr>
        </p:nvSpPr>
        <p:spPr>
          <a:xfrm>
            <a:off x="457200" y="1066968"/>
            <a:ext cx="30084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14939efd8a9_0_193"/>
          <p:cNvSpPr txBox="1"/>
          <p:nvPr>
            <p:ph idx="1" type="body"/>
          </p:nvPr>
        </p:nvSpPr>
        <p:spPr>
          <a:xfrm>
            <a:off x="3575050" y="1073720"/>
            <a:ext cx="5111700" cy="5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8" name="Google Shape;88;g14939efd8a9_0_193"/>
          <p:cNvSpPr txBox="1"/>
          <p:nvPr>
            <p:ph idx="2" type="body"/>
          </p:nvPr>
        </p:nvSpPr>
        <p:spPr>
          <a:xfrm>
            <a:off x="457200" y="1803850"/>
            <a:ext cx="3008400" cy="4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9" name="Google Shape;89;g14939efd8a9_0_19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14939efd8a9_0_19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14939efd8a9_0_19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939efd8a9_0_200"/>
          <p:cNvSpPr txBox="1"/>
          <p:nvPr>
            <p:ph type="title"/>
          </p:nvPr>
        </p:nvSpPr>
        <p:spPr>
          <a:xfrm>
            <a:off x="457200" y="1196430"/>
            <a:ext cx="25737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14939efd8a9_0_200"/>
          <p:cNvSpPr/>
          <p:nvPr>
            <p:ph idx="2" type="pic"/>
          </p:nvPr>
        </p:nvSpPr>
        <p:spPr>
          <a:xfrm>
            <a:off x="3200400" y="1196430"/>
            <a:ext cx="5486400" cy="48504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g14939efd8a9_0_200"/>
          <p:cNvSpPr txBox="1"/>
          <p:nvPr>
            <p:ph idx="1" type="body"/>
          </p:nvPr>
        </p:nvSpPr>
        <p:spPr>
          <a:xfrm>
            <a:off x="457200" y="1768043"/>
            <a:ext cx="2573700" cy="42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g14939efd8a9_0_20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14939efd8a9_0_20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14939efd8a9_0_20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4939efd8a9_0_17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14939efd8a9_0_174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g14939efd8a9_0_17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14939efd8a9_0_17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14939efd8a9_0_17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66" name="Google Shape;66;g14939efd8a9_0_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4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939efd8a9_0_168"/>
          <p:cNvSpPr txBox="1"/>
          <p:nvPr>
            <p:ph type="ctrTitle"/>
          </p:nvPr>
        </p:nvSpPr>
        <p:spPr>
          <a:xfrm>
            <a:off x="3969582" y="2130425"/>
            <a:ext cx="44886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14939efd8a9_0_168"/>
          <p:cNvSpPr txBox="1"/>
          <p:nvPr>
            <p:ph idx="1" type="subTitle"/>
          </p:nvPr>
        </p:nvSpPr>
        <p:spPr>
          <a:xfrm>
            <a:off x="3124200" y="3886200"/>
            <a:ext cx="5334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0" name="Google Shape;70;g14939efd8a9_0_16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14939efd8a9_0_16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14939efd8a9_0_16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939efd8a9_0_181"/>
          <p:cNvSpPr txBox="1"/>
          <p:nvPr>
            <p:ph idx="1" type="body"/>
          </p:nvPr>
        </p:nvSpPr>
        <p:spPr>
          <a:xfrm>
            <a:off x="457200" y="1975644"/>
            <a:ext cx="4038600" cy="4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g14939efd8a9_0_181"/>
          <p:cNvSpPr txBox="1"/>
          <p:nvPr>
            <p:ph idx="2" type="body"/>
          </p:nvPr>
        </p:nvSpPr>
        <p:spPr>
          <a:xfrm>
            <a:off x="4648200" y="1975644"/>
            <a:ext cx="4038600" cy="4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6" name="Google Shape;76;g14939efd8a9_0_18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14939efd8a9_0_18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14939efd8a9_0_18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g14939efd8a9_0_18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4939efd8a9_0_1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g14939efd8a9_0_16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g14939efd8a9_0_16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g14939efd8a9_0_16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g14939efd8a9_0_16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ctrTitle"/>
          </p:nvPr>
        </p:nvSpPr>
        <p:spPr>
          <a:xfrm>
            <a:off x="1675700" y="4345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6758"/>
              <a:buFont typeface="Arial"/>
              <a:buNone/>
            </a:pPr>
            <a:r>
              <a:rPr b="0" lang="en-US" sz="3155"/>
              <a:t>Bi-Weekly Update 3</a:t>
            </a:r>
            <a:endParaRPr b="0" sz="3155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350354"/>
              <a:buFont typeface="Arial"/>
              <a:buNone/>
            </a:pPr>
            <a:br>
              <a:rPr b="0" lang="en-US"/>
            </a:br>
            <a:r>
              <a:rPr b="0" lang="en-US" sz="2455"/>
              <a:t>Team 32: Abhi Singh, Holden Haile, Kelton Chesshire</a:t>
            </a:r>
            <a:br>
              <a:rPr b="0" lang="en-US" sz="2455"/>
            </a:br>
            <a:r>
              <a:rPr b="0" lang="en-US" sz="2455"/>
              <a:t>Sponsor: Eric Lloyd Robles</a:t>
            </a:r>
            <a:br>
              <a:rPr b="0" lang="en-US" sz="2455"/>
            </a:br>
            <a:r>
              <a:rPr b="0" lang="en-US" sz="2455"/>
              <a:t>TA: Eric Lloyd Robles </a:t>
            </a:r>
            <a:endParaRPr b="0" sz="2455"/>
          </a:p>
        </p:txBody>
      </p:sp>
      <p:sp>
        <p:nvSpPr>
          <p:cNvPr id="104" name="Google Shape;104;p1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105" name="Google Shape;10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65100" y="2542100"/>
            <a:ext cx="6325798" cy="21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939efd8a9_2_1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Dispenser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557"/>
              <a:buFont typeface="Arial"/>
              <a:buNone/>
            </a:pPr>
            <a:r>
              <a:rPr lang="en-US" sz="1720"/>
              <a:t>Abhi Singh</a:t>
            </a:r>
            <a:endParaRPr/>
          </a:p>
        </p:txBody>
      </p:sp>
      <p:pic>
        <p:nvPicPr>
          <p:cNvPr id="204" name="Google Shape;204;g14939efd8a9_2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50" y="1910025"/>
            <a:ext cx="5241426" cy="40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4939efd8a9_2_11"/>
          <p:cNvSpPr txBox="1"/>
          <p:nvPr/>
        </p:nvSpPr>
        <p:spPr>
          <a:xfrm>
            <a:off x="5708875" y="1910025"/>
            <a:ext cx="3092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Updated dispenser now uses a Pressure Load Cell to measure current amount of Skittles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design the enclosure that will house the dispenser and the juice canister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design the lid that will read the amount of juice in the canister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933659940_0_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Application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Kelton Chesshire</a:t>
            </a:r>
            <a:endParaRPr sz="2980"/>
          </a:p>
        </p:txBody>
      </p:sp>
      <p:graphicFrame>
        <p:nvGraphicFramePr>
          <p:cNvPr id="211" name="Google Shape;211;g14933659940_0_2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{18877845-E2C2-4B12-A330-67B1D8C8CF2A}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12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37"/>
                        <a:buFont typeface="Arial"/>
                        <a:buNone/>
                      </a:pPr>
                      <a:r>
                        <a:t/>
                      </a:r>
                      <a:endParaRPr sz="2037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57916" lvl="0" marL="45720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37"/>
                        <a:buFont typeface="Arial"/>
                        <a:buChar char="•"/>
                      </a:pPr>
                      <a:r>
                        <a:rPr lang="en-US" sz="2037">
                          <a:solidFill>
                            <a:schemeClr val="dk1"/>
                          </a:solidFill>
                        </a:rPr>
                        <a:t>Notification Testing</a:t>
                      </a:r>
                      <a:endParaRPr sz="2037">
                        <a:solidFill>
                          <a:schemeClr val="dk1"/>
                        </a:solidFill>
                      </a:endParaRPr>
                    </a:p>
                    <a:p>
                      <a:pPr indent="-357916" lvl="0" marL="45720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37"/>
                        <a:buChar char="•"/>
                      </a:pPr>
                      <a:r>
                        <a:rPr lang="en-US" sz="2037">
                          <a:solidFill>
                            <a:schemeClr val="dk1"/>
                          </a:solidFill>
                        </a:rPr>
                        <a:t>Background Task Testing</a:t>
                      </a:r>
                      <a:endParaRPr sz="2037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37"/>
                        <a:buFont typeface="Arial"/>
                        <a:buNone/>
                      </a:pPr>
                      <a:r>
                        <a:t/>
                      </a:r>
                      <a:endParaRPr sz="2037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57981" lvl="0" marL="45720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38"/>
                        <a:buFont typeface="Arial"/>
                        <a:buChar char="•"/>
                      </a:pPr>
                      <a:r>
                        <a:rPr lang="en-US" sz="2037">
                          <a:solidFill>
                            <a:schemeClr val="dk1"/>
                          </a:solidFill>
                        </a:rPr>
                        <a:t>Further Notification &amp; Background Task Testing</a:t>
                      </a:r>
                      <a:endParaRPr sz="2037">
                        <a:solidFill>
                          <a:schemeClr val="dk1"/>
                        </a:solidFill>
                      </a:endParaRPr>
                    </a:p>
                    <a:p>
                      <a:pPr indent="-357917" lvl="0" marL="45720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37"/>
                        <a:buChar char="•"/>
                      </a:pPr>
                      <a:r>
                        <a:rPr lang="en-US" sz="2037">
                          <a:solidFill>
                            <a:schemeClr val="dk1"/>
                          </a:solidFill>
                        </a:rPr>
                        <a:t>More Information Screens</a:t>
                      </a:r>
                      <a:endParaRPr sz="2037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9738171cf_1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Application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Kelton Chesshire</a:t>
            </a:r>
            <a:endParaRPr sz="2980"/>
          </a:p>
        </p:txBody>
      </p:sp>
      <p:pic>
        <p:nvPicPr>
          <p:cNvPr id="217" name="Google Shape;217;g149738171cf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050" y="2440837"/>
            <a:ext cx="1733351" cy="375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149738171cf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775" y="2357463"/>
            <a:ext cx="3919225" cy="391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/>
          <p:nvPr>
            <p:ph type="title"/>
          </p:nvPr>
        </p:nvSpPr>
        <p:spPr>
          <a:xfrm>
            <a:off x="457200" y="8012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224" name="Google Shape;22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5" y="2448250"/>
            <a:ext cx="905200" cy="9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4500" y="1394000"/>
            <a:ext cx="6918752" cy="54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9738171cf_2_1"/>
          <p:cNvSpPr txBox="1"/>
          <p:nvPr>
            <p:ph type="title"/>
          </p:nvPr>
        </p:nvSpPr>
        <p:spPr>
          <a:xfrm>
            <a:off x="457200" y="9242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232" name="Google Shape;232;g149738171cf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5" y="1554000"/>
            <a:ext cx="9044945" cy="530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49738171cf_2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4325" y="2076075"/>
            <a:ext cx="861700" cy="8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939efd8a9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12" name="Google Shape;112;g14939efd8a9_0_0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900"/>
              <a:t>In the U.S. Alone over 10% of the population suffers from Diabetes. Type 1 diabetes can require a person to monitor their blood sugar level 4-10 times a day and intake carbohydrates if their blood sugar is low. This can become a guess and check game where the person is not able to consistently and accurately dose themselves, and can lead to detrimental effects on quality of life.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939efd8a9_0_5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Solution Proposal</a:t>
            </a:r>
            <a:endParaRPr/>
          </a:p>
        </p:txBody>
      </p:sp>
      <p:sp>
        <p:nvSpPr>
          <p:cNvPr id="118" name="Google Shape;118;g14939efd8a9_0_50"/>
          <p:cNvSpPr txBox="1"/>
          <p:nvPr>
            <p:ph idx="1" type="body"/>
          </p:nvPr>
        </p:nvSpPr>
        <p:spPr>
          <a:xfrm>
            <a:off x="457200" y="2049275"/>
            <a:ext cx="42069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/>
              <a:t>Our system will dispense carbohydrates in a consistent, accurate, and easily-consumable manner so that users have an easy way of maintaining a normal blood sugar level 24/7.</a:t>
            </a:r>
            <a:endParaRPr sz="2700"/>
          </a:p>
        </p:txBody>
      </p:sp>
      <p:pic>
        <p:nvPicPr>
          <p:cNvPr id="119" name="Google Shape;119;g14939efd8a9_0_50"/>
          <p:cNvPicPr preferRelativeResize="0"/>
          <p:nvPr/>
        </p:nvPicPr>
        <p:blipFill rotWithShape="1">
          <a:blip r:embed="rId3">
            <a:alphaModFix/>
          </a:blip>
          <a:srcRect b="20182" l="9998" r="56816" t="23911"/>
          <a:stretch/>
        </p:blipFill>
        <p:spPr>
          <a:xfrm>
            <a:off x="4842300" y="2049275"/>
            <a:ext cx="3844500" cy="4316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14939efd8a9_0_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25" y="1494975"/>
            <a:ext cx="6306825" cy="52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939efd8a9_0_154"/>
          <p:cNvSpPr txBox="1"/>
          <p:nvPr>
            <p:ph type="title"/>
          </p:nvPr>
        </p:nvSpPr>
        <p:spPr>
          <a:xfrm>
            <a:off x="4051775" y="0"/>
            <a:ext cx="57612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System Overview</a:t>
            </a:r>
            <a:endParaRPr/>
          </a:p>
        </p:txBody>
      </p:sp>
      <p:sp>
        <p:nvSpPr>
          <p:cNvPr id="126" name="Google Shape;126;g14939efd8a9_0_154"/>
          <p:cNvSpPr txBox="1"/>
          <p:nvPr/>
        </p:nvSpPr>
        <p:spPr>
          <a:xfrm>
            <a:off x="0" y="1398625"/>
            <a:ext cx="2554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highlight>
                  <a:srgbClr val="6AA84F"/>
                </a:highlight>
                <a:latin typeface="Arial"/>
                <a:ea typeface="Arial"/>
                <a:cs typeface="Arial"/>
                <a:sym typeface="Arial"/>
              </a:rPr>
              <a:t>Power Supply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4939efd8a9_0_154"/>
          <p:cNvSpPr txBox="1"/>
          <p:nvPr/>
        </p:nvSpPr>
        <p:spPr>
          <a:xfrm>
            <a:off x="-445800" y="315960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highlight>
                  <a:srgbClr val="E69138"/>
                </a:highlight>
                <a:latin typeface="Arial"/>
                <a:ea typeface="Arial"/>
                <a:cs typeface="Arial"/>
                <a:sym typeface="Arial"/>
              </a:rPr>
              <a:t>Dispenser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4939efd8a9_0_154"/>
          <p:cNvSpPr txBox="1"/>
          <p:nvPr/>
        </p:nvSpPr>
        <p:spPr>
          <a:xfrm>
            <a:off x="-228600" y="526070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highlight>
                  <a:srgbClr val="8E7CC3"/>
                </a:highlight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highlight>
                <a:srgbClr val="8E7CC3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-US"/>
              <a:t>Subsystem Changes/Improvements since last week</a:t>
            </a:r>
            <a:endParaRPr/>
          </a:p>
        </p:txBody>
      </p:sp>
      <p:sp>
        <p:nvSpPr>
          <p:cNvPr id="134" name="Google Shape;134;p4"/>
          <p:cNvSpPr txBox="1"/>
          <p:nvPr/>
        </p:nvSpPr>
        <p:spPr>
          <a:xfrm>
            <a:off x="457199" y="1852920"/>
            <a:ext cx="79587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Changes proposed to us by Dr. John Lusher and Subsystem Improvements that are being actively implemented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Dispenser: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Tested Sensors, Planned Circuit Layout, Measured Dimensions for the enclosure CAD model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Supply: </a:t>
            </a:r>
            <a:r>
              <a:rPr lang="en-US" sz="1800">
                <a:solidFill>
                  <a:schemeClr val="dk1"/>
                </a:solidFill>
              </a:rPr>
              <a:t>Completed system validation and verified all values in and out of the circuit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Application: </a:t>
            </a:r>
            <a:r>
              <a:rPr lang="en-US" sz="1800">
                <a:solidFill>
                  <a:schemeClr val="dk1"/>
                </a:solidFill>
              </a:rPr>
              <a:t>Further Notification / Background Task Testing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grpSp>
        <p:nvGrpSpPr>
          <p:cNvPr id="140" name="Google Shape;140;p5"/>
          <p:cNvGrpSpPr/>
          <p:nvPr/>
        </p:nvGrpSpPr>
        <p:grpSpPr>
          <a:xfrm>
            <a:off x="796138" y="2438400"/>
            <a:ext cx="1606073" cy="2315200"/>
            <a:chOff x="796138" y="1574025"/>
            <a:chExt cx="1606073" cy="2315200"/>
          </a:xfrm>
        </p:grpSpPr>
        <p:grpSp>
          <p:nvGrpSpPr>
            <p:cNvPr id="141" name="Google Shape;141;p5"/>
            <p:cNvGrpSpPr/>
            <p:nvPr/>
          </p:nvGrpSpPr>
          <p:grpSpPr>
            <a:xfrm>
              <a:off x="796138" y="1695421"/>
              <a:ext cx="1606073" cy="908429"/>
              <a:chOff x="796138" y="1695421"/>
              <a:chExt cx="1606073" cy="908429"/>
            </a:xfrm>
          </p:grpSpPr>
          <p:cxnSp>
            <p:nvCxnSpPr>
              <p:cNvPr id="142" name="Google Shape;142;p5"/>
              <p:cNvCxnSpPr/>
              <p:nvPr/>
            </p:nvCxnSpPr>
            <p:spPr>
              <a:xfrm>
                <a:off x="1664415" y="1695421"/>
                <a:ext cx="718500" cy="741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D5DD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3" name="Google Shape;143;p5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0D5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0944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5" name="Google Shape;145;p5"/>
            <p:cNvSpPr txBox="1"/>
            <p:nvPr/>
          </p:nvSpPr>
          <p:spPr>
            <a:xfrm>
              <a:off x="915823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Discuss System Improvements </a:t>
              </a:r>
              <a:endParaRPr b="1" i="0" sz="1100" u="none" cap="none" strike="noStrike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918274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We focused on how to improve our subsystems from the good baseline from 403</a:t>
              </a:r>
              <a:endParaRPr b="0" i="0" sz="1000" u="none" cap="none" strike="noStrike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5"/>
            <p:cNvSpPr txBox="1"/>
            <p:nvPr/>
          </p:nvSpPr>
          <p:spPr>
            <a:xfrm>
              <a:off x="1085439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Last Week</a:t>
              </a:r>
              <a:endParaRPr b="0" i="0" sz="1000" u="none" cap="none" strike="noStrike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Google Shape;148;p5"/>
          <p:cNvGrpSpPr/>
          <p:nvPr/>
        </p:nvGrpSpPr>
        <p:grpSpPr>
          <a:xfrm>
            <a:off x="3768859" y="2438400"/>
            <a:ext cx="1606073" cy="2315200"/>
            <a:chOff x="3768859" y="1574025"/>
            <a:chExt cx="1606073" cy="2315200"/>
          </a:xfrm>
        </p:grpSpPr>
        <p:cxnSp>
          <p:nvCxnSpPr>
            <p:cNvPr id="149" name="Google Shape;149;p5"/>
            <p:cNvCxnSpPr/>
            <p:nvPr/>
          </p:nvCxnSpPr>
          <p:spPr>
            <a:xfrm>
              <a:off x="463713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0" name="Google Shape;150;p5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3889991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Major Project Design</a:t>
              </a:r>
              <a:endParaRPr b="1" i="0" sz="11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5"/>
            <p:cNvSpPr txBox="1"/>
            <p:nvPr/>
          </p:nvSpPr>
          <p:spPr>
            <a:xfrm>
              <a:off x="3892441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Design Housing and PCBs for Power Supply and Dispenser, App integration with Health Apps, HMI control implemented</a:t>
              </a:r>
              <a:endParaRPr b="0" i="0" sz="10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5"/>
            <p:cNvSpPr txBox="1"/>
            <p:nvPr/>
          </p:nvSpPr>
          <p:spPr>
            <a:xfrm>
              <a:off x="4059607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10/5</a:t>
              </a:r>
              <a:endParaRPr b="0" i="0" sz="10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Google Shape;155;p5"/>
          <p:cNvGrpSpPr/>
          <p:nvPr/>
        </p:nvGrpSpPr>
        <p:grpSpPr>
          <a:xfrm>
            <a:off x="5256641" y="2438400"/>
            <a:ext cx="1606072" cy="2315200"/>
            <a:chOff x="5256641" y="1574025"/>
            <a:chExt cx="1606072" cy="2315200"/>
          </a:xfrm>
        </p:grpSpPr>
        <p:cxnSp>
          <p:nvCxnSpPr>
            <p:cNvPr id="156" name="Google Shape;156;p5"/>
            <p:cNvCxnSpPr/>
            <p:nvPr/>
          </p:nvCxnSpPr>
          <p:spPr>
            <a:xfrm>
              <a:off x="612491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7" name="Google Shape;157;p5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 txBox="1"/>
            <p:nvPr/>
          </p:nvSpPr>
          <p:spPr>
            <a:xfrm>
              <a:off x="5377778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Final Subsystem Integration</a:t>
              </a:r>
              <a:endParaRPr b="1" i="0" sz="11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5380229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Dispenser and Power Supply will be installed in the housing, testing and validation of System: Dispenser powered with our Power Supply and Tested with Our App</a:t>
              </a:r>
              <a:endParaRPr b="0" i="0" sz="10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5"/>
            <p:cNvSpPr txBox="1"/>
            <p:nvPr/>
          </p:nvSpPr>
          <p:spPr>
            <a:xfrm>
              <a:off x="554739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11/5</a:t>
              </a:r>
              <a:endParaRPr b="0" i="0" sz="10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162;p5"/>
          <p:cNvGrpSpPr/>
          <p:nvPr/>
        </p:nvGrpSpPr>
        <p:grpSpPr>
          <a:xfrm>
            <a:off x="6741789" y="2438400"/>
            <a:ext cx="1606073" cy="2315200"/>
            <a:chOff x="6741789" y="1574025"/>
            <a:chExt cx="1606073" cy="2315200"/>
          </a:xfrm>
        </p:grpSpPr>
        <p:cxnSp>
          <p:nvCxnSpPr>
            <p:cNvPr id="163" name="Google Shape;163;p5"/>
            <p:cNvCxnSpPr/>
            <p:nvPr/>
          </p:nvCxnSpPr>
          <p:spPr>
            <a:xfrm>
              <a:off x="7610066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4" name="Google Shape;164;p5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6868139" y="284447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Preparation for Final Presentation &amp; Demo</a:t>
              </a:r>
              <a:endParaRPr b="1" i="0" sz="1000" u="none" cap="none" strike="noStrike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6868139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Final Tweaks to subsystems if needed, polishing the product for presentation and testing user experience</a:t>
              </a:r>
              <a:endParaRPr b="0" i="0" sz="1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5"/>
            <p:cNvSpPr txBox="1"/>
            <p:nvPr/>
          </p:nvSpPr>
          <p:spPr>
            <a:xfrm>
              <a:off x="7035305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11/16</a:t>
              </a:r>
              <a:endParaRPr b="0" i="0" sz="1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5"/>
          <p:cNvGrpSpPr/>
          <p:nvPr/>
        </p:nvGrpSpPr>
        <p:grpSpPr>
          <a:xfrm>
            <a:off x="2283710" y="2438400"/>
            <a:ext cx="1606073" cy="2315200"/>
            <a:chOff x="2283710" y="1574025"/>
            <a:chExt cx="1606073" cy="2315200"/>
          </a:xfrm>
        </p:grpSpPr>
        <p:cxnSp>
          <p:nvCxnSpPr>
            <p:cNvPr id="170" name="Google Shape;170;p5"/>
            <p:cNvCxnSpPr/>
            <p:nvPr/>
          </p:nvCxnSpPr>
          <p:spPr>
            <a:xfrm>
              <a:off x="3151986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5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"/>
            <p:cNvSpPr txBox="1"/>
            <p:nvPr/>
          </p:nvSpPr>
          <p:spPr>
            <a:xfrm>
              <a:off x="2404931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Subsystem Improvements</a:t>
              </a:r>
              <a:endParaRPr b="1" i="0" sz="11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2407381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Subsystem Improvements will be made and tested</a:t>
              </a:r>
              <a:endParaRPr b="0" i="0" sz="10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" name="Google Shape;174;p5"/>
            <p:cNvSpPr txBox="1"/>
            <p:nvPr/>
          </p:nvSpPr>
          <p:spPr>
            <a:xfrm>
              <a:off x="2574547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Next 2 weeks</a:t>
              </a:r>
              <a:endParaRPr b="0" i="0" sz="10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939efd8a9_2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Power Supply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Holden Haile</a:t>
            </a:r>
            <a:endParaRPr sz="2980"/>
          </a:p>
        </p:txBody>
      </p:sp>
      <p:graphicFrame>
        <p:nvGraphicFramePr>
          <p:cNvPr id="181" name="Google Shape;181;g14939efd8a9_2_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{18877845-E2C2-4B12-A330-67B1D8C8CF2A}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presentation         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8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Validation finalized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Began crash course on CAD modeling to begin enclosure design 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n-US" sz="1800"/>
                        <a:t>Housing Design process</a:t>
                      </a:r>
                      <a:endParaRPr sz="1800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800"/>
                        <a:t>Complete integration of microcontroller and power supply system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86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337"/>
              <a:t>Power supply Validated and prepared for integration</a:t>
            </a:r>
            <a:endParaRPr sz="2337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37"/>
          </a:p>
          <a:p>
            <a:pPr indent="-34286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337"/>
              <a:t>Housing design process started and will be worked on in the next two weeks</a:t>
            </a:r>
            <a:endParaRPr sz="2337"/>
          </a:p>
        </p:txBody>
      </p:sp>
      <p:sp>
        <p:nvSpPr>
          <p:cNvPr id="187" name="Google Shape;187;p7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Power Supply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Holden Haile</a:t>
            </a:r>
            <a:endParaRPr sz="2980"/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 b="68699" l="1921" r="80971" t="22461"/>
          <a:stretch/>
        </p:blipFill>
        <p:spPr>
          <a:xfrm>
            <a:off x="609600" y="3429000"/>
            <a:ext cx="2006098" cy="7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3925" y="3428988"/>
            <a:ext cx="5335274" cy="2848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939efd8a9_2_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Dispenser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Abhi Singh</a:t>
            </a:r>
            <a:endParaRPr sz="2980"/>
          </a:p>
        </p:txBody>
      </p:sp>
      <p:graphicFrame>
        <p:nvGraphicFramePr>
          <p:cNvPr id="195" name="Google Shape;195;g14939efd8a9_2_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{18877845-E2C2-4B12-A330-67B1D8C8CF2A}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8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Designed an updated dispenser that incorporates the pressure sensor cell and improves the design to get rid of skittle jams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n-US" sz="1800"/>
                        <a:t>Design the lid for the Juice volume measurer (ultrasonic sensor</a:t>
                      </a:r>
                      <a:endParaRPr sz="1800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3D print both designs and begin validation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Design Nextion Display pages for User Interface and test with ESP32 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6" name="Google Shape;196;g14939efd8a9_2_6"/>
          <p:cNvPicPr preferRelativeResize="0"/>
          <p:nvPr/>
        </p:nvPicPr>
        <p:blipFill rotWithShape="1">
          <a:blip r:embed="rId3">
            <a:alphaModFix/>
          </a:blip>
          <a:srcRect b="43707" l="0" r="40119" t="5646"/>
          <a:stretch/>
        </p:blipFill>
        <p:spPr>
          <a:xfrm>
            <a:off x="1437850" y="4938525"/>
            <a:ext cx="2182875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14939efd8a9_2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0625" y="4977625"/>
            <a:ext cx="2459896" cy="184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