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cFdymMsx5PId7B9mGyR8zthAo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1707EF-F64D-4FC0-A76C-DFC879041193}">
  <a:tblStyle styleId="{4C1707EF-F64D-4FC0-A76C-DFC87904119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939efd8a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g14939efd8a9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939efd8a9_2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4939efd8a9_2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4939efd8a9_2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9336599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g14933659940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7065ff9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0" name="Google Shape;180;g177065ff92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9738171cf_2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49738171cf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49738171cf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939efd8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14939efd8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939efd8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14939efd8a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939efd8a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4939efd8a9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939efd8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g14939efd8a9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65932b3be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65932b3b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765932b3b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65932b3be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65932b3b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765932b3be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75700" y="4345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6758"/>
              <a:buFont typeface="Arial"/>
              <a:buNone/>
            </a:pPr>
            <a:r>
              <a:rPr b="0" lang="en-US" sz="3155"/>
              <a:t>Bi-Weekly Update 5</a:t>
            </a:r>
            <a:endParaRPr b="0" sz="31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51"/>
              <a:buFont typeface="Arial"/>
              <a:buNone/>
            </a:pPr>
            <a:br>
              <a:rPr b="0" lang="en-US"/>
            </a:br>
            <a:r>
              <a:rPr b="0" lang="en-US" sz="2455"/>
              <a:t>Team 32: Abhi Singh, Holden Haile, Kelton Chesshire</a:t>
            </a:r>
            <a:br>
              <a:rPr b="0" lang="en-US" sz="2455"/>
            </a:br>
            <a:r>
              <a:rPr b="0" lang="en-US" sz="2455"/>
              <a:t>Sponsor: Eric Lloyd Robles</a:t>
            </a:r>
            <a:br>
              <a:rPr b="0" lang="en-US" sz="2455"/>
            </a:br>
            <a:r>
              <a:rPr b="0" lang="en-US" sz="2455"/>
              <a:t>TA: Eric Lloyd Robles </a:t>
            </a:r>
            <a:endParaRPr b="0"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5100" y="2542100"/>
            <a:ext cx="6325798" cy="21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939efd8a9_2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Dispenser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Abhi Singh</a:t>
            </a:r>
            <a:endParaRPr sz="2980"/>
          </a:p>
        </p:txBody>
      </p:sp>
      <p:graphicFrame>
        <p:nvGraphicFramePr>
          <p:cNvPr id="162" name="Google Shape;162;g14939efd8a9_2_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{4C1707EF-F64D-4FC0-A76C-DFC879041193}</a:tableStyleId>
              </a:tblPr>
              <a:tblGrid>
                <a:gridCol w="3886200"/>
                <a:gridCol w="3886200"/>
              </a:tblGrid>
              <a:tr h="90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7 hrs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4642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Finished designing the PCB and validated the traces alongside the breadboarded circuit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Ordered the PCB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Helped Holden with the dispenser housing dimensions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Design Nextion Display pages for user interface using Kelton’s Canva Designs and test with ESP32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Build the dispenser using completed 3D prints and our various electronic components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939efd8a9_2_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Dispenser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557"/>
              <a:buFont typeface="Arial"/>
              <a:buNone/>
            </a:pPr>
            <a:r>
              <a:rPr lang="en-US" sz="1720"/>
              <a:t>Abhi Singh</a:t>
            </a:r>
            <a:endParaRPr/>
          </a:p>
        </p:txBody>
      </p:sp>
      <p:sp>
        <p:nvSpPr>
          <p:cNvPr id="169" name="Google Shape;169;g14939efd8a9_2_11"/>
          <p:cNvSpPr txBox="1"/>
          <p:nvPr/>
        </p:nvSpPr>
        <p:spPr>
          <a:xfrm>
            <a:off x="457200" y="1852875"/>
            <a:ext cx="3525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/>
              <a:t>PCB is designed, reviewed, and ordered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Currently running prints for completed CAD parts</a:t>
            </a:r>
            <a:endParaRPr sz="2000"/>
          </a:p>
        </p:txBody>
      </p:sp>
      <p:pic>
        <p:nvPicPr>
          <p:cNvPr id="170" name="Google Shape;170;g14939efd8a9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5" y="3722475"/>
            <a:ext cx="4827231" cy="29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4939efd8a9_2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556" y="1998677"/>
            <a:ext cx="3525243" cy="470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933659940_0_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Kelton Chesshire</a:t>
            </a:r>
            <a:endParaRPr sz="2980"/>
          </a:p>
        </p:txBody>
      </p:sp>
      <p:graphicFrame>
        <p:nvGraphicFramePr>
          <p:cNvPr id="177" name="Google Shape;177;g14933659940_0_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{4C1707EF-F64D-4FC0-A76C-DFC879041193}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9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37"/>
                        <a:buFont typeface="Arial"/>
                        <a:buNone/>
                      </a:pPr>
                      <a:r>
                        <a:t/>
                      </a:r>
                      <a:endParaRPr sz="2037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57916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7"/>
                        <a:buFont typeface="Arial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Backend deployment and setup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  <a:p>
                      <a:pPr indent="-357916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7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Notification Service deployment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37"/>
                        <a:buFont typeface="Arial"/>
                        <a:buNone/>
                      </a:pPr>
                      <a:r>
                        <a:t/>
                      </a:r>
                      <a:endParaRPr sz="2037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57916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7"/>
                        <a:buFont typeface="Arial"/>
                        <a:buChar char="•"/>
                      </a:pPr>
                      <a:r>
                        <a:rPr lang="en-US" sz="2037" u="none" cap="none" strike="noStrike">
                          <a:solidFill>
                            <a:schemeClr val="dk1"/>
                          </a:solidFill>
                        </a:rPr>
                        <a:t>More information screens</a:t>
                      </a:r>
                      <a:endParaRPr sz="2037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57917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7"/>
                        <a:buFont typeface="Arial"/>
                        <a:buChar char="•"/>
                      </a:pPr>
                      <a:r>
                        <a:rPr lang="en-US" sz="2037" u="none" cap="none" strike="noStrike">
                          <a:solidFill>
                            <a:schemeClr val="dk1"/>
                          </a:solidFill>
                        </a:rPr>
                        <a:t>Nextion Display UI</a:t>
                      </a:r>
                      <a:endParaRPr sz="2037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7065ff922_0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Kelton Chesshire</a:t>
            </a:r>
            <a:endParaRPr sz="2980"/>
          </a:p>
        </p:txBody>
      </p:sp>
      <p:pic>
        <p:nvPicPr>
          <p:cNvPr id="183" name="Google Shape;183;g177065ff92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757" y="3100650"/>
            <a:ext cx="4850480" cy="358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77065ff922_0_1"/>
          <p:cNvSpPr/>
          <p:nvPr/>
        </p:nvSpPr>
        <p:spPr>
          <a:xfrm>
            <a:off x="1933635" y="2541764"/>
            <a:ext cx="14268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77065ff922_0_1"/>
          <p:cNvSpPr txBox="1"/>
          <p:nvPr/>
        </p:nvSpPr>
        <p:spPr>
          <a:xfrm>
            <a:off x="139225" y="2274075"/>
            <a:ext cx="179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BACKEND: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Sends “STOCK” through MQTT to all CHO-MATE devices</a:t>
            </a:r>
            <a:endParaRPr/>
          </a:p>
        </p:txBody>
      </p:sp>
      <p:sp>
        <p:nvSpPr>
          <p:cNvPr id="186" name="Google Shape;186;g177065ff922_0_1"/>
          <p:cNvSpPr txBox="1"/>
          <p:nvPr/>
        </p:nvSpPr>
        <p:spPr>
          <a:xfrm>
            <a:off x="3429099" y="2269350"/>
            <a:ext cx="17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CHO-MATE: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Sends back Liquid and Skittle amounts</a:t>
            </a:r>
            <a:endParaRPr/>
          </a:p>
        </p:txBody>
      </p:sp>
      <p:sp>
        <p:nvSpPr>
          <p:cNvPr id="187" name="Google Shape;187;g177065ff922_0_1"/>
          <p:cNvSpPr/>
          <p:nvPr/>
        </p:nvSpPr>
        <p:spPr>
          <a:xfrm>
            <a:off x="5292058" y="2541764"/>
            <a:ext cx="16065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77065ff922_0_1"/>
          <p:cNvSpPr txBox="1"/>
          <p:nvPr/>
        </p:nvSpPr>
        <p:spPr>
          <a:xfrm>
            <a:off x="6967140" y="2274075"/>
            <a:ext cx="179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BACKEND: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below 20%, send low notification to Application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457200" y="801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00" y="3106175"/>
            <a:ext cx="905200" cy="9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575" y="1435700"/>
            <a:ext cx="6782888" cy="531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9738171cf_2_1"/>
          <p:cNvSpPr txBox="1"/>
          <p:nvPr>
            <p:ph type="title"/>
          </p:nvPr>
        </p:nvSpPr>
        <p:spPr>
          <a:xfrm>
            <a:off x="457200" y="9242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202" name="Google Shape;202;g149738171cf_2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9500" y="2093450"/>
            <a:ext cx="861700" cy="8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49738171cf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75" y="1967250"/>
            <a:ext cx="8067099" cy="4539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939efd8a9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7" name="Google Shape;67;g14939efd8a9_0_0"/>
          <p:cNvSpPr txBox="1"/>
          <p:nvPr>
            <p:ph idx="1" type="body"/>
          </p:nvPr>
        </p:nvSpPr>
        <p:spPr>
          <a:xfrm>
            <a:off x="457200" y="2049276"/>
            <a:ext cx="82296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 the U.S. Alone over 10% of the population suffers from Diabetes.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Type 1 diabetes requires monitoring of blood sugar levels 4-10 times a day.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process can become a guess and check game with inconsistent data and little comfort for the user.</a:t>
            </a:r>
            <a:endParaRPr sz="2000"/>
          </a:p>
        </p:txBody>
      </p:sp>
      <p:pic>
        <p:nvPicPr>
          <p:cNvPr id="68" name="Google Shape;68;g14939efd8a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6700" y="4968222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4939efd8a9_0_0"/>
          <p:cNvPicPr preferRelativeResize="0"/>
          <p:nvPr/>
        </p:nvPicPr>
        <p:blipFill rotWithShape="1">
          <a:blip r:embed="rId4">
            <a:alphaModFix/>
          </a:blip>
          <a:srcRect b="0" l="0" r="1768" t="0"/>
          <a:stretch/>
        </p:blipFill>
        <p:spPr>
          <a:xfrm>
            <a:off x="1440500" y="4501675"/>
            <a:ext cx="2492775" cy="19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939efd8a9_0_5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Solution Proposal</a:t>
            </a:r>
            <a:endParaRPr/>
          </a:p>
        </p:txBody>
      </p:sp>
      <p:sp>
        <p:nvSpPr>
          <p:cNvPr id="75" name="Google Shape;75;g14939efd8a9_0_50"/>
          <p:cNvSpPr txBox="1"/>
          <p:nvPr>
            <p:ph idx="1" type="body"/>
          </p:nvPr>
        </p:nvSpPr>
        <p:spPr>
          <a:xfrm>
            <a:off x="457200" y="2049275"/>
            <a:ext cx="42069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Dispense carbohydrates in a consistent, accurate, and easily-consumable manner.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Provide the user with information regarding their personal blood sugar patterns.</a:t>
            </a:r>
            <a:endParaRPr sz="2000"/>
          </a:p>
        </p:txBody>
      </p:sp>
      <p:pic>
        <p:nvPicPr>
          <p:cNvPr id="76" name="Google Shape;76;g14939efd8a9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100" y="2335075"/>
            <a:ext cx="4178349" cy="300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14939efd8a9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300" y="1595525"/>
            <a:ext cx="6306825" cy="52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4939efd8a9_0_154"/>
          <p:cNvSpPr txBox="1"/>
          <p:nvPr>
            <p:ph type="title"/>
          </p:nvPr>
        </p:nvSpPr>
        <p:spPr>
          <a:xfrm>
            <a:off x="4051775" y="0"/>
            <a:ext cx="5761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System Overview</a:t>
            </a:r>
            <a:endParaRPr/>
          </a:p>
        </p:txBody>
      </p:sp>
      <p:sp>
        <p:nvSpPr>
          <p:cNvPr id="83" name="Google Shape;83;g14939efd8a9_0_154"/>
          <p:cNvSpPr txBox="1"/>
          <p:nvPr/>
        </p:nvSpPr>
        <p:spPr>
          <a:xfrm>
            <a:off x="6431625" y="1720100"/>
            <a:ext cx="2554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Supply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4939efd8a9_0_154"/>
          <p:cNvSpPr txBox="1"/>
          <p:nvPr/>
        </p:nvSpPr>
        <p:spPr>
          <a:xfrm>
            <a:off x="5985825" y="2772263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Dispenser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4939efd8a9_0_154"/>
          <p:cNvSpPr txBox="1"/>
          <p:nvPr/>
        </p:nvSpPr>
        <p:spPr>
          <a:xfrm>
            <a:off x="6068425" y="527962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grpSp>
        <p:nvGrpSpPr>
          <p:cNvPr id="91" name="Google Shape;91;p5"/>
          <p:cNvGrpSpPr/>
          <p:nvPr/>
        </p:nvGrpSpPr>
        <p:grpSpPr>
          <a:xfrm>
            <a:off x="796138" y="2438400"/>
            <a:ext cx="1606073" cy="2315200"/>
            <a:chOff x="796138" y="1574025"/>
            <a:chExt cx="1606073" cy="2315200"/>
          </a:xfrm>
        </p:grpSpPr>
        <p:grpSp>
          <p:nvGrpSpPr>
            <p:cNvPr id="92" name="Google Shape;92;p5"/>
            <p:cNvGrpSpPr/>
            <p:nvPr/>
          </p:nvGrpSpPr>
          <p:grpSpPr>
            <a:xfrm>
              <a:off x="796138" y="1695421"/>
              <a:ext cx="1606073" cy="908429"/>
              <a:chOff x="796138" y="1695421"/>
              <a:chExt cx="1606073" cy="908429"/>
            </a:xfrm>
          </p:grpSpPr>
          <p:cxnSp>
            <p:nvCxnSpPr>
              <p:cNvPr id="93" name="Google Shape;93;p5"/>
              <p:cNvCxnSpPr/>
              <p:nvPr/>
            </p:nvCxnSpPr>
            <p:spPr>
              <a:xfrm>
                <a:off x="1664415" y="1695421"/>
                <a:ext cx="718500" cy="74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4" name="Google Shape;94;p5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" name="Google Shape;96;p5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Discuss System Improvements </a:t>
              </a:r>
              <a:endParaRPr b="1" i="0" sz="11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5"/>
            <p:cNvSpPr txBox="1"/>
            <p:nvPr/>
          </p:nvSpPr>
          <p:spPr>
            <a:xfrm>
              <a:off x="918274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We focused on how to improve our subsystems from the good baseline from 403</a:t>
              </a:r>
              <a:endParaRPr b="0" i="0" sz="10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5"/>
            <p:cNvSpPr txBox="1"/>
            <p:nvPr/>
          </p:nvSpPr>
          <p:spPr>
            <a:xfrm>
              <a:off x="991150" y="15740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latin typeface="Roboto"/>
                  <a:ea typeface="Roboto"/>
                  <a:cs typeface="Roboto"/>
                  <a:sym typeface="Roboto"/>
                </a:rPr>
                <a:t>Check point 1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3768972" y="2438400"/>
            <a:ext cx="1606073" cy="2315200"/>
            <a:chOff x="3768859" y="1574025"/>
            <a:chExt cx="1606073" cy="2315200"/>
          </a:xfrm>
        </p:grpSpPr>
        <p:cxnSp>
          <p:nvCxnSpPr>
            <p:cNvPr id="100" name="Google Shape;100;p5"/>
            <p:cNvCxnSpPr/>
            <p:nvPr/>
          </p:nvCxnSpPr>
          <p:spPr>
            <a:xfrm>
              <a:off x="463713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5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 txBox="1"/>
            <p:nvPr/>
          </p:nvSpPr>
          <p:spPr>
            <a:xfrm>
              <a:off x="388999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Major Project Design</a:t>
              </a:r>
              <a:endParaRPr b="1" i="0" sz="11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5"/>
            <p:cNvSpPr txBox="1"/>
            <p:nvPr/>
          </p:nvSpPr>
          <p:spPr>
            <a:xfrm>
              <a:off x="389244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Design Housing and PCBs for Dispenser, App integration with Health Apps, HMI control implemented</a:t>
              </a:r>
              <a:endParaRPr b="0" i="0" sz="10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5"/>
            <p:cNvSpPr txBox="1"/>
            <p:nvPr/>
          </p:nvSpPr>
          <p:spPr>
            <a:xfrm>
              <a:off x="3965399" y="15740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Check point 3</a:t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5"/>
          <p:cNvGrpSpPr/>
          <p:nvPr/>
        </p:nvGrpSpPr>
        <p:grpSpPr>
          <a:xfrm>
            <a:off x="5256641" y="2438400"/>
            <a:ext cx="1606072" cy="2315200"/>
            <a:chOff x="5256641" y="1574025"/>
            <a:chExt cx="1606072" cy="2315200"/>
          </a:xfrm>
        </p:grpSpPr>
        <p:cxnSp>
          <p:nvCxnSpPr>
            <p:cNvPr id="107" name="Google Shape;107;p5"/>
            <p:cNvCxnSpPr/>
            <p:nvPr/>
          </p:nvCxnSpPr>
          <p:spPr>
            <a:xfrm>
              <a:off x="612491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5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Final Subsystem Integration</a:t>
              </a:r>
              <a:endParaRPr b="1" i="0" sz="11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5"/>
            <p:cNvSpPr txBox="1"/>
            <p:nvPr/>
          </p:nvSpPr>
          <p:spPr>
            <a:xfrm>
              <a:off x="538022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Dispenser and Power Supply will be installed in the housing, testing and validation of System: Dispenser powered with our Power Supply and Tested with Our App</a:t>
              </a:r>
              <a:endParaRPr b="0" i="0" sz="10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5"/>
            <p:cNvSpPr txBox="1"/>
            <p:nvPr/>
          </p:nvSpPr>
          <p:spPr>
            <a:xfrm>
              <a:off x="5453201" y="15740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Check point 4</a:t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5"/>
          <p:cNvGrpSpPr/>
          <p:nvPr/>
        </p:nvGrpSpPr>
        <p:grpSpPr>
          <a:xfrm>
            <a:off x="6741789" y="2438400"/>
            <a:ext cx="1606073" cy="2315200"/>
            <a:chOff x="6741789" y="1574025"/>
            <a:chExt cx="1606073" cy="2315200"/>
          </a:xfrm>
        </p:grpSpPr>
        <p:cxnSp>
          <p:nvCxnSpPr>
            <p:cNvPr id="114" name="Google Shape;114;p5"/>
            <p:cNvCxnSpPr/>
            <p:nvPr/>
          </p:nvCxnSpPr>
          <p:spPr>
            <a:xfrm>
              <a:off x="761006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5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 txBox="1"/>
            <p:nvPr/>
          </p:nvSpPr>
          <p:spPr>
            <a:xfrm>
              <a:off x="6868139" y="284447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Preparation for Final Presentation &amp; Demo</a:t>
              </a:r>
              <a:endParaRPr b="1" i="0" sz="1000" u="none" cap="none" strike="noStrike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686813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Final Tweaks to subsystems if needed, polishing the product for presentation and testing user experience</a:t>
              </a:r>
              <a:endParaRPr b="0" i="0" sz="1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5"/>
            <p:cNvSpPr txBox="1"/>
            <p:nvPr/>
          </p:nvSpPr>
          <p:spPr>
            <a:xfrm>
              <a:off x="6941099" y="15740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latin typeface="Roboto"/>
                  <a:ea typeface="Roboto"/>
                  <a:cs typeface="Roboto"/>
                  <a:sym typeface="Roboto"/>
                </a:rPr>
                <a:t>Final Product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5"/>
          <p:cNvGrpSpPr/>
          <p:nvPr/>
        </p:nvGrpSpPr>
        <p:grpSpPr>
          <a:xfrm>
            <a:off x="2283710" y="2438400"/>
            <a:ext cx="1606073" cy="2315200"/>
            <a:chOff x="2283710" y="1574025"/>
            <a:chExt cx="1606073" cy="2315200"/>
          </a:xfrm>
        </p:grpSpPr>
        <p:cxnSp>
          <p:nvCxnSpPr>
            <p:cNvPr id="121" name="Google Shape;121;p5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5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Subsystem Improvements</a:t>
              </a:r>
              <a:endParaRPr b="1" i="0" sz="11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240738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Subsystem Improvements will be made and tested</a:t>
              </a:r>
              <a:endParaRPr b="0" i="0" sz="10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2480350" y="15740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Check point 2</a:t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D5DDF"/>
                  </a:solidFill>
                  <a:highlight>
                    <a:srgbClr val="0D5DDF"/>
                  </a:highlight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D5DDF"/>
                </a:solidFill>
                <a:highlight>
                  <a:srgbClr val="0D5DD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939efd8a9_2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Housing Design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Holden Haile</a:t>
            </a:r>
            <a:endParaRPr sz="2980"/>
          </a:p>
        </p:txBody>
      </p:sp>
      <p:graphicFrame>
        <p:nvGraphicFramePr>
          <p:cNvPr id="132" name="Google Shape;132;g14939efd8a9_2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{4C1707EF-F64D-4FC0-A76C-DFC879041193}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presentation      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Learned the basics of solidworks from Ahbi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Created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first iteration 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of housing in solidworks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-US" sz="1800"/>
                        <a:t>Final adjustments before submitting for 3D print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457200" y="2049275"/>
            <a:ext cx="38415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56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37"/>
              <a:t>Housing design in cooperation with Abhi</a:t>
            </a:r>
            <a:endParaRPr sz="203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37"/>
          </a:p>
          <a:p>
            <a:pPr indent="-35791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7"/>
              <a:buChar char="•"/>
            </a:pPr>
            <a:r>
              <a:rPr lang="en-US" sz="2037"/>
              <a:t>Housing will hold:</a:t>
            </a:r>
            <a:endParaRPr sz="2037"/>
          </a:p>
          <a:p>
            <a:pPr indent="-357949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7"/>
              <a:buChar char="–"/>
            </a:pPr>
            <a:r>
              <a:rPr lang="en-US" sz="2037"/>
              <a:t>Juice &amp; Skittle Dispensers</a:t>
            </a:r>
            <a:endParaRPr sz="2037"/>
          </a:p>
          <a:p>
            <a:pPr indent="-357949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7"/>
              <a:buChar char="–"/>
            </a:pPr>
            <a:r>
              <a:rPr lang="en-US" sz="2037"/>
              <a:t>Power Supply &amp; Surge Protector</a:t>
            </a:r>
            <a:endParaRPr sz="2037"/>
          </a:p>
          <a:p>
            <a:pPr indent="-357949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7"/>
              <a:buChar char="–"/>
            </a:pPr>
            <a:r>
              <a:rPr lang="en-US" sz="2037"/>
              <a:t>Front Facing Nextion Display</a:t>
            </a:r>
            <a:endParaRPr sz="2037"/>
          </a:p>
          <a:p>
            <a:pPr indent="-357949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7"/>
              <a:buChar char="–"/>
            </a:pPr>
            <a:r>
              <a:rPr lang="en-US" sz="2037"/>
              <a:t>Dispensing Tray</a:t>
            </a:r>
            <a:endParaRPr sz="2037"/>
          </a:p>
        </p:txBody>
      </p:sp>
      <p:sp>
        <p:nvSpPr>
          <p:cNvPr id="138" name="Google Shape;138;p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Housing Design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Holden Haile</a:t>
            </a:r>
            <a:endParaRPr sz="2980"/>
          </a:p>
        </p:txBody>
      </p:sp>
      <p:pic>
        <p:nvPicPr>
          <p:cNvPr id="139" name="Google Shape;13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900" y="2931650"/>
            <a:ext cx="4623301" cy="26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65932b3be_0_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Beginning</a:t>
            </a:r>
            <a:r>
              <a:rPr lang="en-US"/>
              <a:t> Vision vs Housing Design</a:t>
            </a:r>
            <a:endParaRPr/>
          </a:p>
        </p:txBody>
      </p:sp>
      <p:pic>
        <p:nvPicPr>
          <p:cNvPr id="146" name="Google Shape;146;g1765932b3be_0_12"/>
          <p:cNvPicPr preferRelativeResize="0"/>
          <p:nvPr/>
        </p:nvPicPr>
        <p:blipFill rotWithShape="1">
          <a:blip r:embed="rId3">
            <a:alphaModFix/>
          </a:blip>
          <a:srcRect b="32531" l="13019" r="62367" t="43886"/>
          <a:stretch/>
        </p:blipFill>
        <p:spPr>
          <a:xfrm>
            <a:off x="187950" y="2846950"/>
            <a:ext cx="4198548" cy="268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765932b3be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350" y="2551327"/>
            <a:ext cx="4537500" cy="327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65932b3be_0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Housing Design</a:t>
            </a:r>
            <a:endParaRPr/>
          </a:p>
        </p:txBody>
      </p:sp>
      <p:pic>
        <p:nvPicPr>
          <p:cNvPr id="154" name="Google Shape;154;g1765932b3b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252" y="1852875"/>
            <a:ext cx="2917123" cy="210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765932b3be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250" y="4336672"/>
            <a:ext cx="2917125" cy="2104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765932b3be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5900" y="2625150"/>
            <a:ext cx="4178349" cy="300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