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QIr3T2errGBoLQeLrFRotEffl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8DB17D-6FB6-4FAD-A5A9-758A450083F1}">
  <a:tblStyle styleId="{938DB17D-6FB6-4FAD-A5A9-758A450083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8e3cf3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58e3cf378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7b4a0118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7b4a011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a0aa59c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5a0aa59c53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a0aa59c5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a0aa59c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Relationship Id="rId7" Type="http://schemas.openxmlformats.org/officeDocument/2006/relationships/image" Target="../media/image14.jp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22.jp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2.jpg"/><Relationship Id="rId6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212775" y="1865875"/>
            <a:ext cx="5733900" cy="47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ECEN 403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Creating STEM Contents: Solar Power with a Tracking System</a:t>
            </a:r>
            <a:endParaRPr sz="298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t/>
            </a:r>
            <a:endParaRPr sz="298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Leo Predanic</a:t>
            </a:r>
            <a:endParaRPr sz="298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George Thuita</a:t>
            </a:r>
            <a:endParaRPr sz="298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Brandon Cenci</a:t>
            </a:r>
            <a:endParaRPr sz="298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137"/>
              <a:buFont typeface="Arial"/>
              <a:buNone/>
            </a:pPr>
            <a:r>
              <a:rPr lang="en-US" sz="2900"/>
              <a:t>Sponsor: Dr. Won Jang</a:t>
            </a:r>
            <a:endParaRPr sz="2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137"/>
              <a:buFont typeface="Arial"/>
              <a:buNone/>
            </a:pPr>
            <a:r>
              <a:rPr lang="en-US" sz="2900"/>
              <a:t>TA: Sambandh Dhal</a:t>
            </a:r>
            <a:endParaRPr sz="290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111225" y="2012200"/>
            <a:ext cx="50910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Problem statement:</a:t>
            </a:r>
            <a:endParaRPr sz="27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 order to create the future of tomorrow, we must invest in the future today - by getting students interested in STEM early in their education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Our Solution</a:t>
            </a:r>
            <a:r>
              <a:rPr lang="en-US" sz="2700"/>
              <a:t>:</a:t>
            </a:r>
            <a:endParaRPr sz="27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Excite K-12 students by creating a portable solar powered system for demonstration purposes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Contain digestible figures &amp; animations to describe/track system operation, functionality, and performance in different operation modes</a:t>
            </a:r>
            <a:endParaRPr sz="2000"/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225" y="2561375"/>
            <a:ext cx="3906550" cy="260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Flow &amp; Overview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System is partitioned into three main subsystems</a:t>
            </a:r>
            <a:endParaRPr sz="2300"/>
          </a:p>
        </p:txBody>
      </p:sp>
      <p:pic>
        <p:nvPicPr>
          <p:cNvPr id="70" name="Google Shape;7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4037"/>
            <a:ext cx="9144002" cy="3024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8e3cf378b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Solar Power Generation Subsystem</a:t>
            </a:r>
            <a:endParaRPr/>
          </a:p>
        </p:txBody>
      </p:sp>
      <p:sp>
        <p:nvSpPr>
          <p:cNvPr id="76" name="Google Shape;76;g158e3cf378b_0_0"/>
          <p:cNvSpPr txBox="1"/>
          <p:nvPr>
            <p:ph idx="1" type="body"/>
          </p:nvPr>
        </p:nvSpPr>
        <p:spPr>
          <a:xfrm>
            <a:off x="380925" y="1701645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Focus is to generate power from a solar cell and store it in a battery.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Monitor battery level to prevent damage from overcharge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Provide appropriate power from source to loads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7" name="Google Shape;77;g158e3cf378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013" y="4193925"/>
            <a:ext cx="2258776" cy="10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58e3cf378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1463" y="3826225"/>
            <a:ext cx="1770750" cy="17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58e3cf378b_0_0"/>
          <p:cNvSpPr/>
          <p:nvPr/>
        </p:nvSpPr>
        <p:spPr>
          <a:xfrm rot="10800000">
            <a:off x="4860813" y="4831900"/>
            <a:ext cx="698400" cy="216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58e3cf378b_0_0"/>
          <p:cNvSpPr/>
          <p:nvPr/>
        </p:nvSpPr>
        <p:spPr>
          <a:xfrm rot="10800000">
            <a:off x="2296513" y="4819900"/>
            <a:ext cx="698400" cy="216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g158e3cf378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822654"/>
            <a:ext cx="1593902" cy="10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158e3cf378b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2374" y="4193937"/>
            <a:ext cx="1261026" cy="12610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158e3cf378b_0_0"/>
          <p:cNvSpPr/>
          <p:nvPr/>
        </p:nvSpPr>
        <p:spPr>
          <a:xfrm rot="8669628">
            <a:off x="755744" y="5488542"/>
            <a:ext cx="698358" cy="21636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58e3cf378b_0_0"/>
          <p:cNvSpPr/>
          <p:nvPr/>
        </p:nvSpPr>
        <p:spPr>
          <a:xfrm rot="-7777936">
            <a:off x="6742589" y="5488545"/>
            <a:ext cx="698432" cy="21625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g158e3cf378b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23450" y="6018400"/>
            <a:ext cx="1935800" cy="4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58e3cf378b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1388924" y="5746074"/>
            <a:ext cx="941075" cy="8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58e3cf378b_0_0"/>
          <p:cNvSpPr txBox="1"/>
          <p:nvPr/>
        </p:nvSpPr>
        <p:spPr>
          <a:xfrm>
            <a:off x="1978175" y="5953425"/>
            <a:ext cx="22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180° about Zenith Angle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448" y="5970870"/>
            <a:ext cx="1095677" cy="8037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Electrical I/O Subsystem</a:t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457200" y="1781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Functionality serves to control power generation &amp; distribution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Communicates with GUI &amp; database to control modes and provide data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Perform analog V &amp; I measurements to make control decisions and record power</a:t>
            </a:r>
            <a:endParaRPr sz="2300"/>
          </a:p>
        </p:txBody>
      </p:sp>
      <p:pic>
        <p:nvPicPr>
          <p:cNvPr id="95" name="Google Shape;9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6725" y="4683975"/>
            <a:ext cx="2035501" cy="11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984" y="4827264"/>
            <a:ext cx="1859975" cy="104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2838" y="4071878"/>
            <a:ext cx="1535800" cy="6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88214" y="3845425"/>
            <a:ext cx="1020351" cy="9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39110" y="5246400"/>
            <a:ext cx="909617" cy="104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2399675" y="5570675"/>
            <a:ext cx="7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A2D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 rot="1082286">
            <a:off x="2774936" y="4610598"/>
            <a:ext cx="698532" cy="21668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 rot="10800000">
            <a:off x="2866638" y="5243350"/>
            <a:ext cx="698400" cy="216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 rot="-9379193">
            <a:off x="5816456" y="5568275"/>
            <a:ext cx="698404" cy="21666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 rot="-1519928">
            <a:off x="5746379" y="4610671"/>
            <a:ext cx="698352" cy="21645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3777025" y="5808650"/>
            <a:ext cx="18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Raspberry Pi (RPI)</a:t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 rot="-2126253">
            <a:off x="2774947" y="5955558"/>
            <a:ext cx="698498" cy="21660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7b4a01189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 &amp; Database Subsystem</a:t>
            </a:r>
            <a:endParaRPr/>
          </a:p>
        </p:txBody>
      </p:sp>
      <p:sp>
        <p:nvSpPr>
          <p:cNvPr id="112" name="Google Shape;112;g157b4a01189_0_0"/>
          <p:cNvSpPr txBox="1"/>
          <p:nvPr>
            <p:ph idx="1" type="body"/>
          </p:nvPr>
        </p:nvSpPr>
        <p:spPr>
          <a:xfrm>
            <a:off x="457200" y="1791610"/>
            <a:ext cx="8229600" cy="22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 from microcontroller stored to onboard database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Database provides input for animations/graphs in GUI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Displays infographics about current </a:t>
            </a:r>
            <a:r>
              <a:rPr lang="en-US" sz="2400"/>
              <a:t>status</a:t>
            </a:r>
            <a:r>
              <a:rPr lang="en-US" sz="2400"/>
              <a:t> to viewer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GUI uses built-in buttons to give user control </a:t>
            </a:r>
            <a:endParaRPr sz="2400"/>
          </a:p>
        </p:txBody>
      </p:sp>
      <p:pic>
        <p:nvPicPr>
          <p:cNvPr id="113" name="Google Shape;113;g157b4a011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300" y="4225685"/>
            <a:ext cx="9810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57b4a0118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425" y="3801835"/>
            <a:ext cx="332422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57b4a01189_0_0"/>
          <p:cNvSpPr/>
          <p:nvPr/>
        </p:nvSpPr>
        <p:spPr>
          <a:xfrm rot="5400000">
            <a:off x="6699600" y="4319025"/>
            <a:ext cx="391200" cy="1061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g157b4a0118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878" y="5153375"/>
            <a:ext cx="1845549" cy="10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57b4a01189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3878" y="3690450"/>
            <a:ext cx="822400" cy="94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57b4a01189_0_0"/>
          <p:cNvSpPr/>
          <p:nvPr/>
        </p:nvSpPr>
        <p:spPr>
          <a:xfrm rot="10800000">
            <a:off x="1294625" y="4671313"/>
            <a:ext cx="240900" cy="449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57b4a01189_0_0"/>
          <p:cNvSpPr/>
          <p:nvPr/>
        </p:nvSpPr>
        <p:spPr>
          <a:xfrm>
            <a:off x="2063675" y="5222825"/>
            <a:ext cx="884400" cy="216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57b4a01189_0_0"/>
          <p:cNvSpPr/>
          <p:nvPr/>
        </p:nvSpPr>
        <p:spPr>
          <a:xfrm rot="10800000">
            <a:off x="2021975" y="4184775"/>
            <a:ext cx="915600" cy="216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457200" y="1852871"/>
            <a:ext cx="82296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900"/>
              <a:t>Currently: Parts selected, majority ordered. Structure for subsystems designed. Beginning circuit and code level development.</a:t>
            </a:r>
            <a:endParaRPr sz="1900"/>
          </a:p>
        </p:txBody>
      </p:sp>
      <p:graphicFrame>
        <p:nvGraphicFramePr>
          <p:cNvPr id="127" name="Google Shape;127;p7"/>
          <p:cNvGraphicFramePr/>
          <p:nvPr/>
        </p:nvGraphicFramePr>
        <p:xfrm>
          <a:off x="457200" y="255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{938DB17D-6FB6-4FAD-A5A9-758A450083F1}</a:tableStyleId>
              </a:tblPr>
              <a:tblGrid>
                <a:gridCol w="1371600"/>
                <a:gridCol w="1501400"/>
                <a:gridCol w="1718800"/>
                <a:gridCol w="1268025"/>
                <a:gridCol w="1301050"/>
                <a:gridCol w="1068725"/>
              </a:tblGrid>
              <a:tr h="39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10/14/22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10/28/22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11/11/22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11/22/22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12/2/22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3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Solar Power Generation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90% complete simulations of buck-boost converter and load.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Finish simulations and order passive components.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50% PCB completion.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 PCB completion.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Demo.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2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Electrical I/O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RPI can implement ADC and perform measurements.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RPI can control switches.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Data processing &amp; write sample output.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RPI can control motor.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Subsystem Verification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Demo.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0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GUI &amp; Database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70% Database setup.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 Database setup. 30% GUI.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 GUI. 30%  Animations.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 Animations.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Demo.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a0aa59c53_0_2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</a:t>
            </a:r>
            <a:endParaRPr/>
          </a:p>
        </p:txBody>
      </p:sp>
      <p:graphicFrame>
        <p:nvGraphicFramePr>
          <p:cNvPr id="133" name="Google Shape;133;g15a0aa59c53_0_22"/>
          <p:cNvGraphicFramePr/>
          <p:nvPr/>
        </p:nvGraphicFramePr>
        <p:xfrm>
          <a:off x="762000" y="221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{938DB17D-6FB6-4FAD-A5A9-758A450083F1}</a:tableStyleId>
              </a:tblPr>
              <a:tblGrid>
                <a:gridCol w="1524000"/>
                <a:gridCol w="1587675"/>
                <a:gridCol w="1610825"/>
                <a:gridCol w="1373500"/>
                <a:gridCol w="1524000"/>
              </a:tblGrid>
              <a:tr h="45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10/28/22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11/11/22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11/22/22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12/2/22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9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Solar Power Generation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battery charging.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power delivery to load.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Verify full subsystem power delivery.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Demo.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Electrical I/O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Testbench to measure arbitrary voltage/current. </a:t>
                      </a:r>
                      <a:r>
                        <a:rPr lang="en-US"/>
                        <a:t>Assist</a:t>
                      </a:r>
                      <a:r>
                        <a:rPr lang="en-US"/>
                        <a:t> in power generation testing.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Testbench for switches and measurements.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Assist in power generation testing.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Verify motor control with full subsystem integration.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Demo.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9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GUI &amp; Database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sample data write/read.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GUI/database communication.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Verify subsystem is user interactable.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Demo.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a0aa59c53_0_9"/>
          <p:cNvSpPr txBox="1"/>
          <p:nvPr>
            <p:ph type="title"/>
          </p:nvPr>
        </p:nvSpPr>
        <p:spPr>
          <a:xfrm>
            <a:off x="564700" y="2730300"/>
            <a:ext cx="8229600" cy="19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Questions?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